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</p:sldMasterIdLst>
  <p:notesMasterIdLst>
    <p:notesMasterId r:id="rId26"/>
  </p:notesMasterIdLst>
  <p:handoutMasterIdLst>
    <p:handoutMasterId r:id="rId27"/>
  </p:handoutMasterIdLst>
  <p:sldIdLst>
    <p:sldId id="29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6" r:id="rId16"/>
    <p:sldId id="317" r:id="rId17"/>
    <p:sldId id="310" r:id="rId18"/>
    <p:sldId id="311" r:id="rId19"/>
    <p:sldId id="312" r:id="rId20"/>
    <p:sldId id="313" r:id="rId21"/>
    <p:sldId id="315" r:id="rId22"/>
    <p:sldId id="318" r:id="rId23"/>
    <p:sldId id="319" r:id="rId24"/>
    <p:sldId id="295" r:id="rId25"/>
  </p:sldIdLst>
  <p:sldSz cx="9906000" cy="6858000" type="A4"/>
  <p:notesSz cx="6732588" cy="9855200"/>
  <p:defaultTextStyle>
    <a:defPPr>
      <a:defRPr lang="fi-FI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E28546"/>
    <a:srgbClr val="BEEB3A"/>
    <a:srgbClr val="A6BCEA"/>
    <a:srgbClr val="1668B1"/>
    <a:srgbClr val="EF99A7"/>
    <a:srgbClr val="FFDC8D"/>
    <a:srgbClr val="66FF99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2" y="-19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ELAR\DATA2\USR\NIEMINEJ\tyti_tkt_2010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PUS\DATA2\GRP\HE\HE201\Projektit%20ja%20ty&#246;ryhm&#228;t\CENSU\Kansainv&#228;linen%20toiminta\YK\Geneve_22-23_05_2012\tyti_tkt_2002_2010_kuvi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>
        <c:manualLayout>
          <c:layoutTarget val="inner"/>
          <c:xMode val="edge"/>
          <c:yMode val="edge"/>
          <c:x val="0.31886792452830187"/>
          <c:y val="6.5656727570449644E-2"/>
          <c:w val="0.62075471698113405"/>
          <c:h val="0.75757762581287935"/>
        </c:manualLayout>
      </c:layout>
      <c:barChart>
        <c:barDir val="bar"/>
        <c:grouping val="stacked"/>
        <c:ser>
          <c:idx val="0"/>
          <c:order val="0"/>
          <c:tx>
            <c:strRef>
              <c:f>'Space-Time Research'!$I$22</c:f>
              <c:strCache>
                <c:ptCount val="1"/>
                <c:pt idx="0">
                  <c:v>Same category in LSF</c:v>
                </c:pt>
              </c:strCache>
            </c:strRef>
          </c:tx>
          <c:spPr>
            <a:solidFill>
              <a:srgbClr val="0033CC"/>
            </a:solidFill>
          </c:spPr>
          <c:cat>
            <c:strRef>
              <c:f>'Space-Time Research'!$A$23:$A$28</c:f>
              <c:strCache>
                <c:ptCount val="6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Pensioner</c:v>
                </c:pt>
                <c:pt idx="4">
                  <c:v>Other outside labour force </c:v>
                </c:pt>
                <c:pt idx="5">
                  <c:v>Total</c:v>
                </c:pt>
              </c:strCache>
            </c:strRef>
          </c:cat>
          <c:val>
            <c:numRef>
              <c:f>'Space-Time Research'!$I$23:$I$28</c:f>
              <c:numCache>
                <c:formatCode>0.0</c:formatCode>
                <c:ptCount val="6"/>
                <c:pt idx="0">
                  <c:v>94.173109560625988</c:v>
                </c:pt>
                <c:pt idx="1">
                  <c:v>49.280575539568353</c:v>
                </c:pt>
                <c:pt idx="2">
                  <c:v>78.281853281853458</c:v>
                </c:pt>
                <c:pt idx="3">
                  <c:v>93.362193362193352</c:v>
                </c:pt>
                <c:pt idx="4">
                  <c:v>57.099697885196292</c:v>
                </c:pt>
                <c:pt idx="5">
                  <c:v>88.221386351423703</c:v>
                </c:pt>
              </c:numCache>
            </c:numRef>
          </c:val>
        </c:ser>
        <c:ser>
          <c:idx val="1"/>
          <c:order val="1"/>
          <c:tx>
            <c:strRef>
              <c:f>'Space-Time Research'!$J$22</c:f>
              <c:strCache>
                <c:ptCount val="1"/>
                <c:pt idx="0">
                  <c:v>Different category in LSF</c:v>
                </c:pt>
              </c:strCache>
            </c:strRef>
          </c:tx>
          <c:spPr>
            <a:solidFill>
              <a:srgbClr val="CC0000"/>
            </a:solidFill>
            <a:ln w="25400">
              <a:noFill/>
            </a:ln>
          </c:spPr>
          <c:cat>
            <c:strRef>
              <c:f>'Space-Time Research'!$A$23:$A$28</c:f>
              <c:strCache>
                <c:ptCount val="6"/>
                <c:pt idx="0">
                  <c:v>Employed</c:v>
                </c:pt>
                <c:pt idx="1">
                  <c:v>Unemployed</c:v>
                </c:pt>
                <c:pt idx="2">
                  <c:v>Student</c:v>
                </c:pt>
                <c:pt idx="3">
                  <c:v>Pensioner</c:v>
                </c:pt>
                <c:pt idx="4">
                  <c:v>Other outside labour force </c:v>
                </c:pt>
                <c:pt idx="5">
                  <c:v>Total</c:v>
                </c:pt>
              </c:strCache>
            </c:strRef>
          </c:cat>
          <c:val>
            <c:numRef>
              <c:f>'Space-Time Research'!$J$23:$J$28</c:f>
              <c:numCache>
                <c:formatCode>0.0</c:formatCode>
                <c:ptCount val="6"/>
                <c:pt idx="0">
                  <c:v>5.8268904393739396</c:v>
                </c:pt>
                <c:pt idx="1">
                  <c:v>50.719424460431547</c:v>
                </c:pt>
                <c:pt idx="2">
                  <c:v>21.71814671814672</c:v>
                </c:pt>
                <c:pt idx="3">
                  <c:v>6.6378066378066345</c:v>
                </c:pt>
                <c:pt idx="4">
                  <c:v>42.900302114803623</c:v>
                </c:pt>
                <c:pt idx="5">
                  <c:v>11.778613648576018</c:v>
                </c:pt>
              </c:numCache>
            </c:numRef>
          </c:val>
        </c:ser>
        <c:overlap val="100"/>
        <c:axId val="54579968"/>
        <c:axId val="54581504"/>
      </c:barChart>
      <c:catAx>
        <c:axId val="545799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i-FI"/>
          </a:p>
        </c:txPr>
        <c:crossAx val="54581504"/>
        <c:crosses val="autoZero"/>
        <c:lblAlgn val="ctr"/>
        <c:lblOffset val="100"/>
        <c:tickLblSkip val="1"/>
        <c:tickMarkSkip val="1"/>
      </c:catAx>
      <c:valAx>
        <c:axId val="54581504"/>
        <c:scaling>
          <c:orientation val="minMax"/>
          <c:max val="100"/>
          <c:min val="0"/>
        </c:scaling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i-FI"/>
          </a:p>
        </c:txPr>
        <c:crossAx val="545799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23018867924528261"/>
          <c:y val="0.91161840972816477"/>
          <c:w val="0.58238617342643317"/>
          <c:h val="8.8381717436835205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fi-FI"/>
        </a:p>
      </c:txPr>
    </c:legend>
    <c:plotVisOnly val="1"/>
    <c:dispBlanksAs val="gap"/>
  </c:chart>
  <c:spPr>
    <a:solidFill>
      <a:srgbClr val="FFFFFF"/>
    </a:solidFill>
    <a:ln w="12700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fi-FI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>
        <c:manualLayout>
          <c:layoutTarget val="inner"/>
          <c:xMode val="edge"/>
          <c:yMode val="edge"/>
          <c:x val="0.1552859935788212"/>
          <c:y val="7.5425790754257913E-2"/>
          <c:w val="0.80647941216915209"/>
          <c:h val="0.78564496043833965"/>
        </c:manualLayout>
      </c:layout>
      <c:barChart>
        <c:barDir val="bar"/>
        <c:grouping val="percentStacked"/>
        <c:ser>
          <c:idx val="0"/>
          <c:order val="0"/>
          <c:tx>
            <c:strRef>
              <c:f>Taul1!$B$3</c:f>
              <c:strCache>
                <c:ptCount val="1"/>
                <c:pt idx="0">
                  <c:v>Employed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Taul1!$B$4:$B$15</c:f>
              <c:numCache>
                <c:formatCode>#,##0</c:formatCode>
                <c:ptCount val="12"/>
                <c:pt idx="0">
                  <c:v>5809</c:v>
                </c:pt>
                <c:pt idx="1">
                  <c:v>4994</c:v>
                </c:pt>
                <c:pt idx="2">
                  <c:v>118</c:v>
                </c:pt>
                <c:pt idx="3">
                  <c:v>83</c:v>
                </c:pt>
                <c:pt idx="4">
                  <c:v>92</c:v>
                </c:pt>
                <c:pt idx="5">
                  <c:v>107</c:v>
                </c:pt>
                <c:pt idx="6">
                  <c:v>95</c:v>
                </c:pt>
                <c:pt idx="7">
                  <c:v>117</c:v>
                </c:pt>
                <c:pt idx="8">
                  <c:v>0</c:v>
                </c:pt>
                <c:pt idx="9">
                  <c:v>0</c:v>
                </c:pt>
                <c:pt idx="10">
                  <c:v>80</c:v>
                </c:pt>
                <c:pt idx="11">
                  <c:v>45</c:v>
                </c:pt>
              </c:numCache>
            </c:numRef>
          </c:val>
        </c:ser>
        <c:ser>
          <c:idx val="1"/>
          <c:order val="1"/>
          <c:tx>
            <c:strRef>
              <c:f>Taul1!$C$3</c:f>
              <c:strCache>
                <c:ptCount val="1"/>
                <c:pt idx="0">
                  <c:v>Unemployed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Taul1!$C$4:$C$15</c:f>
              <c:numCache>
                <c:formatCode>#,##0</c:formatCode>
                <c:ptCount val="12"/>
                <c:pt idx="0">
                  <c:v>39</c:v>
                </c:pt>
                <c:pt idx="1">
                  <c:v>45</c:v>
                </c:pt>
                <c:pt idx="2">
                  <c:v>345</c:v>
                </c:pt>
                <c:pt idx="3">
                  <c:v>274</c:v>
                </c:pt>
                <c:pt idx="4">
                  <c:v>66</c:v>
                </c:pt>
                <c:pt idx="5">
                  <c:v>73</c:v>
                </c:pt>
                <c:pt idx="6">
                  <c:v>4</c:v>
                </c:pt>
                <c:pt idx="7">
                  <c:v>7</c:v>
                </c:pt>
                <c:pt idx="8">
                  <c:v>1</c:v>
                </c:pt>
                <c:pt idx="9">
                  <c:v>1</c:v>
                </c:pt>
                <c:pt idx="10">
                  <c:v>34</c:v>
                </c:pt>
                <c:pt idx="11">
                  <c:v>32</c:v>
                </c:pt>
              </c:numCache>
            </c:numRef>
          </c:val>
        </c:ser>
        <c:ser>
          <c:idx val="2"/>
          <c:order val="2"/>
          <c:tx>
            <c:strRef>
              <c:f>Taul1!$D$3</c:f>
              <c:strCache>
                <c:ptCount val="1"/>
                <c:pt idx="0">
                  <c:v>Students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Taul1!$D$4:$D$15</c:f>
              <c:numCache>
                <c:formatCode>#,##0</c:formatCode>
                <c:ptCount val="12"/>
                <c:pt idx="0">
                  <c:v>103</c:v>
                </c:pt>
                <c:pt idx="1">
                  <c:v>76</c:v>
                </c:pt>
                <c:pt idx="2">
                  <c:v>15</c:v>
                </c:pt>
                <c:pt idx="3">
                  <c:v>8</c:v>
                </c:pt>
                <c:pt idx="4">
                  <c:v>953</c:v>
                </c:pt>
                <c:pt idx="5">
                  <c:v>811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23</c:v>
                </c:pt>
                <c:pt idx="11">
                  <c:v>19</c:v>
                </c:pt>
              </c:numCache>
            </c:numRef>
          </c:val>
        </c:ser>
        <c:ser>
          <c:idx val="3"/>
          <c:order val="3"/>
          <c:tx>
            <c:strRef>
              <c:f>Taul1!$E$3</c:f>
              <c:strCache>
                <c:ptCount val="1"/>
                <c:pt idx="0">
                  <c:v>Pensioners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Taul1!$E$4:$E$15</c:f>
              <c:numCache>
                <c:formatCode>#,##0</c:formatCode>
                <c:ptCount val="12"/>
                <c:pt idx="0">
                  <c:v>51</c:v>
                </c:pt>
                <c:pt idx="1">
                  <c:v>50</c:v>
                </c:pt>
                <c:pt idx="2">
                  <c:v>33</c:v>
                </c:pt>
                <c:pt idx="3">
                  <c:v>17</c:v>
                </c:pt>
                <c:pt idx="4">
                  <c:v>12</c:v>
                </c:pt>
                <c:pt idx="5">
                  <c:v>9</c:v>
                </c:pt>
                <c:pt idx="6">
                  <c:v>2000</c:v>
                </c:pt>
                <c:pt idx="7">
                  <c:v>1941</c:v>
                </c:pt>
                <c:pt idx="8">
                  <c:v>0</c:v>
                </c:pt>
                <c:pt idx="9">
                  <c:v>0</c:v>
                </c:pt>
                <c:pt idx="10">
                  <c:v>40</c:v>
                </c:pt>
                <c:pt idx="11">
                  <c:v>34</c:v>
                </c:pt>
              </c:numCache>
            </c:numRef>
          </c:val>
        </c:ser>
        <c:ser>
          <c:idx val="4"/>
          <c:order val="4"/>
          <c:tx>
            <c:strRef>
              <c:f>Taul1!$F$3</c:f>
              <c:strCache>
                <c:ptCount val="1"/>
                <c:pt idx="0">
                  <c:v>Conscripts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Taul1!$F$4:$F$15</c:f>
              <c:numCache>
                <c:formatCode>#,##0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47</c:v>
                </c:pt>
                <c:pt idx="9">
                  <c:v>39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</c:ser>
        <c:ser>
          <c:idx val="5"/>
          <c:order val="5"/>
          <c:tx>
            <c:strRef>
              <c:f>Taul1!$G$3</c:f>
              <c:strCache>
                <c:ptCount val="1"/>
                <c:pt idx="0">
                  <c:v>Others in LFS</c:v>
                </c:pt>
              </c:strCache>
            </c:strRef>
          </c:tx>
          <c:cat>
            <c:strRef>
              <c:f>Taul1!$A$4:$A$15</c:f>
              <c:strCache>
                <c:ptCount val="12"/>
                <c:pt idx="0">
                  <c:v>Employed 2002</c:v>
                </c:pt>
                <c:pt idx="1">
                  <c:v>Employed 2010</c:v>
                </c:pt>
                <c:pt idx="2">
                  <c:v>Unemployed 2002</c:v>
                </c:pt>
                <c:pt idx="3">
                  <c:v>Unemployed 2010</c:v>
                </c:pt>
                <c:pt idx="4">
                  <c:v>Students 2002</c:v>
                </c:pt>
                <c:pt idx="5">
                  <c:v>Students 2010</c:v>
                </c:pt>
                <c:pt idx="6">
                  <c:v>Pensioners 2002</c:v>
                </c:pt>
                <c:pt idx="7">
                  <c:v>Pensioners 2010</c:v>
                </c:pt>
                <c:pt idx="8">
                  <c:v>Conscripts 2002</c:v>
                </c:pt>
                <c:pt idx="9">
                  <c:v>Conscripts 2010</c:v>
                </c:pt>
                <c:pt idx="10">
                  <c:v>Others 2002</c:v>
                </c:pt>
                <c:pt idx="11">
                  <c:v>Others 2010</c:v>
                </c:pt>
              </c:strCache>
            </c:strRef>
          </c:cat>
          <c:val>
            <c:numRef>
              <c:f>Taul1!$G$4:$G$15</c:f>
              <c:numCache>
                <c:formatCode>#,##0</c:formatCode>
                <c:ptCount val="12"/>
                <c:pt idx="0">
                  <c:v>78</c:v>
                </c:pt>
                <c:pt idx="1">
                  <c:v>137</c:v>
                </c:pt>
                <c:pt idx="2">
                  <c:v>186</c:v>
                </c:pt>
                <c:pt idx="3">
                  <c:v>174</c:v>
                </c:pt>
                <c:pt idx="4">
                  <c:v>33</c:v>
                </c:pt>
                <c:pt idx="5">
                  <c:v>35</c:v>
                </c:pt>
                <c:pt idx="6">
                  <c:v>10</c:v>
                </c:pt>
                <c:pt idx="7">
                  <c:v>13</c:v>
                </c:pt>
                <c:pt idx="8">
                  <c:v>0</c:v>
                </c:pt>
                <c:pt idx="9">
                  <c:v>0</c:v>
                </c:pt>
                <c:pt idx="10">
                  <c:v>167</c:v>
                </c:pt>
                <c:pt idx="11">
                  <c:v>150</c:v>
                </c:pt>
              </c:numCache>
            </c:numRef>
          </c:val>
        </c:ser>
        <c:overlap val="100"/>
        <c:axId val="54965376"/>
        <c:axId val="54966912"/>
      </c:barChart>
      <c:catAx>
        <c:axId val="54965376"/>
        <c:scaling>
          <c:orientation val="minMax"/>
        </c:scaling>
        <c:axPos val="l"/>
        <c:tickLblPos val="nextTo"/>
        <c:txPr>
          <a:bodyPr/>
          <a:lstStyle/>
          <a:p>
            <a:pPr>
              <a:defRPr sz="1000" baseline="0"/>
            </a:pPr>
            <a:endParaRPr lang="fi-FI"/>
          </a:p>
        </c:txPr>
        <c:crossAx val="54966912"/>
        <c:crosses val="autoZero"/>
        <c:auto val="1"/>
        <c:lblAlgn val="ctr"/>
        <c:lblOffset val="100"/>
      </c:catAx>
      <c:valAx>
        <c:axId val="54966912"/>
        <c:scaling>
          <c:orientation val="minMax"/>
        </c:scaling>
        <c:axPos val="b"/>
        <c:majorGridlines/>
        <c:numFmt formatCode="0\ %" sourceLinked="1"/>
        <c:tickLblPos val="nextTo"/>
        <c:txPr>
          <a:bodyPr/>
          <a:lstStyle/>
          <a:p>
            <a:pPr>
              <a:defRPr sz="900" baseline="0"/>
            </a:pPr>
            <a:endParaRPr lang="fi-FI"/>
          </a:p>
        </c:txPr>
        <c:crossAx val="549653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 baseline="0"/>
          </a:pPr>
          <a:endParaRPr lang="fi-FI"/>
        </a:p>
      </c:txPr>
    </c:legend>
    <c:plotVisOnly val="1"/>
  </c:chart>
  <c:txPr>
    <a:bodyPr/>
    <a:lstStyle/>
    <a:p>
      <a:pPr>
        <a:defRPr sz="1050"/>
      </a:pPr>
      <a:endParaRPr lang="fi-FI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0.22208</cdr:x>
      <cdr:y>0.02429</cdr:y>
    </cdr:from>
    <cdr:to>
      <cdr:x>0.32069</cdr:x>
      <cdr:y>0.09034</cdr:y>
    </cdr:to>
    <cdr:sp macro="" textlink="">
      <cdr:nvSpPr>
        <cdr:cNvPr id="2049" name="Tekstikehys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6427" y="95034"/>
          <a:ext cx="498734" cy="249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fi-FI" sz="1400" b="0" i="0" u="none" strike="noStrike" baseline="0" dirty="0">
              <a:solidFill>
                <a:srgbClr val="000000"/>
              </a:solidFill>
              <a:latin typeface="Calibri"/>
            </a:rPr>
            <a:t>RES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0.04897</cdr:x>
      <cdr:y>0.01095</cdr:y>
    </cdr:from>
    <cdr:to>
      <cdr:x>0.16059</cdr:x>
      <cdr:y>0.06022</cdr:y>
    </cdr:to>
    <cdr:sp macro="" textlink="">
      <cdr:nvSpPr>
        <cdr:cNvPr id="2" name="Tekstikehys 1"/>
        <cdr:cNvSpPr txBox="1"/>
      </cdr:nvSpPr>
      <cdr:spPr>
        <a:xfrm xmlns:a="http://schemas.openxmlformats.org/drawingml/2006/main">
          <a:off x="409575" y="57150"/>
          <a:ext cx="9334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0.05239</cdr:x>
      <cdr:y>0.04015</cdr:y>
    </cdr:from>
    <cdr:to>
      <cdr:x>0.13326</cdr:x>
      <cdr:y>0.09489</cdr:y>
    </cdr:to>
    <cdr:sp macro="" textlink="">
      <cdr:nvSpPr>
        <cdr:cNvPr id="3" name="Tekstikehys 2"/>
        <cdr:cNvSpPr txBox="1"/>
      </cdr:nvSpPr>
      <cdr:spPr>
        <a:xfrm xmlns:a="http://schemas.openxmlformats.org/drawingml/2006/main">
          <a:off x="438150" y="209550"/>
          <a:ext cx="6762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/>
            <a:t>RES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372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6336A4-3619-4B6A-ACD3-4073BB6AB703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fi-FI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endParaRPr lang="fi-F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8188"/>
            <a:ext cx="533876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38712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1" smtClean="0"/>
              <a:t>Muokkaa tekstin perustyylejä napsauttamalla</a:t>
            </a:r>
          </a:p>
          <a:p>
            <a:pPr lvl="1"/>
            <a:r>
              <a:rPr lang="fi-FI" noProof="1" smtClean="0"/>
              <a:t>toinen taso</a:t>
            </a:r>
          </a:p>
          <a:p>
            <a:pPr lvl="2"/>
            <a:r>
              <a:rPr lang="fi-FI" noProof="1" smtClean="0"/>
              <a:t>kolmas taso</a:t>
            </a:r>
          </a:p>
          <a:p>
            <a:pPr lvl="3"/>
            <a:r>
              <a:rPr lang="fi-FI" noProof="1" smtClean="0"/>
              <a:t>neljäs taso</a:t>
            </a:r>
          </a:p>
          <a:p>
            <a:pPr lvl="4"/>
            <a:r>
              <a:rPr lang="fi-FI" noProof="1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 noProof="1"/>
            </a:lvl1pPr>
          </a:lstStyle>
          <a:p>
            <a:endParaRPr lang="fi-FI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63075"/>
            <a:ext cx="2917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noProof="1"/>
            </a:lvl1pPr>
          </a:lstStyle>
          <a:p>
            <a:fld id="{1CC46C3B-0571-40A6-B182-410B4A75D3AD}" type="slidenum">
              <a:rPr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93675" indent="-193675" algn="l" rtl="0" eaLnBrk="0" fontAlgn="base" hangingPunct="0">
      <a:spcBef>
        <a:spcPct val="30000"/>
      </a:spcBef>
      <a:spcAft>
        <a:spcPct val="0"/>
      </a:spcAft>
      <a:buChar char="–"/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65150" indent="-10795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F1005-9A8C-468C-A35D-37087DC01918}" type="slidenum">
              <a:rPr smtClean="0"/>
              <a:pPr/>
              <a:t>1</a:t>
            </a:fld>
            <a:endParaRPr lang="fi-FI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75544-70BC-4450-91B2-1538EE5DFB19}" type="slidenum">
              <a:rPr smtClean="0"/>
              <a:pPr/>
              <a:t>10</a:t>
            </a:fld>
            <a:endParaRPr lang="fi-FI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F8C04-9427-446C-A274-89A36F9ABBBB}" type="slidenum">
              <a:rPr smtClean="0"/>
              <a:pPr/>
              <a:t>14</a:t>
            </a:fld>
            <a:endParaRPr lang="fi-FI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A397F-C21A-462D-8DE1-547760DCE0CA}" type="slidenum">
              <a:rPr smtClean="0"/>
              <a:pPr/>
              <a:t>17</a:t>
            </a:fld>
            <a:endParaRPr lang="fi-FI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735B90-E0B6-4609-B5EB-994D9AD0FA88}" type="slidenum">
              <a:rPr smtClean="0"/>
              <a:pPr/>
              <a:t>18</a:t>
            </a:fld>
            <a:endParaRPr lang="fi-FI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035B1-36B2-4326-B276-C2B836018B88}" type="slidenum">
              <a:rPr smtClean="0"/>
              <a:pPr/>
              <a:t>19</a:t>
            </a:fld>
            <a:endParaRPr lang="fi-FI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8874BA-C484-4C7E-A816-C6B1B8B6A184}" type="slidenum">
              <a:rPr smtClean="0"/>
              <a:pPr/>
              <a:t>20</a:t>
            </a:fld>
            <a:endParaRPr lang="fi-FI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C840C-2894-4BA1-ADBA-87E4970E5F30}" type="slidenum">
              <a:rPr smtClean="0"/>
              <a:pPr/>
              <a:t>22</a:t>
            </a:fld>
            <a:endParaRPr lang="fi-FI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61247-3941-47A5-8F84-CD8E76315A80}" type="slidenum">
              <a:rPr smtClean="0"/>
              <a:pPr/>
              <a:t>23</a:t>
            </a:fld>
            <a:endParaRPr lang="fi-FI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FC88D-48D4-4C3A-8DE8-47B70F2042FE}" type="slidenum">
              <a:rPr smtClean="0"/>
              <a:pPr/>
              <a:t>2</a:t>
            </a:fld>
            <a:endParaRPr lang="fi-FI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F2E2C6-86E9-408A-B6A6-B159070EBD81}" type="slidenum">
              <a:rPr smtClean="0"/>
              <a:pPr/>
              <a:t>3</a:t>
            </a:fld>
            <a:endParaRPr lang="fi-FI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725A8-4680-4278-A952-AC1F43527382}" type="slidenum">
              <a:rPr smtClean="0"/>
              <a:pPr/>
              <a:t>4</a:t>
            </a:fld>
            <a:endParaRPr lang="fi-FI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3B18EB-4FAE-48AA-97B8-2DD6D3DEA0B2}" type="slidenum">
              <a:rPr smtClean="0"/>
              <a:pPr/>
              <a:t>5</a:t>
            </a:fld>
            <a:endParaRPr lang="fi-FI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0A8B31-BE47-463C-A0CC-8CD5633F2CD0}" type="slidenum">
              <a:rPr smtClean="0"/>
              <a:pPr/>
              <a:t>6</a:t>
            </a:fld>
            <a:endParaRPr lang="fi-FI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8029E-617D-45FD-8F90-503EEFFA64B3}" type="slidenum">
              <a:rPr smtClean="0"/>
              <a:pPr/>
              <a:t>7</a:t>
            </a:fld>
            <a:endParaRPr lang="fi-FI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BB221-D517-4B1F-BF78-9127B2FDB334}" type="slidenum">
              <a:rPr smtClean="0"/>
              <a:pPr/>
              <a:t>8</a:t>
            </a:fld>
            <a:endParaRPr lang="fi-FI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C620D2-B275-40CF-85F7-5AF62E4ABC45}" type="slidenum">
              <a:rPr smtClean="0"/>
              <a:pPr/>
              <a:t>9</a:t>
            </a:fld>
            <a:endParaRPr lang="fi-FI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8500" y="738188"/>
            <a:ext cx="5335588" cy="36957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8" name="Picture 36" descr="D:\TP\viestinta\grafi\mallit\pitkapaksuviiva3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37313"/>
            <a:ext cx="9926638" cy="573087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828800"/>
            <a:ext cx="7315200" cy="1143000"/>
          </a:xfrm>
        </p:spPr>
        <p:txBody>
          <a:bodyPr/>
          <a:lstStyle>
            <a:lvl1pPr>
              <a:defRPr sz="37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048000"/>
            <a:ext cx="7315200" cy="1143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pic>
        <p:nvPicPr>
          <p:cNvPr id="3113" name="Picture 41" descr="D:\2004\tp\grafi\kalvopohjat\suomi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800"/>
            <a:ext cx="3581400" cy="7858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B05934-8F8F-4B47-9D9A-134130D678A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838200"/>
            <a:ext cx="2105025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838200"/>
            <a:ext cx="6162675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900885-0FE6-4F60-9AF5-925BBFC8D26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Otsikko ja 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838200"/>
            <a:ext cx="8420100" cy="12192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aavion paikkamerkki 2"/>
          <p:cNvSpPr>
            <a:spLocks noGrp="1"/>
          </p:cNvSpPr>
          <p:nvPr>
            <p:ph type="chart" idx="1"/>
          </p:nvPr>
        </p:nvSpPr>
        <p:spPr>
          <a:xfrm>
            <a:off x="742950" y="2133600"/>
            <a:ext cx="8420100" cy="3962400"/>
          </a:xfrm>
        </p:spPr>
        <p:txBody>
          <a:bodyPr/>
          <a:lstStyle/>
          <a:p>
            <a:r>
              <a:rPr lang="fi-FI" smtClean="0"/>
              <a:t>Lisää kaavio napsauttamalla kuvaketta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696200" y="6553200"/>
            <a:ext cx="153035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>
          <a:xfrm>
            <a:off x="9201150" y="6553200"/>
            <a:ext cx="552450" cy="381000"/>
          </a:xfrm>
        </p:spPr>
        <p:txBody>
          <a:bodyPr/>
          <a:lstStyle>
            <a:lvl1pPr>
              <a:defRPr/>
            </a:lvl1pPr>
          </a:lstStyle>
          <a:p>
            <a:fld id="{B46DB798-2C00-4ACE-96B4-5E8FA6B2B48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>
          <a:xfrm>
            <a:off x="5410200" y="65532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303E0B-4109-415A-BF94-AB899F112BC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935A5C-9B69-4C27-8AF9-7843682CC87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2133600"/>
            <a:ext cx="41338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998CC1-2AA4-414C-AA12-958FD73DF6B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5714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714488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357431"/>
            <a:ext cx="4376738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714488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357431"/>
            <a:ext cx="4378325" cy="376873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4B0DAE-94A5-4ABA-B91E-8A8A3AAC411B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BD60-AA0D-4DF7-808B-E50E7897628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DFDAD-66FC-4993-B372-BD41049F39E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3ADD0-704C-43B9-9478-41727213B2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E748A-FE0F-4435-8C05-F5AEA24CC9C9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96200" y="6553200"/>
            <a:ext cx="15303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1150" y="6553200"/>
            <a:ext cx="552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0EEC27-B4A1-498C-A47A-F30DA403F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5532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noProof="1"/>
            </a:lvl1pPr>
          </a:lstStyle>
          <a:p>
            <a:r>
              <a:rPr lang="fi-FI" smtClean="0"/>
              <a:t>Jari Nieminen</a:t>
            </a:r>
            <a:endParaRPr lang="fi-FI"/>
          </a:p>
        </p:txBody>
      </p:sp>
      <p:pic>
        <p:nvPicPr>
          <p:cNvPr id="1052" name="Picture 28" descr="D:\TP\viestinta\grafi\mallit\lyhyt viiva.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459413" y="6516688"/>
            <a:ext cx="4446587" cy="36512"/>
          </a:xfrm>
          <a:prstGeom prst="rect">
            <a:avLst/>
          </a:prstGeom>
          <a:noFill/>
        </p:spPr>
      </p:pic>
      <p:pic>
        <p:nvPicPr>
          <p:cNvPr id="1059" name="Picture 35" descr="D:\2004\tp\grafi\kalvopohjat\suomi2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227013"/>
            <a:ext cx="2438400" cy="5349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18573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65150" indent="-184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2pPr>
      <a:lvl3pPr marL="941388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330325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4pPr>
      <a:lvl5pPr marL="17192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5pPr>
      <a:lvl6pPr marL="21764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6pPr>
      <a:lvl7pPr marL="26336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7pPr>
      <a:lvl8pPr marL="30908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8pPr>
      <a:lvl9pPr marL="3548063" indent="-198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_-_2003_-laskentataulukko1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_-_2003_-laskentataulukko2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_-_2003_-laskentataulukko3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_-_2003_-laskentataulukko4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16696" y="1556792"/>
            <a:ext cx="7315200" cy="1143000"/>
          </a:xfrm>
        </p:spPr>
        <p:txBody>
          <a:bodyPr/>
          <a:lstStyle/>
          <a:p>
            <a:r>
              <a:rPr lang="en-US" sz="3600" dirty="0" smtClean="0"/>
              <a:t>Use of survey (LFS) to evaluate the quality of census final data</a:t>
            </a:r>
            <a:endParaRPr lang="en-GB" sz="3300" b="1" dirty="0" smtClean="0">
              <a:solidFill>
                <a:schemeClr val="tx1"/>
              </a:solidFill>
            </a:endParaRP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8704" y="3501008"/>
            <a:ext cx="7315200" cy="1584176"/>
          </a:xfrm>
        </p:spPr>
        <p:txBody>
          <a:bodyPr/>
          <a:lstStyle/>
          <a:p>
            <a:r>
              <a:rPr lang="en-US" sz="2000" b="1" dirty="0" smtClean="0"/>
              <a:t>Expert Group Meeting on Censuses Using </a:t>
            </a:r>
            <a:r>
              <a:rPr lang="en-US" sz="2000" b="1" dirty="0" smtClean="0"/>
              <a:t>Registers</a:t>
            </a:r>
            <a:endParaRPr lang="fi-FI" sz="2000" b="1" dirty="0" smtClean="0"/>
          </a:p>
          <a:p>
            <a:r>
              <a:rPr lang="en-US" sz="2000" dirty="0" smtClean="0"/>
              <a:t>Geneva, 22-23 May 2012</a:t>
            </a:r>
          </a:p>
          <a:p>
            <a:endParaRPr lang="en-GB" sz="2000" b="1" dirty="0" smtClean="0"/>
          </a:p>
          <a:p>
            <a:r>
              <a:rPr lang="en-GB" sz="1400" dirty="0" err="1" smtClean="0"/>
              <a:t>Jari</a:t>
            </a:r>
            <a:r>
              <a:rPr lang="en-GB" sz="1400" dirty="0" smtClean="0"/>
              <a:t> </a:t>
            </a:r>
            <a:r>
              <a:rPr lang="en-GB" sz="1400" dirty="0" err="1" smtClean="0"/>
              <a:t>Nieminen</a:t>
            </a:r>
            <a:r>
              <a:rPr lang="en-GB" sz="1400" dirty="0" smtClean="0"/>
              <a:t> and </a:t>
            </a:r>
            <a:r>
              <a:rPr lang="en-GB" sz="1400" dirty="0" err="1" smtClean="0"/>
              <a:t>Kaija</a:t>
            </a:r>
            <a:r>
              <a:rPr lang="en-GB" sz="1400" dirty="0" smtClean="0"/>
              <a:t> </a:t>
            </a:r>
            <a:r>
              <a:rPr lang="en-GB" sz="1400" dirty="0" err="1" smtClean="0"/>
              <a:t>Ruotsalainen</a:t>
            </a:r>
            <a:r>
              <a:rPr lang="en-GB" sz="1400" dirty="0" smtClean="0"/>
              <a:t>, Statistics Finland</a:t>
            </a:r>
            <a:endParaRPr lang="fi-FI" sz="1400" dirty="0" smtClean="0"/>
          </a:p>
          <a:p>
            <a:endParaRPr lang="en-GB" sz="21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6627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F4857797-E3E7-4711-B9DF-1AAAE6DBB8E9}" type="slidenum">
              <a:rPr lang="fi-FI" smtClean="0"/>
              <a:pPr/>
              <a:t>10</a:t>
            </a:fld>
            <a:endParaRPr lang="fi-FI" smtClean="0"/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704528" y="76964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eaLnBrk="0" hangingPunct="0"/>
            <a:r>
              <a:rPr lang="en-GB" sz="2800" dirty="0">
                <a:solidFill>
                  <a:schemeClr val="tx2"/>
                </a:solidFill>
              </a:rPr>
              <a:t>Reliability (2)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Respondents may give a different figure</a:t>
            </a:r>
            <a:r>
              <a:rPr lang="en-GB" sz="2400" dirty="0"/>
              <a:t> </a:t>
            </a:r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sz="1800" dirty="0" smtClean="0"/>
              <a:t>a </a:t>
            </a:r>
            <a:r>
              <a:rPr lang="en-GB" sz="1800" dirty="0"/>
              <a:t>person who has more than one job may well opt for a different choice than the register keeper </a:t>
            </a:r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sz="1800" dirty="0"/>
              <a:t>a student who has a job will always be defined as gainfully employed on the basis of register data, yet that student might well not report having a job at all.</a:t>
            </a:r>
            <a:r>
              <a:rPr lang="en-GB" sz="2400" dirty="0"/>
              <a:t> 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It has been shown that the difference between register-based and questionnaire-based data is no greater than the difference between data from two questionnaire surveys.</a:t>
            </a:r>
            <a:r>
              <a:rPr lang="en-GB" sz="2400" dirty="0"/>
              <a:t> 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7651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F027DF32-3E75-42E4-B68B-32BB96394689}" type="slidenum">
              <a:rPr lang="fi-FI" smtClean="0"/>
              <a:pPr/>
              <a:t>11</a:t>
            </a:fld>
            <a:endParaRPr lang="fi-FI" smtClean="0"/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704528" y="692696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eaLnBrk="0" hangingPunct="0"/>
            <a:r>
              <a:rPr lang="en-GB" sz="2800" dirty="0">
                <a:solidFill>
                  <a:schemeClr val="tx2"/>
                </a:solidFill>
              </a:rPr>
              <a:t>Data quality: data on persons (1)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704528" y="1772816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In general, the Population Information System can be considered very exhaustive as regards persons.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In order that person obtain a personal identification number, he/she has to be registered in the Population Information System.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It is practically impossible to live in Finland without a personal identification number.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It is needed so that one can work legally, open a bank account, have dealings with authorities and so on</a:t>
            </a:r>
            <a:r>
              <a:rPr lang="en-GB" sz="2100" dirty="0" smtClean="0"/>
              <a:t>.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8675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082017E7-3C18-4934-B38A-660C1DDDB3E2}" type="slidenum">
              <a:rPr lang="fi-FI" smtClean="0"/>
              <a:pPr/>
              <a:t>12</a:t>
            </a:fld>
            <a:endParaRPr lang="fi-FI" smtClean="0"/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eaLnBrk="0" hangingPunct="0"/>
            <a:r>
              <a:rPr lang="en-GB" sz="2800">
                <a:solidFill>
                  <a:schemeClr val="tx2"/>
                </a:solidFill>
              </a:rPr>
              <a:t>Data quality: data on persons (2)</a:t>
            </a:r>
          </a:p>
        </p:txBody>
      </p:sp>
      <p:sp>
        <p:nvSpPr>
          <p:cNvPr id="28677" name="Rectangle 3"/>
          <p:cNvSpPr>
            <a:spLocks noChangeArrowheads="1"/>
          </p:cNvSpPr>
          <p:nvPr/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marL="185738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Annual quality checks are carried out to monitor the reliability of address data, for instance, by the Population Register Centre. </a:t>
            </a:r>
          </a:p>
          <a:p>
            <a:pPr marL="185738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Each year the Population Register Centre commissions a survey to establish the accuracy of address data recorded in the population information system. </a:t>
            </a:r>
          </a:p>
          <a:p>
            <a:pPr marL="185738" indent="-185738" algn="l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In the connection of Labour Force Survey some data are checked in Population </a:t>
            </a:r>
            <a:r>
              <a:rPr lang="en-GB" sz="2100" dirty="0" smtClean="0"/>
              <a:t>Information </a:t>
            </a:r>
            <a:r>
              <a:rPr lang="en-GB" sz="2100" dirty="0"/>
              <a:t>System. </a:t>
            </a:r>
            <a:r>
              <a:rPr lang="en-GB" sz="2100" dirty="0" smtClean="0"/>
              <a:t>Part of data ( e.g. place </a:t>
            </a:r>
            <a:r>
              <a:rPr lang="en-GB" sz="2100" dirty="0"/>
              <a:t>of </a:t>
            </a:r>
            <a:r>
              <a:rPr lang="en-GB" sz="2100" dirty="0" smtClean="0"/>
              <a:t>residence) is checked annually, others less frequently e.g. mother </a:t>
            </a:r>
            <a:r>
              <a:rPr lang="en-GB" sz="2100" dirty="0"/>
              <a:t>tongue, occupation and tenure </a:t>
            </a:r>
            <a:r>
              <a:rPr lang="en-GB" sz="2100" dirty="0" smtClean="0"/>
              <a:t>status.</a:t>
            </a:r>
            <a:endParaRPr lang="en-GB" sz="210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9699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A0875E7E-B2E4-44C6-B2A5-AB587F93DB87}" type="slidenum">
              <a:rPr lang="fi-FI" smtClean="0"/>
              <a:pPr/>
              <a:t>13</a:t>
            </a:fld>
            <a:endParaRPr lang="fi-FI" smtClean="0"/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eaLnBrk="0" hangingPunct="0"/>
            <a:r>
              <a:rPr lang="en-GB" sz="2800">
                <a:solidFill>
                  <a:schemeClr val="tx2"/>
                </a:solidFill>
              </a:rPr>
              <a:t>Data quality: data on persons (3)</a:t>
            </a:r>
          </a:p>
        </p:txBody>
      </p:sp>
      <p:sp>
        <p:nvSpPr>
          <p:cNvPr id="29701" name="Rectangle 3"/>
          <p:cNvSpPr>
            <a:spLocks noChangeArrowheads="1"/>
          </p:cNvSpPr>
          <p:nvPr/>
        </p:nvSpPr>
        <p:spPr bwMode="auto">
          <a:xfrm>
            <a:off x="742950" y="1988840"/>
            <a:ext cx="8420100" cy="410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marL="185738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/>
              <a:t>according to the study around </a:t>
            </a:r>
          </a:p>
          <a:p>
            <a:pPr marL="642938" lvl="1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1800" dirty="0" smtClean="0"/>
              <a:t>98,4 </a:t>
            </a:r>
            <a:r>
              <a:rPr lang="en-GB" sz="1800" dirty="0"/>
              <a:t>% of the legal place of </a:t>
            </a:r>
            <a:r>
              <a:rPr lang="en-GB" sz="1800" dirty="0" smtClean="0"/>
              <a:t>residence </a:t>
            </a:r>
            <a:r>
              <a:rPr lang="en-GB" sz="1800" dirty="0"/>
              <a:t>of the </a:t>
            </a:r>
            <a:r>
              <a:rPr lang="en-GB" sz="1800" dirty="0" smtClean="0"/>
              <a:t>population </a:t>
            </a:r>
            <a:endParaRPr lang="en-GB" sz="1800" dirty="0"/>
          </a:p>
          <a:p>
            <a:pPr marL="642938" lvl="1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1800" dirty="0"/>
              <a:t>99,7 % of </a:t>
            </a:r>
            <a:r>
              <a:rPr lang="en-GB" sz="1800" dirty="0" smtClean="0"/>
              <a:t>language  </a:t>
            </a:r>
            <a:endParaRPr lang="en-GB" sz="1800" dirty="0"/>
          </a:p>
          <a:p>
            <a:pPr marL="642938" lvl="1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100" dirty="0" smtClean="0"/>
              <a:t>were </a:t>
            </a:r>
            <a:r>
              <a:rPr lang="en-GB" sz="2100" dirty="0"/>
              <a:t>correct in the Population Information System</a:t>
            </a:r>
          </a:p>
          <a:p>
            <a:pPr marL="185738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GB" sz="2100" dirty="0"/>
              <a:t>valuable information to Statistics Finland of the quality of the source data for the use this data for statistical purposes</a:t>
            </a:r>
          </a:p>
          <a:p>
            <a:pPr marL="642938" lvl="1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e.g. data on occupation is used only as an auxiliary data for those who have moved during a year</a:t>
            </a:r>
          </a:p>
          <a:p>
            <a:pPr marL="642938" lvl="1" indent="-185738" algn="l" eaLnBrk="0" hangingPunct="0">
              <a:spcBef>
                <a:spcPts val="500"/>
              </a:spcBef>
              <a:spcAft>
                <a:spcPts val="500"/>
              </a:spcAft>
              <a:buClr>
                <a:schemeClr val="accent2"/>
              </a:buClr>
              <a:buSzPct val="100000"/>
              <a:buFont typeface="Wingdings" pitchFamily="2" charset="2"/>
              <a:buChar char="§"/>
            </a:pPr>
            <a:r>
              <a:rPr lang="en-GB" sz="1800" dirty="0"/>
              <a:t>for compiling statistical data of tenure status we use additional data on sales of real estates/flats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0723" name="Dian numeron paikkamerkki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10FF02EF-5FEC-446C-86BC-26E7C8357C35}" type="slidenum">
              <a:rPr lang="fi-FI" smtClean="0"/>
              <a:pPr/>
              <a:t>14</a:t>
            </a:fld>
            <a:endParaRPr lang="fi-FI" smtClean="0"/>
          </a:p>
        </p:txBody>
      </p:sp>
      <p:sp>
        <p:nvSpPr>
          <p:cNvPr id="3072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quality - main type of activity</a:t>
            </a:r>
          </a:p>
        </p:txBody>
      </p:sp>
      <p:sp>
        <p:nvSpPr>
          <p:cNvPr id="30725" name="Rectangle 1027"/>
          <p:cNvSpPr>
            <a:spLocks noChangeArrowheads="1"/>
          </p:cNvSpPr>
          <p:nvPr/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400" dirty="0"/>
              <a:t>Municipal pilot study based on 1980 Population Census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400" dirty="0"/>
              <a:t>Register-based statistics in connection with 1985 census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400" dirty="0"/>
              <a:t>Evaluation study of the 1990 census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400" dirty="0"/>
              <a:t>Continuous quality assessment</a:t>
            </a:r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sz="2400" dirty="0"/>
              <a:t>Labour force survey as reference material</a:t>
            </a:r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sz="2400" dirty="0"/>
              <a:t>Two purposes:</a:t>
            </a:r>
          </a:p>
          <a:p>
            <a:pPr marL="941388" lvl="2" indent="-185738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dirty="0"/>
              <a:t> monitoring of the level of the results</a:t>
            </a:r>
          </a:p>
          <a:p>
            <a:pPr marL="941388" lvl="2" indent="-185738" algn="l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dirty="0"/>
              <a:t> monitoring of the extent to which the methods produce data classified in the same manner</a:t>
            </a:r>
            <a:endParaRPr lang="en-GB" sz="240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smtClean="0"/>
              <a:t>Employed according to the Labour Force Survey (LFS) and Register-based Employment Statistics (RES)</a:t>
            </a:r>
          </a:p>
        </p:txBody>
      </p:sp>
      <p:sp>
        <p:nvSpPr>
          <p:cNvPr id="34819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4820" name="Dian numeron paikkamerkki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3A9C7C3E-21C7-42D5-B348-B69972518DB0}" type="slidenum">
              <a:rPr lang="fi-FI" smtClean="0"/>
              <a:pPr/>
              <a:t>15</a:t>
            </a:fld>
            <a:endParaRPr lang="fi-FI" smtClean="0"/>
          </a:p>
        </p:txBody>
      </p:sp>
      <p:pic>
        <p:nvPicPr>
          <p:cNvPr id="3482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8088" y="1989138"/>
            <a:ext cx="78200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smtClean="0"/>
              <a:t>Unemployed according to the Labour Force Survey (LFS) and Register-based Employment Statistics (RES)</a:t>
            </a:r>
          </a:p>
        </p:txBody>
      </p:sp>
      <p:sp>
        <p:nvSpPr>
          <p:cNvPr id="35843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5844" name="Dian numeron paikkamerkki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F888D0EA-A114-4DF4-919D-F99A98BAB9E6}" type="slidenum">
              <a:rPr lang="fi-FI" smtClean="0"/>
              <a:pPr/>
              <a:t>16</a:t>
            </a:fld>
            <a:endParaRPr lang="fi-FI" smtClean="0"/>
          </a:p>
        </p:txBody>
      </p:sp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5213" y="1989138"/>
            <a:ext cx="78200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1747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D08DB29D-179F-43A3-A4A4-17CCC298E023}" type="slidenum">
              <a:rPr lang="fi-FI" smtClean="0"/>
              <a:pPr/>
              <a:t>17</a:t>
            </a:fld>
            <a:endParaRPr lang="fi-FI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Monitoring of the extent to which the methods produce data classified in the same manner</a:t>
            </a:r>
            <a:endParaRPr lang="en-GB" sz="240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to identify errors in data processing</a:t>
            </a:r>
          </a:p>
          <a:p>
            <a:r>
              <a:rPr lang="en-GB" smtClean="0"/>
              <a:t>to identify situations requiring a change in decision rules</a:t>
            </a:r>
          </a:p>
          <a:p>
            <a:r>
              <a:rPr lang="en-GB" smtClean="0"/>
              <a:t>to check the level of results</a:t>
            </a:r>
            <a:endParaRPr lang="fi-FI" smtClean="0"/>
          </a:p>
          <a:p>
            <a:endParaRPr lang="en-GB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1028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3D704682-BA00-4214-AA55-4BFEFCCC574E}" type="slidenum">
              <a:rPr lang="fi-FI" smtClean="0"/>
              <a:pPr/>
              <a:t>18</a:t>
            </a:fld>
            <a:endParaRPr lang="fi-FI" smtClean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2200">
                <a:solidFill>
                  <a:schemeClr val="tx2"/>
                </a:solidFill>
              </a:rPr>
              <a:t>Main type of activity of the population according to the registers and questionnaire in 1985 census (percentages)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609600" y="2209800"/>
          <a:ext cx="8915400" cy="2719388"/>
        </p:xfrm>
        <a:graphic>
          <a:graphicData uri="http://schemas.openxmlformats.org/presentationml/2006/ole">
            <p:oleObj spid="_x0000_s1026" name="Laskentataulukko" r:id="rId4" imgW="4893840" imgH="1732680" progId="Excel.Sheet.8">
              <p:embed/>
            </p:oleObj>
          </a:graphicData>
        </a:graphic>
      </p:graphicFrame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052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E9275F66-AD62-432C-B15E-5FCBBCA25BD9}" type="slidenum">
              <a:rPr lang="fi-FI" smtClean="0"/>
              <a:pPr/>
              <a:t>19</a:t>
            </a:fld>
            <a:endParaRPr lang="fi-FI" smtClean="0"/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2200">
                <a:solidFill>
                  <a:schemeClr val="tx2"/>
                </a:solidFill>
              </a:rPr>
              <a:t>Main type of activity of the population according to the register based census and evaluation study 1990 (percentages)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609600" y="2209800"/>
          <a:ext cx="8915400" cy="2719388"/>
        </p:xfrm>
        <a:graphic>
          <a:graphicData uri="http://schemas.openxmlformats.org/presentationml/2006/ole">
            <p:oleObj spid="_x0000_s2050" name="Laskentataulukko" r:id="rId4" imgW="4893840" imgH="1732680" progId="Excel.Sheet.8">
              <p:embed/>
            </p:oleObj>
          </a:graphicData>
        </a:graphic>
      </p:graphicFrame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äivämäärän paikkamerkki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18435" name="Dian numeron paikkamerkki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C8FF7C58-0162-4834-8FCB-420DF31F87D0}" type="slidenum">
              <a:rPr lang="fi-FI" smtClean="0"/>
              <a:pPr/>
              <a:t>2</a:t>
            </a:fld>
            <a:endParaRPr lang="fi-FI" smtClean="0"/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2800" dirty="0">
                <a:solidFill>
                  <a:schemeClr val="tx2"/>
                </a:solidFill>
              </a:rPr>
              <a:t>Content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33400" y="1981200"/>
            <a:ext cx="876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fi-FI" sz="2400" dirty="0"/>
              <a:t>Criteria for evaluating quality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400" dirty="0"/>
              <a:t> </a:t>
            </a:r>
            <a:r>
              <a:rPr lang="fi-FI" sz="2400" dirty="0"/>
              <a:t>Case studies in Finland: data quality</a:t>
            </a:r>
            <a:endParaRPr lang="en-GB" dirty="0"/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dirty="0"/>
              <a:t>data on persons </a:t>
            </a:r>
          </a:p>
          <a:p>
            <a:pPr marL="565150" lvl="1" indent="-184150" algn="l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l"/>
            </a:pPr>
            <a:r>
              <a:rPr lang="en-GB" dirty="0" smtClean="0"/>
              <a:t>data </a:t>
            </a:r>
            <a:r>
              <a:rPr lang="en-GB" dirty="0"/>
              <a:t>on main type of </a:t>
            </a:r>
            <a:r>
              <a:rPr lang="en-GB" dirty="0" smtClean="0"/>
              <a:t>activity</a:t>
            </a:r>
          </a:p>
          <a:p>
            <a:pPr marL="185738" indent="-185738" eaLnBrk="0" hangingPunct="0">
              <a:spcBef>
                <a:spcPct val="20000"/>
              </a:spcBef>
              <a:buClr>
                <a:schemeClr val="accent2"/>
              </a:buClr>
              <a:buFontTx/>
              <a:buChar char="1"/>
            </a:pPr>
            <a:endParaRPr lang="en-GB" sz="2400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2771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5333173E-4186-445A-B112-9C9D4979D740}" type="slidenum">
              <a:rPr lang="fi-FI" smtClean="0"/>
              <a:pPr/>
              <a:t>20</a:t>
            </a:fld>
            <a:endParaRPr lang="fi-FI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GB" sz="2800">
                <a:solidFill>
                  <a:schemeClr val="tx2"/>
                </a:solidFill>
              </a:rPr>
              <a:t>Main type of activity by questionnaire and by register 1985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28" y="1905000"/>
            <a:ext cx="7894371" cy="426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23.5.2012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B </a:t>
            </a:r>
            <a:fld id="{5E3AB227-E9FC-4C29-8FC5-5EDCCFC2C5D3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  <p:graphicFrame>
        <p:nvGraphicFramePr>
          <p:cNvPr id="4" name="Kaavio 3"/>
          <p:cNvGraphicFramePr/>
          <p:nvPr/>
        </p:nvGraphicFramePr>
        <p:xfrm>
          <a:off x="848544" y="1844824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kehys 4"/>
          <p:cNvSpPr txBox="1"/>
          <p:nvPr/>
        </p:nvSpPr>
        <p:spPr>
          <a:xfrm>
            <a:off x="992560" y="764704"/>
            <a:ext cx="762439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Main type of activity - Per cent classified in the same and different</a:t>
            </a:r>
            <a:br>
              <a:rPr lang="en-GB" dirty="0" smtClean="0"/>
            </a:br>
            <a:r>
              <a:rPr lang="en-GB" dirty="0" smtClean="0"/>
              <a:t>categories in the Labour Force Survey and the 2010 census </a:t>
            </a:r>
            <a:br>
              <a:rPr lang="en-GB" dirty="0" smtClean="0"/>
            </a:br>
            <a:r>
              <a:rPr lang="en-GB" dirty="0" smtClean="0"/>
              <a:t>(without non-response)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3076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9EFB951B-CE72-4ED6-8954-8670C9C301CB}" type="slidenum">
              <a:rPr lang="fi-FI" smtClean="0"/>
              <a:pPr/>
              <a:t>22</a:t>
            </a:fld>
            <a:endParaRPr lang="fi-FI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 smtClean="0"/>
              <a:t>Persons according to the Register-based Employment Statistics (RES) and Labour Force Survey (LFS) on December 2010  (persons)</a:t>
            </a:r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704849" y="2420938"/>
          <a:ext cx="7806075" cy="2736254"/>
        </p:xfrm>
        <a:graphic>
          <a:graphicData uri="http://schemas.openxmlformats.org/presentationml/2006/ole">
            <p:oleObj spid="_x0000_s3074" name="Worksheet" r:id="rId4" imgW="5200620" imgH="1628851" progId="Excel.Sheet.8">
              <p:embed/>
            </p:oleObj>
          </a:graphicData>
        </a:graphic>
      </p:graphicFrame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4100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B8FC5A0B-3FA1-4B63-821B-5E3D5F44A1AC}" type="slidenum">
              <a:rPr lang="fi-FI" smtClean="0"/>
              <a:pPr/>
              <a:t>23</a:t>
            </a:fld>
            <a:endParaRPr lang="fi-FI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 smtClean="0"/>
              <a:t>Persons according to the Register-based Employment Statistics (RES) and Labour Force Survey (LFS) on December 2010  (percentages</a:t>
            </a:r>
            <a:r>
              <a:rPr lang="fi-FI" sz="2200" dirty="0" smtClean="0"/>
              <a:t>)</a:t>
            </a:r>
            <a:endParaRPr lang="en-GB" sz="2200" dirty="0" smtClean="0"/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>
            <p:ph type="body" idx="1"/>
          </p:nvPr>
        </p:nvGraphicFramePr>
        <p:xfrm>
          <a:off x="381000" y="2438400"/>
          <a:ext cx="9293225" cy="2736850"/>
        </p:xfrm>
        <a:graphic>
          <a:graphicData uri="http://schemas.openxmlformats.org/presentationml/2006/ole">
            <p:oleObj spid="_x0000_s4098" name="Worksheet" r:id="rId4" imgW="5562478" imgH="1638280" progId="Excel.Sheet.8">
              <p:embed/>
            </p:oleObj>
          </a:graphicData>
        </a:graphic>
      </p:graphicFrame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23.5.2012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25BD60-AA0D-4DF7-808B-E50E78976280}" type="slidenum">
              <a:rPr lang="fi-FI" smtClean="0"/>
              <a:pPr/>
              <a:t>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  <p:graphicFrame>
        <p:nvGraphicFramePr>
          <p:cNvPr id="6" name="Kaavio 5"/>
          <p:cNvGraphicFramePr/>
          <p:nvPr/>
        </p:nvGraphicFramePr>
        <p:xfrm>
          <a:off x="1208584" y="1340768"/>
          <a:ext cx="7704856" cy="514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kehys 6"/>
          <p:cNvSpPr txBox="1"/>
          <p:nvPr/>
        </p:nvSpPr>
        <p:spPr>
          <a:xfrm>
            <a:off x="1928664" y="620688"/>
            <a:ext cx="6776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Percentages classified in various categories in regional </a:t>
            </a:r>
            <a:br>
              <a:rPr lang="en-GB" dirty="0" smtClean="0"/>
            </a:br>
            <a:r>
              <a:rPr lang="en-GB" dirty="0" smtClean="0"/>
              <a:t>	employment statistics (RES) and the Labour Force Survey (LFS)</a:t>
            </a:r>
            <a:br>
              <a:rPr lang="en-GB" dirty="0" smtClean="0"/>
            </a:br>
            <a:r>
              <a:rPr lang="en-GB" dirty="0" smtClean="0"/>
              <a:t>	in 2002 and 2010</a:t>
            </a:r>
            <a:endParaRPr lang="fi-F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19459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A68FAD88-F82A-4F92-BAC4-29FB79146320}" type="slidenum">
              <a:rPr lang="fi-FI" smtClean="0"/>
              <a:pPr/>
              <a:t>3</a:t>
            </a:fld>
            <a:endParaRPr lang="fi-FI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Criteria for evaluating quality</a:t>
            </a:r>
            <a:endParaRPr lang="en-GB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mtClean="0"/>
              <a:t>Relevance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the degree to which statistics meet the needs of current and potential users</a:t>
            </a:r>
          </a:p>
          <a:p>
            <a:pPr>
              <a:lnSpc>
                <a:spcPct val="90000"/>
              </a:lnSpc>
            </a:pPr>
            <a:r>
              <a:rPr lang="fi-FI" smtClean="0"/>
              <a:t>Accuracy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the closeness of statistical estimates to true values</a:t>
            </a:r>
          </a:p>
          <a:p>
            <a:pPr>
              <a:lnSpc>
                <a:spcPct val="90000"/>
              </a:lnSpc>
            </a:pPr>
            <a:r>
              <a:rPr lang="fi-FI" smtClean="0"/>
              <a:t>Timeliness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this reflects the length of time between data being made available and the event or phenomen they desscribe</a:t>
            </a:r>
          </a:p>
          <a:p>
            <a:pPr>
              <a:lnSpc>
                <a:spcPct val="90000"/>
              </a:lnSpc>
            </a:pPr>
            <a:r>
              <a:rPr lang="fi-FI" smtClean="0"/>
              <a:t>Punctuality</a:t>
            </a:r>
          </a:p>
          <a:p>
            <a:pPr lvl="1">
              <a:lnSpc>
                <a:spcPct val="90000"/>
              </a:lnSpc>
            </a:pPr>
            <a:r>
              <a:rPr lang="fi-FI" sz="2000" smtClean="0"/>
              <a:t>the time lag between the date that data were actually released and the target release date</a:t>
            </a:r>
          </a:p>
          <a:p>
            <a:pPr>
              <a:lnSpc>
                <a:spcPct val="90000"/>
              </a:lnSpc>
            </a:pPr>
            <a:endParaRPr lang="fi-FI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0483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D2E3A0E4-E23C-46C1-BE6D-06E5BE27FA80}" type="slidenum">
              <a:rPr lang="fi-FI" smtClean="0"/>
              <a:pPr/>
              <a:t>4</a:t>
            </a:fld>
            <a:endParaRPr lang="fi-FI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Criteria for evaluating quality</a:t>
            </a:r>
            <a:endParaRPr lang="en-GB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Accessibility</a:t>
            </a:r>
          </a:p>
          <a:p>
            <a:pPr lvl="1"/>
            <a:r>
              <a:rPr lang="fi-FI" sz="2000" smtClean="0"/>
              <a:t>the phycical contitions in which users can obtain data</a:t>
            </a:r>
          </a:p>
          <a:p>
            <a:r>
              <a:rPr lang="fi-FI" smtClean="0"/>
              <a:t>Clarity / interpretability</a:t>
            </a:r>
          </a:p>
          <a:p>
            <a:pPr lvl="1"/>
            <a:r>
              <a:rPr lang="fi-FI" sz="2000" smtClean="0"/>
              <a:t>metadata, information on data quality</a:t>
            </a:r>
          </a:p>
          <a:p>
            <a:r>
              <a:rPr lang="fi-FI" smtClean="0"/>
              <a:t>Coherence / consistency </a:t>
            </a:r>
          </a:p>
          <a:p>
            <a:pPr lvl="1"/>
            <a:r>
              <a:rPr lang="fi-FI" sz="2000" smtClean="0"/>
              <a:t>data from different sources</a:t>
            </a:r>
          </a:p>
          <a:p>
            <a:r>
              <a:rPr lang="fi-FI" smtClean="0"/>
              <a:t>Comparability</a:t>
            </a:r>
          </a:p>
          <a:p>
            <a:pPr lvl="1"/>
            <a:r>
              <a:rPr lang="fi-FI" sz="2000" smtClean="0"/>
              <a:t>comparability over time</a:t>
            </a:r>
          </a:p>
          <a:p>
            <a:pPr lvl="1"/>
            <a:r>
              <a:rPr lang="fi-FI" sz="2000" smtClean="0"/>
              <a:t>comparability through space</a:t>
            </a:r>
          </a:p>
          <a:p>
            <a:pPr lvl="1"/>
            <a:r>
              <a:rPr lang="fi-FI" sz="2000" smtClean="0"/>
              <a:t>comparability between domains</a:t>
            </a:r>
            <a:endParaRPr lang="en-GB" sz="2000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1507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04DFD6EC-9E83-4BE5-AC78-B28198446D39}" type="slidenum">
              <a:rPr lang="fi-FI" smtClean="0"/>
              <a:pPr/>
              <a:t>5</a:t>
            </a:fld>
            <a:endParaRPr lang="fi-FI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Quality measurements in practice</a:t>
            </a:r>
            <a:endParaRPr lang="en-GB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The quality of incoming data</a:t>
            </a:r>
          </a:p>
          <a:p>
            <a:pPr lvl="1"/>
            <a:r>
              <a:rPr lang="fi-FI" smtClean="0"/>
              <a:t>can be judged against the criteria listed above</a:t>
            </a:r>
          </a:p>
          <a:p>
            <a:pPr lvl="1"/>
            <a:r>
              <a:rPr lang="fi-FI" smtClean="0"/>
              <a:t>e.g. data sets coming to Stat Finland are checked:</a:t>
            </a:r>
          </a:p>
          <a:p>
            <a:pPr lvl="2"/>
            <a:r>
              <a:rPr lang="fi-FI" smtClean="0"/>
              <a:t>t</a:t>
            </a:r>
            <a:r>
              <a:rPr lang="fi-FI" sz="2000" smtClean="0"/>
              <a:t>o be in readable format</a:t>
            </a:r>
          </a:p>
          <a:p>
            <a:pPr lvl="2"/>
            <a:r>
              <a:rPr lang="fi-FI" sz="2000" smtClean="0"/>
              <a:t>to have correct keys (identifications)</a:t>
            </a:r>
          </a:p>
          <a:p>
            <a:pPr lvl="2"/>
            <a:r>
              <a:rPr lang="fi-FI" sz="2000" smtClean="0"/>
              <a:t>to have asked variables</a:t>
            </a:r>
          </a:p>
          <a:p>
            <a:pPr lvl="2"/>
            <a:r>
              <a:rPr lang="fi-FI" sz="2000" smtClean="0"/>
              <a:t>to have right values</a:t>
            </a:r>
          </a:p>
          <a:p>
            <a:pPr lvl="2"/>
            <a:r>
              <a:rPr lang="fi-FI" sz="2000" smtClean="0"/>
              <a:t>to be compared with external source</a:t>
            </a:r>
          </a:p>
          <a:p>
            <a:pPr lvl="2"/>
            <a:r>
              <a:rPr lang="fi-FI" sz="2000" smtClean="0"/>
              <a:t>to be compared with previous year/month data</a:t>
            </a:r>
          </a:p>
          <a:p>
            <a:pPr lvl="1"/>
            <a:r>
              <a:rPr lang="fi-FI" smtClean="0"/>
              <a:t>if something unclear or there are big changes =&gt; contact to the data owner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2531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47528286-17C9-43F5-B256-36E7DA34B494}" type="slidenum">
              <a:rPr lang="fi-FI" smtClean="0"/>
              <a:pPr/>
              <a:t>6</a:t>
            </a:fld>
            <a:endParaRPr lang="fi-FI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Quality measurements in practice</a:t>
            </a:r>
            <a:endParaRPr lang="en-GB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The quality of data processing</a:t>
            </a:r>
          </a:p>
          <a:p>
            <a:pPr lvl="1"/>
            <a:r>
              <a:rPr lang="fi-FI" smtClean="0"/>
              <a:t>quality can be affected by different processes:</a:t>
            </a:r>
          </a:p>
          <a:p>
            <a:pPr lvl="1"/>
            <a:r>
              <a:rPr lang="fi-FI" smtClean="0"/>
              <a:t>data matching and linking</a:t>
            </a:r>
          </a:p>
          <a:p>
            <a:pPr lvl="1"/>
            <a:r>
              <a:rPr lang="fi-FI" smtClean="0"/>
              <a:t>data editing and imputation</a:t>
            </a:r>
          </a:p>
          <a:p>
            <a:pPr lvl="1">
              <a:buSzTx/>
              <a:buFont typeface="Wingdings" pitchFamily="2" charset="2"/>
              <a:buChar char="ð"/>
            </a:pPr>
            <a:r>
              <a:rPr lang="fi-FI" smtClean="0"/>
              <a:t> to keep a copy of the raw data to refer back if necessary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3555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7C26AD54-6D12-4F91-89B4-45DF57B14A2B}" type="slidenum">
              <a:rPr lang="fi-FI" smtClean="0"/>
              <a:pPr/>
              <a:t>7</a:t>
            </a:fld>
            <a:endParaRPr lang="fi-FI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Quality measurements in practice</a:t>
            </a:r>
            <a:endParaRPr lang="en-GB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The quality of statistical outputs</a:t>
            </a:r>
          </a:p>
          <a:p>
            <a:pPr lvl="1"/>
            <a:r>
              <a:rPr lang="fi-FI" smtClean="0"/>
              <a:t>moving from survey to administrative sources will have an impact on output quality</a:t>
            </a:r>
          </a:p>
          <a:p>
            <a:pPr lvl="1"/>
            <a:r>
              <a:rPr lang="fi-FI" smtClean="0"/>
              <a:t>positive for some quality criteria and negative for others</a:t>
            </a:r>
            <a:endParaRPr lang="en-GB" smtClean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äivämäärän paikkamerkki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4579" name="Dian numeron paikkamerkki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16496C1B-4FDB-4F09-A38B-B45AE506A86E}" type="slidenum">
              <a:rPr lang="fi-FI" smtClean="0"/>
              <a:pPr/>
              <a:t>8</a:t>
            </a:fld>
            <a:endParaRPr lang="fi-FI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Case studies in Finland</a:t>
            </a:r>
            <a:endParaRPr lang="en-GB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Tx/>
              <a:buFontTx/>
              <a:buNone/>
            </a:pPr>
            <a:r>
              <a:rPr lang="en-GB" dirty="0" smtClean="0"/>
              <a:t>Data quality</a:t>
            </a:r>
            <a:endParaRPr lang="en-GB" sz="2000" dirty="0" smtClean="0"/>
          </a:p>
          <a:p>
            <a:pPr lvl="1"/>
            <a:r>
              <a:rPr lang="en-GB" sz="2000" dirty="0" smtClean="0"/>
              <a:t>data on persons </a:t>
            </a:r>
          </a:p>
          <a:p>
            <a:pPr lvl="1"/>
            <a:r>
              <a:rPr lang="en-GB" sz="2000" dirty="0" smtClean="0"/>
              <a:t>data on main type of activity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äivämäärän paikkamerkki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fi-FI" smtClean="0"/>
              <a:t>23.5.2012</a:t>
            </a:r>
          </a:p>
        </p:txBody>
      </p:sp>
      <p:sp>
        <p:nvSpPr>
          <p:cNvPr id="25603" name="Dian numeron paikkamerkki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fi-FI" smtClean="0"/>
              <a:t>B </a:t>
            </a:r>
            <a:fld id="{66B5922E-8922-4162-859D-0FA94C728E41}" type="slidenum">
              <a:rPr lang="fi-FI" smtClean="0"/>
              <a:pPr/>
              <a:t>9</a:t>
            </a:fld>
            <a:endParaRPr lang="fi-FI" smtClean="0"/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742950" y="838200"/>
            <a:ext cx="84201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 anchor="ctr"/>
          <a:lstStyle/>
          <a:p>
            <a:pPr eaLnBrk="0" hangingPunct="0"/>
            <a:r>
              <a:rPr lang="en-GB" sz="2800" dirty="0">
                <a:solidFill>
                  <a:schemeClr val="tx2"/>
                </a:solidFill>
              </a:rPr>
              <a:t>Reliability (1)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742950" y="2133600"/>
            <a:ext cx="84201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2" tIns="45715" rIns="91432" bIns="45715"/>
          <a:lstStyle/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Studies to research and monitor the reliability of register-based data were carried out well ahead of the decision to adopt a register-based census system in Finland.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A major reliability survey was carried out in conjunction with the first entirely register-based population census in 1990.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These register sources were compared with the results of a sample questionnaire survey which comprised around two </a:t>
            </a:r>
            <a:r>
              <a:rPr lang="en-GB" sz="2200" dirty="0" smtClean="0"/>
              <a:t>percent </a:t>
            </a:r>
            <a:r>
              <a:rPr lang="en-GB" sz="2200" dirty="0"/>
              <a:t>of all buildings, dwellings and persons in the country. </a:t>
            </a:r>
          </a:p>
          <a:p>
            <a:pPr marL="185738" indent="-185738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Char char="n"/>
            </a:pPr>
            <a:r>
              <a:rPr lang="en-GB" sz="2200" dirty="0"/>
              <a:t>The results indicated the proportion of responses where the questionnaire data deviated from the register data, but not which of these two sources provided the correct information.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Jari Nieminen</a:t>
            </a:r>
            <a:endParaRPr lang="fi-F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omi-vaaka">
  <a:themeElements>
    <a:clrScheme name="TK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1668B1"/>
      </a:accent1>
      <a:accent2>
        <a:srgbClr val="DB3334"/>
      </a:accent2>
      <a:accent3>
        <a:srgbClr val="FFDC0D"/>
      </a:accent3>
      <a:accent4>
        <a:srgbClr val="52BE42"/>
      </a:accent4>
      <a:accent5>
        <a:srgbClr val="F29C33"/>
      </a:accent5>
      <a:accent6>
        <a:srgbClr val="00A4E8"/>
      </a:accent6>
      <a:hlink>
        <a:srgbClr val="0000FF"/>
      </a:hlink>
      <a:folHlink>
        <a:srgbClr val="800080"/>
      </a:folHlink>
    </a:clrScheme>
    <a:fontScheme name="T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suomi-vaaka</Template>
  <TotalTime>369</TotalTime>
  <Words>1169</Words>
  <Application>Microsoft Office PowerPoint</Application>
  <PresentationFormat>A4-paperi (210 x 297 mm)</PresentationFormat>
  <Paragraphs>192</Paragraphs>
  <Slides>24</Slides>
  <Notes>17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2</vt:i4>
      </vt:variant>
      <vt:variant>
        <vt:lpstr>Dian otsikot</vt:lpstr>
      </vt:variant>
      <vt:variant>
        <vt:i4>24</vt:i4>
      </vt:variant>
    </vt:vector>
  </HeadingPairs>
  <TitlesOfParts>
    <vt:vector size="27" baseType="lpstr">
      <vt:lpstr>suomi-vaaka</vt:lpstr>
      <vt:lpstr>Laskentataulukko</vt:lpstr>
      <vt:lpstr>Worksheet</vt:lpstr>
      <vt:lpstr>Use of survey (LFS) to evaluate the quality of census final data</vt:lpstr>
      <vt:lpstr>Dia 2</vt:lpstr>
      <vt:lpstr>Criteria for evaluating quality</vt:lpstr>
      <vt:lpstr>Criteria for evaluating quality</vt:lpstr>
      <vt:lpstr>Quality measurements in practice</vt:lpstr>
      <vt:lpstr>Quality measurements in practice</vt:lpstr>
      <vt:lpstr>Quality measurements in practice</vt:lpstr>
      <vt:lpstr>Case studies in Finland</vt:lpstr>
      <vt:lpstr>Dia 9</vt:lpstr>
      <vt:lpstr>Dia 10</vt:lpstr>
      <vt:lpstr>Dia 11</vt:lpstr>
      <vt:lpstr>Dia 12</vt:lpstr>
      <vt:lpstr>Dia 13</vt:lpstr>
      <vt:lpstr>Data quality - main type of activity</vt:lpstr>
      <vt:lpstr>Employed according to the Labour Force Survey (LFS) and Register-based Employment Statistics (RES)</vt:lpstr>
      <vt:lpstr>Unemployed according to the Labour Force Survey (LFS) and Register-based Employment Statistics (RES)</vt:lpstr>
      <vt:lpstr>Monitoring of the extent to which the methods produce data classified in the same manner</vt:lpstr>
      <vt:lpstr>Dia 18</vt:lpstr>
      <vt:lpstr>Dia 19</vt:lpstr>
      <vt:lpstr>Dia 20</vt:lpstr>
      <vt:lpstr>Dia 21</vt:lpstr>
      <vt:lpstr>Persons according to the Register-based Employment Statistics (RES) and Labour Force Survey (LFS) on December 2010  (persons)</vt:lpstr>
      <vt:lpstr>Persons according to the Register-based Employment Statistics (RES) and Labour Force Survey (LFS) on December 2010  (percentages)</vt:lpstr>
      <vt:lpstr>Dia 24</vt:lpstr>
    </vt:vector>
  </TitlesOfParts>
  <Company>Tilastokeskus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survey (LFS) to evaluate the quality of census final data</dc:title>
  <dc:creator>Jari Nieminen</dc:creator>
  <cp:lastModifiedBy>Jari Nieminen</cp:lastModifiedBy>
  <cp:revision>43</cp:revision>
  <cp:lastPrinted>2004-03-31T08:07:52Z</cp:lastPrinted>
  <dcterms:created xsi:type="dcterms:W3CDTF">2012-04-26T07:52:07Z</dcterms:created>
  <dcterms:modified xsi:type="dcterms:W3CDTF">2012-05-16T06:26:59Z</dcterms:modified>
</cp:coreProperties>
</file>