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57" r:id="rId5"/>
    <p:sldId id="260" r:id="rId6"/>
    <p:sldId id="262" r:id="rId7"/>
    <p:sldId id="263" r:id="rId8"/>
    <p:sldId id="264" r:id="rId9"/>
    <p:sldId id="265" r:id="rId10"/>
    <p:sldId id="274" r:id="rId11"/>
    <p:sldId id="273" r:id="rId12"/>
    <p:sldId id="275" r:id="rId13"/>
    <p:sldId id="271" r:id="rId14"/>
    <p:sldId id="272" r:id="rId15"/>
    <p:sldId id="269" r:id="rId16"/>
    <p:sldId id="270" r:id="rId17"/>
    <p:sldId id="276" r:id="rId18"/>
    <p:sldId id="267" r:id="rId19"/>
    <p:sldId id="266" r:id="rId20"/>
    <p:sldId id="261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459" autoAdjust="0"/>
  </p:normalViewPr>
  <p:slideViewPr>
    <p:cSldViewPr>
      <p:cViewPr varScale="1">
        <p:scale>
          <a:sx n="105" d="100"/>
          <a:sy n="105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571D0-E750-4EA1-BC05-1A314BC00DAB}" type="datetimeFigureOut">
              <a:rPr lang="en-AU" smtClean="0"/>
              <a:t>20/09/2011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56F27-0A83-4E9A-9726-AEBA17BBA3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636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This may</a:t>
            </a:r>
            <a:r>
              <a:rPr lang="en-AU" baseline="0" dirty="0" smtClean="0"/>
              <a:t> be the metaphysics, but it is not a </a:t>
            </a:r>
            <a:r>
              <a:rPr lang="en-AU" baseline="0" dirty="0" err="1" smtClean="0"/>
              <a:t>metamodel</a:t>
            </a:r>
            <a:r>
              <a:rPr lang="en-AU" baseline="0" dirty="0" smtClean="0"/>
              <a:t>!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6F27-0A83-4E9A-9726-AEBA17BBA3E5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0647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C570-0EF9-4740-A0D6-C07CADE2ACD6}" type="datetimeFigureOut">
              <a:rPr lang="en-AU" smtClean="0"/>
              <a:t>20/09/2011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B0CE-CC3E-4F3D-B886-D54BDC0338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819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C570-0EF9-4740-A0D6-C07CADE2ACD6}" type="datetimeFigureOut">
              <a:rPr lang="en-AU" smtClean="0"/>
              <a:t>20/09/2011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B0CE-CC3E-4F3D-B886-D54BDC0338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7645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C570-0EF9-4740-A0D6-C07CADE2ACD6}" type="datetimeFigureOut">
              <a:rPr lang="en-AU" smtClean="0"/>
              <a:t>20/09/2011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B0CE-CC3E-4F3D-B886-D54BDC0338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483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C570-0EF9-4740-A0D6-C07CADE2ACD6}" type="datetimeFigureOut">
              <a:rPr lang="en-AU" smtClean="0"/>
              <a:t>20/09/2011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B0CE-CC3E-4F3D-B886-D54BDC0338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5801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C570-0EF9-4740-A0D6-C07CADE2ACD6}" type="datetimeFigureOut">
              <a:rPr lang="en-AU" smtClean="0"/>
              <a:t>20/09/2011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B0CE-CC3E-4F3D-B886-D54BDC0338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5339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C570-0EF9-4740-A0D6-C07CADE2ACD6}" type="datetimeFigureOut">
              <a:rPr lang="en-AU" smtClean="0"/>
              <a:t>20/09/2011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B0CE-CC3E-4F3D-B886-D54BDC0338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6203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C570-0EF9-4740-A0D6-C07CADE2ACD6}" type="datetimeFigureOut">
              <a:rPr lang="en-AU" smtClean="0"/>
              <a:t>20/09/2011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B0CE-CC3E-4F3D-B886-D54BDC0338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599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C570-0EF9-4740-A0D6-C07CADE2ACD6}" type="datetimeFigureOut">
              <a:rPr lang="en-AU" smtClean="0"/>
              <a:t>20/09/2011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B0CE-CC3E-4F3D-B886-D54BDC0338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8128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C570-0EF9-4740-A0D6-C07CADE2ACD6}" type="datetimeFigureOut">
              <a:rPr lang="en-AU" smtClean="0"/>
              <a:t>20/09/2011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B0CE-CC3E-4F3D-B886-D54BDC0338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5916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C570-0EF9-4740-A0D6-C07CADE2ACD6}" type="datetimeFigureOut">
              <a:rPr lang="en-AU" smtClean="0"/>
              <a:t>20/09/2011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B0CE-CC3E-4F3D-B886-D54BDC0338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9488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C570-0EF9-4740-A0D6-C07CADE2ACD6}" type="datetimeFigureOut">
              <a:rPr lang="en-AU" smtClean="0"/>
              <a:t>20/09/2011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B0CE-CC3E-4F3D-B886-D54BDC0338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000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1C570-0EF9-4740-A0D6-C07CADE2ACD6}" type="datetimeFigureOut">
              <a:rPr lang="en-AU" smtClean="0"/>
              <a:t>20/09/2011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BB0CE-CC3E-4F3D-B886-D54BDC0338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1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1.unece.org/stat/platform/display/metis/Generic+Statistical+Information+Model+(GSIM)" TargetMode="External"/><Relationship Id="rId2" Type="http://schemas.openxmlformats.org/officeDocument/2006/relationships/hyperlink" Target="http://www1.unece.org/stat/platform/download/attachments/59703371/GSIM+Notes+v0.1.docx?version=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1.unece.org/stat/platform/display/metis/Identifying+IOCs+from+GSBP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1.unece.org/stat/platform/download/attachments/62751291/GSIM+Common+Reference+Model+V0_1.docx?version=1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1.unece.org/stat/platform/display/msis/Statistical+Network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Finding a partner for </a:t>
            </a:r>
            <a:r>
              <a:rPr lang="en-AU" b="1" dirty="0" smtClean="0"/>
              <a:t>GSBPM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Generic Statistical Information Model (GSIM</a:t>
            </a:r>
            <a:r>
              <a:rPr lang="en-AU" b="1" dirty="0" smtClean="0"/>
              <a:t>)</a:t>
            </a:r>
          </a:p>
          <a:p>
            <a:r>
              <a:rPr lang="en-AU" sz="1700" b="1" dirty="0" smtClean="0"/>
              <a:t>Thérèse Lalor</a:t>
            </a:r>
          </a:p>
          <a:p>
            <a:r>
              <a:rPr lang="en-AU" sz="1700" b="1" dirty="0" smtClean="0"/>
              <a:t>Alistair Hamilton</a:t>
            </a:r>
            <a:endParaRPr lang="en-AU" sz="1700" dirty="0"/>
          </a:p>
        </p:txBody>
      </p:sp>
    </p:spTree>
    <p:extLst>
      <p:ext uri="{BB962C8B-B14F-4D97-AF65-F5344CB8AC3E}">
        <p14:creationId xmlns:p14="http://schemas.microsoft.com/office/powerpoint/2010/main" val="422620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Purpose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dirty="0" smtClean="0"/>
              <a:t>Original intent </a:t>
            </a:r>
            <a:r>
              <a:rPr lang="en-CA" dirty="0"/>
              <a:t>was for GSIM </a:t>
            </a:r>
            <a:r>
              <a:rPr lang="en-CA" dirty="0" smtClean="0"/>
              <a:t>to </a:t>
            </a:r>
            <a:r>
              <a:rPr lang="en-CA" dirty="0"/>
              <a:t>provide a common reference model for statistical information to assist organizations when developing statistical information systems and statistical information management frameworks</a:t>
            </a:r>
            <a:r>
              <a:rPr lang="en-CA" dirty="0" smtClean="0"/>
              <a:t>.</a:t>
            </a:r>
            <a:br>
              <a:rPr lang="en-CA" dirty="0" smtClean="0"/>
            </a:br>
            <a:endParaRPr lang="en-CA" dirty="0" smtClean="0"/>
          </a:p>
          <a:p>
            <a:r>
              <a:rPr lang="en-AU" dirty="0"/>
              <a:t>GSIM is a reference model that can be operationalized on a consistent basis when defining the information required to drive statistical production processes as well as to define the outputs (</a:t>
            </a:r>
            <a:r>
              <a:rPr lang="en-AU" dirty="0" err="1"/>
              <a:t>eg</a:t>
            </a:r>
            <a:r>
              <a:rPr lang="en-AU" dirty="0"/>
              <a:t> statistical data) and outcomes (</a:t>
            </a:r>
            <a:r>
              <a:rPr lang="en-AU" dirty="0" err="1"/>
              <a:t>eg</a:t>
            </a:r>
            <a:r>
              <a:rPr lang="en-AU" dirty="0"/>
              <a:t> process metrics) from those processes</a:t>
            </a:r>
            <a:r>
              <a:rPr lang="en-AU" dirty="0" smtClean="0"/>
              <a:t>.</a:t>
            </a:r>
            <a:br>
              <a:rPr lang="en-AU" dirty="0" smtClean="0"/>
            </a:br>
            <a:endParaRPr lang="en-AU" dirty="0" smtClean="0"/>
          </a:p>
          <a:p>
            <a:pPr lvl="0"/>
            <a:r>
              <a:rPr lang="en-CA" dirty="0" smtClean="0"/>
              <a:t>Facilitates </a:t>
            </a:r>
            <a:r>
              <a:rPr lang="en-CA" dirty="0"/>
              <a:t>building efficient metadata driven collection, processing, and dissemination </a:t>
            </a:r>
            <a:r>
              <a:rPr lang="en-CA" dirty="0" smtClean="0"/>
              <a:t>systems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6938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Scope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AU" dirty="0" smtClean="0"/>
              <a:t>Statistical Information spans not only metadata (including metadata about processes) but classes of data and process metrics (</a:t>
            </a:r>
            <a:r>
              <a:rPr lang="en-AU" dirty="0" err="1" smtClean="0"/>
              <a:t>eg</a:t>
            </a:r>
            <a:r>
              <a:rPr lang="en-AU" dirty="0" smtClean="0"/>
              <a:t> </a:t>
            </a:r>
            <a:r>
              <a:rPr lang="en-AU" dirty="0" err="1" smtClean="0"/>
              <a:t>paradata</a:t>
            </a:r>
            <a:r>
              <a:rPr lang="en-AU" dirty="0" smtClean="0"/>
              <a:t>)</a:t>
            </a:r>
            <a:br>
              <a:rPr lang="en-AU" dirty="0" smtClean="0"/>
            </a:br>
            <a:endParaRPr lang="en-AU" dirty="0" smtClean="0"/>
          </a:p>
          <a:p>
            <a:r>
              <a:rPr lang="en-AU" dirty="0"/>
              <a:t>GSIM focuses </a:t>
            </a:r>
            <a:r>
              <a:rPr lang="en-AU" dirty="0" smtClean="0"/>
              <a:t>on all </a:t>
            </a:r>
            <a:r>
              <a:rPr lang="en-AU" b="1" dirty="0"/>
              <a:t>information objects</a:t>
            </a:r>
            <a:r>
              <a:rPr lang="en-AU" dirty="0"/>
              <a:t> used and/or produced in the course of various sub processes within a </a:t>
            </a:r>
            <a:r>
              <a:rPr lang="en-AU" b="1" dirty="0"/>
              <a:t>statistical business </a:t>
            </a:r>
            <a:r>
              <a:rPr lang="en-AU" b="1" dirty="0" smtClean="0"/>
              <a:t>process.</a:t>
            </a:r>
          </a:p>
          <a:p>
            <a:pPr lvl="1"/>
            <a:r>
              <a:rPr lang="en-AU" dirty="0" smtClean="0"/>
              <a:t>Information models for SDMX &amp; DDI-L do not currently have this specific purpose &amp; coverage </a:t>
            </a:r>
          </a:p>
          <a:p>
            <a:pPr lvl="1"/>
            <a:r>
              <a:rPr lang="en-AU" dirty="0" smtClean="0"/>
              <a:t>Each </a:t>
            </a:r>
            <a:r>
              <a:rPr lang="en-AU" dirty="0"/>
              <a:t>“individual piece” of statistical information described </a:t>
            </a:r>
            <a:r>
              <a:rPr lang="en-AU" dirty="0" smtClean="0"/>
              <a:t>in </a:t>
            </a:r>
            <a:r>
              <a:rPr lang="en-AU" dirty="0"/>
              <a:t>GSIM can </a:t>
            </a:r>
            <a:r>
              <a:rPr lang="en-AU" dirty="0" smtClean="0"/>
              <a:t>be</a:t>
            </a:r>
            <a:r>
              <a:rPr lang="en-AU" dirty="0"/>
              <a:t> </a:t>
            </a:r>
          </a:p>
          <a:p>
            <a:pPr lvl="2"/>
            <a:r>
              <a:rPr lang="en-AU" dirty="0"/>
              <a:t>an input to, or otherwise used by, as least one sub-process within the </a:t>
            </a:r>
            <a:r>
              <a:rPr lang="en-AU" dirty="0" smtClean="0"/>
              <a:t>statistical business process</a:t>
            </a:r>
            <a:r>
              <a:rPr lang="en-AU" dirty="0"/>
              <a:t>, </a:t>
            </a:r>
            <a:r>
              <a:rPr lang="en-AU" dirty="0" smtClean="0"/>
              <a:t>and/or</a:t>
            </a:r>
            <a:endParaRPr lang="en-AU" dirty="0"/>
          </a:p>
          <a:p>
            <a:pPr lvl="2"/>
            <a:r>
              <a:rPr lang="en-AU" dirty="0"/>
              <a:t>produced/output by at least one </a:t>
            </a:r>
            <a:r>
              <a:rPr lang="en-AU" dirty="0" smtClean="0"/>
              <a:t>sub-process</a:t>
            </a:r>
            <a:r>
              <a:rPr lang="en-AU" b="1" dirty="0" smtClean="0"/>
              <a:t/>
            </a:r>
            <a:br>
              <a:rPr lang="en-AU" b="1" dirty="0" smtClean="0"/>
            </a:br>
            <a:endParaRPr lang="en-AU" b="1" dirty="0" smtClean="0"/>
          </a:p>
          <a:p>
            <a:r>
              <a:rPr lang="en-AU" dirty="0" smtClean="0"/>
              <a:t>GSIM complements GSBPM but its application in not dependent on also using GSBPM</a:t>
            </a:r>
            <a:br>
              <a:rPr lang="en-AU" dirty="0" smtClean="0"/>
            </a:br>
            <a:endParaRPr lang="en-AU" dirty="0" smtClean="0"/>
          </a:p>
          <a:p>
            <a:r>
              <a:rPr lang="en-US" dirty="0"/>
              <a:t>The original motivation for GSIM, supporting interoperability (and industrialization and standardization) of statistical information management solutions, requires the </a:t>
            </a:r>
            <a:r>
              <a:rPr lang="en-US" dirty="0" smtClean="0"/>
              <a:t>level </a:t>
            </a:r>
            <a:r>
              <a:rPr lang="en-US" dirty="0"/>
              <a:t>of detail and formalization to be provided by the Semantic Reference Model</a:t>
            </a:r>
            <a:r>
              <a:rPr lang="en-US" dirty="0" smtClean="0"/>
              <a:t>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1717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GSIM CRM &amp; GSIM SRM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GSIM CRM &amp; GSIM SRM must be consistent with each other</a:t>
            </a:r>
            <a:br>
              <a:rPr lang="en-AU" dirty="0" smtClean="0"/>
            </a:br>
            <a:endParaRPr lang="en-AU" dirty="0" smtClean="0"/>
          </a:p>
          <a:p>
            <a:r>
              <a:rPr lang="en-AU" dirty="0" smtClean="0"/>
              <a:t>GSIM CRM can be used independently of GSIM SRM</a:t>
            </a:r>
          </a:p>
          <a:p>
            <a:pPr lvl="1"/>
            <a:r>
              <a:rPr lang="en-US" dirty="0" smtClean="0"/>
              <a:t>a common reference set of </a:t>
            </a:r>
            <a:r>
              <a:rPr lang="en-US" dirty="0"/>
              <a:t>high level terminology related to statistical information </a:t>
            </a:r>
            <a:r>
              <a:rPr lang="en-US" dirty="0" smtClean="0"/>
              <a:t>&amp; </a:t>
            </a:r>
            <a:r>
              <a:rPr lang="en-US" dirty="0"/>
              <a:t>its management</a:t>
            </a:r>
          </a:p>
          <a:p>
            <a:pPr lvl="1"/>
            <a:r>
              <a:rPr lang="en-US" dirty="0" smtClean="0"/>
              <a:t>high </a:t>
            </a:r>
            <a:r>
              <a:rPr lang="en-US" dirty="0"/>
              <a:t>level categorization of various types of statistical information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34544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Early steps (1)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First project team teleconference 2010M11</a:t>
            </a:r>
          </a:p>
          <a:p>
            <a:pPr lvl="1"/>
            <a:r>
              <a:rPr lang="en-AU" dirty="0" smtClean="0"/>
              <a:t>Regular teleconferences every 4-5 weeks after that</a:t>
            </a:r>
          </a:p>
          <a:p>
            <a:pPr lvl="2"/>
            <a:r>
              <a:rPr lang="en-AU" dirty="0" smtClean="0"/>
              <a:t>(time zones!)</a:t>
            </a:r>
          </a:p>
          <a:p>
            <a:pPr lvl="1"/>
            <a:r>
              <a:rPr lang="en-AU" dirty="0" smtClean="0"/>
              <a:t>“Lotus Live” collaboration space within team</a:t>
            </a:r>
          </a:p>
          <a:p>
            <a:r>
              <a:rPr lang="en-AU" dirty="0" smtClean="0"/>
              <a:t>Much interest in 2011M03 from SDMX/DDI Dialogue &amp; </a:t>
            </a:r>
            <a:r>
              <a:rPr lang="en-AU" dirty="0" err="1" smtClean="0"/>
              <a:t>ESSnet</a:t>
            </a:r>
            <a:r>
              <a:rPr lang="en-AU" dirty="0" smtClean="0"/>
              <a:t> sessions (Lisbon) </a:t>
            </a:r>
          </a:p>
          <a:p>
            <a:r>
              <a:rPr lang="en-AU" dirty="0" smtClean="0">
                <a:hlinkClick r:id="rId2"/>
              </a:rPr>
              <a:t>Working Notes</a:t>
            </a:r>
            <a:r>
              <a:rPr lang="en-AU" dirty="0" smtClean="0"/>
              <a:t> approved by Statistical Network Steering Committee 2011M04</a:t>
            </a:r>
          </a:p>
          <a:p>
            <a:pPr lvl="1"/>
            <a:r>
              <a:rPr lang="en-AU" dirty="0" smtClean="0"/>
              <a:t>Permission to harness UNECE wiki (METIS domain) for </a:t>
            </a:r>
            <a:r>
              <a:rPr lang="en-AU" dirty="0" smtClean="0">
                <a:hlinkClick r:id="rId3"/>
              </a:rPr>
              <a:t>communication external to team</a:t>
            </a:r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5873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Early steps (2)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AU" dirty="0" smtClean="0"/>
              <a:t>Designing from the top down…</a:t>
            </a:r>
          </a:p>
          <a:p>
            <a:pPr lvl="1"/>
            <a:r>
              <a:rPr lang="en-AU" dirty="0" smtClean="0"/>
              <a:t>division of metadata and data into high level classes</a:t>
            </a:r>
            <a:br>
              <a:rPr lang="en-AU" dirty="0" smtClean="0"/>
            </a:br>
            <a:r>
              <a:rPr lang="en-AU" dirty="0" smtClean="0"/>
              <a:t> </a:t>
            </a:r>
          </a:p>
          <a:p>
            <a:r>
              <a:rPr lang="en-AU" dirty="0" smtClean="0"/>
              <a:t>…and bottom up</a:t>
            </a:r>
          </a:p>
          <a:p>
            <a:pPr lvl="1"/>
            <a:r>
              <a:rPr lang="en-AU" dirty="0" smtClean="0"/>
              <a:t>Jenny </a:t>
            </a:r>
            <a:r>
              <a:rPr lang="en-AU" dirty="0" err="1" smtClean="0"/>
              <a:t>Linnerud</a:t>
            </a:r>
            <a:r>
              <a:rPr lang="en-AU" dirty="0" smtClean="0"/>
              <a:t> </a:t>
            </a:r>
            <a:r>
              <a:rPr lang="en-AU" dirty="0" smtClean="0">
                <a:hlinkClick r:id="rId2"/>
              </a:rPr>
              <a:t>mined the text of the GSBPM</a:t>
            </a:r>
            <a:r>
              <a:rPr lang="en-AU" dirty="0" smtClean="0"/>
              <a:t> for references to objects that become Information Object Candidates (IOCs)</a:t>
            </a:r>
          </a:p>
          <a:p>
            <a:pPr lvl="1"/>
            <a:r>
              <a:rPr lang="en-AU" dirty="0" smtClean="0"/>
              <a:t>100-&gt;70-&gt;48</a:t>
            </a:r>
            <a:br>
              <a:rPr lang="en-AU" dirty="0" smtClean="0"/>
            </a:br>
            <a:endParaRPr lang="en-AU" dirty="0" smtClean="0"/>
          </a:p>
          <a:p>
            <a:r>
              <a:rPr lang="en-AU" dirty="0" smtClean="0"/>
              <a:t>Early challenges</a:t>
            </a:r>
          </a:p>
          <a:p>
            <a:pPr lvl="1"/>
            <a:r>
              <a:rPr lang="en-AU" dirty="0" smtClean="0"/>
              <a:t>Consistent levels and sensible numbers of object</a:t>
            </a:r>
          </a:p>
          <a:p>
            <a:pPr lvl="2"/>
            <a:r>
              <a:rPr lang="en-AU" dirty="0" smtClean="0"/>
              <a:t>How many boxes on the GSBPM (47)?</a:t>
            </a:r>
          </a:p>
          <a:p>
            <a:pPr lvl="1"/>
            <a:r>
              <a:rPr lang="en-AU" dirty="0"/>
              <a:t>Establishing the most intuitive “organising principle”</a:t>
            </a:r>
          </a:p>
          <a:p>
            <a:pPr lvl="2"/>
            <a:r>
              <a:rPr lang="en-AU" dirty="0"/>
              <a:t>Not as straightforward as </a:t>
            </a:r>
            <a:r>
              <a:rPr lang="en-AU" dirty="0" smtClean="0"/>
              <a:t>GSBPM</a:t>
            </a:r>
          </a:p>
          <a:p>
            <a:pPr lvl="1"/>
            <a:r>
              <a:rPr lang="en-AU" dirty="0" smtClean="0"/>
              <a:t>Sourcing appropriate agreed definitions (re-use principle)</a:t>
            </a:r>
          </a:p>
        </p:txBody>
      </p:sp>
    </p:spTree>
    <p:extLst>
      <p:ext uri="{BB962C8B-B14F-4D97-AF65-F5344CB8AC3E}">
        <p14:creationId xmlns:p14="http://schemas.microsoft.com/office/powerpoint/2010/main" val="295546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27384"/>
            <a:ext cx="7704856" cy="6841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88640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GSIM Common Reference Model V0.1</a:t>
            </a:r>
          </a:p>
          <a:p>
            <a:r>
              <a:rPr lang="en-AU" dirty="0" smtClean="0"/>
              <a:t>Level 1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854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0261557"/>
              </p:ext>
            </p:extLst>
          </p:nvPr>
        </p:nvGraphicFramePr>
        <p:xfrm>
          <a:off x="416410" y="8142"/>
          <a:ext cx="8404062" cy="673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Visio" r:id="rId3" imgW="8651735" imgH="6914249" progId="Visio.Drawing.11">
                  <p:embed/>
                </p:oleObj>
              </mc:Choice>
              <mc:Fallback>
                <p:oleObj name="Visio" r:id="rId3" imgW="8651735" imgH="691424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410" y="8142"/>
                        <a:ext cx="8404062" cy="6733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509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Level 0 : Information Environment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Information </a:t>
            </a:r>
            <a:r>
              <a:rPr lang="en-AU" dirty="0"/>
              <a:t>environment for </a:t>
            </a:r>
            <a:r>
              <a:rPr lang="en-AU" dirty="0" smtClean="0"/>
              <a:t>GSIM includes</a:t>
            </a:r>
            <a:endParaRPr lang="en-AU" dirty="0"/>
          </a:p>
          <a:p>
            <a:pPr lvl="1"/>
            <a:r>
              <a:rPr lang="en-AU" dirty="0"/>
              <a:t>Client/User</a:t>
            </a:r>
          </a:p>
          <a:p>
            <a:pPr lvl="1"/>
            <a:r>
              <a:rPr lang="en-AU" dirty="0"/>
              <a:t>International &amp; </a:t>
            </a:r>
            <a:r>
              <a:rPr lang="en-AU" dirty="0" smtClean="0"/>
              <a:t>National</a:t>
            </a:r>
            <a:br>
              <a:rPr lang="en-AU" dirty="0" smtClean="0"/>
            </a:br>
            <a:r>
              <a:rPr lang="en-AU" dirty="0" smtClean="0"/>
              <a:t>Standards</a:t>
            </a:r>
            <a:endParaRPr lang="en-AU" dirty="0"/>
          </a:p>
          <a:p>
            <a:pPr lvl="1"/>
            <a:r>
              <a:rPr lang="en-AU" dirty="0"/>
              <a:t>Respondents</a:t>
            </a:r>
          </a:p>
          <a:p>
            <a:pPr lvl="1"/>
            <a:r>
              <a:rPr lang="en-AU" dirty="0"/>
              <a:t>Third party </a:t>
            </a:r>
            <a:r>
              <a:rPr lang="en-AU" dirty="0" smtClean="0"/>
              <a:t>analysis,</a:t>
            </a:r>
            <a:br>
              <a:rPr lang="en-AU" dirty="0" smtClean="0"/>
            </a:br>
            <a:r>
              <a:rPr lang="en-AU" dirty="0" smtClean="0"/>
              <a:t>data </a:t>
            </a:r>
            <a:r>
              <a:rPr lang="en-AU" dirty="0"/>
              <a:t>and </a:t>
            </a:r>
            <a:r>
              <a:rPr lang="en-AU" dirty="0" smtClean="0"/>
              <a:t>metadata</a:t>
            </a:r>
            <a:r>
              <a:rPr lang="en-CA" dirty="0"/>
              <a:t/>
            </a:r>
            <a:br>
              <a:rPr lang="en-CA" dirty="0"/>
            </a:br>
            <a:endParaRPr lang="en-AU" dirty="0"/>
          </a:p>
          <a:p>
            <a:endParaRPr lang="en-A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793" y="2204863"/>
            <a:ext cx="3776663" cy="371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430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first release…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>
                <a:hlinkClick r:id="rId2"/>
              </a:rPr>
              <a:t>GSIM Common Reference Model </a:t>
            </a:r>
            <a:r>
              <a:rPr lang="en-AU" dirty="0" smtClean="0">
                <a:hlinkClick r:id="rId2"/>
              </a:rPr>
              <a:t>V0.1</a:t>
            </a:r>
            <a:r>
              <a:rPr lang="en-AU" dirty="0" smtClean="0"/>
              <a:t> released for comment on 20 June 2011</a:t>
            </a:r>
          </a:p>
          <a:p>
            <a:pPr lvl="1"/>
            <a:r>
              <a:rPr lang="en-AU" dirty="0" smtClean="0"/>
              <a:t>Structure of </a:t>
            </a:r>
            <a:r>
              <a:rPr lang="en-AU" dirty="0"/>
              <a:t>d</a:t>
            </a:r>
            <a:r>
              <a:rPr lang="en-AU" dirty="0" smtClean="0"/>
              <a:t>ocumentation paralleled GSBPM</a:t>
            </a:r>
          </a:p>
          <a:p>
            <a:pPr lvl="1"/>
            <a:r>
              <a:rPr lang="en-AU" dirty="0" smtClean="0"/>
              <a:t>Sought input directly from members of METIS Steering Committee, CORE </a:t>
            </a:r>
            <a:r>
              <a:rPr lang="en-AU" dirty="0" err="1" smtClean="0"/>
              <a:t>ESSnet</a:t>
            </a:r>
            <a:r>
              <a:rPr lang="en-AU" dirty="0" smtClean="0"/>
              <a:t>, </a:t>
            </a:r>
            <a:r>
              <a:rPr lang="en-AU" dirty="0" err="1" smtClean="0"/>
              <a:t>etc</a:t>
            </a:r>
            <a:endParaRPr lang="en-AU" dirty="0" smtClean="0"/>
          </a:p>
          <a:p>
            <a:pPr lvl="1"/>
            <a:r>
              <a:rPr lang="en-AU" dirty="0" smtClean="0"/>
              <a:t>12 sets of comments received ranging from</a:t>
            </a:r>
          </a:p>
          <a:p>
            <a:pPr lvl="2"/>
            <a:r>
              <a:rPr lang="en-AU" dirty="0" smtClean="0"/>
              <a:t>highly complimentary, with suggestions for improvement</a:t>
            </a:r>
          </a:p>
          <a:p>
            <a:pPr lvl="2"/>
            <a:r>
              <a:rPr lang="en-AU" dirty="0" smtClean="0"/>
              <a:t>suggestions for improvement</a:t>
            </a:r>
          </a:p>
          <a:p>
            <a:pPr lvl="1"/>
            <a:r>
              <a:rPr lang="en-AU" dirty="0" smtClean="0"/>
              <a:t>3 sets of comments “re-envisage” approach to L1</a:t>
            </a:r>
          </a:p>
          <a:p>
            <a:pPr lvl="1"/>
            <a:r>
              <a:rPr lang="en-AU" dirty="0" smtClean="0"/>
              <a:t>Other comments on choice &amp; definition of specific information objects, editorial improvements </a:t>
            </a:r>
            <a:r>
              <a:rPr lang="en-AU" dirty="0" err="1" smtClean="0"/>
              <a:t>etc</a:t>
            </a:r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0987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Moving forward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Connection with process</a:t>
            </a:r>
          </a:p>
          <a:p>
            <a:pPr lvl="1"/>
            <a:r>
              <a:rPr lang="en-AU" dirty="0" smtClean="0"/>
              <a:t>Not everyone favours “core” approach at Level 1</a:t>
            </a:r>
          </a:p>
          <a:p>
            <a:pPr lvl="1"/>
            <a:r>
              <a:rPr lang="en-AU" dirty="0" smtClean="0"/>
              <a:t>Next step is to integrate with the CORE IM!</a:t>
            </a:r>
          </a:p>
          <a:p>
            <a:r>
              <a:rPr lang="en-AU" dirty="0" smtClean="0"/>
              <a:t>Further engagement with MCV Ontology work from SDMX </a:t>
            </a:r>
            <a:r>
              <a:rPr lang="en-AU" dirty="0" err="1" smtClean="0"/>
              <a:t>ESSnet</a:t>
            </a:r>
            <a:endParaRPr lang="en-AU" dirty="0" smtClean="0"/>
          </a:p>
          <a:p>
            <a:r>
              <a:rPr lang="en-AU" dirty="0" smtClean="0"/>
              <a:t>Collaborating beyond the OCMIMF team</a:t>
            </a:r>
          </a:p>
          <a:p>
            <a:r>
              <a:rPr lang="en-AU" dirty="0" smtClean="0"/>
              <a:t>Future “home” for GSIM</a:t>
            </a:r>
          </a:p>
          <a:p>
            <a:pPr lvl="1"/>
            <a:r>
              <a:rPr lang="en-AU" dirty="0" smtClean="0"/>
              <a:t>Ideally it would live happily ever after under one roof with GSPBM?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4308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Perspectives : Information &amp; Process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AU" dirty="0" smtClean="0"/>
              <a:t>Data (Information) Centric View :</a:t>
            </a:r>
          </a:p>
          <a:p>
            <a:pPr lvl="1"/>
            <a:r>
              <a:rPr lang="en-AU" dirty="0" smtClean="0"/>
              <a:t>A useful collection of well defined simple and compound data items are transformed by various processes into usable forms for the greater good of the data consumer</a:t>
            </a:r>
            <a:br>
              <a:rPr lang="en-AU" dirty="0" smtClean="0"/>
            </a:br>
            <a:endParaRPr lang="en-AU" dirty="0" smtClean="0"/>
          </a:p>
          <a:p>
            <a:r>
              <a:rPr lang="en-AU" dirty="0" smtClean="0"/>
              <a:t>Process Centric View :</a:t>
            </a:r>
          </a:p>
          <a:p>
            <a:pPr lvl="1"/>
            <a:r>
              <a:rPr lang="en-AU" dirty="0" smtClean="0"/>
              <a:t>A set of complex transformations are carried out in the service of the user and, to that end, are fed with appropriate data</a:t>
            </a:r>
            <a:br>
              <a:rPr lang="en-AU" dirty="0" smtClean="0"/>
            </a:br>
            <a:endParaRPr lang="en-AU" dirty="0" smtClean="0"/>
          </a:p>
          <a:p>
            <a:r>
              <a:rPr lang="en-AU" sz="2300" b="1" i="1" dirty="0" smtClean="0"/>
              <a:t>Robin Bloor:</a:t>
            </a:r>
            <a:r>
              <a:rPr lang="en-AU" sz="2300" i="1" dirty="0" smtClean="0"/>
              <a:t> I became a process-centric bigot.  But later, when struck by a vision on the road to Damascus, I changed my mind.  It suddenly struck me that all forms of study seem to embody some kind of fundamental dichotomy</a:t>
            </a:r>
          </a:p>
          <a:p>
            <a:pPr lvl="1"/>
            <a:r>
              <a:rPr lang="en-AU" sz="1900" i="1" dirty="0" smtClean="0"/>
              <a:t>In physics, is it a wave or a particle?  In western philosophy, free will or determinism? In eastern philosophy, is it yin or yang?  In phonetics, is it a vowel or consonant?  In this case – is our primary focus data or process? </a:t>
            </a:r>
            <a:br>
              <a:rPr lang="en-AU" sz="1900" i="1" dirty="0" smtClean="0"/>
            </a:br>
            <a:endParaRPr lang="en-AU" dirty="0" smtClean="0"/>
          </a:p>
          <a:p>
            <a:r>
              <a:rPr lang="en-AU" sz="2300" dirty="0" smtClean="0"/>
              <a:t>Many participants in business analysis and architectural discussions have a tendency to emphasise one view or the other?</a:t>
            </a:r>
          </a:p>
        </p:txBody>
      </p:sp>
    </p:spTree>
    <p:extLst>
      <p:ext uri="{BB962C8B-B14F-4D97-AF65-F5344CB8AC3E}">
        <p14:creationId xmlns:p14="http://schemas.microsoft.com/office/powerpoint/2010/main" val="387990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Some target dates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GSIM Common Reference Model V1.0</a:t>
            </a:r>
          </a:p>
          <a:p>
            <a:pPr lvl="1"/>
            <a:r>
              <a:rPr lang="en-AU" dirty="0" smtClean="0"/>
              <a:t>V1.0 by 2012M05</a:t>
            </a:r>
          </a:p>
          <a:p>
            <a:r>
              <a:rPr lang="en-AU" dirty="0" smtClean="0"/>
              <a:t>GSIM Semantic Reference Model</a:t>
            </a:r>
          </a:p>
          <a:p>
            <a:pPr lvl="1"/>
            <a:r>
              <a:rPr lang="en-AU" dirty="0" smtClean="0"/>
              <a:t>V0.1 by 2012M02</a:t>
            </a:r>
          </a:p>
          <a:p>
            <a:pPr lvl="1"/>
            <a:r>
              <a:rPr lang="en-AU" dirty="0" smtClean="0"/>
              <a:t>V1.0 by 2012M12</a:t>
            </a:r>
          </a:p>
          <a:p>
            <a:r>
              <a:rPr lang="en-AU" dirty="0" smtClean="0"/>
              <a:t>Mapping to SDMX + DDI-L</a:t>
            </a:r>
          </a:p>
          <a:p>
            <a:pPr lvl="1"/>
            <a:r>
              <a:rPr lang="en-AU" dirty="0" smtClean="0"/>
              <a:t>by 2012M12</a:t>
            </a:r>
          </a:p>
          <a:p>
            <a:r>
              <a:rPr lang="en-AU" dirty="0" smtClean="0"/>
              <a:t>Guide for application</a:t>
            </a:r>
          </a:p>
          <a:p>
            <a:pPr lvl="1"/>
            <a:r>
              <a:rPr lang="en-AU" dirty="0" smtClean="0"/>
              <a:t>by 2013M03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7009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Possible discussions starters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Best means of engaging beyond the OCMIMF Project Team from here forward.</a:t>
            </a:r>
          </a:p>
          <a:p>
            <a:pPr lvl="1"/>
            <a:r>
              <a:rPr lang="en-AU" dirty="0" smtClean="0"/>
              <a:t>with METIS colleagues</a:t>
            </a:r>
          </a:p>
          <a:p>
            <a:pPr lvl="1"/>
            <a:r>
              <a:rPr lang="en-AU" dirty="0" smtClean="0"/>
              <a:t> more broadly with future users of GSIM</a:t>
            </a:r>
          </a:p>
          <a:p>
            <a:r>
              <a:rPr lang="en-AU" dirty="0" smtClean="0"/>
              <a:t>“Connection with process”</a:t>
            </a:r>
          </a:p>
          <a:p>
            <a:pPr lvl="1"/>
            <a:r>
              <a:rPr lang="en-AU" dirty="0" smtClean="0"/>
              <a:t>How GSIM moves forward “arm in arm” (or “hand in hand”?) with GSBPM</a:t>
            </a:r>
          </a:p>
          <a:p>
            <a:r>
              <a:rPr lang="en-AU" dirty="0"/>
              <a:t>Future “home” for </a:t>
            </a:r>
            <a:r>
              <a:rPr lang="en-AU" dirty="0" smtClean="0"/>
              <a:t>GSIM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46808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Business Information &amp; Process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Process &amp; information as pillars for standardisation &amp; industrialisation</a:t>
            </a:r>
          </a:p>
          <a:p>
            <a:pPr lvl="1"/>
            <a:r>
              <a:rPr lang="en-AU" dirty="0" err="1" smtClean="0"/>
              <a:t>eg</a:t>
            </a:r>
            <a:r>
              <a:rPr lang="en-AU" dirty="0" smtClean="0"/>
              <a:t> strategic vision of HLG-BAS</a:t>
            </a:r>
          </a:p>
          <a:p>
            <a:r>
              <a:rPr lang="en-AU" dirty="0" smtClean="0"/>
              <a:t>Information &amp; Process are the nouns &amp; verbs of statistical production</a:t>
            </a:r>
          </a:p>
          <a:p>
            <a:pPr lvl="2"/>
            <a:r>
              <a:rPr lang="en-AU" dirty="0" smtClean="0"/>
              <a:t>You don’t have a coherent story without both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661729"/>
            <a:ext cx="4251960" cy="1821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492" y="1052736"/>
            <a:ext cx="2382012" cy="2253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8096" y="6113577"/>
            <a:ext cx="1942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(Statistics Sweden)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0698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The way (</a:t>
            </a:r>
            <a:r>
              <a:rPr lang="en-AU" dirty="0" err="1" smtClean="0"/>
              <a:t>tao</a:t>
            </a:r>
            <a:r>
              <a:rPr lang="en-AU" dirty="0" smtClean="0"/>
              <a:t>) of statistical production? 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420888"/>
            <a:ext cx="4264632" cy="42895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9752" y="436510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/>
              <a:t>Process</a:t>
            </a:r>
            <a:endParaRPr lang="en-A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427984" y="4365104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solidFill>
                  <a:schemeClr val="bg1"/>
                </a:solidFill>
              </a:rPr>
              <a:t>Information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6" y="2780928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 smtClean="0"/>
              <a:t>Information about Processes</a:t>
            </a:r>
            <a:endParaRPr lang="en-A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707904" y="5847655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 smtClean="0">
                <a:solidFill>
                  <a:schemeClr val="bg1"/>
                </a:solidFill>
              </a:rPr>
              <a:t>Managing Information</a:t>
            </a:r>
            <a:endParaRPr lang="en-AU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605" y="4653136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/>
              <a:t>(GSBPM)</a:t>
            </a:r>
            <a:endParaRPr lang="en-A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427984" y="465313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solidFill>
                  <a:schemeClr val="bg1"/>
                </a:solidFill>
              </a:rPr>
              <a:t>(GSIM)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52120" y="612465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This may be the metaphysics, but it is not a </a:t>
            </a:r>
            <a:r>
              <a:rPr lang="en-AU" dirty="0" err="1"/>
              <a:t>metamodel</a:t>
            </a:r>
            <a:r>
              <a:rPr lang="en-AU" dirty="0" smtClean="0"/>
              <a:t>!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2777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8" grpId="0"/>
      <p:bldP spid="9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GSIM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541512"/>
            <a:ext cx="4452938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109" y="1556792"/>
            <a:ext cx="4043363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81128"/>
            <a:ext cx="45624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44642" y="476672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trike="sngStrike" baseline="30000" dirty="0" smtClean="0"/>
              <a:t>TM</a:t>
            </a:r>
            <a:endParaRPr lang="en-AU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876256" y="5013176"/>
            <a:ext cx="0" cy="648072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436096" y="557994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Focus for today’s presentation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1881109" y="1196752"/>
            <a:ext cx="962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>
                <a:solidFill>
                  <a:srgbClr val="0070C0"/>
                </a:solidFill>
              </a:rPr>
              <a:t>Concept</a:t>
            </a:r>
            <a:endParaRPr lang="en-AU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73597" y="1187460"/>
            <a:ext cx="1645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>
                <a:solidFill>
                  <a:srgbClr val="0070C0"/>
                </a:solidFill>
              </a:rPr>
              <a:t>Representation</a:t>
            </a:r>
            <a:endParaRPr lang="en-AU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96" y="5283785"/>
            <a:ext cx="400116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 smtClean="0"/>
              <a:t>MSIS April 2010 :</a:t>
            </a:r>
          </a:p>
          <a:p>
            <a:r>
              <a:rPr lang="en-AU" sz="1400" dirty="0" smtClean="0"/>
              <a:t>The focus is on the business objects to support </a:t>
            </a:r>
            <a:br>
              <a:rPr lang="en-AU" sz="1400" dirty="0" smtClean="0"/>
            </a:br>
            <a:r>
              <a:rPr lang="en-AU" sz="1400" dirty="0" smtClean="0"/>
              <a:t>business processes.  A “Generic Statistical Business</a:t>
            </a:r>
            <a:br>
              <a:rPr lang="en-AU" sz="1400" dirty="0" smtClean="0"/>
            </a:br>
            <a:r>
              <a:rPr lang="en-AU" sz="1400" dirty="0" smtClean="0"/>
              <a:t>Information Model” was proposed to provide a</a:t>
            </a:r>
            <a:br>
              <a:rPr lang="en-AU" sz="1400" dirty="0" smtClean="0"/>
            </a:br>
            <a:r>
              <a:rPr lang="en-AU" sz="1400" dirty="0" smtClean="0"/>
              <a:t> common view of the relationships between objects.</a:t>
            </a:r>
          </a:p>
          <a:p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83987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3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hlinkClick r:id="rId2"/>
              </a:rPr>
              <a:t>Statistical Network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sz="2000" dirty="0" smtClean="0"/>
              <a:t>Agreed at CSTAT (OECD Committee on Statistics) in 2009</a:t>
            </a:r>
          </a:p>
          <a:p>
            <a:pPr lvl="1"/>
            <a:r>
              <a:rPr lang="en-AU" sz="1600" dirty="0" smtClean="0"/>
              <a:t>Trial a collaboration approach in striving for improvement in Statistical Information Management</a:t>
            </a:r>
          </a:p>
          <a:p>
            <a:r>
              <a:rPr lang="en-AU" sz="2000" dirty="0" smtClean="0"/>
              <a:t>Statistical Network first met 7-11 June 2010.</a:t>
            </a:r>
          </a:p>
          <a:p>
            <a:pPr lvl="1"/>
            <a:r>
              <a:rPr lang="en-AU" sz="1600" dirty="0" smtClean="0"/>
              <a:t>Initial members : SE, NO, NZ, GB, CA, AU</a:t>
            </a:r>
          </a:p>
          <a:p>
            <a:pPr lvl="1"/>
            <a:r>
              <a:rPr lang="en-AU" sz="1600" dirty="0" smtClean="0"/>
              <a:t>Heads of business, methodology &amp; IT.  DGs review conclusions on final day </a:t>
            </a:r>
          </a:p>
          <a:p>
            <a:r>
              <a:rPr lang="en-AU" sz="2000" dirty="0" smtClean="0"/>
              <a:t>Purpose : Work together with pace to better meet our societies’ information needs while driving down costs.</a:t>
            </a:r>
          </a:p>
          <a:p>
            <a:r>
              <a:rPr lang="en-AU" sz="2000" dirty="0" smtClean="0"/>
              <a:t>Critical goal : "Harmonising statistical methods, systems and capabilities across statistical agencies".</a:t>
            </a:r>
          </a:p>
          <a:p>
            <a:r>
              <a:rPr lang="en-AU" sz="2000" dirty="0" smtClean="0"/>
              <a:t>Practical small steps to industrialise methods</a:t>
            </a:r>
            <a:br>
              <a:rPr lang="en-AU" sz="2000" dirty="0" smtClean="0"/>
            </a:br>
            <a:r>
              <a:rPr lang="en-AU" sz="2000" dirty="0" smtClean="0"/>
              <a:t>and processes to quickly and effectively</a:t>
            </a:r>
            <a:br>
              <a:rPr lang="en-AU" sz="2000" dirty="0" smtClean="0"/>
            </a:br>
            <a:r>
              <a:rPr lang="en-AU" sz="2000" dirty="0" smtClean="0"/>
              <a:t>benefit all participating NSIs</a:t>
            </a:r>
          </a:p>
          <a:p>
            <a:r>
              <a:rPr lang="en-AU" sz="2000" dirty="0" smtClean="0"/>
              <a:t>Building projects with sharing and re-use</a:t>
            </a:r>
            <a:br>
              <a:rPr lang="en-AU" sz="2000" dirty="0" smtClean="0"/>
            </a:br>
            <a:r>
              <a:rPr lang="en-AU" sz="2000" dirty="0" smtClean="0"/>
              <a:t>across the whole community, in mind</a:t>
            </a:r>
          </a:p>
          <a:p>
            <a:r>
              <a:rPr lang="en-AU" sz="2000" dirty="0" smtClean="0"/>
              <a:t>5 specific collaborations in 1</a:t>
            </a:r>
            <a:r>
              <a:rPr lang="en-AU" sz="2000" baseline="30000" dirty="0" smtClean="0"/>
              <a:t>st</a:t>
            </a:r>
            <a:r>
              <a:rPr lang="en-AU" sz="2000" dirty="0" smtClean="0"/>
              <a:t> round</a:t>
            </a:r>
          </a:p>
          <a:p>
            <a:pPr lvl="1"/>
            <a:r>
              <a:rPr lang="en-AU" sz="1600" dirty="0" smtClean="0"/>
              <a:t>+ Secretariat + Steering Committee </a:t>
            </a:r>
            <a:endParaRPr lang="en-AU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748" y="4274393"/>
            <a:ext cx="325374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40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Origins of SN GSIM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AU" dirty="0" smtClean="0"/>
              <a:t>Developing &amp; </a:t>
            </a:r>
            <a:r>
              <a:rPr lang="en-AU" dirty="0" err="1" smtClean="0"/>
              <a:t>operationalising</a:t>
            </a:r>
            <a:r>
              <a:rPr lang="en-AU" dirty="0" smtClean="0"/>
              <a:t> GSIM was agreed as highest </a:t>
            </a:r>
            <a:r>
              <a:rPr lang="en-AU" dirty="0"/>
              <a:t>priority strategic enabler of efficient </a:t>
            </a:r>
            <a:r>
              <a:rPr lang="en-AU" dirty="0" smtClean="0"/>
              <a:t>&amp; </a:t>
            </a:r>
            <a:r>
              <a:rPr lang="en-AU" dirty="0"/>
              <a:t>effective collaboration in the development </a:t>
            </a:r>
            <a:r>
              <a:rPr lang="en-AU" dirty="0" smtClean="0"/>
              <a:t>&amp; </a:t>
            </a:r>
            <a:r>
              <a:rPr lang="en-AU" dirty="0"/>
              <a:t>sharing of statistical information management systems</a:t>
            </a:r>
            <a:r>
              <a:rPr lang="en-AU" dirty="0" smtClean="0"/>
              <a:t>.</a:t>
            </a:r>
          </a:p>
          <a:p>
            <a:pPr lvl="1"/>
            <a:r>
              <a:rPr lang="en-AU" dirty="0" smtClean="0"/>
              <a:t>progress </a:t>
            </a:r>
            <a:r>
              <a:rPr lang="en-AU" dirty="0"/>
              <a:t>through </a:t>
            </a:r>
            <a:r>
              <a:rPr lang="en-AU" dirty="0" smtClean="0"/>
              <a:t>to associating </a:t>
            </a:r>
            <a:r>
              <a:rPr lang="en-AU" dirty="0"/>
              <a:t>GSIM with, </a:t>
            </a:r>
            <a:r>
              <a:rPr lang="en-AU" dirty="0" err="1" smtClean="0"/>
              <a:t>eg</a:t>
            </a:r>
            <a:r>
              <a:rPr lang="en-AU" dirty="0" smtClean="0"/>
              <a:t>, </a:t>
            </a:r>
            <a:r>
              <a:rPr lang="en-AU" dirty="0"/>
              <a:t>commonly agreed </a:t>
            </a:r>
            <a:r>
              <a:rPr lang="en-AU" dirty="0" smtClean="0"/>
              <a:t>representation </a:t>
            </a:r>
            <a:r>
              <a:rPr lang="en-AU" dirty="0"/>
              <a:t>in </a:t>
            </a:r>
            <a:r>
              <a:rPr lang="en-AU" dirty="0" smtClean="0"/>
              <a:t>XML</a:t>
            </a:r>
          </a:p>
          <a:p>
            <a:pPr lvl="1"/>
            <a:r>
              <a:rPr lang="en-AU" dirty="0" smtClean="0"/>
              <a:t>harness </a:t>
            </a:r>
            <a:r>
              <a:rPr lang="en-AU" dirty="0"/>
              <a:t>existing standards based representations wherever fit for </a:t>
            </a:r>
            <a:r>
              <a:rPr lang="en-AU" dirty="0" smtClean="0"/>
              <a:t>purpose</a:t>
            </a:r>
          </a:p>
          <a:p>
            <a:pPr lvl="2"/>
            <a:r>
              <a:rPr lang="en-AU" dirty="0" smtClean="0"/>
              <a:t>SDMX &amp; DDI-L agreed as key starting points</a:t>
            </a:r>
            <a:br>
              <a:rPr lang="en-AU" dirty="0" smtClean="0"/>
            </a:br>
            <a:r>
              <a:rPr lang="en-AU" dirty="0" smtClean="0"/>
              <a:t> </a:t>
            </a:r>
          </a:p>
          <a:p>
            <a:r>
              <a:rPr lang="en-AU" dirty="0" smtClean="0"/>
              <a:t>Collaboration project to be named OCMIMF</a:t>
            </a:r>
          </a:p>
          <a:p>
            <a:pPr lvl="1"/>
            <a:r>
              <a:rPr lang="en-AU" dirty="0" smtClean="0"/>
              <a:t>Operationalize </a:t>
            </a:r>
            <a:r>
              <a:rPr lang="en-AU" dirty="0"/>
              <a:t>a Common Metadata/Information Management </a:t>
            </a:r>
            <a:r>
              <a:rPr lang="en-AU" dirty="0" smtClean="0"/>
              <a:t>Framework</a:t>
            </a:r>
            <a:br>
              <a:rPr lang="en-AU" dirty="0" smtClean="0"/>
            </a:br>
            <a:endParaRPr lang="en-AU" dirty="0" smtClean="0"/>
          </a:p>
          <a:p>
            <a:r>
              <a:rPr lang="en-AU" dirty="0" smtClean="0"/>
              <a:t>Co-ordinate &amp; collaborate with other “networks” and groups</a:t>
            </a:r>
          </a:p>
          <a:p>
            <a:pPr lvl="1"/>
            <a:r>
              <a:rPr lang="en-AU" dirty="0" err="1" smtClean="0"/>
              <a:t>Eg</a:t>
            </a:r>
            <a:r>
              <a:rPr lang="en-AU" dirty="0" smtClean="0"/>
              <a:t> METIS, </a:t>
            </a:r>
            <a:r>
              <a:rPr lang="en-AU" dirty="0" err="1" smtClean="0"/>
              <a:t>ESSnets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6500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00013"/>
            <a:ext cx="7210425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28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742950"/>
            <a:ext cx="6753225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77" y="4797152"/>
            <a:ext cx="1397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Deliverables from other projects</a:t>
            </a:r>
            <a:endParaRPr lang="en-AU" dirty="0"/>
          </a:p>
        </p:txBody>
      </p:sp>
      <p:grpSp>
        <p:nvGrpSpPr>
          <p:cNvPr id="10" name="Group 9"/>
          <p:cNvGrpSpPr/>
          <p:nvPr/>
        </p:nvGrpSpPr>
        <p:grpSpPr>
          <a:xfrm>
            <a:off x="6476" y="982469"/>
            <a:ext cx="1397171" cy="1222395"/>
            <a:chOff x="6476" y="982469"/>
            <a:chExt cx="1397171" cy="1222395"/>
          </a:xfrm>
        </p:grpSpPr>
        <p:sp>
          <p:nvSpPr>
            <p:cNvPr id="4" name="TextBox 3"/>
            <p:cNvSpPr txBox="1"/>
            <p:nvPr/>
          </p:nvSpPr>
          <p:spPr>
            <a:xfrm>
              <a:off x="6476" y="982469"/>
              <a:ext cx="13971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/>
                <a:t>Deliverable by OCMIMF</a:t>
              </a:r>
              <a:endParaRPr lang="en-AU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9" y="1654085"/>
              <a:ext cx="478455" cy="550779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35496" y="2708920"/>
            <a:ext cx="1397171" cy="1222395"/>
            <a:chOff x="6476" y="982469"/>
            <a:chExt cx="1397171" cy="1222395"/>
          </a:xfrm>
        </p:grpSpPr>
        <p:sp>
          <p:nvSpPr>
            <p:cNvPr id="13" name="TextBox 12"/>
            <p:cNvSpPr txBox="1"/>
            <p:nvPr/>
          </p:nvSpPr>
          <p:spPr>
            <a:xfrm>
              <a:off x="6476" y="982469"/>
              <a:ext cx="13971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/>
                <a:t>Deliverable by OCMIMF</a:t>
              </a:r>
              <a:endParaRPr lang="en-AU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9" y="1654085"/>
              <a:ext cx="478455" cy="550779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7917106" y="1548347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V0.1-&gt;V0.2</a:t>
            </a: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7891504" y="44624"/>
            <a:ext cx="899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Current</a:t>
            </a:r>
          </a:p>
          <a:p>
            <a:r>
              <a:rPr lang="en-AU" dirty="0" smtClean="0"/>
              <a:t>Status</a:t>
            </a:r>
            <a:endParaRPr lang="en-AU" dirty="0"/>
          </a:p>
        </p:txBody>
      </p:sp>
      <p:sp>
        <p:nvSpPr>
          <p:cNvPr id="20" name="TextBox 19"/>
          <p:cNvSpPr txBox="1"/>
          <p:nvPr/>
        </p:nvSpPr>
        <p:spPr>
          <a:xfrm>
            <a:off x="7963512" y="3275692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V0.0-&gt;V0.1</a:t>
            </a:r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1177854" y="2755086"/>
            <a:ext cx="68505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(additional </a:t>
            </a:r>
            <a:r>
              <a:rPr lang="en-US" sz="1400" dirty="0"/>
              <a:t>level of </a:t>
            </a:r>
            <a:r>
              <a:rPr lang="en-US" sz="1400" dirty="0" err="1"/>
              <a:t>formalisation</a:t>
            </a:r>
            <a:r>
              <a:rPr lang="en-US" sz="1400" dirty="0"/>
              <a:t> </a:t>
            </a:r>
            <a:r>
              <a:rPr lang="en-US" sz="1400" dirty="0" smtClean="0"/>
              <a:t>&amp; </a:t>
            </a:r>
            <a:r>
              <a:rPr lang="en-US" sz="1400" dirty="0"/>
              <a:t>detail </a:t>
            </a:r>
            <a:r>
              <a:rPr lang="en-US" sz="1400" dirty="0" smtClean="0"/>
              <a:t>required to </a:t>
            </a:r>
            <a:r>
              <a:rPr lang="en-US" sz="1400" dirty="0"/>
              <a:t>support consistent operationalization)</a:t>
            </a:r>
            <a:endParaRPr lang="en-A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411760" y="764704"/>
            <a:ext cx="635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/>
              <a:t>GSIM</a:t>
            </a:r>
            <a:endParaRPr lang="en-A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2411760" y="2514382"/>
            <a:ext cx="635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/>
              <a:t>GSIM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355830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6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1818</TotalTime>
  <Words>760</Words>
  <Application>Microsoft Office PowerPoint</Application>
  <PresentationFormat>On-screen Show (4:3)</PresentationFormat>
  <Paragraphs>146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Visio</vt:lpstr>
      <vt:lpstr>Finding a partner for GSBPM</vt:lpstr>
      <vt:lpstr>Perspectives : Information &amp; Process</vt:lpstr>
      <vt:lpstr>Business Information &amp; Process</vt:lpstr>
      <vt:lpstr>The way (tao) of statistical production? </vt:lpstr>
      <vt:lpstr>GSIM</vt:lpstr>
      <vt:lpstr>Statistical Network</vt:lpstr>
      <vt:lpstr>Origins of SN GSIM</vt:lpstr>
      <vt:lpstr>PowerPoint Presentation</vt:lpstr>
      <vt:lpstr>PowerPoint Presentation</vt:lpstr>
      <vt:lpstr>Purpose</vt:lpstr>
      <vt:lpstr>Scope</vt:lpstr>
      <vt:lpstr>GSIM CRM &amp; GSIM SRM</vt:lpstr>
      <vt:lpstr>Early steps (1)</vt:lpstr>
      <vt:lpstr>Early steps (2)</vt:lpstr>
      <vt:lpstr>PowerPoint Presentation</vt:lpstr>
      <vt:lpstr>PowerPoint Presentation</vt:lpstr>
      <vt:lpstr>Level 0 : Information Environment</vt:lpstr>
      <vt:lpstr>The first release…</vt:lpstr>
      <vt:lpstr>Moving forward</vt:lpstr>
      <vt:lpstr>Some target dates</vt:lpstr>
      <vt:lpstr>Possible discussions starters</vt:lpstr>
    </vt:vector>
  </TitlesOfParts>
  <Company>ABS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Alistair M Hamilton</dc:creator>
  <cp:lastModifiedBy>Alistair M Hamilton</cp:lastModifiedBy>
  <cp:revision>45</cp:revision>
  <dcterms:created xsi:type="dcterms:W3CDTF">2011-09-18T23:34:01Z</dcterms:created>
  <dcterms:modified xsi:type="dcterms:W3CDTF">2011-09-20T11:56:31Z</dcterms:modified>
</cp:coreProperties>
</file>