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8" r:id="rId2"/>
    <p:sldId id="258" r:id="rId3"/>
    <p:sldId id="269" r:id="rId4"/>
    <p:sldId id="261" r:id="rId5"/>
  </p:sldIdLst>
  <p:sldSz cx="9144000" cy="5143500" type="screen16x9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1">
          <p15:clr>
            <a:srgbClr val="A4A3A4"/>
          </p15:clr>
        </p15:guide>
        <p15:guide id="2" orient="horz" pos="2838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839">
          <p15:clr>
            <a:srgbClr val="A4A3A4"/>
          </p15:clr>
        </p15:guide>
        <p15:guide id="5" pos="242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95959"/>
    <a:srgbClr val="FF7D00"/>
    <a:srgbClr val="007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28737" autoAdjust="0"/>
  </p:normalViewPr>
  <p:slideViewPr>
    <p:cSldViewPr snapToGrid="0" snapToObjects="1" showGuides="1">
      <p:cViewPr varScale="1">
        <p:scale>
          <a:sx n="75" d="100"/>
          <a:sy n="75" d="100"/>
        </p:scale>
        <p:origin x="-394" y="-77"/>
      </p:cViewPr>
      <p:guideLst>
        <p:guide orient="horz" pos="3071"/>
        <p:guide orient="horz" pos="2838"/>
        <p:guide orient="horz" pos="1620"/>
        <p:guide pos="839"/>
        <p:guide pos="2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FBFDD-63DF-4314-9475-18287C5954A2}" type="datetimeFigureOut">
              <a:rPr lang="nb-NO" smtClean="0"/>
              <a:t>07.09.2015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570E1-5F83-4EF8-BF27-E9A2A8201E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407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570E1-5F83-4EF8-BF27-E9A2A8201E1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218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570E1-5F83-4EF8-BF27-E9A2A8201E1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70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570E1-5F83-4EF8-BF27-E9A2A8201E1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17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570E1-5F83-4EF8-BF27-E9A2A8201E1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0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71608"/>
            <a:ext cx="8568001" cy="1968472"/>
          </a:xfrm>
          <a:prstGeom prst="rect">
            <a:avLst/>
          </a:prstGeom>
          <a:ln>
            <a:noFill/>
          </a:ln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5642"/>
          <a:stretch/>
        </p:blipFill>
        <p:spPr>
          <a:xfrm>
            <a:off x="21264" y="32922"/>
            <a:ext cx="1524031" cy="15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999" y="287999"/>
            <a:ext cx="8568001" cy="42069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Likebent trekant 9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915" y="1672068"/>
            <a:ext cx="5715297" cy="584775"/>
          </a:xfrm>
        </p:spPr>
        <p:txBody>
          <a:bodyPr anchor="t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3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4134" y="1508621"/>
            <a:ext cx="7743126" cy="2973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4258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4134" y="2133599"/>
            <a:ext cx="7743126" cy="23486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87999" y="288000"/>
            <a:ext cx="8568001" cy="1474889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Likebent trekant 8"/>
          <p:cNvSpPr/>
          <p:nvPr userDrawn="1"/>
        </p:nvSpPr>
        <p:spPr>
          <a:xfrm rot="10800000">
            <a:off x="714134" y="264119"/>
            <a:ext cx="361689" cy="17429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714134" y="544298"/>
            <a:ext cx="7743126" cy="984885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922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9962" y="4604400"/>
            <a:ext cx="2586036" cy="313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Bildetekst. Foto: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714134" y="1508621"/>
            <a:ext cx="3881366" cy="2973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4779319" y="1336788"/>
            <a:ext cx="4076679" cy="315816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29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14135" y="1508621"/>
            <a:ext cx="3773353" cy="2973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4683907" y="1508621"/>
            <a:ext cx="3773353" cy="2973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711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287999" y="1336788"/>
            <a:ext cx="8568000" cy="315816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4604400"/>
            <a:ext cx="6602400" cy="313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Bildetekst. Foto: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9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lan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999" y="288000"/>
            <a:ext cx="8568001" cy="1474889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Likebent trekant 8"/>
          <p:cNvSpPr/>
          <p:nvPr userDrawn="1"/>
        </p:nvSpPr>
        <p:spPr>
          <a:xfrm rot="10800000">
            <a:off x="714134" y="264119"/>
            <a:ext cx="361689" cy="17429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287999" y="1854792"/>
            <a:ext cx="8568000" cy="264015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714134" y="544298"/>
            <a:ext cx="7743126" cy="984885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4604400"/>
            <a:ext cx="6602400" cy="313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Bildetekst. Foto: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2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Fjellrev Foto Nils Kristian Gronvik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287999" y="301893"/>
            <a:ext cx="8568001" cy="4193055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5" descr="Mdir_logo_sekundaer_pos_RGB_E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25" y="4494029"/>
            <a:ext cx="1107596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6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Forurensning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70386"/>
            <a:ext cx="8568001" cy="4224561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5" descr="Mdir_logo_sekundaer_pos_RGB_E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25" y="4494029"/>
            <a:ext cx="1107596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79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riluftsliv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8000"/>
            <a:ext cx="8568001" cy="4206948"/>
          </a:xfrm>
          <a:prstGeom prst="rect">
            <a:avLst/>
          </a:prstGeom>
        </p:spPr>
      </p:pic>
      <p:sp>
        <p:nvSpPr>
          <p:cNvPr id="4" name="Likebent trekant 3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5" descr="Mdir_logo_sekundaer_pos_RGB_E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25" y="4494029"/>
            <a:ext cx="1107596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4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Fjellrev Foto Nils Kristian Gronvik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65342"/>
            <a:ext cx="8568001" cy="1990158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5642"/>
          <a:stretch/>
        </p:blipFill>
        <p:spPr>
          <a:xfrm>
            <a:off x="21264" y="32922"/>
            <a:ext cx="1524031" cy="15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85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Ilabekken_mot Bymarka_Foto Marianne Gjorv_2010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8000"/>
            <a:ext cx="8568001" cy="4206948"/>
          </a:xfrm>
          <a:prstGeom prst="rect">
            <a:avLst/>
          </a:prstGeom>
        </p:spPr>
      </p:pic>
      <p:sp>
        <p:nvSpPr>
          <p:cNvPr id="4" name="Likebent trekant 3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5" descr="Mdir_logo_sekundaer_pos_RGB_E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25" y="4494029"/>
            <a:ext cx="1107596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6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Klima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8000"/>
            <a:ext cx="8568001" cy="4206948"/>
          </a:xfrm>
          <a:prstGeom prst="rect">
            <a:avLst/>
          </a:prstGeom>
        </p:spPr>
      </p:pic>
      <p:sp>
        <p:nvSpPr>
          <p:cNvPr id="4" name="Likebent trekant 3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5" descr="Mdir_logo_sekundaer_pos_RGB_E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25" y="4494029"/>
            <a:ext cx="1107596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24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8000"/>
            <a:ext cx="8460161" cy="4206948"/>
          </a:xfrm>
          <a:prstGeom prst="rect">
            <a:avLst/>
          </a:prstGeom>
        </p:spPr>
      </p:pic>
      <p:sp>
        <p:nvSpPr>
          <p:cNvPr id="4" name="Likebent trekant 3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5" descr="Mdir_logo_sekundaer_pos_RGB_E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25" y="4494029"/>
            <a:ext cx="1107596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76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287999" y="288000"/>
            <a:ext cx="8460161" cy="4206948"/>
          </a:xfrm>
          <a:custGeom>
            <a:avLst/>
            <a:gdLst>
              <a:gd name="connsiteX0" fmla="*/ 0 w 8460161"/>
              <a:gd name="connsiteY0" fmla="*/ 0 h 4206948"/>
              <a:gd name="connsiteX1" fmla="*/ 1072202 w 8460161"/>
              <a:gd name="connsiteY1" fmla="*/ 0 h 4206948"/>
              <a:gd name="connsiteX2" fmla="*/ 1539535 w 8460161"/>
              <a:gd name="connsiteY2" fmla="*/ 450405 h 4206948"/>
              <a:gd name="connsiteX3" fmla="*/ 2006868 w 8460161"/>
              <a:gd name="connsiteY3" fmla="*/ 0 h 4206948"/>
              <a:gd name="connsiteX4" fmla="*/ 8460161 w 8460161"/>
              <a:gd name="connsiteY4" fmla="*/ 0 h 4206948"/>
              <a:gd name="connsiteX5" fmla="*/ 8460161 w 8460161"/>
              <a:gd name="connsiteY5" fmla="*/ 4206948 h 4206948"/>
              <a:gd name="connsiteX6" fmla="*/ 0 w 8460161"/>
              <a:gd name="connsiteY6" fmla="*/ 4206948 h 420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0161" h="4206948">
                <a:moveTo>
                  <a:pt x="0" y="0"/>
                </a:moveTo>
                <a:lnTo>
                  <a:pt x="1072202" y="0"/>
                </a:lnTo>
                <a:lnTo>
                  <a:pt x="1539535" y="450405"/>
                </a:lnTo>
                <a:lnTo>
                  <a:pt x="2006868" y="0"/>
                </a:lnTo>
                <a:lnTo>
                  <a:pt x="8460161" y="0"/>
                </a:lnTo>
                <a:lnTo>
                  <a:pt x="8460161" y="4206948"/>
                </a:lnTo>
                <a:lnTo>
                  <a:pt x="0" y="42069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4604400"/>
            <a:ext cx="6602400" cy="313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Bildetekst. </a:t>
            </a:r>
            <a:r>
              <a:rPr lang="nb-NO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Foto: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Bilde 5" descr="Mdir_logo_sekundaer_pos_RGB_E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25" y="4494029"/>
            <a:ext cx="1107596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99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287999" y="288000"/>
            <a:ext cx="8568001" cy="4585500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60" y="1664350"/>
            <a:ext cx="1828800" cy="1828800"/>
          </a:xfrm>
          <a:prstGeom prst="rect">
            <a:avLst/>
          </a:prstGeom>
          <a:ln w="47625">
            <a:solidFill>
              <a:schemeClr val="bg1"/>
            </a:solidFill>
            <a:miter lim="800000"/>
          </a:ln>
        </p:spPr>
      </p:pic>
      <p:sp>
        <p:nvSpPr>
          <p:cNvPr id="5" name="TekstSylinder 4"/>
          <p:cNvSpPr txBox="1"/>
          <p:nvPr userDrawn="1"/>
        </p:nvSpPr>
        <p:spPr>
          <a:xfrm>
            <a:off x="0" y="397454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spc="60" dirty="0" err="1" smtClean="0">
                <a:solidFill>
                  <a:schemeClr val="bg1"/>
                </a:solidFill>
                <a:latin typeface="Palatino"/>
                <a:cs typeface="Palatino"/>
              </a:rPr>
              <a:t>www.miljødirektoratet.no</a:t>
            </a:r>
            <a:endParaRPr lang="nb-NO" sz="1600" spc="60" dirty="0">
              <a:solidFill>
                <a:schemeClr val="bg1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4205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Forurensning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8" y="2871607"/>
            <a:ext cx="8568002" cy="1968840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5642"/>
          <a:stretch/>
        </p:blipFill>
        <p:spPr>
          <a:xfrm>
            <a:off x="21264" y="32922"/>
            <a:ext cx="1524031" cy="15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Friluftsliv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71608"/>
            <a:ext cx="8568001" cy="1968472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5642"/>
          <a:stretch/>
        </p:blipFill>
        <p:spPr>
          <a:xfrm>
            <a:off x="21264" y="32922"/>
            <a:ext cx="1524031" cy="15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9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Ilabekken_mot Bymarka_Foto Marianne Gjorv_2010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8" y="2871608"/>
            <a:ext cx="8568001" cy="1968471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5642"/>
          <a:stretch/>
        </p:blipFill>
        <p:spPr>
          <a:xfrm>
            <a:off x="21264" y="32922"/>
            <a:ext cx="1524031" cy="15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9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Klima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9" y="2871608"/>
            <a:ext cx="8568001" cy="1968471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5642"/>
          <a:stretch/>
        </p:blipFill>
        <p:spPr>
          <a:xfrm>
            <a:off x="21264" y="32922"/>
            <a:ext cx="1524031" cy="15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3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Miljodirektoratet_frise_original_duotone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98" y="2865342"/>
            <a:ext cx="8568001" cy="1974738"/>
          </a:xfrm>
          <a:prstGeom prst="rect">
            <a:avLst/>
          </a:prstGeom>
        </p:spPr>
      </p:pic>
      <p:sp>
        <p:nvSpPr>
          <p:cNvPr id="8" name="Likebent trekant 7"/>
          <p:cNvSpPr/>
          <p:nvPr userDrawn="1"/>
        </p:nvSpPr>
        <p:spPr>
          <a:xfrm rot="10800000">
            <a:off x="892868" y="2863253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353398"/>
            <a:ext cx="8424000" cy="106234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2463891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5642"/>
          <a:stretch/>
        </p:blipFill>
        <p:spPr>
          <a:xfrm>
            <a:off x="21264" y="32922"/>
            <a:ext cx="1524031" cy="15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7999" y="1530000"/>
            <a:ext cx="8424000" cy="1723549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287999" y="4410000"/>
            <a:ext cx="8424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5642"/>
          <a:stretch/>
        </p:blipFill>
        <p:spPr>
          <a:xfrm>
            <a:off x="21264" y="32922"/>
            <a:ext cx="1524031" cy="15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3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999" y="287999"/>
            <a:ext cx="8568001" cy="4206949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Likebent trekant 9"/>
          <p:cNvSpPr/>
          <p:nvPr userDrawn="1"/>
        </p:nvSpPr>
        <p:spPr>
          <a:xfrm rot="10800000">
            <a:off x="1360201" y="264119"/>
            <a:ext cx="934666" cy="45040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915" y="1672068"/>
            <a:ext cx="5715297" cy="584775"/>
          </a:xfrm>
        </p:spPr>
        <p:txBody>
          <a:bodyPr anchor="t">
            <a:noAutofit/>
          </a:bodyPr>
          <a:lstStyle>
            <a:lvl1pPr algn="l">
              <a:defRPr sz="32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26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87999" y="288000"/>
            <a:ext cx="8568001" cy="965239"/>
          </a:xfrm>
          <a:prstGeom prst="rect">
            <a:avLst/>
          </a:prstGeom>
          <a:solidFill>
            <a:srgbClr val="0072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14134" y="544298"/>
            <a:ext cx="7743126" cy="4924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Likebent trekant 9"/>
          <p:cNvSpPr/>
          <p:nvPr userDrawn="1"/>
        </p:nvSpPr>
        <p:spPr>
          <a:xfrm rot="10800000">
            <a:off x="714134" y="264119"/>
            <a:ext cx="361689" cy="17429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"/>
          </p:nvPr>
        </p:nvSpPr>
        <p:spPr>
          <a:xfrm>
            <a:off x="714134" y="1508621"/>
            <a:ext cx="7743126" cy="29736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9" name="Bilde 5" descr="Mdir_logo_sekundaer_pos_RGB_ENG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25" y="4494029"/>
            <a:ext cx="1107596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80" r:id="rId8"/>
    <p:sldLayoutId id="2147483651" r:id="rId9"/>
    <p:sldLayoutId id="2147483672" r:id="rId10"/>
    <p:sldLayoutId id="2147483650" r:id="rId11"/>
    <p:sldLayoutId id="2147483673" r:id="rId12"/>
    <p:sldLayoutId id="2147483676" r:id="rId13"/>
    <p:sldLayoutId id="2147483652" r:id="rId14"/>
    <p:sldLayoutId id="2147483674" r:id="rId15"/>
    <p:sldLayoutId id="214748367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81" r:id="rId23"/>
    <p:sldLayoutId id="2147483677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8" b="12708"/>
          <a:stretch>
            <a:fillRect/>
          </a:stretch>
        </p:blipFill>
        <p:spPr/>
      </p:pic>
      <p:sp>
        <p:nvSpPr>
          <p:cNvPr id="6" name="Title 1"/>
          <p:cNvSpPr txBox="1">
            <a:spLocks/>
          </p:cNvSpPr>
          <p:nvPr/>
        </p:nvSpPr>
        <p:spPr>
          <a:xfrm>
            <a:off x="3993469" y="719092"/>
            <a:ext cx="4366946" cy="25382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000" dirty="0" smtClean="0">
                <a:solidFill>
                  <a:schemeClr val="tx1"/>
                </a:solidFill>
              </a:rPr>
              <a:t>Expert Forum on climate change-related statistics</a:t>
            </a:r>
            <a:br>
              <a:rPr lang="en-GB" sz="3000" dirty="0" smtClean="0">
                <a:solidFill>
                  <a:schemeClr val="tx1"/>
                </a:solidFill>
              </a:rPr>
            </a:br>
            <a:r>
              <a:rPr lang="en-GB" sz="3000" dirty="0" smtClean="0">
                <a:solidFill>
                  <a:schemeClr val="tx1"/>
                </a:solidFill>
              </a:rPr>
              <a:t>- The way forward</a:t>
            </a:r>
            <a:r>
              <a:rPr lang="en-GB" sz="3300" dirty="0" smtClean="0"/>
              <a:t/>
            </a:r>
            <a:br>
              <a:rPr lang="en-GB" sz="3300" dirty="0" smtClean="0"/>
            </a:b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388226" y="3688466"/>
            <a:ext cx="388843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/>
              <a:t>Expert Forum for producers and users of climate change-related statistics</a:t>
            </a:r>
          </a:p>
          <a:p>
            <a:r>
              <a:rPr lang="en-US" sz="1350" dirty="0"/>
              <a:t>2-3 September 2015</a:t>
            </a:r>
          </a:p>
        </p:txBody>
      </p:sp>
    </p:spTree>
    <p:extLst>
      <p:ext uri="{BB962C8B-B14F-4D97-AF65-F5344CB8AC3E}">
        <p14:creationId xmlns:p14="http://schemas.microsoft.com/office/powerpoint/2010/main" val="143535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"/>
    </mc:Choice>
    <mc:Fallback xmlns="">
      <p:transition spd="slow" advTm="128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Key </a:t>
            </a:r>
            <a:r>
              <a:rPr lang="nb-NO" dirty="0" err="1"/>
              <a:t>priorities</a:t>
            </a:r>
            <a:r>
              <a:rPr lang="nb-NO" dirty="0"/>
              <a:t> for </a:t>
            </a:r>
            <a:r>
              <a:rPr lang="nb-NO" dirty="0" err="1"/>
              <a:t>further</a:t>
            </a:r>
            <a:r>
              <a:rPr lang="nb-NO" dirty="0"/>
              <a:t> work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 err="1"/>
              <a:t>Session</a:t>
            </a:r>
            <a:r>
              <a:rPr lang="nb-NO" sz="1600" dirty="0"/>
              <a:t> 2: </a:t>
            </a:r>
            <a:r>
              <a:rPr lang="nb-NO" sz="1600" dirty="0" err="1"/>
              <a:t>Responding</a:t>
            </a:r>
            <a:r>
              <a:rPr lang="nb-NO" sz="1600" dirty="0"/>
              <a:t> to the </a:t>
            </a:r>
            <a:r>
              <a:rPr lang="nb-NO" sz="1600" dirty="0" err="1" smtClean="0"/>
              <a:t>needs</a:t>
            </a:r>
            <a:r>
              <a:rPr lang="nb-NO" sz="1600" dirty="0" smtClean="0"/>
              <a:t> </a:t>
            </a:r>
            <a:r>
              <a:rPr lang="nb-NO" sz="1600" dirty="0"/>
              <a:t>of the new global climate </a:t>
            </a:r>
            <a:r>
              <a:rPr lang="nb-NO" sz="1600" dirty="0" err="1"/>
              <a:t>agreement</a:t>
            </a:r>
            <a:endParaRPr lang="nb-NO" sz="1600" dirty="0"/>
          </a:p>
          <a:p>
            <a:pPr lvl="1"/>
            <a:r>
              <a:rPr lang="nb-NO" sz="1400" dirty="0"/>
              <a:t>Report from Mr. Sergey Kononov</a:t>
            </a:r>
          </a:p>
          <a:p>
            <a:r>
              <a:rPr lang="nb-NO" sz="1600" dirty="0" err="1"/>
              <a:t>Session</a:t>
            </a:r>
            <a:r>
              <a:rPr lang="nb-NO" sz="1600" dirty="0"/>
              <a:t> 3: Road </a:t>
            </a:r>
            <a:r>
              <a:rPr lang="nb-NO" sz="1600" dirty="0" err="1"/>
              <a:t>map</a:t>
            </a:r>
            <a:r>
              <a:rPr lang="nb-NO" sz="1600" dirty="0"/>
              <a:t> towards better climate change-related statistics</a:t>
            </a:r>
          </a:p>
          <a:p>
            <a:pPr lvl="1"/>
            <a:r>
              <a:rPr lang="nb-NO" sz="1400" dirty="0"/>
              <a:t>Report from Mr. Rob Smith</a:t>
            </a:r>
          </a:p>
          <a:p>
            <a:r>
              <a:rPr lang="nb-NO" sz="1600" dirty="0" err="1"/>
              <a:t>Session</a:t>
            </a:r>
            <a:r>
              <a:rPr lang="nb-NO" sz="1600" dirty="0"/>
              <a:t> 4: </a:t>
            </a:r>
            <a:r>
              <a:rPr lang="nb-NO" sz="1600" dirty="0" err="1"/>
              <a:t>Building</a:t>
            </a:r>
            <a:r>
              <a:rPr lang="nb-NO" sz="1600" dirty="0"/>
              <a:t> </a:t>
            </a:r>
            <a:r>
              <a:rPr lang="nb-NO" sz="1600" dirty="0" err="1"/>
              <a:t>capacity</a:t>
            </a:r>
            <a:r>
              <a:rPr lang="nb-NO" sz="1600" dirty="0"/>
              <a:t> to </a:t>
            </a:r>
            <a:r>
              <a:rPr lang="nb-NO" sz="1600" dirty="0" err="1"/>
              <a:t>provide</a:t>
            </a:r>
            <a:r>
              <a:rPr lang="nb-NO" sz="1600" dirty="0"/>
              <a:t> climate change-related statistics</a:t>
            </a:r>
          </a:p>
          <a:p>
            <a:pPr lvl="1"/>
            <a:r>
              <a:rPr lang="nb-NO" sz="1400" dirty="0"/>
              <a:t>Report from </a:t>
            </a:r>
            <a:r>
              <a:rPr lang="nb-NO" sz="1400" dirty="0" smtClean="0"/>
              <a:t>Mrs</a:t>
            </a:r>
            <a:r>
              <a:rPr lang="nb-NO" sz="1400" dirty="0"/>
              <a:t>. Angela Ferruzza</a:t>
            </a:r>
          </a:p>
          <a:p>
            <a:r>
              <a:rPr lang="nb-NO" sz="1600" dirty="0" err="1"/>
              <a:t>Session</a:t>
            </a:r>
            <a:r>
              <a:rPr lang="nb-NO" sz="1600" dirty="0"/>
              <a:t> 5: Climate change and SDG indicators</a:t>
            </a:r>
          </a:p>
          <a:p>
            <a:pPr lvl="1"/>
            <a:r>
              <a:rPr lang="nb-NO" sz="1400" dirty="0"/>
              <a:t>Report from Ms. Angelica Tudini</a:t>
            </a:r>
          </a:p>
          <a:p>
            <a:r>
              <a:rPr lang="nb-NO" sz="1600" dirty="0" err="1"/>
              <a:t>Session</a:t>
            </a:r>
            <a:r>
              <a:rPr lang="nb-NO" sz="1600" dirty="0"/>
              <a:t> 6: </a:t>
            </a:r>
            <a:r>
              <a:rPr lang="nb-NO" sz="1600" dirty="0" err="1"/>
              <a:t>Emerging</a:t>
            </a:r>
            <a:r>
              <a:rPr lang="nb-NO" sz="1600" dirty="0"/>
              <a:t> areas – Measuring extreme events</a:t>
            </a:r>
          </a:p>
          <a:p>
            <a:pPr lvl="1"/>
            <a:r>
              <a:rPr lang="nb-NO" sz="1400" dirty="0"/>
              <a:t>Report from </a:t>
            </a:r>
            <a:r>
              <a:rPr lang="nb-NO" sz="1400" dirty="0" smtClean="0"/>
              <a:t>Dr</a:t>
            </a:r>
            <a:r>
              <a:rPr lang="nb-NO" sz="1400" dirty="0"/>
              <a:t>. Maxx Dilley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7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"/>
    </mc:Choice>
    <mc:Fallback xmlns="">
      <p:transition spd="slow" advTm="58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Discussion on the </a:t>
            </a:r>
            <a:r>
              <a:rPr lang="nb-NO" dirty="0" err="1" smtClean="0"/>
              <a:t>outcome</a:t>
            </a:r>
            <a:r>
              <a:rPr lang="nb-NO" dirty="0" smtClean="0"/>
              <a:t> of the Expert Forum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Do you </a:t>
            </a:r>
            <a:r>
              <a:rPr lang="nb-NO" sz="2800" dirty="0" err="1" smtClean="0"/>
              <a:t>agree</a:t>
            </a:r>
            <a:r>
              <a:rPr lang="nb-NO" sz="2800" dirty="0" smtClean="0"/>
              <a:t> with the key </a:t>
            </a:r>
            <a:r>
              <a:rPr lang="nb-NO" sz="2800" dirty="0" err="1" smtClean="0"/>
              <a:t>outcomes</a:t>
            </a:r>
            <a:r>
              <a:rPr lang="nb-NO" sz="2800" dirty="0" smtClean="0"/>
              <a:t> of the sessions?</a:t>
            </a:r>
          </a:p>
          <a:p>
            <a:endParaRPr lang="nb-NO" sz="2800" dirty="0" smtClean="0"/>
          </a:p>
          <a:p>
            <a:r>
              <a:rPr lang="nb-NO" sz="2800" dirty="0" err="1" smtClean="0"/>
              <a:t>Did</a:t>
            </a:r>
            <a:r>
              <a:rPr lang="nb-NO" sz="2800" dirty="0" smtClean="0"/>
              <a:t> we miss </a:t>
            </a:r>
            <a:r>
              <a:rPr lang="nb-NO" sz="2800" dirty="0" err="1" smtClean="0"/>
              <a:t>any</a:t>
            </a:r>
            <a:r>
              <a:rPr lang="nb-NO" sz="2800" dirty="0" smtClean="0"/>
              <a:t> important </a:t>
            </a:r>
            <a:r>
              <a:rPr lang="nb-NO" sz="2800" dirty="0" err="1" smtClean="0"/>
              <a:t>outcomes</a:t>
            </a:r>
            <a:r>
              <a:rPr lang="nb-NO" sz="2800" dirty="0" smtClean="0"/>
              <a:t> of the Expert Forum?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84469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"/>
    </mc:Choice>
    <mc:Fallback xmlns="">
      <p:transition spd="slow" advTm="227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68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"/>
    </mc:Choice>
    <mc:Fallback xmlns="">
      <p:transition spd="slow" advTm="282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ljødirektoratet">
      <a:dk1>
        <a:sysClr val="windowText" lastClr="000000"/>
      </a:dk1>
      <a:lt1>
        <a:sysClr val="window" lastClr="FFFFFF"/>
      </a:lt1>
      <a:dk2>
        <a:srgbClr val="006964"/>
      </a:dk2>
      <a:lt2>
        <a:srgbClr val="FF7D00"/>
      </a:lt2>
      <a:accent1>
        <a:srgbClr val="006964"/>
      </a:accent1>
      <a:accent2>
        <a:srgbClr val="FF7D00"/>
      </a:accent2>
      <a:accent3>
        <a:srgbClr val="746B93"/>
      </a:accent3>
      <a:accent4>
        <a:srgbClr val="8B9742"/>
      </a:accent4>
      <a:accent5>
        <a:srgbClr val="A57082"/>
      </a:accent5>
      <a:accent6>
        <a:srgbClr val="D4A504"/>
      </a:accent6>
      <a:hlink>
        <a:srgbClr val="2B6EAA"/>
      </a:hlink>
      <a:folHlink>
        <a:srgbClr val="2B6EAA"/>
      </a:folHlink>
    </a:clrScheme>
    <a:fontScheme name="Miljødirektoratet">
      <a:majorFont>
        <a:latin typeface="Palatino Linotype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iljødirektoratet engelsk" id="{61D7C3DD-CF0F-453A-AAD9-2A74EF05E139}" vid="{7C1264FA-C4DE-4464-AAAA-9D62C9E0F4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Miljødirektoratet engelsk</Template>
  <TotalTime>1666</TotalTime>
  <Words>138</Words>
  <Application>Microsoft Office PowerPoint</Application>
  <PresentationFormat>On-screen Show (16:9)</PresentationFormat>
  <Paragraphs>22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Office-tema</vt:lpstr>
      <vt:lpstr>PowerPoint Presentation</vt:lpstr>
      <vt:lpstr>Key priorities for further work</vt:lpstr>
      <vt:lpstr>Discussion on the outcome of the Expert Forum</vt:lpstr>
      <vt:lpstr>PowerPoint Presentation</vt:lpstr>
    </vt:vector>
  </TitlesOfParts>
  <Company>Miljødirektoratet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Holmengen</dc:creator>
  <cp:lastModifiedBy>Caroline Jeunet</cp:lastModifiedBy>
  <cp:revision>60</cp:revision>
  <cp:lastPrinted>2015-08-31T12:31:37Z</cp:lastPrinted>
  <dcterms:created xsi:type="dcterms:W3CDTF">2015-08-25T05:46:02Z</dcterms:created>
  <dcterms:modified xsi:type="dcterms:W3CDTF">2015-09-07T09:19:18Z</dcterms:modified>
</cp:coreProperties>
</file>