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0"/>
  </p:notesMasterIdLst>
  <p:sldIdLst>
    <p:sldId id="274" r:id="rId2"/>
    <p:sldId id="260" r:id="rId3"/>
    <p:sldId id="275" r:id="rId4"/>
    <p:sldId id="264" r:id="rId5"/>
    <p:sldId id="266" r:id="rId6"/>
    <p:sldId id="265" r:id="rId7"/>
    <p:sldId id="267" r:id="rId8"/>
    <p:sldId id="268" r:id="rId9"/>
    <p:sldId id="269" r:id="rId10"/>
    <p:sldId id="270" r:id="rId11"/>
    <p:sldId id="272" r:id="rId12"/>
    <p:sldId id="271" r:id="rId13"/>
    <p:sldId id="276" r:id="rId14"/>
    <p:sldId id="279" r:id="rId15"/>
    <p:sldId id="280" r:id="rId16"/>
    <p:sldId id="273" r:id="rId17"/>
    <p:sldId id="281" r:id="rId18"/>
    <p:sldId id="278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L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29DC5-3916-4CA2-9F51-A7D9C9DF59F8}" type="datetimeFigureOut">
              <a:rPr lang="fr-LU" smtClean="0"/>
              <a:t>02/09/2015</a:t>
            </a:fld>
            <a:endParaRPr lang="fr-L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L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2092F-FBD3-46F7-B3E2-A06AF3A4A14E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043000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2092F-FBD3-46F7-B3E2-A06AF3A4A14E}" type="slidenum">
              <a:rPr lang="fr-LU" smtClean="0"/>
              <a:t>18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729724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</p:grpSp>
      </p:grpSp>
      <p:sp>
        <p:nvSpPr>
          <p:cNvPr id="2151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2151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DF511199-E63E-4F5D-B18E-BC840BCC3A17}" type="datetimeFigureOut">
              <a:rPr lang="fr-LU" smtClean="0"/>
              <a:t>02/09/2015</a:t>
            </a:fld>
            <a:endParaRPr lang="fr-L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endParaRPr lang="fr-L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F14ECA0-B804-46E7-A015-E2D08E4F7F4F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667373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511199-E63E-4F5D-B18E-BC840BCC3A17}" type="datetimeFigureOut">
              <a:rPr lang="fr-LU" smtClean="0"/>
              <a:t>02/09/2015</a:t>
            </a:fld>
            <a:endParaRPr lang="fr-L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L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4ECA0-B804-46E7-A015-E2D08E4F7F4F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32607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511199-E63E-4F5D-B18E-BC840BCC3A17}" type="datetimeFigureOut">
              <a:rPr lang="fr-LU" smtClean="0"/>
              <a:t>02/09/2015</a:t>
            </a:fld>
            <a:endParaRPr lang="fr-L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L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4ECA0-B804-46E7-A015-E2D08E4F7F4F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56625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511199-E63E-4F5D-B18E-BC840BCC3A17}" type="datetimeFigureOut">
              <a:rPr lang="fr-LU" smtClean="0"/>
              <a:t>02/09/2015</a:t>
            </a:fld>
            <a:endParaRPr lang="fr-L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L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4ECA0-B804-46E7-A015-E2D08E4F7F4F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381385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511199-E63E-4F5D-B18E-BC840BCC3A17}" type="datetimeFigureOut">
              <a:rPr lang="fr-LU" smtClean="0"/>
              <a:t>02/09/2015</a:t>
            </a:fld>
            <a:endParaRPr lang="fr-L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L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4ECA0-B804-46E7-A015-E2D08E4F7F4F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626902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511199-E63E-4F5D-B18E-BC840BCC3A17}" type="datetimeFigureOut">
              <a:rPr lang="fr-LU" smtClean="0"/>
              <a:t>02/09/2015</a:t>
            </a:fld>
            <a:endParaRPr lang="fr-L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L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4ECA0-B804-46E7-A015-E2D08E4F7F4F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3960368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511199-E63E-4F5D-B18E-BC840BCC3A17}" type="datetimeFigureOut">
              <a:rPr lang="fr-LU" smtClean="0"/>
              <a:t>02/09/2015</a:t>
            </a:fld>
            <a:endParaRPr lang="fr-L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L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4ECA0-B804-46E7-A015-E2D08E4F7F4F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39862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511199-E63E-4F5D-B18E-BC840BCC3A17}" type="datetimeFigureOut">
              <a:rPr lang="fr-LU" smtClean="0"/>
              <a:t>02/09/2015</a:t>
            </a:fld>
            <a:endParaRPr lang="fr-L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L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4ECA0-B804-46E7-A015-E2D08E4F7F4F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434222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511199-E63E-4F5D-B18E-BC840BCC3A17}" type="datetimeFigureOut">
              <a:rPr lang="fr-LU" smtClean="0"/>
              <a:t>02/09/2015</a:t>
            </a:fld>
            <a:endParaRPr lang="fr-L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L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4ECA0-B804-46E7-A015-E2D08E4F7F4F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3136678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511199-E63E-4F5D-B18E-BC840BCC3A17}" type="datetimeFigureOut">
              <a:rPr lang="fr-LU" smtClean="0"/>
              <a:t>02/09/2015</a:t>
            </a:fld>
            <a:endParaRPr lang="fr-L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L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4ECA0-B804-46E7-A015-E2D08E4F7F4F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99315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511199-E63E-4F5D-B18E-BC840BCC3A17}" type="datetimeFigureOut">
              <a:rPr lang="fr-LU" smtClean="0"/>
              <a:t>02/09/2015</a:t>
            </a:fld>
            <a:endParaRPr lang="fr-L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L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4ECA0-B804-46E7-A015-E2D08E4F7F4F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83888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048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048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048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  <a:endParaRPr lang="el-GR" altLang="fr-FR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  <a:endParaRPr lang="el-GR" altLang="fr-FR" smtClean="0"/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fld id="{DF511199-E63E-4F5D-B18E-BC840BCC3A17}" type="datetimeFigureOut">
              <a:rPr lang="fr-LU" smtClean="0"/>
              <a:t>02/09/2015</a:t>
            </a:fld>
            <a:endParaRPr lang="fr-LU"/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endParaRPr lang="fr-LU"/>
          </a:p>
        </p:txBody>
      </p:sp>
      <p:sp>
        <p:nvSpPr>
          <p:cNvPr id="2049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fld id="{2F14ECA0-B804-46E7-A015-E2D08E4F7F4F}" type="slidenum">
              <a:rPr lang="fr-LU" smtClean="0"/>
              <a:t>‹#›</a:t>
            </a:fld>
            <a:endParaRPr lang="fr-LU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1143000"/>
            <a:ext cx="7239000" cy="2209800"/>
          </a:xfrm>
        </p:spPr>
        <p:txBody>
          <a:bodyPr/>
          <a:lstStyle/>
          <a:p>
            <a:pPr eaLnBrk="1" hangingPunct="1"/>
            <a:r>
              <a:rPr lang="en-GB" altLang="fr-FR" sz="4400" dirty="0" smtClean="0"/>
              <a:t>The UNECE Task Force : </a:t>
            </a:r>
            <a:br>
              <a:rPr lang="en-GB" altLang="fr-FR" sz="4400" dirty="0" smtClean="0"/>
            </a:br>
            <a:r>
              <a:rPr lang="fr-LU" altLang="fr-FR" sz="2800" dirty="0" smtClean="0"/>
              <a:t>the </a:t>
            </a:r>
            <a:r>
              <a:rPr lang="fr-LU" altLang="fr-FR" sz="2800" dirty="0" err="1" smtClean="0"/>
              <a:t>approach</a:t>
            </a:r>
            <a:r>
              <a:rPr lang="fr-LU" altLang="fr-FR" sz="2800" dirty="0" smtClean="0"/>
              <a:t> </a:t>
            </a:r>
            <a:r>
              <a:rPr lang="fr-LU" altLang="fr-FR" sz="2800" dirty="0" err="1" smtClean="0"/>
              <a:t>towards</a:t>
            </a:r>
            <a:r>
              <a:rPr lang="fr-LU" altLang="fr-FR" sz="2800" dirty="0" smtClean="0"/>
              <a:t> the set of </a:t>
            </a:r>
            <a:r>
              <a:rPr lang="fr-LU" altLang="fr-FR" sz="2800" dirty="0" err="1" smtClean="0"/>
              <a:t>indicators</a:t>
            </a:r>
            <a:endParaRPr lang="el-GR" altLang="fr-FR" sz="2800" dirty="0" smtClean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fr-FR" dirty="0"/>
              <a:t>D</a:t>
            </a:r>
            <a:r>
              <a:rPr lang="en-US" altLang="fr-FR" dirty="0" smtClean="0"/>
              <a:t>r. Olivier Thunus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fr-FR" sz="1900" dirty="0"/>
              <a:t> </a:t>
            </a:r>
            <a:r>
              <a:rPr lang="en-US" altLang="fr-FR" sz="1900" dirty="0" smtClean="0"/>
              <a:t>  UNECE Task Force Vice-Chair</a:t>
            </a:r>
          </a:p>
          <a:p>
            <a:pPr algn="r" eaLnBrk="1" hangingPunct="1">
              <a:lnSpc>
                <a:spcPct val="80000"/>
              </a:lnSpc>
            </a:pPr>
            <a:endParaRPr lang="el-GR" altLang="fr-FR" sz="1800" i="1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5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eaLnBrk="1" hangingPunct="1"/>
            <a:r>
              <a:rPr lang="fr-LU" altLang="fr-FR" dirty="0" err="1" smtClean="0"/>
              <a:t>Past</a:t>
            </a:r>
            <a:r>
              <a:rPr lang="fr-LU" altLang="fr-FR" dirty="0" smtClean="0"/>
              <a:t> </a:t>
            </a:r>
            <a:r>
              <a:rPr lang="fr-LU" altLang="fr-FR" dirty="0" err="1" smtClean="0"/>
              <a:t>activities</a:t>
            </a:r>
            <a:endParaRPr lang="el-GR" altLang="fr-FR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1560" y="1905000"/>
            <a:ext cx="853244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+mj-lt"/>
              <a:buAutoNum type="arabicPeriod" startAt="4"/>
            </a:pPr>
            <a:r>
              <a:rPr lang="en-US" sz="2400" u="sng" dirty="0" smtClean="0">
                <a:solidFill>
                  <a:schemeClr val="bg1">
                    <a:lumMod val="25000"/>
                  </a:schemeClr>
                </a:solidFill>
              </a:rPr>
              <a:t>Grouping the indicators by policy questions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Merge the three reference tables and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Define major policy questions under which different indicators could be grouped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Add complementary information as:</a:t>
            </a:r>
          </a:p>
          <a:p>
            <a:pPr lvl="1"/>
            <a:r>
              <a:rPr lang="en-US" sz="1600" dirty="0"/>
              <a:t>The policy domain/objectives (e.g. SDG target)</a:t>
            </a:r>
          </a:p>
          <a:p>
            <a:pPr lvl="1"/>
            <a:r>
              <a:rPr lang="en-US" sz="1600" dirty="0"/>
              <a:t>The main CC related phenomena</a:t>
            </a:r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156176" y="44624"/>
            <a:ext cx="3050835" cy="12234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+mj-lt"/>
              <a:buAutoNum type="arabicPeriod"/>
            </a:pPr>
            <a:r>
              <a:rPr lang="en-US" sz="1050" dirty="0">
                <a:solidFill>
                  <a:schemeClr val="accent5">
                    <a:lumMod val="90000"/>
                  </a:schemeClr>
                </a:solidFill>
              </a:rPr>
              <a:t>Agreement on basic principles</a:t>
            </a:r>
          </a:p>
          <a:p>
            <a:pPr>
              <a:buFont typeface="+mj-lt"/>
              <a:buAutoNum type="arabicPeriod"/>
            </a:pPr>
            <a:endParaRPr lang="en-US" sz="1050" dirty="0"/>
          </a:p>
          <a:p>
            <a:pPr>
              <a:buFont typeface="+mj-lt"/>
              <a:buAutoNum type="arabicPeriod"/>
            </a:pPr>
            <a:r>
              <a:rPr lang="en-US" sz="1050" dirty="0">
                <a:solidFill>
                  <a:schemeClr val="accent5">
                    <a:lumMod val="90000"/>
                  </a:schemeClr>
                </a:solidFill>
              </a:rPr>
              <a:t>Inventory of reference documents</a:t>
            </a:r>
          </a:p>
          <a:p>
            <a:pPr>
              <a:buFont typeface="+mj-lt"/>
              <a:buAutoNum type="arabicPeriod"/>
            </a:pPr>
            <a:endParaRPr lang="en-US" sz="1050" dirty="0">
              <a:solidFill>
                <a:schemeClr val="accent5">
                  <a:lumMod val="9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050" dirty="0">
                <a:solidFill>
                  <a:schemeClr val="accent5">
                    <a:lumMod val="90000"/>
                  </a:schemeClr>
                </a:solidFill>
              </a:rPr>
              <a:t>Identification of potential </a:t>
            </a:r>
            <a:r>
              <a:rPr lang="en-US" sz="1050" dirty="0" smtClean="0">
                <a:solidFill>
                  <a:schemeClr val="accent5">
                    <a:lumMod val="90000"/>
                  </a:schemeClr>
                </a:solidFill>
              </a:rPr>
              <a:t>CC </a:t>
            </a:r>
            <a:r>
              <a:rPr lang="en-US" sz="1050" dirty="0">
                <a:solidFill>
                  <a:schemeClr val="accent5">
                    <a:lumMod val="90000"/>
                  </a:schemeClr>
                </a:solidFill>
              </a:rPr>
              <a:t>related indicators</a:t>
            </a:r>
          </a:p>
          <a:p>
            <a:pPr>
              <a:buFont typeface="+mj-lt"/>
              <a:buAutoNum type="arabicPeriod"/>
            </a:pPr>
            <a:endParaRPr lang="en-US" sz="1050" dirty="0">
              <a:solidFill>
                <a:schemeClr val="accent5">
                  <a:lumMod val="9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050" dirty="0">
                <a:solidFill>
                  <a:schemeClr val="bg1">
                    <a:lumMod val="25000"/>
                  </a:schemeClr>
                </a:solidFill>
              </a:rPr>
              <a:t>Grouping the indicators by policy </a:t>
            </a:r>
            <a:r>
              <a:rPr lang="en-US" sz="1050" dirty="0" smtClean="0">
                <a:solidFill>
                  <a:schemeClr val="bg1">
                    <a:lumMod val="25000"/>
                  </a:schemeClr>
                </a:solidFill>
              </a:rPr>
              <a:t>questions</a:t>
            </a:r>
            <a:endParaRPr lang="en-US" sz="1050" dirty="0">
              <a:solidFill>
                <a:schemeClr val="bg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50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eaLnBrk="1" hangingPunct="1"/>
            <a:r>
              <a:rPr lang="fr-LU" altLang="fr-FR" dirty="0" err="1" smtClean="0"/>
              <a:t>Methodological</a:t>
            </a:r>
            <a:r>
              <a:rPr lang="fr-LU" altLang="fr-FR" dirty="0" smtClean="0"/>
              <a:t> </a:t>
            </a:r>
            <a:r>
              <a:rPr lang="fr-LU" altLang="fr-FR" dirty="0" err="1" smtClean="0"/>
              <a:t>approach</a:t>
            </a:r>
            <a:endParaRPr lang="el-GR" altLang="fr-FR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1560" y="1905000"/>
            <a:ext cx="853244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+mj-lt"/>
              <a:buAutoNum type="arabicPeriod"/>
            </a:pPr>
            <a:r>
              <a:rPr lang="en-US" sz="1800" dirty="0" smtClean="0">
                <a:solidFill>
                  <a:schemeClr val="accent5">
                    <a:lumMod val="90000"/>
                  </a:schemeClr>
                </a:solidFill>
              </a:rPr>
              <a:t>Agreement on basic principles</a:t>
            </a:r>
          </a:p>
          <a:p>
            <a:pPr>
              <a:buFont typeface="+mj-lt"/>
              <a:buAutoNum type="arabicPeriod"/>
            </a:pPr>
            <a:endParaRPr lang="en-US" sz="800" dirty="0" smtClean="0">
              <a:solidFill>
                <a:schemeClr val="accent5">
                  <a:lumMod val="9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800" dirty="0" smtClean="0">
                <a:solidFill>
                  <a:schemeClr val="accent5">
                    <a:lumMod val="90000"/>
                  </a:schemeClr>
                </a:solidFill>
              </a:rPr>
              <a:t>Inventory of reference documents</a:t>
            </a:r>
          </a:p>
          <a:p>
            <a:pPr>
              <a:buFont typeface="+mj-lt"/>
              <a:buAutoNum type="arabicPeriod"/>
            </a:pPr>
            <a:endParaRPr lang="en-US" sz="800" dirty="0" smtClean="0">
              <a:solidFill>
                <a:schemeClr val="accent5">
                  <a:lumMod val="9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800" dirty="0" smtClean="0">
                <a:solidFill>
                  <a:schemeClr val="accent5">
                    <a:lumMod val="90000"/>
                  </a:schemeClr>
                </a:solidFill>
              </a:rPr>
              <a:t>Identification of potential climate change related indicators</a:t>
            </a:r>
          </a:p>
          <a:p>
            <a:pPr>
              <a:buFont typeface="+mj-lt"/>
              <a:buAutoNum type="arabicPeriod"/>
            </a:pPr>
            <a:endParaRPr lang="en-US" sz="800" dirty="0" smtClean="0">
              <a:solidFill>
                <a:schemeClr val="accent5">
                  <a:lumMod val="9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800" dirty="0" smtClean="0">
                <a:solidFill>
                  <a:schemeClr val="accent5">
                    <a:lumMod val="90000"/>
                  </a:schemeClr>
                </a:solidFill>
              </a:rPr>
              <a:t>Grouping the indicators by policy questions</a:t>
            </a:r>
          </a:p>
          <a:p>
            <a:pPr>
              <a:buFont typeface="+mj-lt"/>
              <a:buAutoNum type="arabicPeriod"/>
            </a:pPr>
            <a:endParaRPr lang="en-US" sz="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>
                <a:solidFill>
                  <a:schemeClr val="bg1">
                    <a:lumMod val="25000"/>
                  </a:schemeClr>
                </a:solidFill>
              </a:rPr>
              <a:t>Prioritization of policy questions</a:t>
            </a:r>
          </a:p>
          <a:p>
            <a:pPr>
              <a:buFont typeface="+mj-lt"/>
              <a:buAutoNum type="arabicPeriod"/>
            </a:pPr>
            <a:endParaRPr lang="en-US" sz="800" dirty="0" smtClean="0">
              <a:solidFill>
                <a:schemeClr val="bg1">
                  <a:lumMod val="25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800" dirty="0" smtClean="0">
                <a:solidFill>
                  <a:schemeClr val="bg1">
                    <a:lumMod val="25000"/>
                  </a:schemeClr>
                </a:solidFill>
              </a:rPr>
              <a:t>Selection of a key set of indicators</a:t>
            </a:r>
          </a:p>
          <a:p>
            <a:pPr>
              <a:buFont typeface="+mj-lt"/>
              <a:buAutoNum type="arabicPeriod"/>
            </a:pPr>
            <a:endParaRPr lang="en-US" sz="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Characterization of these selected indicators</a:t>
            </a:r>
          </a:p>
          <a:p>
            <a:pPr>
              <a:buFont typeface="+mj-lt"/>
              <a:buAutoNum type="arabicPeriod"/>
            </a:pPr>
            <a:endParaRPr lang="en-US" sz="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Definition of the key climate change related statistics</a:t>
            </a:r>
          </a:p>
          <a:p>
            <a:pPr>
              <a:buFont typeface="+mj-lt"/>
              <a:buAutoNum type="arabicPeriod"/>
            </a:pPr>
            <a:endParaRPr lang="en-US" sz="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Identification of the requisite data sources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0823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eaLnBrk="1" hangingPunct="1"/>
            <a:r>
              <a:rPr lang="fr-LU" altLang="fr-FR" dirty="0" err="1" smtClean="0"/>
              <a:t>Current</a:t>
            </a:r>
            <a:r>
              <a:rPr lang="fr-LU" altLang="fr-FR" dirty="0" smtClean="0"/>
              <a:t> </a:t>
            </a:r>
            <a:r>
              <a:rPr lang="fr-LU" altLang="fr-FR" dirty="0" err="1" smtClean="0"/>
              <a:t>activities</a:t>
            </a:r>
            <a:endParaRPr lang="el-GR" altLang="fr-FR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1560" y="1905000"/>
            <a:ext cx="853244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+mj-lt"/>
              <a:buAutoNum type="arabicPeriod" startAt="5"/>
            </a:pPr>
            <a:r>
              <a:rPr lang="en-US" sz="2400" u="sng" dirty="0">
                <a:solidFill>
                  <a:schemeClr val="bg1">
                    <a:lumMod val="25000"/>
                  </a:schemeClr>
                </a:solidFill>
              </a:rPr>
              <a:t>Prioritization of policy questions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Identify key policy questions by asking the opinion of experts:</a:t>
            </a:r>
          </a:p>
          <a:p>
            <a:r>
              <a:rPr lang="en-US" sz="1800" dirty="0" smtClean="0"/>
              <a:t>On line survey</a:t>
            </a:r>
          </a:p>
          <a:p>
            <a:pPr marL="457200" lvl="1" indent="0">
              <a:buNone/>
            </a:pPr>
            <a:endParaRPr lang="en-US" sz="8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1600" dirty="0" smtClean="0"/>
              <a:t>Respondents: </a:t>
            </a:r>
          </a:p>
          <a:p>
            <a:pPr lvl="1"/>
            <a:r>
              <a:rPr lang="en-US" sz="1600" dirty="0" smtClean="0"/>
              <a:t>members of Steering Group, </a:t>
            </a:r>
          </a:p>
          <a:p>
            <a:pPr lvl="1"/>
            <a:r>
              <a:rPr lang="en-US" sz="1600" dirty="0" smtClean="0"/>
              <a:t>members of the TF, </a:t>
            </a:r>
          </a:p>
          <a:p>
            <a:pPr lvl="1"/>
            <a:r>
              <a:rPr lang="en-US" sz="1600" dirty="0" smtClean="0"/>
              <a:t>participants of the Expert Forum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r>
              <a:rPr lang="en-US" sz="1600" dirty="0" smtClean="0"/>
              <a:t>Method: ranking policy questions from “not important” to “very important”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r>
              <a:rPr lang="en-US" sz="1600" dirty="0" smtClean="0"/>
              <a:t>Web survey on +/- 40 policy questions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88224" y="260648"/>
            <a:ext cx="2460930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Font typeface="+mj-lt"/>
              <a:buAutoNum type="arabicPeriod" startAt="5"/>
            </a:pPr>
            <a:r>
              <a:rPr lang="en-US" sz="1050" dirty="0">
                <a:solidFill>
                  <a:schemeClr val="bg1">
                    <a:lumMod val="25000"/>
                  </a:schemeClr>
                </a:solidFill>
              </a:rPr>
              <a:t>Prioritization of policy </a:t>
            </a:r>
            <a:r>
              <a:rPr lang="en-US" sz="1050" dirty="0" smtClean="0">
                <a:solidFill>
                  <a:schemeClr val="bg1">
                    <a:lumMod val="25000"/>
                  </a:schemeClr>
                </a:solidFill>
              </a:rPr>
              <a:t>questions</a:t>
            </a:r>
          </a:p>
          <a:p>
            <a:pPr marL="228600" indent="-228600">
              <a:buFont typeface="+mj-lt"/>
              <a:buAutoNum type="arabicPeriod" startAt="5"/>
            </a:pPr>
            <a:endParaRPr lang="en-US" sz="1050" dirty="0" smtClean="0">
              <a:solidFill>
                <a:schemeClr val="bg1">
                  <a:lumMod val="25000"/>
                </a:schemeClr>
              </a:solidFill>
            </a:endParaRPr>
          </a:p>
          <a:p>
            <a:pPr marL="228600" indent="-228600">
              <a:buFont typeface="+mj-lt"/>
              <a:buAutoNum type="arabicPeriod" startAt="5"/>
            </a:pPr>
            <a:r>
              <a:rPr lang="en-US" sz="1050" dirty="0" smtClean="0">
                <a:solidFill>
                  <a:schemeClr val="accent5">
                    <a:lumMod val="90000"/>
                  </a:schemeClr>
                </a:solidFill>
              </a:rPr>
              <a:t>Selection of a key set of indicators</a:t>
            </a:r>
            <a:endParaRPr lang="en-US" sz="1050" dirty="0">
              <a:solidFill>
                <a:schemeClr val="accent5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78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eaLnBrk="1" hangingPunct="1"/>
            <a:r>
              <a:rPr lang="fr-LU" altLang="fr-FR" dirty="0" err="1" smtClean="0"/>
              <a:t>Current</a:t>
            </a:r>
            <a:r>
              <a:rPr lang="fr-LU" altLang="fr-FR" dirty="0" smtClean="0"/>
              <a:t> </a:t>
            </a:r>
            <a:r>
              <a:rPr lang="fr-LU" altLang="fr-FR" dirty="0" err="1" smtClean="0"/>
              <a:t>activities</a:t>
            </a:r>
            <a:endParaRPr lang="el-GR" altLang="fr-F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588224" y="260648"/>
            <a:ext cx="2460930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Font typeface="+mj-lt"/>
              <a:buAutoNum type="arabicPeriod" startAt="5"/>
            </a:pPr>
            <a:r>
              <a:rPr lang="en-US" sz="1050" dirty="0">
                <a:solidFill>
                  <a:schemeClr val="bg1">
                    <a:lumMod val="25000"/>
                  </a:schemeClr>
                </a:solidFill>
              </a:rPr>
              <a:t>Prioritization of policy </a:t>
            </a:r>
            <a:r>
              <a:rPr lang="en-US" sz="1050" dirty="0" smtClean="0">
                <a:solidFill>
                  <a:schemeClr val="bg1">
                    <a:lumMod val="25000"/>
                  </a:schemeClr>
                </a:solidFill>
              </a:rPr>
              <a:t>questions</a:t>
            </a:r>
          </a:p>
          <a:p>
            <a:pPr marL="228600" indent="-228600">
              <a:buFont typeface="+mj-lt"/>
              <a:buAutoNum type="arabicPeriod" startAt="5"/>
            </a:pPr>
            <a:endParaRPr lang="en-US" sz="1050" dirty="0" smtClean="0">
              <a:solidFill>
                <a:schemeClr val="bg1">
                  <a:lumMod val="25000"/>
                </a:schemeClr>
              </a:solidFill>
            </a:endParaRPr>
          </a:p>
          <a:p>
            <a:pPr marL="228600" indent="-228600">
              <a:buFont typeface="+mj-lt"/>
              <a:buAutoNum type="arabicPeriod" startAt="5"/>
            </a:pPr>
            <a:r>
              <a:rPr lang="en-US" sz="1050" dirty="0" smtClean="0">
                <a:solidFill>
                  <a:schemeClr val="accent5">
                    <a:lumMod val="90000"/>
                  </a:schemeClr>
                </a:solidFill>
              </a:rPr>
              <a:t>Selection of a key set of indicators</a:t>
            </a:r>
            <a:endParaRPr lang="en-US" sz="1050" dirty="0">
              <a:solidFill>
                <a:schemeClr val="accent5">
                  <a:lumMod val="9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09664"/>
            <a:ext cx="8424936" cy="5181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22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eaLnBrk="1" hangingPunct="1"/>
            <a:r>
              <a:rPr lang="fr-LU" altLang="fr-FR" dirty="0" err="1" smtClean="0"/>
              <a:t>Current</a:t>
            </a:r>
            <a:r>
              <a:rPr lang="fr-LU" altLang="fr-FR" dirty="0" smtClean="0"/>
              <a:t> </a:t>
            </a:r>
            <a:r>
              <a:rPr lang="fr-LU" altLang="fr-FR" dirty="0" err="1" smtClean="0"/>
              <a:t>activities</a:t>
            </a:r>
            <a:endParaRPr lang="el-GR" altLang="fr-FR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47072" y="1772816"/>
            <a:ext cx="853244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dirty="0" smtClean="0"/>
              <a:t>Highest rate -  very important (level 5 or 4) </a:t>
            </a:r>
          </a:p>
          <a:p>
            <a:endParaRPr lang="en-US" sz="1600" dirty="0" smtClean="0"/>
          </a:p>
          <a:p>
            <a:pPr lvl="1"/>
            <a:r>
              <a:rPr lang="en-US" sz="1400" dirty="0"/>
              <a:t>What is the amount and trend of GHG emissions, and which are the main contributors and main drivers? </a:t>
            </a:r>
            <a:endParaRPr lang="en-US" sz="1400" dirty="0" smtClean="0"/>
          </a:p>
          <a:p>
            <a:pPr lvl="1"/>
            <a:r>
              <a:rPr lang="en-US" sz="1400" dirty="0"/>
              <a:t>What are the major impacts of climate change, on the economy, ecosystems and the society, and how should they be quantified? </a:t>
            </a:r>
            <a:endParaRPr lang="en-US" sz="1400" dirty="0" smtClean="0"/>
          </a:p>
          <a:p>
            <a:pPr lvl="1"/>
            <a:r>
              <a:rPr lang="en-US" sz="1400" dirty="0"/>
              <a:t>What are the consequences of climate change-related events on the society, the economy and the environment? </a:t>
            </a:r>
            <a:endParaRPr lang="en-US" sz="1400" dirty="0" smtClean="0"/>
          </a:p>
          <a:p>
            <a:pPr lvl="1"/>
            <a:r>
              <a:rPr lang="en-US" sz="1400" dirty="0"/>
              <a:t>How much can the use of renewable energy help in reducing GHG emissions, and will that be economically viable</a:t>
            </a:r>
            <a:r>
              <a:rPr lang="en-US" sz="1400" dirty="0" smtClean="0"/>
              <a:t>?</a:t>
            </a:r>
          </a:p>
          <a:p>
            <a:pPr lvl="1"/>
            <a:r>
              <a:rPr lang="en-US" sz="1400" dirty="0"/>
              <a:t>Is there water scarcity and what is the trend in time</a:t>
            </a:r>
            <a:r>
              <a:rPr lang="en-US" sz="1400" dirty="0" smtClean="0"/>
              <a:t>?</a:t>
            </a:r>
          </a:p>
          <a:p>
            <a:pPr lvl="1"/>
            <a:r>
              <a:rPr lang="en-US" sz="1400" dirty="0"/>
              <a:t>What are the levels of the national and sectoral energy intensities and their trends? </a:t>
            </a:r>
            <a:endParaRPr lang="en-US" sz="1400" dirty="0" smtClean="0"/>
          </a:p>
          <a:p>
            <a:pPr lvl="1"/>
            <a:r>
              <a:rPr lang="en-US" sz="1400" dirty="0"/>
              <a:t>What is the national carbon footprint (total, per capita, per unit GDP, per unit of energy supply), and what are the trends in the footprint</a:t>
            </a:r>
            <a:r>
              <a:rPr lang="en-US" sz="1400" dirty="0" smtClean="0"/>
              <a:t>?</a:t>
            </a:r>
          </a:p>
          <a:p>
            <a:pPr lvl="1"/>
            <a:r>
              <a:rPr lang="en-US" sz="1400" dirty="0"/>
              <a:t>How much economic resources are used for climate change adaptation and what are the consequences on the overall economic performance? </a:t>
            </a:r>
            <a:endParaRPr lang="en-US" sz="1400" dirty="0" smtClean="0"/>
          </a:p>
          <a:p>
            <a:pPr lvl="1"/>
            <a:r>
              <a:rPr lang="en-US" sz="1400" dirty="0"/>
              <a:t>What are the effects of mitigation strategies and actions on the economy, overall and by sector</a:t>
            </a:r>
            <a:r>
              <a:rPr lang="en-US" sz="1400" dirty="0" smtClean="0"/>
              <a:t>?</a:t>
            </a:r>
          </a:p>
          <a:p>
            <a:pPr lvl="1"/>
            <a:r>
              <a:rPr lang="en-US" sz="1400" dirty="0"/>
              <a:t>What is the current level of forest degradation and its trend? </a:t>
            </a:r>
            <a:endParaRPr lang="en-US" sz="1400" dirty="0" smtClean="0">
              <a:solidFill>
                <a:srgbClr val="FF0000"/>
              </a:solidFill>
            </a:endParaRPr>
          </a:p>
          <a:p>
            <a:pPr lvl="1"/>
            <a:r>
              <a:rPr lang="en-US" sz="1400" dirty="0" smtClean="0"/>
              <a:t>How </a:t>
            </a:r>
            <a:r>
              <a:rPr lang="en-US" sz="1400" dirty="0"/>
              <a:t>much economic resources are used for mitigation and what are the consequences on the overall economic performance?</a:t>
            </a:r>
            <a:r>
              <a:rPr lang="en-US" sz="1400" dirty="0"/>
              <a:t> 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88224" y="260648"/>
            <a:ext cx="2460930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Font typeface="+mj-lt"/>
              <a:buAutoNum type="arabicPeriod" startAt="5"/>
            </a:pPr>
            <a:r>
              <a:rPr lang="en-US" sz="1050" dirty="0">
                <a:solidFill>
                  <a:schemeClr val="bg1">
                    <a:lumMod val="25000"/>
                  </a:schemeClr>
                </a:solidFill>
              </a:rPr>
              <a:t>Prioritization of policy </a:t>
            </a:r>
            <a:r>
              <a:rPr lang="en-US" sz="1050" dirty="0" smtClean="0">
                <a:solidFill>
                  <a:schemeClr val="bg1">
                    <a:lumMod val="25000"/>
                  </a:schemeClr>
                </a:solidFill>
              </a:rPr>
              <a:t>questions</a:t>
            </a:r>
          </a:p>
          <a:p>
            <a:pPr marL="228600" indent="-228600">
              <a:buFont typeface="+mj-lt"/>
              <a:buAutoNum type="arabicPeriod" startAt="5"/>
            </a:pPr>
            <a:endParaRPr lang="en-US" sz="1050" dirty="0" smtClean="0">
              <a:solidFill>
                <a:schemeClr val="bg1">
                  <a:lumMod val="25000"/>
                </a:schemeClr>
              </a:solidFill>
            </a:endParaRPr>
          </a:p>
          <a:p>
            <a:pPr marL="228600" indent="-228600">
              <a:buFont typeface="+mj-lt"/>
              <a:buAutoNum type="arabicPeriod" startAt="5"/>
            </a:pPr>
            <a:r>
              <a:rPr lang="en-US" sz="1050" dirty="0" smtClean="0">
                <a:solidFill>
                  <a:schemeClr val="accent5">
                    <a:lumMod val="90000"/>
                  </a:schemeClr>
                </a:solidFill>
              </a:rPr>
              <a:t>Selection of a key set of indicators</a:t>
            </a:r>
            <a:endParaRPr lang="en-US" sz="1050" dirty="0">
              <a:solidFill>
                <a:schemeClr val="accent5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79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eaLnBrk="1" hangingPunct="1"/>
            <a:r>
              <a:rPr lang="fr-LU" altLang="fr-FR" dirty="0" err="1" smtClean="0"/>
              <a:t>Current</a:t>
            </a:r>
            <a:r>
              <a:rPr lang="fr-LU" altLang="fr-FR" dirty="0" smtClean="0"/>
              <a:t> </a:t>
            </a:r>
            <a:r>
              <a:rPr lang="fr-LU" altLang="fr-FR" dirty="0" err="1" smtClean="0"/>
              <a:t>activities</a:t>
            </a:r>
            <a:endParaRPr lang="el-GR" altLang="fr-FR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47072" y="1772816"/>
            <a:ext cx="853244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dirty="0" smtClean="0"/>
              <a:t>Lowest rates – not important (level 1 or 2)</a:t>
            </a:r>
          </a:p>
          <a:p>
            <a:endParaRPr lang="en-US" sz="1600" dirty="0" smtClean="0"/>
          </a:p>
          <a:p>
            <a:pPr lvl="1"/>
            <a:r>
              <a:rPr lang="en-US" sz="1400" dirty="0"/>
              <a:t>What is the level of awareness of the population concerning climate change?</a:t>
            </a:r>
            <a:r>
              <a:rPr lang="en-US" sz="1400" dirty="0"/>
              <a:t> </a:t>
            </a:r>
          </a:p>
          <a:p>
            <a:pPr lvl="1"/>
            <a:r>
              <a:rPr lang="en-US" sz="1400" dirty="0"/>
              <a:t>What are the major effects of the current and envisaged adaptation strategies?</a:t>
            </a:r>
            <a:r>
              <a:rPr lang="en-US" sz="1400" dirty="0"/>
              <a:t> </a:t>
            </a:r>
          </a:p>
          <a:p>
            <a:pPr lvl="1"/>
            <a:r>
              <a:rPr lang="en-US" sz="1400" dirty="0"/>
              <a:t>What is the current rate of restoration of degraded ecosystems and land, including the land affected by desertification?</a:t>
            </a:r>
            <a:r>
              <a:rPr lang="en-US" sz="1400" dirty="0"/>
              <a:t> </a:t>
            </a:r>
          </a:p>
          <a:p>
            <a:pPr lvl="1"/>
            <a:r>
              <a:rPr lang="en-US" sz="1400" dirty="0"/>
              <a:t>What measures can be taken to increase capacity for effective climate change-related planning and management in least developed countries, including measures specifically targeted at women, youth and local and marginalized communities?</a:t>
            </a:r>
            <a:r>
              <a:rPr lang="en-US" sz="1400" dirty="0"/>
              <a:t> </a:t>
            </a:r>
          </a:p>
          <a:p>
            <a:pPr lvl="1"/>
            <a:r>
              <a:rPr lang="en-US" sz="1400" dirty="0"/>
              <a:t>What measures can be taken to rationalize fossil fuel subsidies and what would be the consequences of taking such measures?</a:t>
            </a:r>
            <a:r>
              <a:rPr lang="en-US" sz="1400" dirty="0"/>
              <a:t> </a:t>
            </a:r>
          </a:p>
          <a:p>
            <a:pPr lvl="1"/>
            <a:r>
              <a:rPr lang="en-US" sz="1400" dirty="0"/>
              <a:t>What is the proportion of forests under sustainable management?</a:t>
            </a:r>
            <a:r>
              <a:rPr lang="en-US" sz="1400" dirty="0"/>
              <a:t> </a:t>
            </a:r>
          </a:p>
          <a:p>
            <a:pPr lvl="1"/>
            <a:r>
              <a:rPr lang="en-US" sz="1400" dirty="0"/>
              <a:t>What is the area of land used for climate change adaptation?</a:t>
            </a:r>
            <a:r>
              <a:rPr lang="en-US" sz="1400" dirty="0"/>
              <a:t> </a:t>
            </a:r>
          </a:p>
          <a:p>
            <a:pPr lvl="1"/>
            <a:r>
              <a:rPr lang="en-US" sz="1400" dirty="0"/>
              <a:t>What is the level of holistic risk management in cities and human settlements?</a:t>
            </a:r>
            <a:r>
              <a:rPr lang="en-US" sz="1400" dirty="0"/>
              <a:t> </a:t>
            </a:r>
          </a:p>
          <a:p>
            <a:pPr lvl="1"/>
            <a:r>
              <a:rPr lang="en-US" sz="1400" dirty="0"/>
              <a:t>What is the proportion of land/soils under sustainable management?</a:t>
            </a:r>
            <a:r>
              <a:rPr lang="en-US" sz="1400" dirty="0"/>
              <a:t> </a:t>
            </a:r>
          </a:p>
          <a:p>
            <a:pPr lvl="1"/>
            <a:r>
              <a:rPr lang="en-US" sz="1400" dirty="0"/>
              <a:t>To what extent are climate change-related issues part of education curricula?</a:t>
            </a:r>
            <a:endParaRPr lang="en-US" sz="1400" dirty="0"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88224" y="260648"/>
            <a:ext cx="2460930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Font typeface="+mj-lt"/>
              <a:buAutoNum type="arabicPeriod" startAt="5"/>
            </a:pPr>
            <a:r>
              <a:rPr lang="en-US" sz="1050" dirty="0">
                <a:solidFill>
                  <a:schemeClr val="bg1">
                    <a:lumMod val="25000"/>
                  </a:schemeClr>
                </a:solidFill>
              </a:rPr>
              <a:t>Prioritization of policy </a:t>
            </a:r>
            <a:r>
              <a:rPr lang="en-US" sz="1050" dirty="0" smtClean="0">
                <a:solidFill>
                  <a:schemeClr val="bg1">
                    <a:lumMod val="25000"/>
                  </a:schemeClr>
                </a:solidFill>
              </a:rPr>
              <a:t>questions</a:t>
            </a:r>
          </a:p>
          <a:p>
            <a:pPr marL="228600" indent="-228600">
              <a:buFont typeface="+mj-lt"/>
              <a:buAutoNum type="arabicPeriod" startAt="5"/>
            </a:pPr>
            <a:endParaRPr lang="en-US" sz="1050" dirty="0" smtClean="0">
              <a:solidFill>
                <a:schemeClr val="bg1">
                  <a:lumMod val="25000"/>
                </a:schemeClr>
              </a:solidFill>
            </a:endParaRPr>
          </a:p>
          <a:p>
            <a:pPr marL="228600" indent="-228600">
              <a:buFont typeface="+mj-lt"/>
              <a:buAutoNum type="arabicPeriod" startAt="5"/>
            </a:pPr>
            <a:r>
              <a:rPr lang="en-US" sz="1050" dirty="0" smtClean="0">
                <a:solidFill>
                  <a:schemeClr val="accent5">
                    <a:lumMod val="90000"/>
                  </a:schemeClr>
                </a:solidFill>
              </a:rPr>
              <a:t>Selection of a key set of indicators</a:t>
            </a:r>
            <a:endParaRPr lang="en-US" sz="1050" dirty="0">
              <a:solidFill>
                <a:schemeClr val="accent5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71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eaLnBrk="1" hangingPunct="1"/>
            <a:r>
              <a:rPr lang="fr-LU" altLang="fr-FR" dirty="0" err="1" smtClean="0"/>
              <a:t>Current</a:t>
            </a:r>
            <a:r>
              <a:rPr lang="fr-LU" altLang="fr-FR" dirty="0" smtClean="0"/>
              <a:t> </a:t>
            </a:r>
            <a:r>
              <a:rPr lang="fr-LU" altLang="fr-FR" dirty="0" err="1" smtClean="0"/>
              <a:t>activities</a:t>
            </a:r>
            <a:endParaRPr lang="el-GR" altLang="fr-FR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1560" y="1905000"/>
            <a:ext cx="853244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+mj-lt"/>
              <a:buAutoNum type="arabicPeriod" startAt="6"/>
            </a:pPr>
            <a:r>
              <a:rPr lang="en-US" sz="2400" u="sng" dirty="0">
                <a:solidFill>
                  <a:schemeClr val="bg1">
                    <a:lumMod val="25000"/>
                  </a:schemeClr>
                </a:solidFill>
              </a:rPr>
              <a:t>Selection of a key set of indicators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Establish a set of key climate change related indicators based on:</a:t>
            </a:r>
          </a:p>
          <a:p>
            <a:r>
              <a:rPr lang="en-US" sz="1800" dirty="0" smtClean="0"/>
              <a:t>The prioritization resulting from the </a:t>
            </a:r>
            <a:r>
              <a:rPr lang="en-US" sz="1800" dirty="0" smtClean="0"/>
              <a:t>survey for each main area</a:t>
            </a:r>
          </a:p>
          <a:p>
            <a:r>
              <a:rPr lang="en-US" sz="1800" dirty="0"/>
              <a:t>Some relevant criteria </a:t>
            </a:r>
          </a:p>
          <a:p>
            <a:pPr marL="400050" lvl="1" indent="0">
              <a:buNone/>
            </a:pPr>
            <a:r>
              <a:rPr lang="en-US" sz="1600" i="1" dirty="0"/>
              <a:t>Relevance and utility for </a:t>
            </a:r>
            <a:r>
              <a:rPr lang="en-US" sz="1600" i="1" dirty="0" smtClean="0"/>
              <a:t>users, methodological soundness</a:t>
            </a:r>
            <a:r>
              <a:rPr lang="en-US" sz="1600" i="1" dirty="0"/>
              <a:t>, measurability</a:t>
            </a:r>
            <a:r>
              <a:rPr lang="en-US" sz="1600" i="1" dirty="0" smtClean="0"/>
              <a:t>,…</a:t>
            </a:r>
            <a:endParaRPr lang="en-US" sz="1600" i="1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Criteria for the set of indicator:</a:t>
            </a:r>
          </a:p>
          <a:p>
            <a:r>
              <a:rPr lang="en-US" sz="1800" dirty="0" smtClean="0"/>
              <a:t>Consistency and complementary of indicators</a:t>
            </a:r>
          </a:p>
          <a:p>
            <a:r>
              <a:rPr lang="en-US" sz="1800" dirty="0" smtClean="0"/>
              <a:t>Some</a:t>
            </a:r>
            <a:r>
              <a:rPr lang="en-US" sz="1800" dirty="0" smtClean="0"/>
              <a:t> checks: if all </a:t>
            </a:r>
            <a:r>
              <a:rPr lang="en-US" sz="1800" dirty="0" smtClean="0"/>
              <a:t>main CC related phenomena </a:t>
            </a:r>
            <a:r>
              <a:rPr lang="en-US" sz="1800" dirty="0" smtClean="0"/>
              <a:t>are </a:t>
            </a:r>
            <a:r>
              <a:rPr lang="en-US" sz="1800" dirty="0" smtClean="0"/>
              <a:t>addressed</a:t>
            </a:r>
          </a:p>
          <a:p>
            <a:pPr marL="400050" lvl="1" indent="0">
              <a:buNone/>
            </a:pPr>
            <a:endParaRPr lang="en-US" sz="16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588224" y="260648"/>
            <a:ext cx="2460930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Font typeface="+mj-lt"/>
              <a:buAutoNum type="arabicPeriod" startAt="5"/>
            </a:pPr>
            <a:r>
              <a:rPr lang="en-US" sz="1050" dirty="0">
                <a:solidFill>
                  <a:schemeClr val="accent5">
                    <a:lumMod val="90000"/>
                  </a:schemeClr>
                </a:solidFill>
              </a:rPr>
              <a:t>Prioritization of policy </a:t>
            </a:r>
            <a:r>
              <a:rPr lang="en-US" sz="1050" dirty="0" smtClean="0">
                <a:solidFill>
                  <a:schemeClr val="accent5">
                    <a:lumMod val="90000"/>
                  </a:schemeClr>
                </a:solidFill>
              </a:rPr>
              <a:t>questions</a:t>
            </a:r>
          </a:p>
          <a:p>
            <a:pPr marL="228600" indent="-228600">
              <a:buFont typeface="+mj-lt"/>
              <a:buAutoNum type="arabicPeriod" startAt="5"/>
            </a:pPr>
            <a:endParaRPr lang="en-US" sz="1050" dirty="0" smtClean="0">
              <a:solidFill>
                <a:schemeClr val="bg1">
                  <a:lumMod val="25000"/>
                </a:schemeClr>
              </a:solidFill>
            </a:endParaRPr>
          </a:p>
          <a:p>
            <a:pPr marL="228600" indent="-228600">
              <a:buFont typeface="+mj-lt"/>
              <a:buAutoNum type="arabicPeriod" startAt="5"/>
            </a:pPr>
            <a:r>
              <a:rPr lang="en-US" sz="1050" dirty="0" smtClean="0">
                <a:solidFill>
                  <a:schemeClr val="bg1">
                    <a:lumMod val="25000"/>
                  </a:schemeClr>
                </a:solidFill>
              </a:rPr>
              <a:t>Selection of a key set of indicators</a:t>
            </a:r>
            <a:endParaRPr lang="en-US" sz="1050" dirty="0">
              <a:solidFill>
                <a:schemeClr val="bg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27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eaLnBrk="1" hangingPunct="1"/>
            <a:r>
              <a:rPr lang="fr-LU" altLang="fr-FR" dirty="0" err="1" smtClean="0"/>
              <a:t>Current</a:t>
            </a:r>
            <a:r>
              <a:rPr lang="fr-LU" altLang="fr-FR" dirty="0" smtClean="0"/>
              <a:t> </a:t>
            </a:r>
            <a:r>
              <a:rPr lang="fr-LU" altLang="fr-FR" dirty="0" err="1" smtClean="0"/>
              <a:t>activities</a:t>
            </a:r>
            <a:endParaRPr lang="el-GR" altLang="fr-FR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1560" y="1905000"/>
            <a:ext cx="853244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+mj-lt"/>
              <a:buAutoNum type="arabicPeriod" startAt="6"/>
            </a:pPr>
            <a:r>
              <a:rPr lang="en-US" sz="2400" u="sng" dirty="0">
                <a:solidFill>
                  <a:schemeClr val="bg1">
                    <a:lumMod val="25000"/>
                  </a:schemeClr>
                </a:solidFill>
              </a:rPr>
              <a:t>Selection of a key set of indicators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Main area: Adaptation (SDG 13.2)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u="sng" dirty="0" smtClean="0"/>
              <a:t>UQ:</a:t>
            </a:r>
            <a:r>
              <a:rPr lang="en-US" sz="1800" dirty="0" smtClean="0"/>
              <a:t> How </a:t>
            </a:r>
            <a:r>
              <a:rPr lang="en-US" sz="1800" dirty="0"/>
              <a:t>much economic resources are used for climate change adaptation and  </a:t>
            </a:r>
            <a:r>
              <a:rPr lang="en-US" sz="1800" dirty="0" smtClean="0"/>
              <a:t>        what </a:t>
            </a:r>
            <a:r>
              <a:rPr lang="en-US" sz="1800" dirty="0"/>
              <a:t>are the consequences on the overall economic performance</a:t>
            </a:r>
            <a:r>
              <a:rPr lang="en-US" sz="1800" dirty="0" smtClean="0"/>
              <a:t>?</a:t>
            </a:r>
          </a:p>
          <a:p>
            <a:pPr marL="400050" lvl="1" indent="0">
              <a:buNone/>
            </a:pPr>
            <a:r>
              <a:rPr lang="en-US" sz="1600" i="1" u="sng" dirty="0" smtClean="0">
                <a:solidFill>
                  <a:schemeClr val="accent5">
                    <a:lumMod val="50000"/>
                  </a:schemeClr>
                </a:solidFill>
              </a:rPr>
              <a:t>PQ:</a:t>
            </a: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</a:rPr>
              <a:t>	1. What 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</a:rPr>
              <a:t>are the annual and total costs of adaptation measures? </a:t>
            </a:r>
            <a:endParaRPr lang="en-US" sz="1600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00050" lvl="1" indent="0">
              <a:buNone/>
            </a:pP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</a:rPr>
              <a:t>	2. Which 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</a:rPr>
              <a:t>is the level of adaptation measures </a:t>
            </a: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pPr marL="400050" lvl="1" indent="0">
              <a:buNone/>
            </a:pP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</a:rPr>
              <a:t>	3. How 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</a:rPr>
              <a:t>many economic resources are used for adaptation</a:t>
            </a: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pPr marL="400050" lvl="1" indent="0">
              <a:buNone/>
            </a:pPr>
            <a:r>
              <a:rPr lang="en-US" sz="1600" i="1" dirty="0" smtClean="0"/>
              <a:t>	       </a:t>
            </a:r>
            <a:r>
              <a:rPr lang="en-US" sz="1600" i="1" u="sng" dirty="0" err="1" smtClean="0"/>
              <a:t>Ind</a:t>
            </a:r>
            <a:r>
              <a:rPr lang="en-US" sz="1600" i="1" u="sng" dirty="0" smtClean="0"/>
              <a:t>:</a:t>
            </a:r>
            <a:r>
              <a:rPr lang="en-US" sz="1600" i="1" dirty="0" smtClean="0"/>
              <a:t>   3.1. Share </a:t>
            </a:r>
            <a:r>
              <a:rPr lang="en-US" sz="1600" i="1" dirty="0"/>
              <a:t>of government adaptation expenditure as a </a:t>
            </a:r>
            <a:r>
              <a:rPr lang="en-US" sz="1600" i="1" dirty="0" smtClean="0"/>
              <a:t>percentage </a:t>
            </a:r>
            <a:r>
              <a:rPr lang="en-US" sz="1600" i="1" dirty="0"/>
              <a:t>of </a:t>
            </a:r>
            <a:r>
              <a:rPr lang="en-US" sz="1600" i="1" dirty="0" smtClean="0"/>
              <a:t>			    total </a:t>
            </a:r>
            <a:r>
              <a:rPr lang="en-US" sz="1600" i="1" dirty="0"/>
              <a:t>government </a:t>
            </a:r>
            <a:r>
              <a:rPr lang="en-US" sz="1600" i="1" dirty="0" smtClean="0"/>
              <a:t>expenditure (%)</a:t>
            </a:r>
          </a:p>
          <a:p>
            <a:pPr marL="400050" lvl="1" indent="0">
              <a:buNone/>
            </a:pPr>
            <a:r>
              <a:rPr lang="en-US" sz="1600" i="1" dirty="0" smtClean="0"/>
              <a:t>		3.2. Amount </a:t>
            </a:r>
            <a:r>
              <a:rPr lang="en-US" sz="1600" i="1" dirty="0"/>
              <a:t>of disaster prevention expenditure linked to weather </a:t>
            </a:r>
            <a:r>
              <a:rPr lang="en-US" sz="1600" i="1" dirty="0" smtClean="0"/>
              <a:t>events</a:t>
            </a:r>
          </a:p>
          <a:p>
            <a:pPr marL="400050" lvl="1" indent="0">
              <a:buNone/>
            </a:pPr>
            <a:r>
              <a:rPr lang="en-US" sz="1600" i="1" dirty="0"/>
              <a:t>	</a:t>
            </a:r>
            <a:r>
              <a:rPr lang="en-US" sz="1600" i="1" dirty="0" smtClean="0"/>
              <a:t>		(</a:t>
            </a:r>
            <a:r>
              <a:rPr lang="en-US" sz="1600" i="1" dirty="0" err="1" smtClean="0"/>
              <a:t>mio</a:t>
            </a:r>
            <a:r>
              <a:rPr lang="en-US" sz="1600" i="1" dirty="0" smtClean="0"/>
              <a:t>. EUR)  </a:t>
            </a:r>
            <a:endParaRPr lang="en-US" sz="1600" i="1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400050" lvl="1" indent="0">
              <a:buNone/>
            </a:pPr>
            <a:endParaRPr lang="en-US" sz="16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588224" y="260648"/>
            <a:ext cx="2460930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Font typeface="+mj-lt"/>
              <a:buAutoNum type="arabicPeriod" startAt="5"/>
            </a:pPr>
            <a:r>
              <a:rPr lang="en-US" sz="1050" dirty="0">
                <a:solidFill>
                  <a:schemeClr val="accent5">
                    <a:lumMod val="90000"/>
                  </a:schemeClr>
                </a:solidFill>
              </a:rPr>
              <a:t>Prioritization of policy </a:t>
            </a:r>
            <a:r>
              <a:rPr lang="en-US" sz="1050" dirty="0" smtClean="0">
                <a:solidFill>
                  <a:schemeClr val="accent5">
                    <a:lumMod val="90000"/>
                  </a:schemeClr>
                </a:solidFill>
              </a:rPr>
              <a:t>questions</a:t>
            </a:r>
          </a:p>
          <a:p>
            <a:pPr marL="228600" indent="-228600">
              <a:buFont typeface="+mj-lt"/>
              <a:buAutoNum type="arabicPeriod" startAt="5"/>
            </a:pPr>
            <a:endParaRPr lang="en-US" sz="1050" dirty="0" smtClean="0">
              <a:solidFill>
                <a:schemeClr val="bg1">
                  <a:lumMod val="25000"/>
                </a:schemeClr>
              </a:solidFill>
            </a:endParaRPr>
          </a:p>
          <a:p>
            <a:pPr marL="228600" indent="-228600">
              <a:buFont typeface="+mj-lt"/>
              <a:buAutoNum type="arabicPeriod" startAt="5"/>
            </a:pPr>
            <a:r>
              <a:rPr lang="en-US" sz="1050" dirty="0" smtClean="0">
                <a:solidFill>
                  <a:schemeClr val="bg1">
                    <a:lumMod val="25000"/>
                  </a:schemeClr>
                </a:solidFill>
              </a:rPr>
              <a:t>Selection of a key set of indicators</a:t>
            </a:r>
            <a:endParaRPr lang="en-US" sz="1050" dirty="0">
              <a:solidFill>
                <a:schemeClr val="bg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83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fr-FR" dirty="0" smtClean="0"/>
              <a:t>Questions </a:t>
            </a:r>
            <a:endParaRPr lang="el-GR" altLang="fr-FR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905000"/>
            <a:ext cx="8686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200" i="1" dirty="0" smtClean="0"/>
              <a:t>Please give us your opinion :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000" dirty="0"/>
              <a:t>What are the specific </a:t>
            </a:r>
            <a:r>
              <a:rPr lang="en-US" sz="2000" b="1" dirty="0"/>
              <a:t>needs stemming from the SDGs process </a:t>
            </a:r>
            <a:r>
              <a:rPr lang="en-US" sz="2000" dirty="0"/>
              <a:t>that the UNECE Task Force on a set of key climate change-related statistics should take into account when finalizing the set of key indicators?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Please </a:t>
            </a:r>
            <a:r>
              <a:rPr lang="en-US" sz="2000" dirty="0"/>
              <a:t>provide comments and </a:t>
            </a:r>
            <a:r>
              <a:rPr lang="en-US" sz="2000" b="1" dirty="0"/>
              <a:t>suggestions on the approach chosen by the Task Force</a:t>
            </a:r>
            <a:r>
              <a:rPr lang="en-US" sz="2000" dirty="0"/>
              <a:t>, particularly concerning the proposed future steps of the work.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Please </a:t>
            </a:r>
            <a:r>
              <a:rPr lang="en-US" sz="2000" dirty="0"/>
              <a:t>clarify the criteria you used when answering the questionnaire on policy questions - </a:t>
            </a:r>
            <a:r>
              <a:rPr lang="en-US" sz="2000" b="1" dirty="0"/>
              <a:t>which criteria are important for the selection of indicators?</a:t>
            </a:r>
            <a:endParaRPr lang="en-US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95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eaLnBrk="1" hangingPunct="1"/>
            <a:r>
              <a:rPr lang="fr-LU" altLang="fr-FR" dirty="0" err="1" smtClean="0"/>
              <a:t>Purpose</a:t>
            </a:r>
            <a:r>
              <a:rPr lang="fr-LU" altLang="fr-FR" dirty="0" smtClean="0"/>
              <a:t> of the TF</a:t>
            </a:r>
            <a:endParaRPr lang="el-GR" altLang="fr-FR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15616" y="1905000"/>
            <a:ext cx="6696744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00050" lvl="1" indent="0" algn="just">
              <a:buNone/>
            </a:pPr>
            <a:endParaRPr lang="en-US" sz="2400" dirty="0" smtClean="0"/>
          </a:p>
          <a:p>
            <a:pPr marL="400050" lvl="1" indent="0" algn="just">
              <a:lnSpc>
                <a:spcPct val="200000"/>
              </a:lnSpc>
              <a:buNone/>
            </a:pPr>
            <a:r>
              <a:rPr lang="en-US" sz="2400" dirty="0" smtClean="0"/>
              <a:t>To develop an international comparable </a:t>
            </a:r>
            <a:r>
              <a:rPr lang="en-US" sz="2400" dirty="0"/>
              <a:t>set of </a:t>
            </a:r>
            <a:r>
              <a:rPr lang="en-US" sz="2400" dirty="0" smtClean="0"/>
              <a:t>key climate </a:t>
            </a:r>
            <a:r>
              <a:rPr lang="en-US" sz="2400" dirty="0"/>
              <a:t>change-related statistics and </a:t>
            </a:r>
            <a:r>
              <a:rPr lang="en-US" sz="2400" dirty="0" smtClean="0"/>
              <a:t>indicators, with </a:t>
            </a:r>
            <a:r>
              <a:rPr lang="en-US" sz="2400" dirty="0"/>
              <a:t>definitions and data sources recommended for </a:t>
            </a:r>
            <a:r>
              <a:rPr lang="en-US" sz="2400" dirty="0" smtClean="0"/>
              <a:t>their production.</a:t>
            </a:r>
          </a:p>
          <a:p>
            <a:pPr marL="400050" lvl="1" indent="0" algn="just">
              <a:lnSpc>
                <a:spcPct val="20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322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eaLnBrk="1" hangingPunct="1"/>
            <a:r>
              <a:rPr lang="fr-LU" altLang="fr-FR" dirty="0" err="1" smtClean="0"/>
              <a:t>Methodological</a:t>
            </a:r>
            <a:r>
              <a:rPr lang="fr-LU" altLang="fr-FR" dirty="0" smtClean="0"/>
              <a:t> </a:t>
            </a:r>
            <a:r>
              <a:rPr lang="fr-LU" altLang="fr-FR" dirty="0" err="1" smtClean="0"/>
              <a:t>approach</a:t>
            </a:r>
            <a:endParaRPr lang="el-GR" altLang="fr-FR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1560" y="1905000"/>
            <a:ext cx="853244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+mj-lt"/>
              <a:buAutoNum type="arabicPeriod"/>
            </a:pPr>
            <a:r>
              <a:rPr lang="en-US" sz="1800" dirty="0" smtClean="0"/>
              <a:t>Agreement on basic principles</a:t>
            </a:r>
          </a:p>
          <a:p>
            <a:pPr>
              <a:buFont typeface="+mj-lt"/>
              <a:buAutoNum type="arabicPeriod"/>
            </a:pPr>
            <a:endParaRPr lang="en-US" sz="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Inventory of reference documents</a:t>
            </a:r>
          </a:p>
          <a:p>
            <a:pPr>
              <a:buFont typeface="+mj-lt"/>
              <a:buAutoNum type="arabicPeriod"/>
            </a:pPr>
            <a:endParaRPr lang="en-US" sz="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Identification of potential climate change related indicators</a:t>
            </a:r>
          </a:p>
          <a:p>
            <a:pPr>
              <a:buFont typeface="+mj-lt"/>
              <a:buAutoNum type="arabicPeriod"/>
            </a:pPr>
            <a:endParaRPr lang="en-US" sz="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Grouping the indicators by policy questions</a:t>
            </a:r>
          </a:p>
          <a:p>
            <a:pPr>
              <a:buFont typeface="+mj-lt"/>
              <a:buAutoNum type="arabicPeriod"/>
            </a:pPr>
            <a:endParaRPr lang="en-US" sz="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Prioritization of policy questions</a:t>
            </a:r>
          </a:p>
          <a:p>
            <a:pPr>
              <a:buFont typeface="+mj-lt"/>
              <a:buAutoNum type="arabicPeriod"/>
            </a:pPr>
            <a:endParaRPr lang="en-US" sz="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Selection of a key set of indicators</a:t>
            </a:r>
          </a:p>
          <a:p>
            <a:pPr>
              <a:buFont typeface="+mj-lt"/>
              <a:buAutoNum type="arabicPeriod"/>
            </a:pPr>
            <a:endParaRPr lang="en-US" sz="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Characterization of these selected indicators</a:t>
            </a:r>
          </a:p>
          <a:p>
            <a:pPr>
              <a:buFont typeface="+mj-lt"/>
              <a:buAutoNum type="arabicPeriod"/>
            </a:pPr>
            <a:endParaRPr lang="en-US" sz="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Definition of the key climate change related statistics</a:t>
            </a:r>
          </a:p>
          <a:p>
            <a:pPr>
              <a:buFont typeface="+mj-lt"/>
              <a:buAutoNum type="arabicPeriod"/>
            </a:pPr>
            <a:endParaRPr lang="en-US" sz="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Identification of the requisite data sources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8665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eaLnBrk="1" hangingPunct="1"/>
            <a:r>
              <a:rPr lang="fr-LU" altLang="fr-FR" dirty="0" err="1" smtClean="0"/>
              <a:t>Past</a:t>
            </a:r>
            <a:r>
              <a:rPr lang="fr-LU" altLang="fr-FR" dirty="0" smtClean="0"/>
              <a:t> </a:t>
            </a:r>
            <a:r>
              <a:rPr lang="fr-LU" altLang="fr-FR" dirty="0" err="1" smtClean="0"/>
              <a:t>activities</a:t>
            </a:r>
            <a:endParaRPr lang="el-GR" altLang="fr-FR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1560" y="1905000"/>
            <a:ext cx="853244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+mj-lt"/>
              <a:buAutoNum type="arabicPeriod"/>
            </a:pPr>
            <a:r>
              <a:rPr lang="en-US" sz="2400" u="sng" dirty="0" smtClean="0">
                <a:solidFill>
                  <a:schemeClr val="bg1">
                    <a:lumMod val="25000"/>
                  </a:schemeClr>
                </a:solidFill>
              </a:rPr>
              <a:t>Agreement on basic principles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Establish a common understanding on: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Scope of climate change related statistics</a:t>
            </a:r>
          </a:p>
          <a:p>
            <a:pPr marL="457200" lvl="1" indent="0">
              <a:buNone/>
            </a:pPr>
            <a:r>
              <a:rPr lang="en-US" sz="1600" dirty="0" smtClean="0"/>
              <a:t>Focus on 5 areas: Emissions, Drivers, Impacts, Mitigation and Adaptation</a:t>
            </a:r>
          </a:p>
          <a:p>
            <a:pPr marL="457200" lvl="1" indent="0">
              <a:buNone/>
            </a:pPr>
            <a:r>
              <a:rPr lang="en-US" sz="1400" i="1" dirty="0" smtClean="0"/>
              <a:t>=&gt; Direct measurement of climate and weather is outside the focus of TF</a:t>
            </a:r>
          </a:p>
          <a:p>
            <a:pPr marL="457200" lvl="1" indent="0">
              <a:buNone/>
            </a:pPr>
            <a:endParaRPr lang="en-US" sz="1400" i="1" dirty="0"/>
          </a:p>
          <a:p>
            <a:r>
              <a:rPr lang="en-US" sz="1800" dirty="0" smtClean="0"/>
              <a:t>Important terminology</a:t>
            </a:r>
          </a:p>
          <a:p>
            <a:pPr marL="457200" lvl="1" indent="0">
              <a:buNone/>
            </a:pPr>
            <a:r>
              <a:rPr lang="en-US" sz="1600" dirty="0" smtClean="0"/>
              <a:t>Terms such as data, statistics and indicators are defined based on FDES</a:t>
            </a:r>
          </a:p>
          <a:p>
            <a:pPr marL="457200" lvl="1" indent="0">
              <a:buNone/>
            </a:pPr>
            <a:r>
              <a:rPr lang="en-US" sz="1600" dirty="0" smtClean="0"/>
              <a:t>Terms such as accounts and key indicators are positioned in the “information pyramid”</a:t>
            </a:r>
            <a:endParaRPr lang="en-US" sz="1600" dirty="0"/>
          </a:p>
          <a:p>
            <a:pPr marL="400050" lvl="1" indent="0">
              <a:buNone/>
            </a:pPr>
            <a:r>
              <a:rPr lang="en-US" sz="1400" i="1" dirty="0" smtClean="0"/>
              <a:t> =&gt; indicators could be synthesized from accounts or directly from basic statistics and non-statistical data</a:t>
            </a:r>
          </a:p>
          <a:p>
            <a:pPr marL="0" indent="0">
              <a:buNone/>
            </a:pPr>
            <a:endParaRPr lang="en-US" sz="1600" i="1" dirty="0"/>
          </a:p>
          <a:p>
            <a:endParaRPr lang="en-US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156176" y="44624"/>
            <a:ext cx="3050835" cy="12234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+mj-lt"/>
              <a:buAutoNum type="arabicPeriod"/>
            </a:pPr>
            <a:r>
              <a:rPr lang="en-US" sz="1050" dirty="0">
                <a:solidFill>
                  <a:schemeClr val="bg1">
                    <a:lumMod val="25000"/>
                  </a:schemeClr>
                </a:solidFill>
              </a:rPr>
              <a:t>Agreement on basic principles</a:t>
            </a:r>
          </a:p>
          <a:p>
            <a:pPr>
              <a:buFont typeface="+mj-lt"/>
              <a:buAutoNum type="arabicPeriod"/>
            </a:pPr>
            <a:endParaRPr lang="en-US" sz="1050" dirty="0"/>
          </a:p>
          <a:p>
            <a:pPr>
              <a:buFont typeface="+mj-lt"/>
              <a:buAutoNum type="arabicPeriod"/>
            </a:pPr>
            <a:r>
              <a:rPr lang="en-US" sz="1050" dirty="0">
                <a:solidFill>
                  <a:schemeClr val="accent5">
                    <a:lumMod val="90000"/>
                  </a:schemeClr>
                </a:solidFill>
              </a:rPr>
              <a:t>Inventory of reference documents</a:t>
            </a:r>
          </a:p>
          <a:p>
            <a:pPr>
              <a:buFont typeface="+mj-lt"/>
              <a:buAutoNum type="arabicPeriod"/>
            </a:pPr>
            <a:endParaRPr lang="en-US" sz="1050" dirty="0">
              <a:solidFill>
                <a:schemeClr val="accent5">
                  <a:lumMod val="9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050" dirty="0">
                <a:solidFill>
                  <a:schemeClr val="accent5">
                    <a:lumMod val="90000"/>
                  </a:schemeClr>
                </a:solidFill>
              </a:rPr>
              <a:t>Identification of potential </a:t>
            </a:r>
            <a:r>
              <a:rPr lang="en-US" sz="1050" dirty="0" smtClean="0">
                <a:solidFill>
                  <a:schemeClr val="accent5">
                    <a:lumMod val="90000"/>
                  </a:schemeClr>
                </a:solidFill>
              </a:rPr>
              <a:t>CC </a:t>
            </a:r>
            <a:r>
              <a:rPr lang="en-US" sz="1050" dirty="0">
                <a:solidFill>
                  <a:schemeClr val="accent5">
                    <a:lumMod val="90000"/>
                  </a:schemeClr>
                </a:solidFill>
              </a:rPr>
              <a:t>related indicators</a:t>
            </a:r>
          </a:p>
          <a:p>
            <a:pPr>
              <a:buFont typeface="+mj-lt"/>
              <a:buAutoNum type="arabicPeriod"/>
            </a:pPr>
            <a:endParaRPr lang="en-US" sz="1050" dirty="0">
              <a:solidFill>
                <a:schemeClr val="accent5">
                  <a:lumMod val="9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050" dirty="0">
                <a:solidFill>
                  <a:schemeClr val="accent5">
                    <a:lumMod val="90000"/>
                  </a:schemeClr>
                </a:solidFill>
              </a:rPr>
              <a:t>Grouping the indicators by policy </a:t>
            </a:r>
            <a:r>
              <a:rPr lang="en-US" sz="1050" dirty="0" smtClean="0">
                <a:solidFill>
                  <a:schemeClr val="accent5">
                    <a:lumMod val="90000"/>
                  </a:schemeClr>
                </a:solidFill>
              </a:rPr>
              <a:t>questions</a:t>
            </a:r>
            <a:endParaRPr lang="en-US" sz="1050" dirty="0">
              <a:solidFill>
                <a:schemeClr val="accent5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30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eaLnBrk="1" hangingPunct="1"/>
            <a:r>
              <a:rPr lang="fr-LU" altLang="fr-FR" dirty="0" err="1" smtClean="0"/>
              <a:t>Past</a:t>
            </a:r>
            <a:r>
              <a:rPr lang="fr-LU" altLang="fr-FR" dirty="0" smtClean="0"/>
              <a:t> </a:t>
            </a:r>
            <a:r>
              <a:rPr lang="fr-LU" altLang="fr-FR" dirty="0" err="1" smtClean="0"/>
              <a:t>activities</a:t>
            </a:r>
            <a:endParaRPr lang="el-GR" altLang="fr-F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156176" y="44624"/>
            <a:ext cx="3050835" cy="12234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+mj-lt"/>
              <a:buAutoNum type="arabicPeriod"/>
            </a:pPr>
            <a:r>
              <a:rPr lang="en-US" sz="1050" dirty="0">
                <a:solidFill>
                  <a:schemeClr val="bg1">
                    <a:lumMod val="25000"/>
                  </a:schemeClr>
                </a:solidFill>
              </a:rPr>
              <a:t>Agreement on basic principles</a:t>
            </a:r>
          </a:p>
          <a:p>
            <a:pPr>
              <a:buFont typeface="+mj-lt"/>
              <a:buAutoNum type="arabicPeriod"/>
            </a:pPr>
            <a:endParaRPr lang="en-US" sz="1050" dirty="0"/>
          </a:p>
          <a:p>
            <a:pPr>
              <a:buFont typeface="+mj-lt"/>
              <a:buAutoNum type="arabicPeriod"/>
            </a:pPr>
            <a:r>
              <a:rPr lang="en-US" sz="1050" dirty="0">
                <a:solidFill>
                  <a:schemeClr val="accent5">
                    <a:lumMod val="90000"/>
                  </a:schemeClr>
                </a:solidFill>
              </a:rPr>
              <a:t>Inventory of reference documents</a:t>
            </a:r>
          </a:p>
          <a:p>
            <a:pPr>
              <a:buFont typeface="+mj-lt"/>
              <a:buAutoNum type="arabicPeriod"/>
            </a:pPr>
            <a:endParaRPr lang="en-US" sz="1050" dirty="0">
              <a:solidFill>
                <a:schemeClr val="accent5">
                  <a:lumMod val="9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050" dirty="0">
                <a:solidFill>
                  <a:schemeClr val="accent5">
                    <a:lumMod val="90000"/>
                  </a:schemeClr>
                </a:solidFill>
              </a:rPr>
              <a:t>Identification of potential </a:t>
            </a:r>
            <a:r>
              <a:rPr lang="en-US" sz="1050" dirty="0" smtClean="0">
                <a:solidFill>
                  <a:schemeClr val="accent5">
                    <a:lumMod val="90000"/>
                  </a:schemeClr>
                </a:solidFill>
              </a:rPr>
              <a:t>CC </a:t>
            </a:r>
            <a:r>
              <a:rPr lang="en-US" sz="1050" dirty="0">
                <a:solidFill>
                  <a:schemeClr val="accent5">
                    <a:lumMod val="90000"/>
                  </a:schemeClr>
                </a:solidFill>
              </a:rPr>
              <a:t>related indicators</a:t>
            </a:r>
          </a:p>
          <a:p>
            <a:pPr>
              <a:buFont typeface="+mj-lt"/>
              <a:buAutoNum type="arabicPeriod"/>
            </a:pPr>
            <a:endParaRPr lang="en-US" sz="1050" dirty="0">
              <a:solidFill>
                <a:schemeClr val="accent5">
                  <a:lumMod val="9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050" dirty="0">
                <a:solidFill>
                  <a:schemeClr val="accent5">
                    <a:lumMod val="90000"/>
                  </a:schemeClr>
                </a:solidFill>
              </a:rPr>
              <a:t>Grouping the indicators by policy </a:t>
            </a:r>
            <a:r>
              <a:rPr lang="en-US" sz="1050" dirty="0" smtClean="0">
                <a:solidFill>
                  <a:schemeClr val="accent5">
                    <a:lumMod val="90000"/>
                  </a:schemeClr>
                </a:solidFill>
              </a:rPr>
              <a:t>questions</a:t>
            </a:r>
            <a:endParaRPr lang="en-US" sz="1050" dirty="0">
              <a:solidFill>
                <a:schemeClr val="accent5">
                  <a:lumMod val="90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75632" y="4982197"/>
            <a:ext cx="3556090" cy="614017"/>
            <a:chOff x="0" y="376367"/>
            <a:chExt cx="2732628" cy="437102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4" y="376367"/>
              <a:ext cx="241294" cy="409763"/>
            </a:xfrm>
            <a:prstGeom prst="line">
              <a:avLst/>
            </a:prstGeom>
            <a:ln w="1270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499265" y="376367"/>
              <a:ext cx="233363" cy="409128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>
            <a:xfrm flipH="1">
              <a:off x="0" y="783771"/>
              <a:ext cx="2731771" cy="2359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120651" y="449680"/>
              <a:ext cx="2547257" cy="3637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sz="1000" b="1" dirty="0">
                  <a:effectLst/>
                  <a:latin typeface="Cambria"/>
                  <a:ea typeface="Calibri"/>
                  <a:cs typeface="Times New Roman"/>
                </a:rPr>
                <a:t>Unprocessed data</a:t>
              </a:r>
              <a:endParaRPr lang="fr-LU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sz="800" dirty="0">
                  <a:effectLst/>
                  <a:latin typeface="Cambria"/>
                  <a:ea typeface="Calibri"/>
                  <a:cs typeface="Times New Roman"/>
                </a:rPr>
                <a:t>From administration, research, surveys etc.</a:t>
              </a:r>
              <a:endParaRPr lang="fr-LU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2" name="Picture 11"/>
          <p:cNvPicPr/>
          <p:nvPr/>
        </p:nvPicPr>
        <p:blipFill rotWithShape="1">
          <a:blip r:embed="rId2"/>
          <a:srcRect t="1" b="2032"/>
          <a:stretch/>
        </p:blipFill>
        <p:spPr>
          <a:xfrm>
            <a:off x="1010152" y="2089882"/>
            <a:ext cx="7251783" cy="2892315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 flipH="1">
            <a:off x="1089643" y="4982197"/>
            <a:ext cx="2938397" cy="0"/>
          </a:xfrm>
          <a:prstGeom prst="line">
            <a:avLst/>
          </a:prstGeom>
          <a:noFill/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320248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eaLnBrk="1" hangingPunct="1"/>
            <a:r>
              <a:rPr lang="fr-LU" altLang="fr-FR" dirty="0" err="1" smtClean="0"/>
              <a:t>Past</a:t>
            </a:r>
            <a:r>
              <a:rPr lang="fr-LU" altLang="fr-FR" dirty="0" smtClean="0"/>
              <a:t> </a:t>
            </a:r>
            <a:r>
              <a:rPr lang="fr-LU" altLang="fr-FR" dirty="0" err="1" smtClean="0"/>
              <a:t>activities</a:t>
            </a:r>
            <a:endParaRPr lang="el-GR" altLang="fr-FR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1560" y="1905000"/>
            <a:ext cx="853244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+mj-lt"/>
              <a:buAutoNum type="arabicPeriod"/>
            </a:pPr>
            <a:r>
              <a:rPr lang="en-US" sz="2400" u="sng" dirty="0" smtClean="0">
                <a:solidFill>
                  <a:schemeClr val="bg1">
                    <a:lumMod val="25000"/>
                  </a:schemeClr>
                </a:solidFill>
              </a:rPr>
              <a:t>Agreement on basic principles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Establish a common understanding on: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600" dirty="0" smtClean="0"/>
              <a:t>Definition of “KEY”  CC related indicators and statistics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1400" i="1" dirty="0" smtClean="0">
                <a:solidFill>
                  <a:srgbClr val="C00000"/>
                </a:solidFill>
              </a:rPr>
              <a:t>Key CC related indicators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 smtClean="0"/>
              <a:t>are those indicators which are needed to answer key CC related policy questions, taking into account analytical soundness and measurability.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/>
              <a:t>In </a:t>
            </a:r>
            <a:r>
              <a:rPr lang="en-US" sz="1400" dirty="0" smtClean="0"/>
              <a:t>addition, they ”</a:t>
            </a:r>
            <a:r>
              <a:rPr lang="en-US" sz="1400" dirty="0"/>
              <a:t>paint a picture”</a:t>
            </a:r>
            <a:r>
              <a:rPr lang="en-GB" sz="1400" dirty="0"/>
              <a:t> that contains a clear representation of all five areas that have been identified as the scope of CCRS: drivers, emissions, impacts, adaptation and mitigation.</a:t>
            </a:r>
            <a:endParaRPr lang="en-US" sz="1400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1400" i="1" dirty="0" smtClean="0">
                <a:solidFill>
                  <a:srgbClr val="C00000"/>
                </a:solidFill>
              </a:rPr>
              <a:t>Key CC related statistics </a:t>
            </a:r>
            <a:r>
              <a:rPr lang="en-US" sz="1400" dirty="0" smtClean="0"/>
              <a:t>are those basic statistics, which are needed to synthesize the key CC related indicators AND those statistics which are needed to compile emission inventories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Link between the scope, the indicators, the statistics</a:t>
            </a:r>
            <a:endParaRPr lang="en-US" sz="1600" dirty="0" smtClean="0"/>
          </a:p>
          <a:p>
            <a:pPr marL="400050" lvl="1" indent="0">
              <a:buNone/>
            </a:pPr>
            <a:r>
              <a:rPr lang="en-US" sz="1400" dirty="0" smtClean="0"/>
              <a:t>There is a hierarchical relationship between the scope, policy questions, indicators and statistics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56176" y="44624"/>
            <a:ext cx="3050835" cy="12234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+mj-lt"/>
              <a:buAutoNum type="arabicPeriod"/>
            </a:pPr>
            <a:r>
              <a:rPr lang="en-US" sz="1050" dirty="0">
                <a:solidFill>
                  <a:schemeClr val="bg1">
                    <a:lumMod val="25000"/>
                  </a:schemeClr>
                </a:solidFill>
              </a:rPr>
              <a:t>Agreement on basic principles</a:t>
            </a:r>
          </a:p>
          <a:p>
            <a:pPr>
              <a:buFont typeface="+mj-lt"/>
              <a:buAutoNum type="arabicPeriod"/>
            </a:pPr>
            <a:endParaRPr lang="en-US" sz="1050" dirty="0"/>
          </a:p>
          <a:p>
            <a:pPr>
              <a:buFont typeface="+mj-lt"/>
              <a:buAutoNum type="arabicPeriod"/>
            </a:pPr>
            <a:r>
              <a:rPr lang="en-US" sz="1050" dirty="0">
                <a:solidFill>
                  <a:schemeClr val="accent5">
                    <a:lumMod val="90000"/>
                  </a:schemeClr>
                </a:solidFill>
              </a:rPr>
              <a:t>Inventory of reference documents</a:t>
            </a:r>
          </a:p>
          <a:p>
            <a:pPr>
              <a:buFont typeface="+mj-lt"/>
              <a:buAutoNum type="arabicPeriod"/>
            </a:pPr>
            <a:endParaRPr lang="en-US" sz="1050" dirty="0">
              <a:solidFill>
                <a:schemeClr val="accent5">
                  <a:lumMod val="9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050" dirty="0">
                <a:solidFill>
                  <a:schemeClr val="accent5">
                    <a:lumMod val="90000"/>
                  </a:schemeClr>
                </a:solidFill>
              </a:rPr>
              <a:t>Identification of potential </a:t>
            </a:r>
            <a:r>
              <a:rPr lang="en-US" sz="1050" dirty="0" smtClean="0">
                <a:solidFill>
                  <a:schemeClr val="accent5">
                    <a:lumMod val="90000"/>
                  </a:schemeClr>
                </a:solidFill>
              </a:rPr>
              <a:t>CC </a:t>
            </a:r>
            <a:r>
              <a:rPr lang="en-US" sz="1050" dirty="0">
                <a:solidFill>
                  <a:schemeClr val="accent5">
                    <a:lumMod val="90000"/>
                  </a:schemeClr>
                </a:solidFill>
              </a:rPr>
              <a:t>related indicators</a:t>
            </a:r>
          </a:p>
          <a:p>
            <a:pPr>
              <a:buFont typeface="+mj-lt"/>
              <a:buAutoNum type="arabicPeriod"/>
            </a:pPr>
            <a:endParaRPr lang="en-US" sz="1050" dirty="0">
              <a:solidFill>
                <a:schemeClr val="accent5">
                  <a:lumMod val="9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050" dirty="0">
                <a:solidFill>
                  <a:schemeClr val="accent5">
                    <a:lumMod val="90000"/>
                  </a:schemeClr>
                </a:solidFill>
              </a:rPr>
              <a:t>Grouping the indicators by policy </a:t>
            </a:r>
            <a:r>
              <a:rPr lang="en-US" sz="1050" dirty="0" smtClean="0">
                <a:solidFill>
                  <a:schemeClr val="accent5">
                    <a:lumMod val="90000"/>
                  </a:schemeClr>
                </a:solidFill>
              </a:rPr>
              <a:t>questions</a:t>
            </a:r>
            <a:endParaRPr lang="en-US" sz="1050" dirty="0">
              <a:solidFill>
                <a:schemeClr val="accent5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57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eaLnBrk="1" hangingPunct="1"/>
            <a:r>
              <a:rPr lang="fr-LU" altLang="fr-FR" dirty="0" err="1" smtClean="0"/>
              <a:t>Past</a:t>
            </a:r>
            <a:r>
              <a:rPr lang="fr-LU" altLang="fr-FR" dirty="0" smtClean="0"/>
              <a:t> </a:t>
            </a:r>
            <a:r>
              <a:rPr lang="fr-LU" altLang="fr-FR" dirty="0" err="1" smtClean="0"/>
              <a:t>activities</a:t>
            </a:r>
            <a:endParaRPr lang="el-GR" altLang="fr-F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156176" y="44624"/>
            <a:ext cx="3050835" cy="12234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+mj-lt"/>
              <a:buAutoNum type="arabicPeriod"/>
            </a:pPr>
            <a:r>
              <a:rPr lang="en-US" sz="1050" dirty="0">
                <a:solidFill>
                  <a:schemeClr val="bg1">
                    <a:lumMod val="25000"/>
                  </a:schemeClr>
                </a:solidFill>
              </a:rPr>
              <a:t>Agreement on basic principles</a:t>
            </a:r>
          </a:p>
          <a:p>
            <a:pPr>
              <a:buFont typeface="+mj-lt"/>
              <a:buAutoNum type="arabicPeriod"/>
            </a:pPr>
            <a:endParaRPr lang="en-US" sz="1050" dirty="0"/>
          </a:p>
          <a:p>
            <a:pPr>
              <a:buFont typeface="+mj-lt"/>
              <a:buAutoNum type="arabicPeriod"/>
            </a:pPr>
            <a:r>
              <a:rPr lang="en-US" sz="1050" dirty="0">
                <a:solidFill>
                  <a:schemeClr val="accent5">
                    <a:lumMod val="90000"/>
                  </a:schemeClr>
                </a:solidFill>
              </a:rPr>
              <a:t>Inventory of reference documents</a:t>
            </a:r>
          </a:p>
          <a:p>
            <a:pPr>
              <a:buFont typeface="+mj-lt"/>
              <a:buAutoNum type="arabicPeriod"/>
            </a:pPr>
            <a:endParaRPr lang="en-US" sz="1050" dirty="0">
              <a:solidFill>
                <a:schemeClr val="accent5">
                  <a:lumMod val="9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050" dirty="0">
                <a:solidFill>
                  <a:schemeClr val="accent5">
                    <a:lumMod val="90000"/>
                  </a:schemeClr>
                </a:solidFill>
              </a:rPr>
              <a:t>Identification of potential </a:t>
            </a:r>
            <a:r>
              <a:rPr lang="en-US" sz="1050" dirty="0" smtClean="0">
                <a:solidFill>
                  <a:schemeClr val="accent5">
                    <a:lumMod val="90000"/>
                  </a:schemeClr>
                </a:solidFill>
              </a:rPr>
              <a:t>CC </a:t>
            </a:r>
            <a:r>
              <a:rPr lang="en-US" sz="1050" dirty="0">
                <a:solidFill>
                  <a:schemeClr val="accent5">
                    <a:lumMod val="90000"/>
                  </a:schemeClr>
                </a:solidFill>
              </a:rPr>
              <a:t>related indicators</a:t>
            </a:r>
          </a:p>
          <a:p>
            <a:pPr>
              <a:buFont typeface="+mj-lt"/>
              <a:buAutoNum type="arabicPeriod"/>
            </a:pPr>
            <a:endParaRPr lang="en-US" sz="1050" dirty="0">
              <a:solidFill>
                <a:schemeClr val="accent5">
                  <a:lumMod val="9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050" dirty="0">
                <a:solidFill>
                  <a:schemeClr val="accent5">
                    <a:lumMod val="90000"/>
                  </a:schemeClr>
                </a:solidFill>
              </a:rPr>
              <a:t>Grouping the indicators by policy </a:t>
            </a:r>
            <a:r>
              <a:rPr lang="en-US" sz="1050" dirty="0" smtClean="0">
                <a:solidFill>
                  <a:schemeClr val="accent5">
                    <a:lumMod val="90000"/>
                  </a:schemeClr>
                </a:solidFill>
              </a:rPr>
              <a:t>questions</a:t>
            </a:r>
            <a:endParaRPr lang="en-US" sz="1050" dirty="0">
              <a:solidFill>
                <a:schemeClr val="accent5">
                  <a:lumMod val="90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6696744" cy="41764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5089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eaLnBrk="1" hangingPunct="1"/>
            <a:r>
              <a:rPr lang="fr-LU" altLang="fr-FR" dirty="0" err="1" smtClean="0"/>
              <a:t>Past</a:t>
            </a:r>
            <a:r>
              <a:rPr lang="fr-LU" altLang="fr-FR" dirty="0" smtClean="0"/>
              <a:t> </a:t>
            </a:r>
            <a:r>
              <a:rPr lang="fr-LU" altLang="fr-FR" dirty="0" err="1" smtClean="0"/>
              <a:t>activities</a:t>
            </a:r>
            <a:endParaRPr lang="el-GR" altLang="fr-FR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1560" y="1905000"/>
            <a:ext cx="853244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+mj-lt"/>
              <a:buAutoNum type="arabicPeriod" startAt="2"/>
            </a:pPr>
            <a:r>
              <a:rPr lang="en-US" sz="2400" u="sng" dirty="0" smtClean="0">
                <a:solidFill>
                  <a:schemeClr val="bg1">
                    <a:lumMod val="25000"/>
                  </a:schemeClr>
                </a:solidFill>
              </a:rPr>
              <a:t>Inventory of reference documents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Review of literacy in the area of climate change related indicators and statistics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To analyze in deep these reference documents, three groups have been organized: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Group A: Analysis of SEEA</a:t>
            </a:r>
          </a:p>
          <a:p>
            <a:r>
              <a:rPr lang="en-US" sz="1800" dirty="0" smtClean="0"/>
              <a:t>Group B: Identifying indicators and policy questions from other reference documents</a:t>
            </a:r>
          </a:p>
          <a:p>
            <a:r>
              <a:rPr lang="en-US" sz="1800" dirty="0" smtClean="0"/>
              <a:t>Group C: Identifying most recent policy questions and indicators discussed within the post 2015 agenda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56176" y="44624"/>
            <a:ext cx="3050835" cy="12234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+mj-lt"/>
              <a:buAutoNum type="arabicPeriod"/>
            </a:pPr>
            <a:r>
              <a:rPr lang="en-US" sz="1050" dirty="0">
                <a:solidFill>
                  <a:schemeClr val="accent5">
                    <a:lumMod val="90000"/>
                  </a:schemeClr>
                </a:solidFill>
              </a:rPr>
              <a:t>Agreement on basic principles</a:t>
            </a:r>
          </a:p>
          <a:p>
            <a:pPr>
              <a:buFont typeface="+mj-lt"/>
              <a:buAutoNum type="arabicPeriod"/>
            </a:pPr>
            <a:endParaRPr lang="en-US" sz="1050" dirty="0"/>
          </a:p>
          <a:p>
            <a:pPr>
              <a:buFont typeface="+mj-lt"/>
              <a:buAutoNum type="arabicPeriod"/>
            </a:pPr>
            <a:r>
              <a:rPr lang="en-US" sz="1050" dirty="0">
                <a:solidFill>
                  <a:schemeClr val="bg1">
                    <a:lumMod val="25000"/>
                  </a:schemeClr>
                </a:solidFill>
              </a:rPr>
              <a:t>Inventory of reference documents</a:t>
            </a:r>
          </a:p>
          <a:p>
            <a:pPr>
              <a:buFont typeface="+mj-lt"/>
              <a:buAutoNum type="arabicPeriod"/>
            </a:pPr>
            <a:endParaRPr lang="en-US" sz="1050" dirty="0">
              <a:solidFill>
                <a:schemeClr val="accent5">
                  <a:lumMod val="9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050" dirty="0">
                <a:solidFill>
                  <a:schemeClr val="accent5">
                    <a:lumMod val="90000"/>
                  </a:schemeClr>
                </a:solidFill>
              </a:rPr>
              <a:t>Identification of potential </a:t>
            </a:r>
            <a:r>
              <a:rPr lang="en-US" sz="1050" dirty="0" smtClean="0">
                <a:solidFill>
                  <a:schemeClr val="accent5">
                    <a:lumMod val="90000"/>
                  </a:schemeClr>
                </a:solidFill>
              </a:rPr>
              <a:t>CC </a:t>
            </a:r>
            <a:r>
              <a:rPr lang="en-US" sz="1050" dirty="0">
                <a:solidFill>
                  <a:schemeClr val="accent5">
                    <a:lumMod val="90000"/>
                  </a:schemeClr>
                </a:solidFill>
              </a:rPr>
              <a:t>related indicators</a:t>
            </a:r>
          </a:p>
          <a:p>
            <a:pPr>
              <a:buFont typeface="+mj-lt"/>
              <a:buAutoNum type="arabicPeriod"/>
            </a:pPr>
            <a:endParaRPr lang="en-US" sz="1050" dirty="0">
              <a:solidFill>
                <a:schemeClr val="accent5">
                  <a:lumMod val="9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050" dirty="0">
                <a:solidFill>
                  <a:schemeClr val="accent5">
                    <a:lumMod val="90000"/>
                  </a:schemeClr>
                </a:solidFill>
              </a:rPr>
              <a:t>Grouping the indicators by policy </a:t>
            </a:r>
            <a:r>
              <a:rPr lang="en-US" sz="1050" dirty="0" smtClean="0">
                <a:solidFill>
                  <a:schemeClr val="accent5">
                    <a:lumMod val="90000"/>
                  </a:schemeClr>
                </a:solidFill>
              </a:rPr>
              <a:t>questions</a:t>
            </a:r>
            <a:endParaRPr lang="en-US" sz="1050" dirty="0">
              <a:solidFill>
                <a:schemeClr val="accent5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29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eaLnBrk="1" hangingPunct="1"/>
            <a:r>
              <a:rPr lang="fr-LU" altLang="fr-FR" dirty="0" err="1" smtClean="0"/>
              <a:t>Past</a:t>
            </a:r>
            <a:r>
              <a:rPr lang="fr-LU" altLang="fr-FR" dirty="0" smtClean="0"/>
              <a:t> </a:t>
            </a:r>
            <a:r>
              <a:rPr lang="fr-LU" altLang="fr-FR" dirty="0" err="1" smtClean="0"/>
              <a:t>activities</a:t>
            </a:r>
            <a:endParaRPr lang="el-GR" altLang="fr-FR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1560" y="1905000"/>
            <a:ext cx="853244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+mj-lt"/>
              <a:buAutoNum type="arabicPeriod" startAt="3"/>
            </a:pPr>
            <a:r>
              <a:rPr lang="en-US" sz="2400" u="sng" dirty="0" smtClean="0">
                <a:solidFill>
                  <a:schemeClr val="bg1">
                    <a:lumMod val="25000"/>
                  </a:schemeClr>
                </a:solidFill>
              </a:rPr>
              <a:t>Identification of potential CC related indicators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Establish three reference tables (one per group) where potential indicators are related to:</a:t>
            </a:r>
          </a:p>
          <a:p>
            <a:pPr marL="0" indent="0">
              <a:buNone/>
            </a:pPr>
            <a:endParaRPr lang="en-US" sz="1800" dirty="0" smtClean="0"/>
          </a:p>
          <a:p>
            <a:pPr lvl="1"/>
            <a:r>
              <a:rPr lang="en-US" sz="1600" dirty="0" smtClean="0"/>
              <a:t>The areas of the scope for which they are concerned</a:t>
            </a:r>
          </a:p>
          <a:p>
            <a:pPr lvl="1"/>
            <a:r>
              <a:rPr lang="en-US" sz="1600" dirty="0" smtClean="0"/>
              <a:t>The policy questions for which they are answered</a:t>
            </a:r>
          </a:p>
          <a:p>
            <a:pPr lvl="1"/>
            <a:r>
              <a:rPr lang="en-US" sz="1600" dirty="0" smtClean="0"/>
              <a:t>The underlying statistics or accounts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56176" y="44624"/>
            <a:ext cx="3050835" cy="12234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+mj-lt"/>
              <a:buAutoNum type="arabicPeriod"/>
            </a:pPr>
            <a:r>
              <a:rPr lang="en-US" sz="1050" dirty="0">
                <a:solidFill>
                  <a:schemeClr val="accent5">
                    <a:lumMod val="90000"/>
                  </a:schemeClr>
                </a:solidFill>
              </a:rPr>
              <a:t>Agreement on basic principles</a:t>
            </a:r>
          </a:p>
          <a:p>
            <a:pPr>
              <a:buFont typeface="+mj-lt"/>
              <a:buAutoNum type="arabicPeriod"/>
            </a:pPr>
            <a:endParaRPr lang="en-US" sz="1050" dirty="0"/>
          </a:p>
          <a:p>
            <a:pPr>
              <a:buFont typeface="+mj-lt"/>
              <a:buAutoNum type="arabicPeriod"/>
            </a:pPr>
            <a:r>
              <a:rPr lang="en-US" sz="1050" dirty="0">
                <a:solidFill>
                  <a:schemeClr val="accent5">
                    <a:lumMod val="90000"/>
                  </a:schemeClr>
                </a:solidFill>
              </a:rPr>
              <a:t>Inventory of reference documents</a:t>
            </a:r>
          </a:p>
          <a:p>
            <a:pPr>
              <a:buFont typeface="+mj-lt"/>
              <a:buAutoNum type="arabicPeriod"/>
            </a:pPr>
            <a:endParaRPr lang="en-US" sz="1050" dirty="0">
              <a:solidFill>
                <a:schemeClr val="accent5">
                  <a:lumMod val="9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050" dirty="0">
                <a:solidFill>
                  <a:schemeClr val="bg1">
                    <a:lumMod val="25000"/>
                  </a:schemeClr>
                </a:solidFill>
              </a:rPr>
              <a:t>Identification of potential </a:t>
            </a:r>
            <a:r>
              <a:rPr lang="en-US" sz="1050" dirty="0" smtClean="0">
                <a:solidFill>
                  <a:schemeClr val="bg1">
                    <a:lumMod val="25000"/>
                  </a:schemeClr>
                </a:solidFill>
              </a:rPr>
              <a:t>CC </a:t>
            </a:r>
            <a:r>
              <a:rPr lang="en-US" sz="1050" dirty="0">
                <a:solidFill>
                  <a:schemeClr val="bg1">
                    <a:lumMod val="25000"/>
                  </a:schemeClr>
                </a:solidFill>
              </a:rPr>
              <a:t>related indicators</a:t>
            </a:r>
          </a:p>
          <a:p>
            <a:pPr>
              <a:buFont typeface="+mj-lt"/>
              <a:buAutoNum type="arabicPeriod"/>
            </a:pPr>
            <a:endParaRPr lang="en-US" sz="1050" dirty="0">
              <a:solidFill>
                <a:schemeClr val="accent5">
                  <a:lumMod val="9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050" dirty="0">
                <a:solidFill>
                  <a:schemeClr val="accent5">
                    <a:lumMod val="90000"/>
                  </a:schemeClr>
                </a:solidFill>
              </a:rPr>
              <a:t>Grouping the indicators by policy </a:t>
            </a:r>
            <a:r>
              <a:rPr lang="en-US" sz="1050" dirty="0" smtClean="0">
                <a:solidFill>
                  <a:schemeClr val="accent5">
                    <a:lumMod val="90000"/>
                  </a:schemeClr>
                </a:solidFill>
              </a:rPr>
              <a:t>questions</a:t>
            </a:r>
            <a:endParaRPr lang="en-US" sz="1050" dirty="0">
              <a:solidFill>
                <a:schemeClr val="accent5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07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UNECE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Theme_UNECE</Template>
  <TotalTime>881</TotalTime>
  <Words>1417</Words>
  <Application>Microsoft Office PowerPoint</Application>
  <PresentationFormat>On-screen Show (4:3)</PresentationFormat>
  <Paragraphs>245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Theme_UNECE</vt:lpstr>
      <vt:lpstr>The UNECE Task Force :  the approach towards the set of indicators</vt:lpstr>
      <vt:lpstr>Purpose of the TF</vt:lpstr>
      <vt:lpstr>Methodological approach</vt:lpstr>
      <vt:lpstr>Past activities</vt:lpstr>
      <vt:lpstr>Past activities</vt:lpstr>
      <vt:lpstr>Past activities</vt:lpstr>
      <vt:lpstr>Past activities</vt:lpstr>
      <vt:lpstr>Past activities</vt:lpstr>
      <vt:lpstr>Past activities</vt:lpstr>
      <vt:lpstr>Past activities</vt:lpstr>
      <vt:lpstr>Methodological approach</vt:lpstr>
      <vt:lpstr>Current activities</vt:lpstr>
      <vt:lpstr>Current activities</vt:lpstr>
      <vt:lpstr>Current activities</vt:lpstr>
      <vt:lpstr>Current activities</vt:lpstr>
      <vt:lpstr>Current activities</vt:lpstr>
      <vt:lpstr>Current activities</vt:lpstr>
      <vt:lpstr>Questions </vt:lpstr>
    </vt:vector>
  </TitlesOfParts>
  <Company>STATEC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Olivier Thunus</dc:creator>
  <cp:lastModifiedBy>Olivier Thunus</cp:lastModifiedBy>
  <cp:revision>57</cp:revision>
  <dcterms:created xsi:type="dcterms:W3CDTF">2015-08-07T12:02:52Z</dcterms:created>
  <dcterms:modified xsi:type="dcterms:W3CDTF">2015-09-02T21:55:10Z</dcterms:modified>
</cp:coreProperties>
</file>