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04" r:id="rId2"/>
    <p:sldId id="262" r:id="rId3"/>
    <p:sldId id="314" r:id="rId4"/>
    <p:sldId id="315" r:id="rId5"/>
    <p:sldId id="316" r:id="rId6"/>
    <p:sldId id="317" r:id="rId7"/>
    <p:sldId id="318" r:id="rId8"/>
    <p:sldId id="319" r:id="rId9"/>
    <p:sldId id="320" r:id="rId10"/>
    <p:sldId id="313" r:id="rId11"/>
  </p:sldIdLst>
  <p:sldSz cx="9144000" cy="6858000" type="screen4x3"/>
  <p:notesSz cx="6794500" cy="9906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E6D"/>
    <a:srgbClr val="0A1F5A"/>
    <a:srgbClr val="0A38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27" autoAdjust="0"/>
  </p:normalViewPr>
  <p:slideViewPr>
    <p:cSldViewPr>
      <p:cViewPr>
        <p:scale>
          <a:sx n="66" d="100"/>
          <a:sy n="66" d="100"/>
        </p:scale>
        <p:origin x="-702" y="-114"/>
      </p:cViewPr>
      <p:guideLst>
        <p:guide orient="horz" pos="2160"/>
        <p:guide orient="horz" pos="816"/>
        <p:guide orient="horz" pos="3840"/>
        <p:guide orient="horz" pos="1056"/>
        <p:guide pos="2880"/>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p:scale>
          <a:sx n="100" d="100"/>
          <a:sy n="100" d="100"/>
        </p:scale>
        <p:origin x="-978" y="-72"/>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ADCC02A0-C947-4278-96D1-0DB9C063DF55}" type="datetimeFigureOut">
              <a:rPr lang="en-US" smtClean="0">
                <a:latin typeface="Arial"/>
              </a:rPr>
              <a:t>9/1/2015</a:t>
            </a:fld>
            <a:endParaRPr lang="en-US" dirty="0">
              <a:latin typeface="Arial"/>
            </a:endParaRPr>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0533FAA7-9DA0-4163-8828-B20FAF1EB063}"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20663" y="412750"/>
            <a:ext cx="3714750" cy="2787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7472" y="3384550"/>
            <a:ext cx="6039556" cy="57785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77472" y="9410700"/>
            <a:ext cx="4831644" cy="245931"/>
          </a:xfrm>
          <a:prstGeom prst="rect">
            <a:avLst/>
          </a:prstGeom>
        </p:spPr>
        <p:txBody>
          <a:bodyPr vert="horz" wrap="none" lIns="0" tIns="0" rIns="0" bIns="0" rtlCol="0" anchor="ctr"/>
          <a:lstStyle>
            <a:lvl1pPr algn="l">
              <a:defRPr sz="1000">
                <a:latin typeface="Arial"/>
              </a:defRPr>
            </a:lvl1pPr>
          </a:lstStyle>
          <a:p>
            <a:endParaRPr lang="en-US" dirty="0"/>
          </a:p>
        </p:txBody>
      </p:sp>
      <p:sp>
        <p:nvSpPr>
          <p:cNvPr id="7" name="Slide Number Placeholder 6"/>
          <p:cNvSpPr>
            <a:spLocks noGrp="1"/>
          </p:cNvSpPr>
          <p:nvPr>
            <p:ph type="sldNum" sz="quarter" idx="5"/>
          </p:nvPr>
        </p:nvSpPr>
        <p:spPr>
          <a:xfrm>
            <a:off x="5813072" y="9410700"/>
            <a:ext cx="603956" cy="245931"/>
          </a:xfrm>
          <a:prstGeom prst="rect">
            <a:avLst/>
          </a:prstGeom>
        </p:spPr>
        <p:txBody>
          <a:bodyPr vert="horz" wrap="none" lIns="0" tIns="0" rIns="0" bIns="0" rtlCol="0" anchor="ctr"/>
          <a:lstStyle>
            <a:lvl1pPr algn="r">
              <a:defRPr sz="1000">
                <a:latin typeface="Arial"/>
              </a:defRPr>
            </a:lvl1pPr>
          </a:lstStyle>
          <a:p>
            <a:fld id="{8547E1EE-0039-4797-B978-F453418260D1}" type="slidenum">
              <a:rPr lang="en-US" smtClean="0"/>
              <a:pPr/>
              <a:t>‹#›</a:t>
            </a:fld>
            <a:endParaRPr lang="en-US" dirty="0"/>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Arial"/>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Arial"/>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Arial"/>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Arial"/>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a:p>
        </p:txBody>
      </p:sp>
    </p:spTree>
    <p:extLst>
      <p:ext uri="{BB962C8B-B14F-4D97-AF65-F5344CB8AC3E}">
        <p14:creationId xmlns:p14="http://schemas.microsoft.com/office/powerpoint/2010/main" val="6084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10</a:t>
            </a:fld>
            <a:endParaRPr lang="en-US" dirty="0"/>
          </a:p>
        </p:txBody>
      </p:sp>
    </p:spTree>
    <p:extLst>
      <p:ext uri="{BB962C8B-B14F-4D97-AF65-F5344CB8AC3E}">
        <p14:creationId xmlns:p14="http://schemas.microsoft.com/office/powerpoint/2010/main" val="15347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6894" y="3384550"/>
            <a:ext cx="6420713" cy="6092953"/>
          </a:xfrm>
        </p:spPr>
        <p:txBody>
          <a:bodyPr>
            <a:noAutofit/>
          </a:bodyPr>
          <a:lstStyle/>
          <a:p>
            <a:pPr>
              <a:lnSpc>
                <a:spcPct val="120000"/>
              </a:lnSpc>
              <a:spcBef>
                <a:spcPts val="0"/>
              </a:spcBef>
            </a:pPr>
            <a:r>
              <a:rPr lang="en-GB" sz="1000" kern="1200" dirty="0" smtClean="0">
                <a:solidFill>
                  <a:schemeClr val="tx1"/>
                </a:solidFill>
                <a:effectLst/>
              </a:rPr>
              <a:t>One of the main outcomes of the </a:t>
            </a:r>
            <a:r>
              <a:rPr lang="en-GB" sz="1000" kern="1200" dirty="0" err="1" smtClean="0">
                <a:solidFill>
                  <a:schemeClr val="tx1"/>
                </a:solidFill>
                <a:effectLst/>
              </a:rPr>
              <a:t>Rio+20</a:t>
            </a:r>
            <a:r>
              <a:rPr lang="en-GB" sz="1000" kern="1200" dirty="0" smtClean="0">
                <a:solidFill>
                  <a:schemeClr val="tx1"/>
                </a:solidFill>
                <a:effectLst/>
              </a:rPr>
              <a:t> Conference was the agreement by Member States to launch a process to develop a set of SDGs, building upon MDGs </a:t>
            </a:r>
          </a:p>
          <a:p>
            <a:pPr>
              <a:lnSpc>
                <a:spcPct val="120000"/>
              </a:lnSpc>
              <a:spcBef>
                <a:spcPts val="0"/>
              </a:spcBef>
            </a:pPr>
            <a:r>
              <a:rPr lang="en-GB" sz="1000" kern="1200" dirty="0" smtClean="0">
                <a:solidFill>
                  <a:schemeClr val="tx1"/>
                </a:solidFill>
                <a:effectLst/>
              </a:rPr>
              <a:t>relevant text from the </a:t>
            </a:r>
            <a:r>
              <a:rPr lang="en-GB" sz="1000" kern="1200" dirty="0" err="1" smtClean="0">
                <a:solidFill>
                  <a:schemeClr val="tx1"/>
                </a:solidFill>
                <a:effectLst/>
              </a:rPr>
              <a:t>Rio+20</a:t>
            </a:r>
            <a:r>
              <a:rPr lang="en-GB" sz="1000" kern="1200" dirty="0" smtClean="0">
                <a:solidFill>
                  <a:schemeClr val="tx1"/>
                </a:solidFill>
                <a:effectLst/>
              </a:rPr>
              <a:t> outcome document (paras 245-251):</a:t>
            </a:r>
          </a:p>
          <a:p>
            <a:pPr marL="180975" indent="-180975">
              <a:lnSpc>
                <a:spcPct val="120000"/>
              </a:lnSpc>
              <a:spcBef>
                <a:spcPts val="0"/>
              </a:spcBef>
              <a:tabLst>
                <a:tab pos="180975" algn="l"/>
              </a:tabLst>
            </a:pPr>
            <a:r>
              <a:rPr lang="en-GB" sz="1000" kern="1200" dirty="0" smtClean="0">
                <a:solidFill>
                  <a:schemeClr val="tx1"/>
                </a:solidFill>
                <a:effectLst/>
              </a:rPr>
              <a:t>- 	We recognize that progress towards the achievement of the goals needs </a:t>
            </a:r>
            <a:r>
              <a:rPr lang="en-GB" sz="1000" b="1" kern="1200" dirty="0" smtClean="0">
                <a:solidFill>
                  <a:schemeClr val="tx1"/>
                </a:solidFill>
                <a:effectLst/>
              </a:rPr>
              <a:t>to be assessed by targets and indicators</a:t>
            </a:r>
            <a:r>
              <a:rPr lang="en-GB" sz="1000" kern="1200" dirty="0" smtClean="0">
                <a:solidFill>
                  <a:schemeClr val="tx1"/>
                </a:solidFill>
                <a:effectLst/>
              </a:rPr>
              <a:t>, while taking into account different national circumstances, capacities and levels of development. </a:t>
            </a:r>
          </a:p>
          <a:p>
            <a:pPr marL="171450" indent="-171450">
              <a:lnSpc>
                <a:spcPct val="120000"/>
              </a:lnSpc>
              <a:spcBef>
                <a:spcPts val="0"/>
              </a:spcBef>
              <a:buFontTx/>
              <a:buChar char="-"/>
            </a:pPr>
            <a:r>
              <a:rPr lang="en-GB" sz="1000" kern="1200" dirty="0" smtClean="0">
                <a:solidFill>
                  <a:schemeClr val="tx1"/>
                </a:solidFill>
                <a:effectLst/>
              </a:rPr>
              <a:t>We recognize that there is a need for global, integrated and scientifically based information on SD. We request the relevant bodies of the United Nations system, within their respective mandates, to support the regional economic commissions in collecting and compiling national inputs in order to inform this global effort. </a:t>
            </a:r>
          </a:p>
          <a:p>
            <a:pPr marL="0" indent="0">
              <a:lnSpc>
                <a:spcPct val="120000"/>
              </a:lnSpc>
              <a:spcBef>
                <a:spcPts val="0"/>
              </a:spcBef>
              <a:buFontTx/>
              <a:buNone/>
            </a:pPr>
            <a:r>
              <a:rPr lang="en-GB" sz="1000" u="sng" kern="1200" dirty="0" smtClean="0">
                <a:solidFill>
                  <a:schemeClr val="tx1"/>
                </a:solidFill>
                <a:effectLst/>
              </a:rPr>
              <a:t>three main initiatives</a:t>
            </a:r>
            <a:r>
              <a:rPr lang="en-GB" sz="1000" kern="1200" dirty="0" smtClean="0">
                <a:solidFill>
                  <a:schemeClr val="tx1"/>
                </a:solidFill>
                <a:effectLst/>
              </a:rPr>
              <a:t>:</a:t>
            </a:r>
          </a:p>
          <a:p>
            <a:pPr>
              <a:lnSpc>
                <a:spcPct val="120000"/>
              </a:lnSpc>
              <a:spcBef>
                <a:spcPts val="0"/>
              </a:spcBef>
            </a:pPr>
            <a:r>
              <a:rPr lang="en-GB" sz="1000" kern="1200" dirty="0" smtClean="0">
                <a:solidFill>
                  <a:schemeClr val="tx1"/>
                </a:solidFill>
                <a:effectLst/>
              </a:rPr>
              <a:t>(a)</a:t>
            </a:r>
            <a:r>
              <a:rPr lang="en-GB" sz="1000" kern="1200" baseline="0" dirty="0" smtClean="0">
                <a:solidFill>
                  <a:schemeClr val="tx1"/>
                </a:solidFill>
                <a:effectLst/>
              </a:rPr>
              <a:t> </a:t>
            </a:r>
            <a:r>
              <a:rPr lang="en-GB" sz="1000" kern="1200" dirty="0" smtClean="0">
                <a:solidFill>
                  <a:schemeClr val="tx1"/>
                </a:solidFill>
                <a:effectLst/>
              </a:rPr>
              <a:t>High-level Panel of Eminent Persons appointed by the UN Secretary General – calling for a data revolution; </a:t>
            </a:r>
          </a:p>
          <a:p>
            <a:pPr>
              <a:lnSpc>
                <a:spcPct val="120000"/>
              </a:lnSpc>
              <a:spcBef>
                <a:spcPts val="0"/>
              </a:spcBef>
            </a:pPr>
            <a:r>
              <a:rPr lang="en-GB" sz="1000" kern="1200" dirty="0" smtClean="0">
                <a:solidFill>
                  <a:schemeClr val="tx1"/>
                </a:solidFill>
                <a:effectLst/>
              </a:rPr>
              <a:t>(b)</a:t>
            </a:r>
            <a:r>
              <a:rPr lang="en-GB" sz="1000" kern="1200" baseline="0" dirty="0" smtClean="0">
                <a:solidFill>
                  <a:schemeClr val="tx1"/>
                </a:solidFill>
                <a:effectLst/>
              </a:rPr>
              <a:t> </a:t>
            </a:r>
            <a:r>
              <a:rPr lang="en-GB" sz="1000" kern="1200" dirty="0" smtClean="0">
                <a:solidFill>
                  <a:schemeClr val="tx1"/>
                </a:solidFill>
                <a:effectLst/>
              </a:rPr>
              <a:t>Intergovernmental Open Working Group (OWG) of countries – preparing a draft list of goals and targets; </a:t>
            </a:r>
          </a:p>
          <a:p>
            <a:pPr>
              <a:lnSpc>
                <a:spcPct val="120000"/>
              </a:lnSpc>
              <a:spcBef>
                <a:spcPts val="0"/>
              </a:spcBef>
            </a:pPr>
            <a:r>
              <a:rPr lang="en-GB" sz="1000" kern="1200" dirty="0" smtClean="0">
                <a:solidFill>
                  <a:schemeClr val="tx1"/>
                </a:solidFill>
                <a:effectLst/>
              </a:rPr>
              <a:t>(c) United Nations system Task Team on the post-2015 development agenda – building on experience with MDGs;</a:t>
            </a:r>
          </a:p>
          <a:p>
            <a:pPr>
              <a:lnSpc>
                <a:spcPct val="120000"/>
              </a:lnSpc>
              <a:spcBef>
                <a:spcPts val="0"/>
              </a:spcBef>
            </a:pPr>
            <a:r>
              <a:rPr lang="en-GB" sz="1000" kern="1200" dirty="0" smtClean="0">
                <a:solidFill>
                  <a:schemeClr val="tx1"/>
                </a:solidFill>
                <a:effectLst/>
              </a:rPr>
              <a:t>(d) Wide public consultation;</a:t>
            </a:r>
          </a:p>
          <a:p>
            <a:pPr>
              <a:lnSpc>
                <a:spcPct val="120000"/>
              </a:lnSpc>
              <a:spcBef>
                <a:spcPts val="0"/>
              </a:spcBef>
            </a:pPr>
            <a:r>
              <a:rPr lang="en-GB" sz="1000" kern="1200" dirty="0" smtClean="0">
                <a:solidFill>
                  <a:schemeClr val="tx1"/>
                </a:solidFill>
                <a:effectLst/>
              </a:rPr>
              <a:t>(e) </a:t>
            </a:r>
            <a:r>
              <a:rPr lang="en-GB" sz="1000" b="0" i="0" u="none" strike="noStrike" kern="1200" baseline="0" dirty="0" smtClean="0">
                <a:solidFill>
                  <a:schemeClr val="tx1"/>
                </a:solidFill>
              </a:rPr>
              <a:t>Secretary-General’s Independent Expert Advisory Group </a:t>
            </a:r>
            <a:r>
              <a:rPr lang="en-US" sz="1000" b="0" i="0" u="none" strike="noStrike" kern="1200" baseline="0" dirty="0" smtClean="0">
                <a:solidFill>
                  <a:schemeClr val="tx1"/>
                </a:solidFill>
              </a:rPr>
              <a:t>on a Data Revolution for Sustainable </a:t>
            </a:r>
            <a:r>
              <a:rPr lang="en-GB" sz="1000" b="0" i="0" u="none" strike="noStrike" kern="1200" baseline="0" dirty="0" smtClean="0">
                <a:solidFill>
                  <a:schemeClr val="tx1"/>
                </a:solidFill>
              </a:rPr>
              <a:t>Development – report “A world that counts”</a:t>
            </a:r>
            <a:endParaRPr lang="en-GB" sz="1000" kern="1200" dirty="0" smtClean="0">
              <a:solidFill>
                <a:schemeClr val="tx1"/>
              </a:solidFill>
              <a:effectLst/>
            </a:endParaRPr>
          </a:p>
          <a:p>
            <a:pPr>
              <a:lnSpc>
                <a:spcPct val="120000"/>
              </a:lnSpc>
              <a:spcBef>
                <a:spcPts val="0"/>
              </a:spcBef>
            </a:pPr>
            <a:r>
              <a:rPr lang="en-GB" sz="1000" b="0" i="0" u="none" strike="noStrike" kern="1200" baseline="0" dirty="0" smtClean="0">
                <a:solidFill>
                  <a:schemeClr val="tx1"/>
                </a:solidFill>
              </a:rPr>
              <a:t> </a:t>
            </a:r>
            <a:endParaRPr lang="en-GB" sz="1000" kern="1200" dirty="0" smtClean="0">
              <a:solidFill>
                <a:schemeClr val="tx1"/>
              </a:solidFill>
              <a:effectLst/>
            </a:endParaRPr>
          </a:p>
          <a:p>
            <a:pPr marL="0" indent="0">
              <a:lnSpc>
                <a:spcPct val="120000"/>
              </a:lnSpc>
              <a:spcBef>
                <a:spcPts val="0"/>
              </a:spcBef>
              <a:buNone/>
            </a:pPr>
            <a:r>
              <a:rPr lang="en-GB" sz="1000" u="sng" kern="1200" dirty="0" smtClean="0">
                <a:solidFill>
                  <a:schemeClr val="tx1"/>
                </a:solidFill>
                <a:effectLst/>
              </a:rPr>
              <a:t>3</a:t>
            </a:r>
            <a:r>
              <a:rPr lang="en-GB" sz="1000" u="sng" kern="1200" baseline="0" dirty="0" smtClean="0">
                <a:solidFill>
                  <a:schemeClr val="tx1"/>
                </a:solidFill>
                <a:effectLst/>
              </a:rPr>
              <a:t> different indicator lists being circulated for comments:</a:t>
            </a:r>
          </a:p>
          <a:p>
            <a:pPr marL="171450" indent="-171450">
              <a:lnSpc>
                <a:spcPct val="120000"/>
              </a:lnSpc>
              <a:spcBef>
                <a:spcPts val="0"/>
              </a:spcBef>
              <a:buFontTx/>
              <a:buChar char="-"/>
            </a:pPr>
            <a:r>
              <a:rPr lang="en-GB" sz="1000" kern="1200" baseline="0" dirty="0" smtClean="0">
                <a:solidFill>
                  <a:schemeClr val="tx1"/>
                </a:solidFill>
                <a:effectLst/>
              </a:rPr>
              <a:t>by UN Statistical Commission Friends of the Chair group on broader measures of progress;</a:t>
            </a:r>
          </a:p>
          <a:p>
            <a:pPr marL="171450" indent="-171450">
              <a:lnSpc>
                <a:spcPct val="120000"/>
              </a:lnSpc>
              <a:spcBef>
                <a:spcPts val="0"/>
              </a:spcBef>
              <a:buFontTx/>
              <a:buChar char="-"/>
            </a:pPr>
            <a:r>
              <a:rPr lang="en-GB" sz="1000" kern="1200" baseline="0" dirty="0" smtClean="0">
                <a:solidFill>
                  <a:schemeClr val="tx1"/>
                </a:solidFill>
                <a:effectLst/>
              </a:rPr>
              <a:t>by a UN system Task Team (basically the network of international organizations involved in MDGs)</a:t>
            </a:r>
          </a:p>
          <a:p>
            <a:pPr marL="171450" indent="-171450">
              <a:lnSpc>
                <a:spcPct val="120000"/>
              </a:lnSpc>
              <a:spcBef>
                <a:spcPts val="0"/>
              </a:spcBef>
              <a:buFontTx/>
              <a:buChar char="-"/>
            </a:pPr>
            <a:r>
              <a:rPr lang="en-GB" sz="1000" kern="1200" baseline="0" dirty="0" smtClean="0">
                <a:solidFill>
                  <a:schemeClr val="tx1"/>
                </a:solidFill>
                <a:effectLst/>
              </a:rPr>
              <a:t>Sustainable Development Solutions Network (led by Jeffrey Sachs, academia, civil society and private sector) </a:t>
            </a:r>
          </a:p>
          <a:p>
            <a:pPr marL="171450" indent="-171450">
              <a:lnSpc>
                <a:spcPct val="120000"/>
              </a:lnSpc>
              <a:spcBef>
                <a:spcPts val="0"/>
              </a:spcBef>
              <a:buFontTx/>
              <a:buChar char="-"/>
            </a:pPr>
            <a:r>
              <a:rPr lang="en-GB" sz="1000" kern="1200" baseline="0" dirty="0" smtClean="0">
                <a:solidFill>
                  <a:schemeClr val="tx1"/>
                </a:solidFill>
                <a:effectLst/>
              </a:rPr>
              <a:t>In addition, special consultations on specific Goals, like 16 (peaceful and inclusive societies) and 17 (means of implementation)</a:t>
            </a:r>
          </a:p>
          <a:p>
            <a:pPr>
              <a:lnSpc>
                <a:spcPct val="120000"/>
              </a:lnSpc>
              <a:spcBef>
                <a:spcPts val="0"/>
              </a:spcBef>
            </a:pPr>
            <a:r>
              <a:rPr lang="en-GB" sz="1000" dirty="0"/>
              <a:t>You may have seen and heard the different initiatives, been part of any of these processes and commented on the indicators</a:t>
            </a:r>
          </a:p>
          <a:p>
            <a:pPr marL="171450" indent="-171450">
              <a:lnSpc>
                <a:spcPct val="120000"/>
              </a:lnSpc>
              <a:spcBef>
                <a:spcPts val="0"/>
              </a:spcBef>
              <a:buFontTx/>
              <a:buChar char="-"/>
            </a:pPr>
            <a:endParaRPr lang="en-GB" sz="1000" kern="1200" baseline="0" dirty="0" smtClean="0">
              <a:solidFill>
                <a:schemeClr val="tx1"/>
              </a:solidFill>
              <a:effectLst/>
            </a:endParaRPr>
          </a:p>
          <a:p>
            <a:pPr marL="0" indent="0">
              <a:lnSpc>
                <a:spcPct val="120000"/>
              </a:lnSpc>
              <a:spcBef>
                <a:spcPts val="0"/>
              </a:spcBef>
              <a:buFontTx/>
              <a:buNone/>
            </a:pPr>
            <a:r>
              <a:rPr lang="en-GB" sz="1000" kern="1200" baseline="0" dirty="0" smtClean="0">
                <a:solidFill>
                  <a:schemeClr val="tx1"/>
                </a:solidFill>
                <a:effectLst/>
              </a:rPr>
              <a:t>SG’s synthesis report from end 2014</a:t>
            </a:r>
          </a:p>
          <a:p>
            <a:pPr marL="0" indent="0">
              <a:lnSpc>
                <a:spcPct val="120000"/>
              </a:lnSpc>
              <a:spcBef>
                <a:spcPts val="0"/>
              </a:spcBef>
              <a:buFontTx/>
              <a:buNone/>
            </a:pPr>
            <a:r>
              <a:rPr lang="en-GB" sz="1000" kern="1200" baseline="0" dirty="0" smtClean="0">
                <a:solidFill>
                  <a:schemeClr val="tx1"/>
                </a:solidFill>
                <a:effectLst/>
              </a:rPr>
              <a:t>HLP recommends establishing a global partnership for development data</a:t>
            </a:r>
          </a:p>
          <a:p>
            <a:pPr marL="0" indent="0">
              <a:lnSpc>
                <a:spcPct val="120000"/>
              </a:lnSpc>
              <a:spcBef>
                <a:spcPts val="0"/>
              </a:spcBef>
              <a:buFontTx/>
              <a:buNone/>
            </a:pPr>
            <a:endParaRPr lang="en-GB" sz="1000" kern="1200" baseline="0" dirty="0" smtClean="0">
              <a:solidFill>
                <a:schemeClr val="tx1"/>
              </a:solidFill>
              <a:effectLst/>
            </a:endParaRPr>
          </a:p>
          <a:p>
            <a:pPr marL="0" indent="0">
              <a:lnSpc>
                <a:spcPct val="120000"/>
              </a:lnSpc>
              <a:spcBef>
                <a:spcPts val="0"/>
              </a:spcBef>
              <a:buNone/>
            </a:pPr>
            <a:r>
              <a:rPr lang="en-GB" sz="1000" kern="1200" dirty="0" smtClean="0">
                <a:solidFill>
                  <a:schemeClr val="tx1"/>
                </a:solidFill>
                <a:effectLst/>
              </a:rPr>
              <a:t>In December 2014, the General Assembly launched the process for the negotiations on the Post-2015 Development Agenda based on the proposal by the Open Working Group on SDGs. </a:t>
            </a:r>
          </a:p>
          <a:p>
            <a:pPr>
              <a:lnSpc>
                <a:spcPct val="120000"/>
              </a:lnSpc>
              <a:spcBef>
                <a:spcPts val="0"/>
              </a:spcBef>
            </a:pPr>
            <a:endParaRPr lang="en-US" sz="1000"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2</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Arial"/>
                <a:ea typeface="+mn-ea"/>
                <a:cs typeface="+mn-cs"/>
              </a:rPr>
              <a:t>HLG for Partnership, Coordination and Capacity-Building for post-2015 monitoring </a:t>
            </a:r>
          </a:p>
          <a:p>
            <a:r>
              <a:rPr lang="en-US" sz="1100" b="0" i="0" u="none" strike="noStrike" kern="1200" baseline="0" dirty="0" smtClean="0">
                <a:solidFill>
                  <a:schemeClr val="tx1"/>
                </a:solidFill>
                <a:latin typeface="Arial"/>
                <a:ea typeface="+mn-ea"/>
                <a:cs typeface="+mn-cs"/>
              </a:rPr>
              <a:t>- to establish a global partnership for sustainable development data, will provide </a:t>
            </a:r>
            <a:r>
              <a:rPr lang="en-US" sz="1100" b="1" i="0" u="none" strike="noStrike" kern="1200" baseline="0" dirty="0" smtClean="0">
                <a:solidFill>
                  <a:schemeClr val="tx1"/>
                </a:solidFill>
                <a:latin typeface="Arial"/>
                <a:ea typeface="+mn-ea"/>
                <a:cs typeface="+mn-cs"/>
              </a:rPr>
              <a:t>strategic leadership on the monitoring process</a:t>
            </a:r>
            <a:r>
              <a:rPr lang="en-US" sz="1100" b="0" i="0" u="none" strike="noStrike" kern="1200" baseline="0" dirty="0" smtClean="0">
                <a:solidFill>
                  <a:schemeClr val="tx1"/>
                </a:solidFill>
                <a:latin typeface="Arial"/>
                <a:ea typeface="+mn-ea"/>
                <a:cs typeface="+mn-cs"/>
              </a:rPr>
              <a:t>; it will:</a:t>
            </a:r>
          </a:p>
          <a:p>
            <a:r>
              <a:rPr lang="en-US" sz="1100" b="0" i="0" u="none" strike="noStrike" kern="1200" baseline="0" dirty="0" smtClean="0">
                <a:solidFill>
                  <a:schemeClr val="tx1"/>
                </a:solidFill>
                <a:latin typeface="Arial"/>
                <a:ea typeface="+mn-ea"/>
                <a:cs typeface="+mn-cs"/>
              </a:rPr>
              <a:t>a. Provide strategic leadership in SDG statistical monitoring and reporting;</a:t>
            </a:r>
          </a:p>
          <a:p>
            <a:r>
              <a:rPr lang="en-US" sz="1100" b="0" i="0" u="none" strike="noStrike" kern="1200" baseline="0" dirty="0" smtClean="0">
                <a:solidFill>
                  <a:schemeClr val="tx1"/>
                </a:solidFill>
                <a:latin typeface="Arial"/>
                <a:ea typeface="+mn-ea"/>
                <a:cs typeface="+mn-cs"/>
              </a:rPr>
              <a:t>b. ensure consistency between national and global monitoring and </a:t>
            </a:r>
            <a:r>
              <a:rPr lang="en-GB" sz="1100" b="0" i="0" u="none" strike="noStrike" kern="1200" baseline="0" dirty="0" smtClean="0">
                <a:solidFill>
                  <a:schemeClr val="tx1"/>
                </a:solidFill>
                <a:latin typeface="Arial"/>
                <a:ea typeface="+mn-ea"/>
                <a:cs typeface="+mn-cs"/>
              </a:rPr>
              <a:t>reporting;</a:t>
            </a:r>
            <a:r>
              <a:rPr lang="en-US" sz="1100" b="0" i="0" u="none" strike="noStrike" kern="1200" baseline="0" dirty="0" smtClean="0">
                <a:solidFill>
                  <a:schemeClr val="tx1"/>
                </a:solidFill>
                <a:latin typeface="Arial"/>
                <a:ea typeface="+mn-ea"/>
                <a:cs typeface="+mn-cs"/>
              </a:rPr>
              <a:t> promote national ownership; </a:t>
            </a:r>
            <a:endParaRPr lang="en-GB" sz="1100" b="0" i="0" u="none" strike="noStrike" kern="1200" baseline="0" dirty="0" smtClean="0">
              <a:solidFill>
                <a:schemeClr val="tx1"/>
              </a:solidFill>
              <a:latin typeface="Arial"/>
              <a:ea typeface="+mn-ea"/>
              <a:cs typeface="+mn-cs"/>
            </a:endParaRPr>
          </a:p>
          <a:p>
            <a:r>
              <a:rPr lang="en-US" sz="1100" b="0" i="0" u="none" strike="noStrike" kern="1200" baseline="0" dirty="0" smtClean="0">
                <a:solidFill>
                  <a:schemeClr val="tx1"/>
                </a:solidFill>
                <a:latin typeface="Arial"/>
                <a:ea typeface="+mn-ea"/>
                <a:cs typeface="+mn-cs"/>
              </a:rPr>
              <a:t>c. Address the need of funding statistical capacity-building, developing proposals and advocating for resource mobilization </a:t>
            </a:r>
          </a:p>
          <a:p>
            <a:r>
              <a:rPr lang="en-US" sz="1100" b="0" i="0" u="none" strike="noStrike" kern="1200" baseline="0" dirty="0" smtClean="0">
                <a:solidFill>
                  <a:schemeClr val="tx1"/>
                </a:solidFill>
                <a:latin typeface="Arial"/>
                <a:ea typeface="+mn-ea"/>
                <a:cs typeface="+mn-cs"/>
              </a:rPr>
              <a:t>d. Advise on how data revolution opportunities can be used </a:t>
            </a:r>
          </a:p>
          <a:p>
            <a:r>
              <a:rPr lang="en-US" sz="1100" b="0" i="0" u="none" strike="noStrike" kern="1200" baseline="0" dirty="0" smtClean="0">
                <a:solidFill>
                  <a:schemeClr val="tx1"/>
                </a:solidFill>
                <a:latin typeface="Arial"/>
                <a:ea typeface="+mn-ea"/>
                <a:cs typeface="+mn-cs"/>
              </a:rPr>
              <a:t>e. Review and make recommendations on data infrastructures using new technologies;</a:t>
            </a:r>
          </a:p>
          <a:p>
            <a:r>
              <a:rPr lang="en-US" sz="1100" b="0" i="0" u="none" strike="noStrike" kern="1200" baseline="0" dirty="0" smtClean="0">
                <a:solidFill>
                  <a:schemeClr val="tx1"/>
                </a:solidFill>
                <a:latin typeface="Arial"/>
                <a:ea typeface="+mn-ea"/>
                <a:cs typeface="+mn-cs"/>
              </a:rPr>
              <a:t>f. Promote dialogue and partnerships between the statistical community and other stakeholders.</a:t>
            </a:r>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3</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IAEG-SDG meeting on 1-2 June, New York</a:t>
            </a:r>
          </a:p>
          <a:p>
            <a:r>
              <a:rPr lang="en-US" baseline="0" dirty="0" smtClean="0"/>
              <a:t>Rocky start, different opinions, views of the policy makers different from statisticians</a:t>
            </a:r>
          </a:p>
          <a:p>
            <a:endParaRPr lang="en-US" baseline="0" dirty="0" smtClean="0"/>
          </a:p>
          <a:p>
            <a:r>
              <a:rPr lang="en-US" baseline="0" dirty="0" smtClean="0"/>
              <a:t>A first version of indicator list discussed in June, updated after the meeting (7 July version)</a:t>
            </a:r>
          </a:p>
          <a:p>
            <a:r>
              <a:rPr lang="en-US" baseline="0" dirty="0" smtClean="0"/>
              <a:t>Comments from members, observers and civil society separately</a:t>
            </a:r>
          </a:p>
          <a:p>
            <a:endParaRPr lang="en-US" baseline="0" dirty="0" smtClean="0"/>
          </a:p>
          <a:p>
            <a:r>
              <a:rPr lang="en-US" baseline="0" dirty="0" smtClean="0"/>
              <a:t>Two discussion streams on cross-cutting issues:</a:t>
            </a:r>
          </a:p>
          <a:p>
            <a:pPr marL="171450" indent="-171450">
              <a:buFontTx/>
              <a:buChar char="-"/>
            </a:pPr>
            <a:r>
              <a:rPr lang="en-US" baseline="0" dirty="0" smtClean="0"/>
              <a:t>Conceptual frameworks and indicator concepts and definitions</a:t>
            </a:r>
          </a:p>
          <a:p>
            <a:pPr marL="171450" indent="-171450">
              <a:buFontTx/>
              <a:buChar char="-"/>
            </a:pPr>
            <a:r>
              <a:rPr lang="en-US" baseline="0" dirty="0" smtClean="0"/>
              <a:t>identification of interlinkages across goals and targets</a:t>
            </a:r>
          </a:p>
          <a:p>
            <a:endParaRPr lang="en-US" baseline="0" dirty="0" smtClean="0"/>
          </a:p>
          <a:p>
            <a:r>
              <a:rPr lang="en-US" baseline="0" dirty="0" smtClean="0"/>
              <a:t>Updated version of 11 August for comments by both members and observers, deadline </a:t>
            </a:r>
            <a:r>
              <a:rPr lang="en-US" b="1" baseline="0" dirty="0" smtClean="0"/>
              <a:t>7 September</a:t>
            </a:r>
            <a:endParaRPr lang="en-US" b="1"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4</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Outcome document: </a:t>
            </a:r>
            <a:r>
              <a:rPr lang="en-GB" sz="1100" dirty="0" smtClean="0"/>
              <a:t>text agreed by all member States on 2 August</a:t>
            </a:r>
            <a:endParaRPr lang="en-US" dirty="0" smtClean="0">
              <a:effectLst/>
              <a:latin typeface="Arial"/>
            </a:endParaRPr>
          </a:p>
          <a:p>
            <a:endParaRPr lang="en-US" dirty="0" smtClean="0">
              <a:effectLst/>
              <a:latin typeface="Arial"/>
            </a:endParaRPr>
          </a:p>
          <a:p>
            <a:r>
              <a:rPr lang="en-US" dirty="0" smtClean="0">
                <a:effectLst/>
                <a:latin typeface="Arial"/>
              </a:rPr>
              <a:t>One of the worries of policymakers has been that it was very difficult to find a political agreement on the targets</a:t>
            </a:r>
          </a:p>
          <a:p>
            <a:endParaRPr lang="en-US" dirty="0" smtClean="0">
              <a:effectLst/>
              <a:latin typeface="Arial"/>
            </a:endParaRPr>
          </a:p>
          <a:p>
            <a:r>
              <a:rPr lang="en-US" dirty="0" smtClean="0">
                <a:effectLst/>
                <a:latin typeface="Arial"/>
              </a:rPr>
              <a:t>For statisticians, 169 indicators is too much,</a:t>
            </a:r>
            <a:r>
              <a:rPr lang="en-US" baseline="0" dirty="0" smtClean="0">
                <a:effectLst/>
                <a:latin typeface="Arial"/>
              </a:rPr>
              <a:t> need to reduce the number; policymakers concerned that this may mean prioritization of targets</a:t>
            </a:r>
            <a:endParaRPr lang="en-US" dirty="0" smtClean="0">
              <a:effectLst/>
              <a:latin typeface="Arial"/>
            </a:endParaRPr>
          </a:p>
          <a:p>
            <a:endParaRPr lang="en-US" dirty="0" smtClean="0">
              <a:effectLst/>
              <a:latin typeface="Arial"/>
            </a:endParaRPr>
          </a:p>
          <a:p>
            <a:r>
              <a:rPr lang="en-US" dirty="0" smtClean="0">
                <a:effectLst/>
                <a:latin typeface="Arial"/>
              </a:rPr>
              <a:t>From report of 1</a:t>
            </a:r>
            <a:r>
              <a:rPr lang="en-US" baseline="30000" dirty="0" smtClean="0">
                <a:effectLst/>
                <a:latin typeface="Arial"/>
              </a:rPr>
              <a:t>st</a:t>
            </a:r>
            <a:r>
              <a:rPr lang="en-US" dirty="0" smtClean="0">
                <a:effectLst/>
                <a:latin typeface="Arial"/>
              </a:rPr>
              <a:t> IAEG meeting: Member States at the March meeting of the intergovernmental negotiations request that:</a:t>
            </a:r>
          </a:p>
          <a:p>
            <a:pPr marL="171450" indent="-171450">
              <a:buFontTx/>
              <a:buChar char="-"/>
            </a:pPr>
            <a:r>
              <a:rPr lang="en-US" dirty="0" smtClean="0">
                <a:effectLst/>
                <a:latin typeface="Arial"/>
              </a:rPr>
              <a:t>indicators must directly respond to the goals and targets and their level of ambition; </a:t>
            </a:r>
          </a:p>
          <a:p>
            <a:pPr marL="171450" indent="-171450">
              <a:buFontTx/>
              <a:buChar char="-"/>
            </a:pPr>
            <a:r>
              <a:rPr lang="en-US" dirty="0" smtClean="0">
                <a:effectLst/>
                <a:latin typeface="Arial"/>
              </a:rPr>
              <a:t>must not undermine or re-interpret the targets; </a:t>
            </a:r>
          </a:p>
          <a:p>
            <a:pPr marL="171450" indent="-171450">
              <a:buFontTx/>
              <a:buChar char="-"/>
            </a:pPr>
            <a:r>
              <a:rPr lang="en-US" dirty="0" smtClean="0">
                <a:effectLst/>
                <a:latin typeface="Arial"/>
              </a:rPr>
              <a:t>must cover all targets, including targets on means of implementation and give equal weight to all targets; </a:t>
            </a:r>
          </a:p>
          <a:p>
            <a:pPr marL="171450" indent="-171450">
              <a:buFontTx/>
              <a:buChar char="-"/>
            </a:pPr>
            <a:r>
              <a:rPr lang="en-US" dirty="0" smtClean="0">
                <a:effectLst/>
                <a:latin typeface="Arial"/>
              </a:rPr>
              <a:t>must maintain the balance achieved, and not introduce any new issues; </a:t>
            </a:r>
          </a:p>
          <a:p>
            <a:pPr marL="171450" indent="-171450">
              <a:buFontTx/>
              <a:buChar char="-"/>
            </a:pPr>
            <a:r>
              <a:rPr lang="en-US" dirty="0" smtClean="0">
                <a:effectLst/>
                <a:latin typeface="Arial"/>
              </a:rPr>
              <a:t>the number of global indicators should be limited and should include multi-purpose indicators that address several targets at the same time</a:t>
            </a:r>
          </a:p>
          <a:p>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b="1" dirty="0" smtClean="0"/>
              <a:t>The list of indicators will evolve until 2030 </a:t>
            </a:r>
            <a:r>
              <a:rPr lang="en-US" dirty="0" smtClean="0"/>
              <a:t>- some indicators that are most fitting to measure the targets may not be available yet but may become available over the years</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5</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Arial"/>
                <a:ea typeface="+mn-ea"/>
                <a:cs typeface="+mn-cs"/>
              </a:rPr>
              <a:t>a three tier system: </a:t>
            </a:r>
          </a:p>
          <a:p>
            <a:pPr marL="171450" indent="-171450">
              <a:buFontTx/>
              <a:buChar char="-"/>
            </a:pPr>
            <a:r>
              <a:rPr lang="en-US" sz="1100" b="0" i="0" u="none" strike="noStrike" kern="1200" baseline="0" dirty="0" smtClean="0">
                <a:solidFill>
                  <a:schemeClr val="tx1"/>
                </a:solidFill>
                <a:latin typeface="Arial"/>
                <a:ea typeface="+mn-ea"/>
                <a:cs typeface="+mn-cs"/>
              </a:rPr>
              <a:t>Tier 1 - an established methodology exists and data are already widely available; </a:t>
            </a:r>
          </a:p>
          <a:p>
            <a:pPr marL="171450" indent="-171450">
              <a:buFontTx/>
              <a:buChar char="-"/>
            </a:pPr>
            <a:r>
              <a:rPr lang="en-US" sz="1100" b="0" i="0" u="none" strike="noStrike" kern="1200" baseline="0" dirty="0" smtClean="0">
                <a:solidFill>
                  <a:schemeClr val="tx1"/>
                </a:solidFill>
                <a:latin typeface="Arial"/>
                <a:ea typeface="+mn-ea"/>
                <a:cs typeface="+mn-cs"/>
              </a:rPr>
              <a:t>Tier 2 - a methodology has been established but data are not easily available; </a:t>
            </a:r>
          </a:p>
          <a:p>
            <a:pPr marL="171450" indent="-171450">
              <a:buFontTx/>
              <a:buChar char="-"/>
            </a:pPr>
            <a:r>
              <a:rPr lang="en-US" sz="1100" b="0" i="0" u="none" strike="noStrike" kern="1200" baseline="0" dirty="0" smtClean="0">
                <a:solidFill>
                  <a:schemeClr val="tx1"/>
                </a:solidFill>
                <a:latin typeface="Arial"/>
                <a:ea typeface="+mn-ea"/>
                <a:cs typeface="+mn-cs"/>
              </a:rPr>
              <a:t>Tier 3 - an internationally agreed methodology has not yet been developed. </a:t>
            </a:r>
            <a:endParaRPr lang="en-US" dirty="0" smtClean="0"/>
          </a:p>
          <a:p>
            <a:endParaRPr lang="en-US" dirty="0" smtClean="0"/>
          </a:p>
          <a:p>
            <a:r>
              <a:rPr lang="en-US" dirty="0" smtClean="0"/>
              <a:t>13.1 alternative proposals from UNEP, UNISDR, UN WOMEN, IUCN</a:t>
            </a:r>
          </a:p>
          <a:p>
            <a:r>
              <a:rPr lang="en-US" dirty="0" smtClean="0"/>
              <a:t>13.2 alternative indicators from UNEP, UNICEF, UNISDR, UN WOMEN</a:t>
            </a:r>
          </a:p>
          <a:p>
            <a:r>
              <a:rPr lang="en-US" dirty="0" smtClean="0"/>
              <a:t>13.3 alternative indicator by UNISDR</a:t>
            </a:r>
          </a:p>
          <a:p>
            <a:endParaRPr lang="en-US" dirty="0" smtClean="0"/>
          </a:p>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Comments from IAEG-SDG members and observers on these indicators: France asking for clarification on 13.3, Germany that indicator is limited</a:t>
            </a:r>
          </a:p>
          <a:p>
            <a:pPr marL="0" marR="0" indent="0" algn="l" defTabSz="914400" rtl="0" eaLnBrk="1" fontAlgn="auto" latinLnBrk="0" hangingPunct="1">
              <a:lnSpc>
                <a:spcPct val="100000"/>
              </a:lnSpc>
              <a:spcBef>
                <a:spcPts val="60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6</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Arial"/>
                <a:ea typeface="+mn-ea"/>
                <a:cs typeface="+mn-cs"/>
              </a:rPr>
              <a:t>a three tier system: </a:t>
            </a:r>
          </a:p>
          <a:p>
            <a:pPr marL="171450" indent="-171450">
              <a:buFontTx/>
              <a:buChar char="-"/>
            </a:pPr>
            <a:r>
              <a:rPr lang="en-US" sz="1100" b="0" i="0" u="none" strike="noStrike" kern="1200" baseline="0" dirty="0" smtClean="0">
                <a:solidFill>
                  <a:schemeClr val="tx1"/>
                </a:solidFill>
                <a:latin typeface="Arial"/>
                <a:ea typeface="+mn-ea"/>
                <a:cs typeface="+mn-cs"/>
              </a:rPr>
              <a:t>Tier 1 - an established methodology exists and data are already widely available; </a:t>
            </a:r>
          </a:p>
          <a:p>
            <a:pPr marL="171450" indent="-171450">
              <a:buFontTx/>
              <a:buChar char="-"/>
            </a:pPr>
            <a:r>
              <a:rPr lang="en-US" sz="1100" b="0" i="0" u="none" strike="noStrike" kern="1200" baseline="0" dirty="0" smtClean="0">
                <a:solidFill>
                  <a:schemeClr val="tx1"/>
                </a:solidFill>
                <a:latin typeface="Arial"/>
                <a:ea typeface="+mn-ea"/>
                <a:cs typeface="+mn-cs"/>
              </a:rPr>
              <a:t>Tier 2 - a methodology has been established but data are not easily available; </a:t>
            </a:r>
          </a:p>
          <a:p>
            <a:pPr marL="171450" indent="-171450">
              <a:buFontTx/>
              <a:buChar char="-"/>
            </a:pPr>
            <a:r>
              <a:rPr lang="en-US" sz="1100" b="0" i="0" u="none" strike="noStrike" kern="1200" baseline="0" dirty="0" smtClean="0">
                <a:solidFill>
                  <a:schemeClr val="tx1"/>
                </a:solidFill>
                <a:latin typeface="Arial"/>
                <a:ea typeface="+mn-ea"/>
                <a:cs typeface="+mn-cs"/>
              </a:rPr>
              <a:t>Tier 3 - an internationally agreed methodology has not yet been developed. </a:t>
            </a:r>
            <a:endParaRPr lang="en-US" dirty="0" smtClean="0"/>
          </a:p>
          <a:p>
            <a:endParaRPr lang="en-US" dirty="0" smtClean="0"/>
          </a:p>
          <a:p>
            <a:r>
              <a:rPr lang="en-US" dirty="0" err="1" smtClean="0"/>
              <a:t>13.A</a:t>
            </a:r>
            <a:r>
              <a:rPr lang="en-US" dirty="0" smtClean="0"/>
              <a:t> comments from Japan: that 100</a:t>
            </a:r>
            <a:r>
              <a:rPr lang="en-US" baseline="0" dirty="0" smtClean="0"/>
              <a:t> billion commitment has not been agreed yet, civil society: does not start from 2020 but should be by 2020</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7</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baseline="0" dirty="0" smtClean="0">
                <a:solidFill>
                  <a:schemeClr val="tx1"/>
                </a:solidFill>
                <a:latin typeface="Arial"/>
                <a:ea typeface="+mn-ea"/>
                <a:cs typeface="+mn-cs"/>
              </a:rPr>
              <a:t>Other goals and targets where climate change is mentioned </a:t>
            </a:r>
            <a:r>
              <a:rPr lang="en-US" sz="1100" b="0" i="0" u="none" strike="noStrike" kern="1200" baseline="0" dirty="0" smtClean="0">
                <a:solidFill>
                  <a:schemeClr val="tx1"/>
                </a:solidFill>
                <a:latin typeface="Arial"/>
                <a:ea typeface="+mn-ea"/>
                <a:cs typeface="+mn-cs"/>
              </a:rPr>
              <a:t>(there are goals that contribute to adaptation and mitigation of cc, like Goal 7 energy, target 9.1 on resilient infrastructure, but here focus on only the ones where climate issues are explicitly mentioned)</a:t>
            </a:r>
          </a:p>
          <a:p>
            <a:r>
              <a:rPr lang="en-US" sz="1100" b="0" i="0" u="none" strike="noStrike" kern="1200" baseline="0" dirty="0" smtClean="0">
                <a:solidFill>
                  <a:schemeClr val="tx1"/>
                </a:solidFill>
                <a:latin typeface="Arial"/>
                <a:ea typeface="+mn-ea"/>
                <a:cs typeface="+mn-cs"/>
              </a:rPr>
              <a:t> [a three tier system: </a:t>
            </a:r>
          </a:p>
          <a:p>
            <a:pPr marL="171450" indent="-171450">
              <a:buFontTx/>
              <a:buChar char="-"/>
            </a:pPr>
            <a:r>
              <a:rPr lang="en-US" sz="1100" b="0" i="0" u="none" strike="noStrike" kern="1200" baseline="0" dirty="0" smtClean="0">
                <a:solidFill>
                  <a:schemeClr val="tx1"/>
                </a:solidFill>
                <a:latin typeface="Arial"/>
                <a:ea typeface="+mn-ea"/>
                <a:cs typeface="+mn-cs"/>
              </a:rPr>
              <a:t>Tier 1 - an established methodology exists and data are already widely available; </a:t>
            </a:r>
          </a:p>
          <a:p>
            <a:pPr marL="171450" indent="-171450">
              <a:buFontTx/>
              <a:buChar char="-"/>
            </a:pPr>
            <a:r>
              <a:rPr lang="en-US" sz="1100" b="0" i="0" u="none" strike="noStrike" kern="1200" baseline="0" dirty="0" smtClean="0">
                <a:solidFill>
                  <a:schemeClr val="tx1"/>
                </a:solidFill>
                <a:latin typeface="Arial"/>
                <a:ea typeface="+mn-ea"/>
                <a:cs typeface="+mn-cs"/>
              </a:rPr>
              <a:t>Tier 2 - a methodology has been established but data are not easily available; </a:t>
            </a:r>
          </a:p>
          <a:p>
            <a:pPr marL="171450" indent="-171450">
              <a:buFontTx/>
              <a:buChar char="-"/>
            </a:pPr>
            <a:r>
              <a:rPr lang="en-US" sz="1100" b="0" i="0" u="none" strike="noStrike" kern="1200" baseline="0" dirty="0" smtClean="0">
                <a:solidFill>
                  <a:schemeClr val="tx1"/>
                </a:solidFill>
                <a:latin typeface="Arial"/>
                <a:ea typeface="+mn-ea"/>
                <a:cs typeface="+mn-cs"/>
              </a:rPr>
              <a:t>Tier 3 - an internationally agreed methodology has not yet been developed. ]</a:t>
            </a:r>
            <a:endParaRPr lang="en-US" dirty="0" smtClean="0"/>
          </a:p>
          <a:p>
            <a:endParaRPr lang="en-US" dirty="0" smtClean="0"/>
          </a:p>
          <a:p>
            <a:r>
              <a:rPr lang="en-US" dirty="0" smtClean="0"/>
              <a:t>2.4 – Germany and India comment that the indicator needs to be clearly defined</a:t>
            </a:r>
          </a:p>
          <a:p>
            <a:r>
              <a:rPr lang="en-US" dirty="0" smtClean="0"/>
              <a:t>Alternative indicator for 2.4 by FAO “Disaster damage and loss to agriculture”</a:t>
            </a:r>
          </a:p>
          <a:p>
            <a:endParaRPr lang="en-US" dirty="0" smtClean="0"/>
          </a:p>
          <a:p>
            <a:r>
              <a:rPr lang="en-US" sz="1100" dirty="0" smtClean="0">
                <a:solidFill>
                  <a:schemeClr val="tx2"/>
                </a:solidFill>
              </a:rPr>
              <a:t>FAO is developing an indicator ‘area under sustainable land management’ – close but not the same</a:t>
            </a:r>
            <a:endParaRPr lang="en-US" dirty="0" smtClean="0"/>
          </a:p>
          <a:p>
            <a:r>
              <a:rPr lang="en-US" dirty="0" smtClean="0"/>
              <a:t>2.4 – explanation</a:t>
            </a:r>
            <a:r>
              <a:rPr lang="en-US" baseline="0" dirty="0" smtClean="0"/>
              <a:t> of the indicator very messy: “</a:t>
            </a:r>
            <a:r>
              <a:rPr lang="en-US" sz="1100" b="0" i="0" u="none" strike="noStrike" kern="1200" baseline="0" dirty="0" smtClean="0">
                <a:solidFill>
                  <a:schemeClr val="tx1"/>
                </a:solidFill>
                <a:latin typeface="Arial"/>
                <a:ea typeface="+mn-ea"/>
                <a:cs typeface="+mn-cs"/>
              </a:rPr>
              <a:t>At global level, currently there is no data available. However many countries record areas which are the object of practices contributing to environmental sustainability under various schemes (e.g. protected areas, or as part of a subsidies scheme or in a payment for environmental services scheme or as part of voluntary standards, public or private. Countries are also preparing, as part of national reports for the state of the world biodiversity for food and agriculture, statistics on practices contributing to biodiversity. Moreover, many countries are participating in internationally established strategic frameworks which promote the collection of data at country level. Hence, the data for computing the indicator should be collected through the records that are held in the process of the country participation to those schemes and strategies.”</a:t>
            </a:r>
            <a:endParaRPr lang="en-US" b="0"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8</a:t>
            </a:fld>
            <a:endParaRPr lang="en-US"/>
          </a:p>
        </p:txBody>
      </p:sp>
    </p:spTree>
    <p:extLst>
      <p:ext uri="{BB962C8B-B14F-4D97-AF65-F5344CB8AC3E}">
        <p14:creationId xmlns:p14="http://schemas.microsoft.com/office/powerpoint/2010/main" val="756369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Arial"/>
                <a:ea typeface="+mn-ea"/>
                <a:cs typeface="+mn-cs"/>
              </a:rPr>
              <a:t>Two observations: </a:t>
            </a:r>
          </a:p>
          <a:p>
            <a:pPr marL="171450" indent="-171450">
              <a:buFontTx/>
              <a:buChar char="-"/>
            </a:pPr>
            <a:r>
              <a:rPr lang="en-US" sz="1100" b="0" i="0" u="none" strike="noStrike" kern="1200" baseline="0" dirty="0" smtClean="0">
                <a:solidFill>
                  <a:schemeClr val="tx1"/>
                </a:solidFill>
                <a:latin typeface="Arial"/>
                <a:ea typeface="+mn-ea"/>
                <a:cs typeface="+mn-cs"/>
              </a:rPr>
              <a:t>none of these data come from statistical offices, or even from statistical systems</a:t>
            </a:r>
          </a:p>
          <a:p>
            <a:pPr marL="171450" indent="-171450">
              <a:buFontTx/>
              <a:buChar char="-"/>
            </a:pPr>
            <a:r>
              <a:rPr lang="en-US" sz="1100" b="0" i="0" u="none" strike="noStrike" kern="1200" baseline="0" dirty="0" smtClean="0">
                <a:solidFill>
                  <a:schemeClr val="tx1"/>
                </a:solidFill>
                <a:latin typeface="Arial"/>
                <a:ea typeface="+mn-ea"/>
                <a:cs typeface="+mn-cs"/>
              </a:rPr>
              <a:t>GHG emission data not included in any of the proposed indicators (there was an alternative indicator for 2.4 GHG emissions from agriculture, and 11.6 urban GHG emissions; 15.2 net forest emissions, or carbon stock in woody biomass)</a:t>
            </a:r>
            <a:endParaRPr lang="en-US" b="0" dirty="0" smtClean="0"/>
          </a:p>
        </p:txBody>
      </p:sp>
      <p:sp>
        <p:nvSpPr>
          <p:cNvPr id="4" name="Slide Number Placeholder 3"/>
          <p:cNvSpPr>
            <a:spLocks noGrp="1"/>
          </p:cNvSpPr>
          <p:nvPr>
            <p:ph type="sldNum" sz="quarter" idx="10"/>
          </p:nvPr>
        </p:nvSpPr>
        <p:spPr/>
        <p:txBody>
          <a:bodyPr/>
          <a:lstStyle/>
          <a:p>
            <a:fld id="{8547E1EE-0039-4797-B978-F453418260D1}" type="slidenum">
              <a:rPr lang="en-US" smtClean="0"/>
              <a:pPr/>
              <a:t>9</a:t>
            </a:fld>
            <a:endParaRPr lang="en-US"/>
          </a:p>
        </p:txBody>
      </p:sp>
    </p:spTree>
    <p:extLst>
      <p:ext uri="{BB962C8B-B14F-4D97-AF65-F5344CB8AC3E}">
        <p14:creationId xmlns:p14="http://schemas.microsoft.com/office/powerpoint/2010/main" val="756369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6512" y="0"/>
            <a:ext cx="9180512" cy="6858000"/>
          </a:xfrm>
          <a:prstGeom prst="rect">
            <a:avLst/>
          </a:prstGeom>
          <a:solidFill>
            <a:schemeClr val="bg1">
              <a:alpha val="4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latin typeface="Arial"/>
            </a:endParaRPr>
          </a:p>
        </p:txBody>
      </p:sp>
      <p:sp>
        <p:nvSpPr>
          <p:cNvPr id="2" name="Title 1"/>
          <p:cNvSpPr>
            <a:spLocks noGrp="1"/>
          </p:cNvSpPr>
          <p:nvPr>
            <p:ph type="ctrTitle"/>
          </p:nvPr>
        </p:nvSpPr>
        <p:spPr>
          <a:xfrm>
            <a:off x="457200" y="2763520"/>
            <a:ext cx="6858000" cy="1554480"/>
          </a:xfrm>
        </p:spPr>
        <p:txBody>
          <a:bodyPr/>
          <a:lstStyle>
            <a:lvl1pPr>
              <a:defRPr sz="5000" spc="-1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419600"/>
            <a:ext cx="6858000"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copyright"/>
          <p:cNvSpPr txBox="1"/>
          <p:nvPr userDrawn="1"/>
        </p:nvSpPr>
        <p:spPr>
          <a:xfrm>
            <a:off x="457200" y="6482536"/>
            <a:ext cx="2819400" cy="223064"/>
          </a:xfrm>
          <a:prstGeom prst="rect">
            <a:avLst/>
          </a:prstGeom>
          <a:noFill/>
        </p:spPr>
        <p:txBody>
          <a:bodyPr wrap="square" lIns="0" tIns="0" rIns="0" bIns="0" rtlCol="0" anchor="b">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FFFFFF"/>
                </a:solidFill>
                <a:latin typeface="Arial"/>
                <a:cs typeface="Arial"/>
              </a:rPr>
              <a: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5910070"/>
            <a:ext cx="2593853" cy="795530"/>
          </a:xfrm>
          <a:prstGeom prst="rect">
            <a:avLst/>
          </a:prstGeom>
        </p:spPr>
      </p:pic>
    </p:spTree>
    <p:extLst>
      <p:ext uri="{BB962C8B-B14F-4D97-AF65-F5344CB8AC3E}">
        <p14:creationId xmlns:p14="http://schemas.microsoft.com/office/powerpoint/2010/main" val="17577174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Text Placeholder 8"/>
          <p:cNvSpPr>
            <a:spLocks noGrp="1"/>
          </p:cNvSpPr>
          <p:nvPr>
            <p:ph type="body" sz="quarter" idx="13"/>
          </p:nvPr>
        </p:nvSpPr>
        <p:spPr>
          <a:xfrm>
            <a:off x="5760720" y="1295400"/>
            <a:ext cx="2926080"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524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4700016" y="1295400"/>
            <a:ext cx="3986784"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4700016" y="4953000"/>
            <a:ext cx="3986784"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210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329184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6"/>
          </p:nvPr>
        </p:nvSpPr>
        <p:spPr>
          <a:xfrm>
            <a:off x="6126480" y="1295400"/>
            <a:ext cx="2560320"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Text Placeholder 3"/>
          <p:cNvSpPr>
            <a:spLocks noGrp="1"/>
          </p:cNvSpPr>
          <p:nvPr>
            <p:ph type="body" sz="half" idx="17"/>
          </p:nvPr>
        </p:nvSpPr>
        <p:spPr>
          <a:xfrm>
            <a:off x="329184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6126480" y="4211392"/>
            <a:ext cx="2560320"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11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8pPr>
              <a:defRPr/>
            </a:lvl8pPr>
          </a:lstStyle>
          <a:p>
            <a:pPr lvl="0"/>
            <a:r>
              <a:rPr lang="en-US" dirty="0" smtClean="0"/>
              <a:t>Click to edit Master text styles</a:t>
            </a:r>
          </a:p>
          <a:p>
            <a:pPr lvl="1"/>
            <a:r>
              <a:rPr lang="en-US" dirty="0" smtClean="0"/>
              <a:t>Second level</a:t>
            </a:r>
          </a:p>
          <a:p>
            <a:pPr lvl="2"/>
            <a:r>
              <a:rPr lang="en-US" dirty="0" smtClean="0"/>
              <a:t>Third level </a:t>
            </a:r>
            <a:endParaRPr lang="en-US" dirty="0"/>
          </a:p>
        </p:txBody>
      </p:sp>
    </p:spTree>
    <p:extLst>
      <p:ext uri="{BB962C8B-B14F-4D97-AF65-F5344CB8AC3E}">
        <p14:creationId xmlns:p14="http://schemas.microsoft.com/office/powerpoint/2010/main" val="27092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858000" cy="1828800"/>
          </a:xfrm>
        </p:spPr>
        <p:txBody>
          <a:bodyPr anchor="t"/>
          <a:lstStyle>
            <a:lvl1pPr algn="l">
              <a:defRPr sz="3200" b="1" cap="none" spc="-100"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419600"/>
            <a:ext cx="6858000" cy="1188720"/>
          </a:xfrm>
        </p:spPr>
        <p:txBody>
          <a:bodyPr anchor="t">
            <a:noAutofit/>
          </a:bodyPr>
          <a:lstStyle>
            <a:lvl1pPr marL="0" indent="0">
              <a:spcBef>
                <a:spcPts val="60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2920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a:t>
            </a:r>
            <a:endParaRPr lang="en-US" dirty="0"/>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Text Placeholder 7"/>
          <p:cNvSpPr>
            <a:spLocks noGrp="1"/>
          </p:cNvSpPr>
          <p:nvPr>
            <p:ph type="body" sz="quarter" idx="13" hasCustomPrompt="1"/>
          </p:nvPr>
        </p:nvSpPr>
        <p:spPr>
          <a:xfrm>
            <a:off x="457200" y="1133856"/>
            <a:ext cx="8229600"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457200" y="1676399"/>
            <a:ext cx="8229600" cy="441960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rgbClr val="0A1F5A"/>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p14="http://schemas.microsoft.com/office/powerpoint/2010/main" val="3449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86784" cy="4800600"/>
          </a:xfrm>
        </p:spPr>
        <p:txBody>
          <a:bodyPr>
            <a:normAutofit/>
          </a:bodyPr>
          <a:lstStyle>
            <a:lvl1pPr>
              <a:defRPr sz="2000"/>
            </a:lvl1pPr>
            <a:lvl2pPr>
              <a:defRPr sz="2000"/>
            </a:lvl2pPr>
            <a:lvl3pPr>
              <a:defRPr sz="2000"/>
            </a:lvl3pPr>
            <a:lvl4pPr>
              <a:defRPr sz="20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4" name="Content Placeholder 3"/>
          <p:cNvSpPr>
            <a:spLocks noGrp="1"/>
          </p:cNvSpPr>
          <p:nvPr>
            <p:ph sz="half" idx="2"/>
          </p:nvPr>
        </p:nvSpPr>
        <p:spPr>
          <a:xfrm>
            <a:off x="4700016" y="1295401"/>
            <a:ext cx="3986784" cy="4800600"/>
          </a:xfrm>
        </p:spPr>
        <p:txBody>
          <a:bodyPr>
            <a:normAutofit/>
          </a:bodyPr>
          <a:lstStyle>
            <a:lvl1pPr>
              <a:defRPr sz="2000"/>
            </a:lvl1pPr>
            <a:lvl2pPr>
              <a:defRPr sz="2000"/>
            </a:lvl2pPr>
            <a:lvl3pPr>
              <a:defRPr sz="2000"/>
            </a:lvl3pPr>
            <a:lvl4pPr>
              <a:defRPr sz="20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lvl1pPr>
              <a:defRPr/>
            </a:lvl1pPr>
          </a:lstStyle>
          <a:p>
            <a:r>
              <a:rPr lang="en-US" smtClean="0"/>
              <a:t>Click to edit Master title style</a:t>
            </a:r>
            <a:endParaRPr lang="en-US" dirty="0"/>
          </a:p>
        </p:txBody>
      </p:sp>
      <p:sp>
        <p:nvSpPr>
          <p:cNvPr id="10" name="Text Placeholder 7"/>
          <p:cNvSpPr>
            <a:spLocks noGrp="1"/>
          </p:cNvSpPr>
          <p:nvPr>
            <p:ph type="body" sz="quarter" idx="13" hasCustomPrompt="1"/>
          </p:nvPr>
        </p:nvSpPr>
        <p:spPr>
          <a:xfrm>
            <a:off x="457200" y="1133856"/>
            <a:ext cx="8229600"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Text Placeholder 2"/>
          <p:cNvSpPr>
            <a:spLocks noGrp="1"/>
          </p:cNvSpPr>
          <p:nvPr>
            <p:ph type="body" idx="1" hasCustomPrompt="1"/>
          </p:nvPr>
        </p:nvSpPr>
        <p:spPr>
          <a:xfrm>
            <a:off x="457200"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457200"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a:t>
            </a:r>
          </a:p>
        </p:txBody>
      </p:sp>
      <p:sp>
        <p:nvSpPr>
          <p:cNvPr id="5" name="Text Placeholder 4"/>
          <p:cNvSpPr>
            <a:spLocks noGrp="1"/>
          </p:cNvSpPr>
          <p:nvPr>
            <p:ph type="body" sz="quarter" idx="3" hasCustomPrompt="1"/>
          </p:nvPr>
        </p:nvSpPr>
        <p:spPr>
          <a:xfrm>
            <a:off x="4700016" y="1676399"/>
            <a:ext cx="3986784" cy="274320"/>
          </a:xfrm>
        </p:spPr>
        <p:txBody>
          <a:bodyPr anchor="t">
            <a:no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4700016" y="2057401"/>
            <a:ext cx="3986784" cy="4038600"/>
          </a:xfrm>
        </p:spPr>
        <p:txBody>
          <a:bodyPr>
            <a:normAutofit/>
          </a:bodyPr>
          <a:lstStyle>
            <a:lvl1pPr>
              <a:defRPr sz="2000"/>
            </a:lvl1pPr>
            <a:lvl2pPr>
              <a:defRPr sz="20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 l</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5715000" cy="4800600"/>
          </a:xfrm>
        </p:spPr>
        <p:txBody>
          <a:bodyPr>
            <a:normAutofit/>
          </a:bodyPr>
          <a:lstStyle>
            <a:lvl1pPr>
              <a:defRPr sz="2000"/>
            </a:lvl1pPr>
            <a:lvl2pPr>
              <a:defRPr sz="2000"/>
            </a:lvl2pPr>
            <a:lvl3pPr>
              <a:defRPr sz="2000"/>
            </a:lvl3pPr>
            <a:lvl4pPr>
              <a:defRPr sz="1200"/>
            </a:lvl4pPr>
            <a:lvl5pPr>
              <a:defRPr sz="1200"/>
            </a:lvl5pPr>
            <a:lvl6pPr marL="914400" indent="0">
              <a:buNone/>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6400800" y="1295400"/>
            <a:ext cx="228600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328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chor="b"/>
          <a:lstStyle>
            <a:lvl1pPr algn="l">
              <a:defRPr sz="28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295400"/>
            <a:ext cx="5029200"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760720" y="1295400"/>
            <a:ext cx="2926080" cy="4800600"/>
          </a:xfrm>
        </p:spPr>
        <p:txBody>
          <a:bodyPr>
            <a:noAutofit/>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882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1"/>
            <a:ext cx="8229600" cy="48006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6" name="Picture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24328" y="199572"/>
            <a:ext cx="1512168" cy="462292"/>
          </a:xfrm>
          <a:prstGeom prst="rect">
            <a:avLst/>
          </a:prstGeom>
        </p:spPr>
      </p:pic>
    </p:spTree>
    <p:extLst>
      <p:ext uri="{BB962C8B-B14F-4D97-AF65-F5344CB8AC3E}">
        <p14:creationId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50" r:id="rId3"/>
    <p:sldLayoutId id="2147483663" r:id="rId4"/>
    <p:sldLayoutId id="2147483665" r:id="rId5"/>
    <p:sldLayoutId id="2147483652" r:id="rId6"/>
    <p:sldLayoutId id="2147483666" r:id="rId7"/>
    <p:sldLayoutId id="2147483656" r:id="rId8"/>
    <p:sldLayoutId id="2147483657" r:id="rId9"/>
    <p:sldLayoutId id="2147483670" r:id="rId10"/>
    <p:sldLayoutId id="2147483671" r:id="rId11"/>
    <p:sldLayoutId id="2147483672" r:id="rId12"/>
    <p:sldLayoutId id="214748365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kern="1200">
          <a:solidFill>
            <a:schemeClr val="tx1"/>
          </a:solidFill>
          <a:latin typeface="Arial"/>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HP Simplified" panose="020B0604020204020204" pitchFamily="34" charset="0"/>
        <a:buChar char="•"/>
        <a:defRPr sz="2000" kern="1200">
          <a:solidFill>
            <a:schemeClr val="tx1"/>
          </a:solidFill>
          <a:latin typeface="Arial"/>
          <a:ea typeface="+mn-ea"/>
          <a:cs typeface="+mn-cs"/>
        </a:defRPr>
      </a:lvl1pPr>
      <a:lvl2pPr marL="411480" indent="-182880" algn="l" defTabSz="914400" rtl="0" eaLnBrk="1" latinLnBrk="0" hangingPunct="1">
        <a:lnSpc>
          <a:spcPct val="90000"/>
        </a:lnSpc>
        <a:spcBef>
          <a:spcPts val="8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2pPr>
      <a:lvl3pPr marL="548640" indent="-137160" algn="l" defTabSz="914400" rtl="0" eaLnBrk="1" latinLnBrk="0" hangingPunct="1">
        <a:lnSpc>
          <a:spcPct val="90000"/>
        </a:lnSpc>
        <a:spcBef>
          <a:spcPts val="600"/>
        </a:spcBef>
        <a:buClr>
          <a:schemeClr val="tx1"/>
        </a:buClr>
        <a:buFont typeface="HP Simplified" panose="020B0604020204020204" pitchFamily="34" charset="0"/>
        <a:buChar char="•"/>
        <a:defRPr sz="2000" kern="1200">
          <a:solidFill>
            <a:schemeClr val="tx1"/>
          </a:solidFill>
          <a:latin typeface="Arial"/>
          <a:ea typeface="+mn-ea"/>
          <a:cs typeface="+mn-cs"/>
        </a:defRPr>
      </a:lvl3pPr>
      <a:lvl4pPr marL="73152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2000" kern="1200">
          <a:solidFill>
            <a:schemeClr val="tx1"/>
          </a:solidFill>
          <a:latin typeface="Arial"/>
          <a:ea typeface="+mn-ea"/>
          <a:cs typeface="+mn-cs"/>
        </a:defRPr>
      </a:lvl4pPr>
      <a:lvl5pPr marL="8686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Arial"/>
          <a:ea typeface="+mn-ea"/>
          <a:cs typeface="+mn-cs"/>
        </a:defRPr>
      </a:lvl5pPr>
      <a:lvl6pPr marL="105156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1.unece.org/stat/platform/display/IAEGSDG/IAEG-SDG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a:extLst>
              <a:ext uri="{BEBA8EAE-BF5A-486C-A8C5-ECC9F3942E4B}">
                <a14:imgProps xmlns:a14="http://schemas.microsoft.com/office/drawing/2010/main">
                  <a14:imgLayer r:embed="rId4">
                    <a14:imgEffect>
                      <a14:colorTemperature colorTemp="4250"/>
                    </a14:imgEffect>
                    <a14:imgEffect>
                      <a14:saturation sat="7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620688"/>
            <a:ext cx="7643192" cy="1554480"/>
          </a:xfrm>
        </p:spPr>
        <p:txBody>
          <a:bodyPr/>
          <a:lstStyle/>
          <a:p>
            <a:r>
              <a:rPr lang="en-US" dirty="0" smtClean="0"/>
              <a:t>SDGs and climate change related statistics</a:t>
            </a:r>
            <a:endParaRPr lang="en-US" dirty="0"/>
          </a:p>
        </p:txBody>
      </p:sp>
      <p:sp>
        <p:nvSpPr>
          <p:cNvPr id="3" name="Subtitle 2"/>
          <p:cNvSpPr>
            <a:spLocks noGrp="1"/>
          </p:cNvSpPr>
          <p:nvPr>
            <p:ph type="subTitle" idx="1"/>
          </p:nvPr>
        </p:nvSpPr>
        <p:spPr>
          <a:xfrm>
            <a:off x="457200" y="2348880"/>
            <a:ext cx="6858000" cy="3744416"/>
          </a:xfrm>
        </p:spPr>
        <p:txBody>
          <a:bodyPr/>
          <a:lstStyle/>
          <a:p>
            <a:r>
              <a:rPr lang="en-US" dirty="0" smtClean="0"/>
              <a:t>Expert Forum for producers and users of climate change related statistics (2-3 September 2015, Geneva)</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Tiina Luige, UNECE Statistical Division</a:t>
            </a:r>
            <a:endParaRPr lang="en-US" dirty="0"/>
          </a:p>
        </p:txBody>
      </p:sp>
    </p:spTree>
    <p:extLst>
      <p:ext uri="{BB962C8B-B14F-4D97-AF65-F5344CB8AC3E}">
        <p14:creationId xmlns:p14="http://schemas.microsoft.com/office/powerpoint/2010/main" val="83717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GB" dirty="0"/>
          </a:p>
        </p:txBody>
      </p:sp>
      <p:sp>
        <p:nvSpPr>
          <p:cNvPr id="3" name="Content Placeholder 2"/>
          <p:cNvSpPr>
            <a:spLocks noGrp="1"/>
          </p:cNvSpPr>
          <p:nvPr>
            <p:ph idx="1"/>
          </p:nvPr>
        </p:nvSpPr>
        <p:spPr/>
        <p:txBody>
          <a:bodyPr>
            <a:normAutofit fontScale="85000" lnSpcReduction="20000"/>
          </a:bodyPr>
          <a:lstStyle/>
          <a:p>
            <a:pPr marL="0" indent="0" algn="ctr">
              <a:buNone/>
            </a:pPr>
            <a:endParaRPr lang="en-US" sz="4000" b="1" dirty="0" smtClean="0"/>
          </a:p>
          <a:p>
            <a:pPr marL="0" indent="0" algn="ctr">
              <a:buNone/>
            </a:pPr>
            <a:endParaRPr lang="en-US" sz="4000" b="1" dirty="0"/>
          </a:p>
          <a:p>
            <a:pPr marL="0" indent="0" algn="ctr">
              <a:buNone/>
            </a:pPr>
            <a:r>
              <a:rPr lang="en-US" sz="4300" b="1" dirty="0" smtClean="0"/>
              <a:t>Thank you!</a:t>
            </a:r>
            <a:endParaRPr lang="en-GB" sz="4300" b="1"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pPr marL="0" indent="0">
              <a:buNone/>
            </a:pPr>
            <a:endParaRPr lang="en-GB" dirty="0"/>
          </a:p>
          <a:p>
            <a:pPr marL="0" indent="0">
              <a:lnSpc>
                <a:spcPct val="120000"/>
              </a:lnSpc>
              <a:spcBef>
                <a:spcPts val="0"/>
              </a:spcBef>
              <a:buNone/>
            </a:pPr>
            <a:endParaRPr lang="en-GB" smtClean="0"/>
          </a:p>
          <a:p>
            <a:pPr marL="0" indent="0">
              <a:lnSpc>
                <a:spcPct val="120000"/>
              </a:lnSpc>
              <a:spcBef>
                <a:spcPts val="0"/>
              </a:spcBef>
              <a:buNone/>
            </a:pPr>
            <a:r>
              <a:rPr lang="en-GB" smtClean="0"/>
              <a:t>Tiina </a:t>
            </a:r>
            <a:r>
              <a:rPr lang="en-GB" dirty="0" smtClean="0"/>
              <a:t>Luige, Chief of Environment and Multi-domain Statistics Section,</a:t>
            </a:r>
          </a:p>
          <a:p>
            <a:pPr marL="0" indent="0">
              <a:lnSpc>
                <a:spcPct val="120000"/>
              </a:lnSpc>
              <a:spcBef>
                <a:spcPts val="0"/>
              </a:spcBef>
              <a:buNone/>
            </a:pPr>
            <a:r>
              <a:rPr lang="en-GB" dirty="0" smtClean="0"/>
              <a:t>UNECE Statistical Division</a:t>
            </a:r>
          </a:p>
          <a:p>
            <a:pPr marL="0" indent="0">
              <a:lnSpc>
                <a:spcPct val="120000"/>
              </a:lnSpc>
              <a:spcBef>
                <a:spcPts val="0"/>
              </a:spcBef>
              <a:buNone/>
            </a:pPr>
            <a:r>
              <a:rPr lang="en-GB" i="1" dirty="0" smtClean="0"/>
              <a:t>Contact: tiina.luige@unece.org</a:t>
            </a:r>
            <a:endParaRPr lang="en-GB" i="1" dirty="0"/>
          </a:p>
        </p:txBody>
      </p:sp>
      <p:sp>
        <p:nvSpPr>
          <p:cNvPr id="5" name="Title 1"/>
          <p:cNvSpPr txBox="1">
            <a:spLocks/>
          </p:cNvSpPr>
          <p:nvPr/>
        </p:nvSpPr>
        <p:spPr>
          <a:xfrm>
            <a:off x="467544" y="260648"/>
            <a:ext cx="6858000" cy="18288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Arial"/>
                <a:ea typeface="+mj-ea"/>
                <a:cs typeface="+mj-cs"/>
              </a:defRPr>
            </a:lvl1pPr>
          </a:lstStyle>
          <a:p>
            <a:endParaRPr lang="en-US" dirty="0"/>
          </a:p>
        </p:txBody>
      </p:sp>
    </p:spTree>
    <p:extLst>
      <p:ext uri="{BB962C8B-B14F-4D97-AF65-F5344CB8AC3E}">
        <p14:creationId xmlns:p14="http://schemas.microsoft.com/office/powerpoint/2010/main" val="343049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06016"/>
          </a:xfrm>
        </p:spPr>
        <p:txBody>
          <a:bodyPr/>
          <a:lstStyle/>
          <a:p>
            <a:r>
              <a:rPr lang="en-US" dirty="0" smtClean="0"/>
              <a:t>Process of establishing SDGs and indicators (1)</a:t>
            </a:r>
            <a:endParaRPr lang="en-US" dirty="0"/>
          </a:p>
        </p:txBody>
      </p:sp>
      <p:sp>
        <p:nvSpPr>
          <p:cNvPr id="3" name="Content Placeholder 2"/>
          <p:cNvSpPr>
            <a:spLocks noGrp="1"/>
          </p:cNvSpPr>
          <p:nvPr>
            <p:ph idx="1"/>
          </p:nvPr>
        </p:nvSpPr>
        <p:spPr>
          <a:xfrm>
            <a:off x="457200" y="1988841"/>
            <a:ext cx="8229600" cy="4680520"/>
          </a:xfrm>
        </p:spPr>
        <p:txBody>
          <a:bodyPr>
            <a:normAutofit/>
          </a:bodyPr>
          <a:lstStyle/>
          <a:p>
            <a:r>
              <a:rPr lang="en-US" dirty="0" smtClean="0"/>
              <a:t>Outcome document from </a:t>
            </a:r>
            <a:r>
              <a:rPr lang="en-US" dirty="0" err="1" smtClean="0"/>
              <a:t>Rio+20</a:t>
            </a:r>
            <a:r>
              <a:rPr lang="en-US" dirty="0" smtClean="0"/>
              <a:t> Conference in 2012 “The future we want”</a:t>
            </a:r>
          </a:p>
          <a:p>
            <a:pPr lvl="1"/>
            <a:r>
              <a:rPr lang="en-US" sz="1800" dirty="0" smtClean="0"/>
              <a:t>Initiating a process to set up Sustainable Development Goals</a:t>
            </a:r>
          </a:p>
          <a:p>
            <a:pPr lvl="1"/>
            <a:r>
              <a:rPr lang="en-US" sz="1800" dirty="0" smtClean="0"/>
              <a:t>Recognizing that the process has to be assessed by targets and </a:t>
            </a:r>
            <a:r>
              <a:rPr lang="en-US" sz="1800" dirty="0" smtClean="0">
                <a:solidFill>
                  <a:srgbClr val="0070C0"/>
                </a:solidFill>
              </a:rPr>
              <a:t>indicators</a:t>
            </a:r>
            <a:r>
              <a:rPr lang="en-US" sz="1800" dirty="0" smtClean="0"/>
              <a:t>, taking into account different national circumstances, capacities and level of development</a:t>
            </a:r>
          </a:p>
          <a:p>
            <a:pPr lvl="1"/>
            <a:r>
              <a:rPr lang="en-US" sz="1800" dirty="0" smtClean="0"/>
              <a:t>Different groups to develop proposals, including on possible indicators</a:t>
            </a:r>
          </a:p>
          <a:p>
            <a:r>
              <a:rPr lang="en-US" dirty="0"/>
              <a:t>December </a:t>
            </a:r>
            <a:r>
              <a:rPr lang="en-US" dirty="0" smtClean="0"/>
              <a:t>2014: General Assembly formally launches the process of intergovernmental negotiations on SDGs based on the </a:t>
            </a:r>
            <a:r>
              <a:rPr lang="en-US" dirty="0"/>
              <a:t>proposal </a:t>
            </a:r>
            <a:r>
              <a:rPr lang="en-US" dirty="0" smtClean="0"/>
              <a:t>by the UN Secretary General’s Open Working Group </a:t>
            </a:r>
          </a:p>
          <a:p>
            <a:pPr lvl="1"/>
            <a:r>
              <a:rPr lang="en-GB" sz="1800" dirty="0" smtClean="0"/>
              <a:t>Co-facilitators </a:t>
            </a:r>
            <a:r>
              <a:rPr lang="en-GB" sz="1800" dirty="0"/>
              <a:t>of the intergovernmental negotiations on the Post-2015 Development Agenda </a:t>
            </a:r>
            <a:r>
              <a:rPr lang="en-GB" sz="1800" dirty="0" smtClean="0"/>
              <a:t>(Ireland and Kenya) </a:t>
            </a:r>
            <a:r>
              <a:rPr lang="en-GB" sz="1800" dirty="0" smtClean="0">
                <a:solidFill>
                  <a:srgbClr val="0070C0"/>
                </a:solidFill>
              </a:rPr>
              <a:t>requested </a:t>
            </a:r>
            <a:r>
              <a:rPr lang="en-GB" sz="1800" dirty="0">
                <a:solidFill>
                  <a:srgbClr val="0070C0"/>
                </a:solidFill>
              </a:rPr>
              <a:t>the United Nations Statistical Commission </a:t>
            </a:r>
            <a:r>
              <a:rPr lang="en-GB" sz="1800" dirty="0" smtClean="0">
                <a:solidFill>
                  <a:srgbClr val="0070C0"/>
                </a:solidFill>
              </a:rPr>
              <a:t>(UNSC) to </a:t>
            </a:r>
            <a:r>
              <a:rPr lang="en-GB" sz="1800" dirty="0">
                <a:solidFill>
                  <a:srgbClr val="0070C0"/>
                </a:solidFill>
              </a:rPr>
              <a:t>provide a provisional proposal </a:t>
            </a:r>
            <a:r>
              <a:rPr lang="en-GB" sz="1800" dirty="0" smtClean="0">
                <a:solidFill>
                  <a:srgbClr val="0070C0"/>
                </a:solidFill>
              </a:rPr>
              <a:t>for indicators </a:t>
            </a:r>
            <a:r>
              <a:rPr lang="en-GB" sz="1800" dirty="0">
                <a:solidFill>
                  <a:srgbClr val="0070C0"/>
                </a:solidFill>
              </a:rPr>
              <a:t>for </a:t>
            </a:r>
            <a:r>
              <a:rPr lang="en-GB" sz="1800" dirty="0" smtClean="0">
                <a:solidFill>
                  <a:srgbClr val="0070C0"/>
                </a:solidFill>
              </a:rPr>
              <a:t>SDGs and targets</a:t>
            </a:r>
            <a:endParaRPr lang="en-US" sz="1800" dirty="0" smtClean="0">
              <a:solidFill>
                <a:srgbClr val="0070C0"/>
              </a:solidFill>
            </a:endParaRPr>
          </a:p>
        </p:txBody>
      </p:sp>
    </p:spTree>
    <p:extLst>
      <p:ext uri="{BB962C8B-B14F-4D97-AF65-F5344CB8AC3E}">
        <p14:creationId xmlns:p14="http://schemas.microsoft.com/office/powerpoint/2010/main" val="41882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906016"/>
          </a:xfrm>
        </p:spPr>
        <p:txBody>
          <a:bodyPr/>
          <a:lstStyle/>
          <a:p>
            <a:r>
              <a:rPr lang="en-US" dirty="0" smtClean="0"/>
              <a:t>Process of establishing SDGs and indicators (2)</a:t>
            </a:r>
            <a:endParaRPr lang="en-US" dirty="0"/>
          </a:p>
        </p:txBody>
      </p:sp>
      <p:sp>
        <p:nvSpPr>
          <p:cNvPr id="3" name="Content Placeholder 2"/>
          <p:cNvSpPr>
            <a:spLocks noGrp="1"/>
          </p:cNvSpPr>
          <p:nvPr>
            <p:ph idx="1"/>
          </p:nvPr>
        </p:nvSpPr>
        <p:spPr>
          <a:xfrm>
            <a:off x="457200" y="1916833"/>
            <a:ext cx="8229600" cy="4752528"/>
          </a:xfrm>
        </p:spPr>
        <p:txBody>
          <a:bodyPr>
            <a:normAutofit/>
          </a:bodyPr>
          <a:lstStyle/>
          <a:p>
            <a:pPr marL="0" indent="0">
              <a:buNone/>
            </a:pPr>
            <a:r>
              <a:rPr lang="en-US" dirty="0" smtClean="0"/>
              <a:t>UNSC in March 2015 decided to establish two groups:</a:t>
            </a:r>
          </a:p>
          <a:p>
            <a:r>
              <a:rPr lang="en-US" b="1" dirty="0" smtClean="0">
                <a:solidFill>
                  <a:srgbClr val="0070C0"/>
                </a:solidFill>
              </a:rPr>
              <a:t>Interagency and Expert Group on SDG Indicators (IAEG-SDG)</a:t>
            </a:r>
          </a:p>
          <a:p>
            <a:pPr lvl="1"/>
            <a:r>
              <a:rPr lang="en-US" sz="1800" b="1" dirty="0">
                <a:solidFill>
                  <a:srgbClr val="0070C0"/>
                </a:solidFill>
              </a:rPr>
              <a:t>Develop an indicator framework and a list of indicators for the </a:t>
            </a:r>
            <a:r>
              <a:rPr lang="en-US" sz="1800" b="1" dirty="0" smtClean="0">
                <a:solidFill>
                  <a:srgbClr val="0070C0"/>
                </a:solidFill>
              </a:rPr>
              <a:t>monitoring of SDGs at </a:t>
            </a:r>
            <a:r>
              <a:rPr lang="en-US" sz="1800" b="1" dirty="0">
                <a:solidFill>
                  <a:srgbClr val="0070C0"/>
                </a:solidFill>
              </a:rPr>
              <a:t>the </a:t>
            </a:r>
            <a:r>
              <a:rPr lang="en-US" sz="1800" b="1" dirty="0" smtClean="0">
                <a:solidFill>
                  <a:srgbClr val="0070C0"/>
                </a:solidFill>
              </a:rPr>
              <a:t>global </a:t>
            </a:r>
            <a:r>
              <a:rPr lang="en-GB" sz="1800" b="1" dirty="0" smtClean="0">
                <a:solidFill>
                  <a:srgbClr val="0070C0"/>
                </a:solidFill>
              </a:rPr>
              <a:t>level</a:t>
            </a:r>
            <a:r>
              <a:rPr lang="en-GB" sz="1800" dirty="0" smtClean="0"/>
              <a:t>,</a:t>
            </a:r>
          </a:p>
          <a:p>
            <a:pPr lvl="1"/>
            <a:r>
              <a:rPr lang="en-GB" sz="1800" dirty="0" smtClean="0"/>
              <a:t>Provide support for the implementation of the indicator framework until 2030, review capacity building</a:t>
            </a:r>
          </a:p>
          <a:p>
            <a:pPr lvl="1"/>
            <a:r>
              <a:rPr lang="en-GB" sz="1800" dirty="0" smtClean="0"/>
              <a:t>Report on progress towards SDGs and targets</a:t>
            </a:r>
          </a:p>
          <a:p>
            <a:pPr lvl="1"/>
            <a:r>
              <a:rPr lang="en-US" sz="1800" b="1" dirty="0" smtClean="0">
                <a:solidFill>
                  <a:schemeClr val="tx2"/>
                </a:solidFill>
              </a:rPr>
              <a:t>Country </a:t>
            </a:r>
            <a:r>
              <a:rPr lang="en-US" sz="1800" b="1" dirty="0">
                <a:solidFill>
                  <a:schemeClr val="tx2"/>
                </a:solidFill>
              </a:rPr>
              <a:t>led </a:t>
            </a:r>
            <a:r>
              <a:rPr lang="en-US" sz="1800" b="1" dirty="0" smtClean="0">
                <a:solidFill>
                  <a:schemeClr val="tx2"/>
                </a:solidFill>
              </a:rPr>
              <a:t>process</a:t>
            </a:r>
            <a:r>
              <a:rPr lang="en-US" sz="1800" dirty="0" smtClean="0"/>
              <a:t>, </a:t>
            </a:r>
            <a:r>
              <a:rPr lang="en-GB" sz="1800" dirty="0" smtClean="0"/>
              <a:t>28 countries are </a:t>
            </a:r>
            <a:r>
              <a:rPr lang="en-US" sz="1800" dirty="0" smtClean="0"/>
              <a:t>m</a:t>
            </a:r>
            <a:r>
              <a:rPr lang="en-GB" sz="1800" dirty="0" smtClean="0"/>
              <a:t>embers, </a:t>
            </a:r>
            <a:r>
              <a:rPr lang="en-US" sz="1800" dirty="0" smtClean="0"/>
              <a:t>all </a:t>
            </a:r>
            <a:r>
              <a:rPr lang="en-US" sz="1800" dirty="0"/>
              <a:t>other countries and </a:t>
            </a:r>
            <a:r>
              <a:rPr lang="en-US" sz="1800" dirty="0" smtClean="0"/>
              <a:t>international </a:t>
            </a:r>
            <a:r>
              <a:rPr lang="en-US" sz="1800" dirty="0"/>
              <a:t>organizations are observers</a:t>
            </a:r>
          </a:p>
          <a:p>
            <a:pPr lvl="2"/>
            <a:r>
              <a:rPr lang="en-GB" sz="1800" dirty="0" smtClean="0"/>
              <a:t>from UNECE region: </a:t>
            </a:r>
            <a:r>
              <a:rPr lang="en-US" sz="1800" dirty="0"/>
              <a:t>Canada, France, </a:t>
            </a:r>
            <a:r>
              <a:rPr lang="en-US" sz="1800" dirty="0" smtClean="0"/>
              <a:t>Italy/Germany, </a:t>
            </a:r>
            <a:r>
              <a:rPr lang="en-US" sz="1800" dirty="0" smtClean="0"/>
              <a:t>Kyrgyzstan, the Netherlands</a:t>
            </a:r>
            <a:r>
              <a:rPr lang="en-US" sz="1800" dirty="0"/>
              <a:t>, Russian </a:t>
            </a:r>
            <a:r>
              <a:rPr lang="en-US" sz="1800" dirty="0" smtClean="0"/>
              <a:t>Federation, Sweden and UK (ex-officio)</a:t>
            </a:r>
          </a:p>
          <a:p>
            <a:r>
              <a:rPr lang="en-US" b="1" dirty="0" smtClean="0">
                <a:solidFill>
                  <a:srgbClr val="0070C0"/>
                </a:solidFill>
              </a:rPr>
              <a:t>High-level group for Partnership</a:t>
            </a:r>
            <a:r>
              <a:rPr lang="en-US" b="1" dirty="0">
                <a:solidFill>
                  <a:srgbClr val="0070C0"/>
                </a:solidFill>
              </a:rPr>
              <a:t>, Coordination and Capacity-Building for post-2015 </a:t>
            </a:r>
            <a:r>
              <a:rPr lang="en-US" b="1" dirty="0" smtClean="0">
                <a:solidFill>
                  <a:srgbClr val="0070C0"/>
                </a:solidFill>
              </a:rPr>
              <a:t>monitoring (HLG)</a:t>
            </a:r>
          </a:p>
          <a:p>
            <a:pPr lvl="2"/>
            <a:r>
              <a:rPr lang="en-US" dirty="0"/>
              <a:t>t</a:t>
            </a:r>
            <a:r>
              <a:rPr lang="en-US" dirty="0" smtClean="0"/>
              <a:t>o establish global partnership for SD data – currently being set up</a:t>
            </a:r>
          </a:p>
        </p:txBody>
      </p:sp>
    </p:spTree>
    <p:extLst>
      <p:ext uri="{BB962C8B-B14F-4D97-AF65-F5344CB8AC3E}">
        <p14:creationId xmlns:p14="http://schemas.microsoft.com/office/powerpoint/2010/main" val="98990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328593"/>
          </a:xfrm>
        </p:spPr>
        <p:txBody>
          <a:bodyPr>
            <a:normAutofit/>
          </a:bodyPr>
          <a:lstStyle/>
          <a:p>
            <a:r>
              <a:rPr lang="en-GB" dirty="0" smtClean="0"/>
              <a:t>First IAEG-SDG meeting </a:t>
            </a:r>
            <a:r>
              <a:rPr lang="en-GB" dirty="0"/>
              <a:t>on 1-2 June 2015 in New </a:t>
            </a:r>
            <a:r>
              <a:rPr lang="en-GB" dirty="0" smtClean="0"/>
              <a:t>York</a:t>
            </a:r>
          </a:p>
          <a:p>
            <a:r>
              <a:rPr lang="en-GB" dirty="0" smtClean="0">
                <a:solidFill>
                  <a:srgbClr val="0070C0"/>
                </a:solidFill>
              </a:rPr>
              <a:t>Electronic collaboration platform </a:t>
            </a:r>
            <a:r>
              <a:rPr lang="en-GB" b="1" dirty="0" smtClean="0">
                <a:solidFill>
                  <a:srgbClr val="0070C0"/>
                </a:solidFill>
              </a:rPr>
              <a:t>hosted by UNECE</a:t>
            </a:r>
          </a:p>
          <a:p>
            <a:pPr lvl="1"/>
            <a:r>
              <a:rPr lang="en-GB" dirty="0">
                <a:solidFill>
                  <a:schemeClr val="tx2"/>
                </a:solidFill>
                <a:hlinkClick r:id="rId3"/>
              </a:rPr>
              <a:t>http://</a:t>
            </a:r>
            <a:r>
              <a:rPr lang="en-GB" dirty="0" smtClean="0">
                <a:solidFill>
                  <a:schemeClr val="tx2"/>
                </a:solidFill>
                <a:hlinkClick r:id="rId3"/>
              </a:rPr>
              <a:t>www1.unece.org/stat/platform/display/IAEGSDG/IAEG-SDGs</a:t>
            </a:r>
            <a:endParaRPr lang="en-GB" dirty="0" smtClean="0">
              <a:solidFill>
                <a:schemeClr val="tx2"/>
              </a:solidFill>
            </a:endParaRPr>
          </a:p>
          <a:p>
            <a:pPr lvl="1"/>
            <a:r>
              <a:rPr lang="en-GB" dirty="0">
                <a:solidFill>
                  <a:schemeClr val="tx2"/>
                </a:solidFill>
              </a:rPr>
              <a:t>u</a:t>
            </a:r>
            <a:r>
              <a:rPr lang="en-GB" dirty="0" smtClean="0">
                <a:solidFill>
                  <a:schemeClr val="tx2"/>
                </a:solidFill>
              </a:rPr>
              <a:t>ser name and password sent to all IAEG-SDG members and observers</a:t>
            </a:r>
          </a:p>
          <a:p>
            <a:r>
              <a:rPr lang="en-GB" dirty="0" smtClean="0">
                <a:solidFill>
                  <a:schemeClr val="tx2"/>
                </a:solidFill>
              </a:rPr>
              <a:t>Updated </a:t>
            </a:r>
            <a:r>
              <a:rPr lang="en-GB" dirty="0" smtClean="0">
                <a:solidFill>
                  <a:srgbClr val="0070C0"/>
                </a:solidFill>
              </a:rPr>
              <a:t>indicator list for comments </a:t>
            </a:r>
            <a:r>
              <a:rPr lang="en-GB" dirty="0" smtClean="0">
                <a:solidFill>
                  <a:schemeClr val="tx2"/>
                </a:solidFill>
              </a:rPr>
              <a:t>by all IAEG-SDG members and observers, </a:t>
            </a:r>
            <a:r>
              <a:rPr lang="en-GB" b="1" dirty="0" smtClean="0">
                <a:solidFill>
                  <a:srgbClr val="0070C0"/>
                </a:solidFill>
              </a:rPr>
              <a:t>deadline 7 September</a:t>
            </a:r>
          </a:p>
          <a:p>
            <a:pPr lvl="1"/>
            <a:r>
              <a:rPr lang="en-GB" dirty="0">
                <a:solidFill>
                  <a:schemeClr val="tx2"/>
                </a:solidFill>
              </a:rPr>
              <a:t>l</a:t>
            </a:r>
            <a:r>
              <a:rPr lang="en-GB" dirty="0" smtClean="0">
                <a:solidFill>
                  <a:schemeClr val="tx2"/>
                </a:solidFill>
              </a:rPr>
              <a:t>ist of indicator proposals, version of 11 August 2015</a:t>
            </a:r>
          </a:p>
          <a:p>
            <a:pPr lvl="1"/>
            <a:r>
              <a:rPr lang="en-GB" dirty="0" smtClean="0">
                <a:solidFill>
                  <a:schemeClr val="tx2"/>
                </a:solidFill>
              </a:rPr>
              <a:t>summaries of all comments received: by members, observers and civil society</a:t>
            </a:r>
          </a:p>
          <a:p>
            <a:r>
              <a:rPr lang="en-GB" dirty="0" smtClean="0">
                <a:solidFill>
                  <a:schemeClr val="tx2"/>
                </a:solidFill>
              </a:rPr>
              <a:t>FAO initiated preparing a consolidated input by the UN system </a:t>
            </a:r>
          </a:p>
          <a:p>
            <a:pPr lvl="1"/>
            <a:r>
              <a:rPr lang="en-GB" dirty="0" smtClean="0">
                <a:solidFill>
                  <a:schemeClr val="tx2"/>
                </a:solidFill>
              </a:rPr>
              <a:t>deadline 28 August 2015</a:t>
            </a:r>
          </a:p>
          <a:p>
            <a:pPr lvl="1"/>
            <a:r>
              <a:rPr lang="en-GB" dirty="0">
                <a:solidFill>
                  <a:schemeClr val="tx2"/>
                </a:solidFill>
              </a:rPr>
              <a:t>f</a:t>
            </a:r>
            <a:r>
              <a:rPr lang="en-GB" dirty="0" smtClean="0">
                <a:solidFill>
                  <a:schemeClr val="tx2"/>
                </a:solidFill>
              </a:rPr>
              <a:t>ocal points for comments on different goals</a:t>
            </a:r>
          </a:p>
          <a:p>
            <a:pPr lvl="1"/>
            <a:endParaRPr lang="en-GB" dirty="0">
              <a:solidFill>
                <a:schemeClr val="tx2"/>
              </a:solidFill>
            </a:endParaRPr>
          </a:p>
        </p:txBody>
      </p:sp>
      <p:sp>
        <p:nvSpPr>
          <p:cNvPr id="4" name="Title 3"/>
          <p:cNvSpPr>
            <a:spLocks noGrp="1"/>
          </p:cNvSpPr>
          <p:nvPr>
            <p:ph type="title"/>
          </p:nvPr>
        </p:nvSpPr>
        <p:spPr>
          <a:xfrm>
            <a:off x="467544" y="548680"/>
            <a:ext cx="8229600" cy="648072"/>
          </a:xfrm>
        </p:spPr>
        <p:txBody>
          <a:bodyPr/>
          <a:lstStyle/>
          <a:p>
            <a:r>
              <a:rPr lang="en-GB" dirty="0" smtClean="0"/>
              <a:t>Current status of the process</a:t>
            </a:r>
            <a:endParaRPr lang="en-GB" dirty="0"/>
          </a:p>
        </p:txBody>
      </p:sp>
    </p:spTree>
    <p:extLst>
      <p:ext uri="{BB962C8B-B14F-4D97-AF65-F5344CB8AC3E}">
        <p14:creationId xmlns:p14="http://schemas.microsoft.com/office/powerpoint/2010/main" val="26028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472609"/>
          </a:xfrm>
        </p:spPr>
        <p:txBody>
          <a:bodyPr>
            <a:normAutofit lnSpcReduction="10000"/>
          </a:bodyPr>
          <a:lstStyle/>
          <a:p>
            <a:r>
              <a:rPr lang="en-GB" sz="2200" b="1" dirty="0"/>
              <a:t>UN Summit </a:t>
            </a:r>
            <a:r>
              <a:rPr lang="en-GB" sz="2200" b="1" dirty="0" smtClean="0"/>
              <a:t>25-27 </a:t>
            </a:r>
            <a:r>
              <a:rPr lang="en-GB" sz="2200" b="1" dirty="0"/>
              <a:t>September </a:t>
            </a:r>
            <a:r>
              <a:rPr lang="en-GB" sz="2200" b="1" dirty="0" smtClean="0"/>
              <a:t>2015 to adopt the </a:t>
            </a:r>
            <a:r>
              <a:rPr lang="en-GB" sz="2200" dirty="0" smtClean="0"/>
              <a:t>outcome document - final wording of goals and targets</a:t>
            </a:r>
          </a:p>
          <a:p>
            <a:pPr lvl="1"/>
            <a:r>
              <a:rPr lang="en-US" sz="1800" dirty="0" smtClean="0"/>
              <a:t>“</a:t>
            </a:r>
            <a:r>
              <a:rPr lang="en-US" sz="1800" dirty="0"/>
              <a:t>The Goals and targets will be followed-up and reviewed using </a:t>
            </a:r>
            <a:r>
              <a:rPr lang="en-US" sz="1800" dirty="0">
                <a:solidFill>
                  <a:srgbClr val="0070C0"/>
                </a:solidFill>
              </a:rPr>
              <a:t>a set of global indicators</a:t>
            </a:r>
            <a:r>
              <a:rPr lang="en-US" sz="1800" dirty="0"/>
              <a:t>. These </a:t>
            </a:r>
            <a:r>
              <a:rPr lang="en-US" sz="1800" dirty="0">
                <a:solidFill>
                  <a:srgbClr val="0070C0"/>
                </a:solidFill>
              </a:rPr>
              <a:t>will be complemented by indicators at the regional and national levels</a:t>
            </a:r>
            <a:r>
              <a:rPr lang="en-US" sz="1800" dirty="0"/>
              <a:t>”, indicators should address all SDGs and targets and preserve political balance </a:t>
            </a:r>
            <a:r>
              <a:rPr lang="en-US" sz="1800" dirty="0" smtClean="0"/>
              <a:t>(</a:t>
            </a:r>
            <a:r>
              <a:rPr lang="en-US" sz="1800" dirty="0"/>
              <a:t>para 75 of the draft outcome document</a:t>
            </a:r>
            <a:r>
              <a:rPr lang="en-US" sz="1800" dirty="0" smtClean="0"/>
              <a:t>);</a:t>
            </a:r>
          </a:p>
          <a:p>
            <a:pPr lvl="1"/>
            <a:r>
              <a:rPr lang="en-US" sz="1800" i="1" dirty="0" smtClean="0"/>
              <a:t>CES Recommendations on measuring sustainable development </a:t>
            </a:r>
            <a:r>
              <a:rPr lang="en-US" sz="1800" dirty="0" smtClean="0"/>
              <a:t> (2013) a good basis for regional indicators</a:t>
            </a:r>
          </a:p>
          <a:p>
            <a:r>
              <a:rPr lang="en-GB" sz="2200" b="1" dirty="0" smtClean="0"/>
              <a:t>2</a:t>
            </a:r>
            <a:r>
              <a:rPr lang="en-GB" sz="2200" b="1" baseline="30000" dirty="0" smtClean="0"/>
              <a:t>nd</a:t>
            </a:r>
            <a:r>
              <a:rPr lang="en-GB" sz="2200" b="1" dirty="0" smtClean="0"/>
              <a:t> IAEG-SDG meeting on 26-28 October 2015 in Bangkok</a:t>
            </a:r>
          </a:p>
          <a:p>
            <a:pPr lvl="1"/>
            <a:r>
              <a:rPr lang="en-GB" dirty="0" smtClean="0"/>
              <a:t>Review the list of possible global indicators</a:t>
            </a:r>
          </a:p>
          <a:p>
            <a:pPr lvl="1"/>
            <a:r>
              <a:rPr lang="en-GB" dirty="0" smtClean="0"/>
              <a:t>Discuss global indicator framework, interlinkages across targets and critical issues, including disaggregation</a:t>
            </a:r>
          </a:p>
          <a:p>
            <a:r>
              <a:rPr lang="en-GB" sz="2200" dirty="0" smtClean="0"/>
              <a:t>The list of indicators should be approved by the UN Statistical Commission </a:t>
            </a:r>
            <a:r>
              <a:rPr lang="en-GB" sz="2200" b="1" dirty="0" smtClean="0"/>
              <a:t>in March 2016</a:t>
            </a:r>
            <a:r>
              <a:rPr lang="en-GB" sz="2200" dirty="0" smtClean="0"/>
              <a:t>, and subsequently by ECOSOC and General Assembly</a:t>
            </a:r>
          </a:p>
          <a:p>
            <a:pPr lvl="1"/>
            <a:r>
              <a:rPr lang="en-GB" dirty="0" smtClean="0">
                <a:solidFill>
                  <a:srgbClr val="0070C0"/>
                </a:solidFill>
              </a:rPr>
              <a:t>The list has to be ready </a:t>
            </a:r>
            <a:r>
              <a:rPr lang="en-GB" b="1" dirty="0" smtClean="0">
                <a:solidFill>
                  <a:srgbClr val="0070C0"/>
                </a:solidFill>
              </a:rPr>
              <a:t>by end November 2015</a:t>
            </a:r>
          </a:p>
          <a:p>
            <a:pPr lvl="1"/>
            <a:r>
              <a:rPr lang="en-GB" dirty="0" smtClean="0">
                <a:solidFill>
                  <a:schemeClr val="tx2"/>
                </a:solidFill>
              </a:rPr>
              <a:t>List of indicators may evolve until 2030</a:t>
            </a:r>
          </a:p>
          <a:p>
            <a:endParaRPr lang="en-GB" dirty="0" smtClean="0"/>
          </a:p>
        </p:txBody>
      </p:sp>
      <p:sp>
        <p:nvSpPr>
          <p:cNvPr id="4" name="Title 3"/>
          <p:cNvSpPr>
            <a:spLocks noGrp="1"/>
          </p:cNvSpPr>
          <p:nvPr>
            <p:ph type="title"/>
          </p:nvPr>
        </p:nvSpPr>
        <p:spPr>
          <a:xfrm>
            <a:off x="467544" y="404664"/>
            <a:ext cx="8229600" cy="576064"/>
          </a:xfrm>
        </p:spPr>
        <p:txBody>
          <a:bodyPr/>
          <a:lstStyle/>
          <a:p>
            <a:r>
              <a:rPr lang="en-GB" dirty="0" smtClean="0"/>
              <a:t>Next steps</a:t>
            </a:r>
            <a:endParaRPr lang="en-GB" dirty="0"/>
          </a:p>
        </p:txBody>
      </p:sp>
    </p:spTree>
    <p:extLst>
      <p:ext uri="{BB962C8B-B14F-4D97-AF65-F5344CB8AC3E}">
        <p14:creationId xmlns:p14="http://schemas.microsoft.com/office/powerpoint/2010/main" val="152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00808"/>
            <a:ext cx="8640960" cy="4752527"/>
          </a:xfrm>
        </p:spPr>
        <p:txBody>
          <a:bodyPr>
            <a:normAutofit/>
          </a:bodyPr>
          <a:lstStyle/>
          <a:p>
            <a:r>
              <a:rPr lang="en-GB" sz="2200" b="1" dirty="0" smtClean="0">
                <a:solidFill>
                  <a:schemeClr val="tx2"/>
                </a:solidFill>
              </a:rPr>
              <a:t>Goal 13: Take urgent action to combat climate change and its impacts</a:t>
            </a:r>
          </a:p>
          <a:p>
            <a:pPr lvl="1"/>
            <a:r>
              <a:rPr lang="en-GB" dirty="0" smtClean="0">
                <a:solidFill>
                  <a:schemeClr val="tx2"/>
                </a:solidFill>
              </a:rPr>
              <a:t>13.1:  resilience to climate hazards and natural disasters</a:t>
            </a:r>
          </a:p>
          <a:p>
            <a:pPr lvl="2"/>
            <a:r>
              <a:rPr lang="en-US" sz="1800" dirty="0">
                <a:solidFill>
                  <a:srgbClr val="0070C0"/>
                </a:solidFill>
              </a:rPr>
              <a:t>Number of deaths, missing people, injured, relocated or evacuated due to </a:t>
            </a:r>
            <a:r>
              <a:rPr lang="en-US" sz="1800" dirty="0" smtClean="0">
                <a:solidFill>
                  <a:srgbClr val="0070C0"/>
                </a:solidFill>
              </a:rPr>
              <a:t>disasters </a:t>
            </a:r>
            <a:r>
              <a:rPr lang="en-GB" sz="1800" dirty="0" smtClean="0">
                <a:solidFill>
                  <a:srgbClr val="0070C0"/>
                </a:solidFill>
              </a:rPr>
              <a:t>per </a:t>
            </a:r>
            <a:r>
              <a:rPr lang="en-GB" sz="1800" dirty="0">
                <a:solidFill>
                  <a:srgbClr val="0070C0"/>
                </a:solidFill>
              </a:rPr>
              <a:t>100,000 </a:t>
            </a:r>
            <a:r>
              <a:rPr lang="en-GB" sz="1800" dirty="0" smtClean="0">
                <a:solidFill>
                  <a:srgbClr val="0070C0"/>
                </a:solidFill>
              </a:rPr>
              <a:t>people </a:t>
            </a:r>
            <a:r>
              <a:rPr lang="en-GB" sz="1800" dirty="0" smtClean="0"/>
              <a:t>(Tier 2, source: national disaster loss databases).</a:t>
            </a:r>
            <a:endParaRPr lang="en-GB" sz="1800" dirty="0" smtClean="0">
              <a:solidFill>
                <a:schemeClr val="tx2"/>
              </a:solidFill>
            </a:endParaRPr>
          </a:p>
          <a:p>
            <a:pPr lvl="1"/>
            <a:r>
              <a:rPr lang="en-GB" dirty="0" smtClean="0">
                <a:solidFill>
                  <a:schemeClr val="tx2"/>
                </a:solidFill>
              </a:rPr>
              <a:t>13.2:  integrate climate change into national policies and planning</a:t>
            </a:r>
          </a:p>
          <a:p>
            <a:pPr lvl="2"/>
            <a:r>
              <a:rPr lang="en-US" sz="1800" dirty="0">
                <a:solidFill>
                  <a:srgbClr val="0070C0"/>
                </a:solidFill>
              </a:rPr>
              <a:t>Number of countries that have formally communicated the establishment </a:t>
            </a:r>
            <a:r>
              <a:rPr lang="en-US" sz="1800" dirty="0" smtClean="0">
                <a:solidFill>
                  <a:srgbClr val="0070C0"/>
                </a:solidFill>
              </a:rPr>
              <a:t>of integrated </a:t>
            </a:r>
            <a:r>
              <a:rPr lang="en-US" sz="1800" dirty="0">
                <a:solidFill>
                  <a:srgbClr val="0070C0"/>
                </a:solidFill>
              </a:rPr>
              <a:t>low-carbon, climate-resilient, disaster risk reduction </a:t>
            </a:r>
            <a:r>
              <a:rPr lang="en-US" sz="1800" dirty="0" smtClean="0">
                <a:solidFill>
                  <a:srgbClr val="0070C0"/>
                </a:solidFill>
              </a:rPr>
              <a:t>development strategies </a:t>
            </a:r>
            <a:r>
              <a:rPr lang="en-US" sz="1800" dirty="0"/>
              <a:t>(e.g. a national adaptation plan process, national policies and measures </a:t>
            </a:r>
            <a:r>
              <a:rPr lang="en-US" sz="1800" dirty="0" smtClean="0"/>
              <a:t>to promote </a:t>
            </a:r>
            <a:r>
              <a:rPr lang="en-US" sz="1800" dirty="0"/>
              <a:t>transition to </a:t>
            </a:r>
            <a:r>
              <a:rPr lang="en-US" sz="1800" dirty="0" smtClean="0"/>
              <a:t>environmentally-friendly substances </a:t>
            </a:r>
            <a:r>
              <a:rPr lang="en-US" sz="1800" dirty="0"/>
              <a:t>and technologies</a:t>
            </a:r>
            <a:r>
              <a:rPr lang="en-US" sz="1800" dirty="0" smtClean="0"/>
              <a:t>) (Tier 2, source: secretariats for IMEAs)</a:t>
            </a:r>
            <a:endParaRPr lang="en-GB" sz="1800" dirty="0" smtClean="0">
              <a:solidFill>
                <a:schemeClr val="tx2"/>
              </a:solidFill>
            </a:endParaRPr>
          </a:p>
          <a:p>
            <a:pPr lvl="1"/>
            <a:r>
              <a:rPr lang="en-GB" dirty="0" smtClean="0">
                <a:solidFill>
                  <a:schemeClr val="tx2"/>
                </a:solidFill>
              </a:rPr>
              <a:t>13.3:  education, awareness raising and capacities</a:t>
            </a:r>
          </a:p>
          <a:p>
            <a:pPr lvl="2"/>
            <a:r>
              <a:rPr lang="en-US" sz="1800" dirty="0">
                <a:solidFill>
                  <a:srgbClr val="0070C0"/>
                </a:solidFill>
              </a:rPr>
              <a:t>Number of countries that have integrated mitigation, adaptation, impact </a:t>
            </a:r>
            <a:r>
              <a:rPr lang="en-US" sz="1800" dirty="0" smtClean="0">
                <a:solidFill>
                  <a:srgbClr val="0070C0"/>
                </a:solidFill>
              </a:rPr>
              <a:t>reduction and </a:t>
            </a:r>
            <a:r>
              <a:rPr lang="en-US" sz="1800" dirty="0">
                <a:solidFill>
                  <a:srgbClr val="0070C0"/>
                </a:solidFill>
              </a:rPr>
              <a:t>early warning into primary, secondary and tertiary </a:t>
            </a:r>
            <a:r>
              <a:rPr lang="en-US" sz="1800" dirty="0" smtClean="0">
                <a:solidFill>
                  <a:srgbClr val="0070C0"/>
                </a:solidFill>
              </a:rPr>
              <a:t>curricula </a:t>
            </a:r>
            <a:r>
              <a:rPr lang="en-US" sz="1800" dirty="0" smtClean="0">
                <a:solidFill>
                  <a:schemeClr val="tx2"/>
                </a:solidFill>
              </a:rPr>
              <a:t>(Tier 3, proposed by UNICEF)</a:t>
            </a:r>
            <a:endParaRPr lang="en-GB" sz="1800" dirty="0" smtClean="0">
              <a:solidFill>
                <a:schemeClr val="tx2"/>
              </a:solidFill>
            </a:endParaRPr>
          </a:p>
        </p:txBody>
      </p:sp>
      <p:sp>
        <p:nvSpPr>
          <p:cNvPr id="4" name="Title 3"/>
          <p:cNvSpPr>
            <a:spLocks noGrp="1"/>
          </p:cNvSpPr>
          <p:nvPr>
            <p:ph type="title"/>
          </p:nvPr>
        </p:nvSpPr>
        <p:spPr>
          <a:xfrm>
            <a:off x="467544" y="548680"/>
            <a:ext cx="8229600" cy="648072"/>
          </a:xfrm>
        </p:spPr>
        <p:txBody>
          <a:bodyPr/>
          <a:lstStyle/>
          <a:p>
            <a:r>
              <a:rPr lang="en-GB" dirty="0" smtClean="0"/>
              <a:t>Climate change and SDG indicators (1)</a:t>
            </a:r>
            <a:endParaRPr lang="en-GB" dirty="0"/>
          </a:p>
        </p:txBody>
      </p:sp>
    </p:spTree>
    <p:extLst>
      <p:ext uri="{BB962C8B-B14F-4D97-AF65-F5344CB8AC3E}">
        <p14:creationId xmlns:p14="http://schemas.microsoft.com/office/powerpoint/2010/main" val="119883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424936" cy="5184577"/>
          </a:xfrm>
        </p:spPr>
        <p:txBody>
          <a:bodyPr>
            <a:normAutofit/>
          </a:bodyPr>
          <a:lstStyle/>
          <a:p>
            <a:r>
              <a:rPr lang="en-GB" sz="2200" b="1" dirty="0" smtClean="0">
                <a:solidFill>
                  <a:schemeClr val="tx2"/>
                </a:solidFill>
              </a:rPr>
              <a:t>Goal 13: Take urgent action to combat climate change and its impacts (cont.)</a:t>
            </a:r>
          </a:p>
          <a:p>
            <a:pPr lvl="1"/>
            <a:endParaRPr lang="en-GB" dirty="0" smtClean="0">
              <a:solidFill>
                <a:schemeClr val="tx2"/>
              </a:solidFill>
            </a:endParaRPr>
          </a:p>
          <a:p>
            <a:pPr lvl="1"/>
            <a:r>
              <a:rPr lang="en-GB" dirty="0" err="1" smtClean="0">
                <a:solidFill>
                  <a:schemeClr val="tx2"/>
                </a:solidFill>
              </a:rPr>
              <a:t>13.a</a:t>
            </a:r>
            <a:r>
              <a:rPr lang="en-GB" dirty="0" smtClean="0">
                <a:solidFill>
                  <a:schemeClr val="tx2"/>
                </a:solidFill>
              </a:rPr>
              <a:t>: mobilise funds for developing countries, Green Climate Fund</a:t>
            </a:r>
          </a:p>
          <a:p>
            <a:pPr lvl="2"/>
            <a:r>
              <a:rPr lang="en-US" sz="1800" dirty="0">
                <a:solidFill>
                  <a:srgbClr val="0070C0"/>
                </a:solidFill>
              </a:rPr>
              <a:t>Mobilized amount of USD per year starting in 2020 accountable towards the </a:t>
            </a:r>
            <a:r>
              <a:rPr lang="en-US" sz="1800" dirty="0" smtClean="0">
                <a:solidFill>
                  <a:srgbClr val="0070C0"/>
                </a:solidFill>
              </a:rPr>
              <a:t>USD </a:t>
            </a:r>
            <a:r>
              <a:rPr lang="en-GB" sz="1800" dirty="0" smtClean="0">
                <a:solidFill>
                  <a:srgbClr val="0070C0"/>
                </a:solidFill>
              </a:rPr>
              <a:t>100 </a:t>
            </a:r>
            <a:r>
              <a:rPr lang="en-GB" sz="1800" dirty="0">
                <a:solidFill>
                  <a:srgbClr val="0070C0"/>
                </a:solidFill>
              </a:rPr>
              <a:t>billion </a:t>
            </a:r>
            <a:r>
              <a:rPr lang="en-GB" sz="1800" dirty="0" smtClean="0">
                <a:solidFill>
                  <a:srgbClr val="0070C0"/>
                </a:solidFill>
              </a:rPr>
              <a:t>commitment </a:t>
            </a:r>
            <a:r>
              <a:rPr lang="en-GB" sz="1800" dirty="0" smtClean="0">
                <a:solidFill>
                  <a:schemeClr val="tx2"/>
                </a:solidFill>
              </a:rPr>
              <a:t>(Tier 1, proposed by UNFCCC)</a:t>
            </a:r>
          </a:p>
          <a:p>
            <a:pPr lvl="1"/>
            <a:r>
              <a:rPr lang="en-GB" dirty="0" err="1" smtClean="0">
                <a:solidFill>
                  <a:schemeClr val="tx2"/>
                </a:solidFill>
              </a:rPr>
              <a:t>13.b</a:t>
            </a:r>
            <a:r>
              <a:rPr lang="en-GB" dirty="0" smtClean="0">
                <a:solidFill>
                  <a:schemeClr val="tx2"/>
                </a:solidFill>
              </a:rPr>
              <a:t>: raise capacity to deal with climate change in least developed countries and small island developing States</a:t>
            </a:r>
          </a:p>
          <a:p>
            <a:pPr lvl="2"/>
            <a:r>
              <a:rPr lang="en-US" sz="1800" dirty="0">
                <a:solidFill>
                  <a:srgbClr val="0070C0"/>
                </a:solidFill>
              </a:rPr>
              <a:t>Number of LDCs that are receiving specialized support for mechanisms for </a:t>
            </a:r>
            <a:r>
              <a:rPr lang="en-US" sz="1800" dirty="0" smtClean="0">
                <a:solidFill>
                  <a:srgbClr val="0070C0"/>
                </a:solidFill>
              </a:rPr>
              <a:t>raising capacities </a:t>
            </a:r>
            <a:r>
              <a:rPr lang="en-US" sz="1800" dirty="0">
                <a:solidFill>
                  <a:srgbClr val="0070C0"/>
                </a:solidFill>
              </a:rPr>
              <a:t>for effective climate change related planning and management, </a:t>
            </a:r>
            <a:r>
              <a:rPr lang="en-US" sz="1800" dirty="0" smtClean="0">
                <a:solidFill>
                  <a:srgbClr val="0070C0"/>
                </a:solidFill>
              </a:rPr>
              <a:t>including focusing </a:t>
            </a:r>
            <a:r>
              <a:rPr lang="en-US" sz="1800" dirty="0">
                <a:solidFill>
                  <a:srgbClr val="0070C0"/>
                </a:solidFill>
              </a:rPr>
              <a:t>on women, youth, local and marginalized </a:t>
            </a:r>
            <a:r>
              <a:rPr lang="en-US" sz="1800" dirty="0" smtClean="0">
                <a:solidFill>
                  <a:srgbClr val="0070C0"/>
                </a:solidFill>
              </a:rPr>
              <a:t>communities</a:t>
            </a:r>
            <a:r>
              <a:rPr lang="en-US" sz="1800" dirty="0" smtClean="0">
                <a:solidFill>
                  <a:schemeClr val="tx2"/>
                </a:solidFill>
              </a:rPr>
              <a:t> (Tier 3, proposed by OECD)</a:t>
            </a:r>
            <a:endParaRPr lang="en-GB" sz="1800" dirty="0">
              <a:solidFill>
                <a:srgbClr val="0070C0"/>
              </a:solidFill>
            </a:endParaRPr>
          </a:p>
        </p:txBody>
      </p:sp>
      <p:sp>
        <p:nvSpPr>
          <p:cNvPr id="4" name="Title 3"/>
          <p:cNvSpPr>
            <a:spLocks noGrp="1"/>
          </p:cNvSpPr>
          <p:nvPr>
            <p:ph type="title"/>
          </p:nvPr>
        </p:nvSpPr>
        <p:spPr>
          <a:xfrm>
            <a:off x="467544" y="548680"/>
            <a:ext cx="8229600" cy="648072"/>
          </a:xfrm>
        </p:spPr>
        <p:txBody>
          <a:bodyPr/>
          <a:lstStyle/>
          <a:p>
            <a:r>
              <a:rPr lang="en-GB" dirty="0" smtClean="0"/>
              <a:t>Climate change and SDG indicators (2)</a:t>
            </a:r>
            <a:endParaRPr lang="en-GB" dirty="0"/>
          </a:p>
        </p:txBody>
      </p:sp>
    </p:spTree>
    <p:extLst>
      <p:ext uri="{BB962C8B-B14F-4D97-AF65-F5344CB8AC3E}">
        <p14:creationId xmlns:p14="http://schemas.microsoft.com/office/powerpoint/2010/main" val="36239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424936" cy="5040561"/>
          </a:xfrm>
        </p:spPr>
        <p:txBody>
          <a:bodyPr>
            <a:normAutofit/>
          </a:bodyPr>
          <a:lstStyle/>
          <a:p>
            <a:r>
              <a:rPr lang="en-GB" sz="2200" b="1" dirty="0" smtClean="0">
                <a:solidFill>
                  <a:schemeClr val="tx2"/>
                </a:solidFill>
              </a:rPr>
              <a:t>Goal 1. Poverty</a:t>
            </a:r>
          </a:p>
          <a:p>
            <a:pPr lvl="1"/>
            <a:r>
              <a:rPr lang="en-GB" dirty="0" smtClean="0">
                <a:solidFill>
                  <a:schemeClr val="tx2"/>
                </a:solidFill>
              </a:rPr>
              <a:t>1.5 Build resilience of poor and vulnerable to climate-related extreme events and other economic, social and environmental shocks and disasters</a:t>
            </a:r>
          </a:p>
          <a:p>
            <a:pPr lvl="2"/>
            <a:r>
              <a:rPr lang="en-US" sz="1800" dirty="0">
                <a:solidFill>
                  <a:srgbClr val="0070C0"/>
                </a:solidFill>
              </a:rPr>
              <a:t>Number of deaths, missing people, injured, relocated or evacuated due to </a:t>
            </a:r>
            <a:r>
              <a:rPr lang="en-US" sz="1800" dirty="0" smtClean="0">
                <a:solidFill>
                  <a:srgbClr val="0070C0"/>
                </a:solidFill>
              </a:rPr>
              <a:t>disasters </a:t>
            </a:r>
            <a:r>
              <a:rPr lang="en-GB" sz="1800" dirty="0" smtClean="0">
                <a:solidFill>
                  <a:srgbClr val="0070C0"/>
                </a:solidFill>
              </a:rPr>
              <a:t>per </a:t>
            </a:r>
            <a:r>
              <a:rPr lang="en-GB" sz="1800" dirty="0">
                <a:solidFill>
                  <a:srgbClr val="0070C0"/>
                </a:solidFill>
              </a:rPr>
              <a:t>100,000 </a:t>
            </a:r>
            <a:r>
              <a:rPr lang="en-GB" sz="1800" dirty="0" smtClean="0">
                <a:solidFill>
                  <a:srgbClr val="0070C0"/>
                </a:solidFill>
              </a:rPr>
              <a:t>people </a:t>
            </a:r>
            <a:r>
              <a:rPr lang="en-GB" sz="1800" dirty="0" smtClean="0">
                <a:solidFill>
                  <a:schemeClr val="tx2"/>
                </a:solidFill>
              </a:rPr>
              <a:t>(same indicator as for 13.1, </a:t>
            </a:r>
            <a:r>
              <a:rPr lang="en-GB" sz="1800" dirty="0" smtClean="0"/>
              <a:t>Tier </a:t>
            </a:r>
            <a:r>
              <a:rPr lang="en-GB" sz="1800" dirty="0"/>
              <a:t>2, source: national disaster loss databases</a:t>
            </a:r>
            <a:r>
              <a:rPr lang="en-GB" sz="1800" dirty="0" smtClean="0"/>
              <a:t>)</a:t>
            </a:r>
          </a:p>
          <a:p>
            <a:r>
              <a:rPr lang="en-GB" sz="2200" b="1" dirty="0" smtClean="0">
                <a:solidFill>
                  <a:schemeClr val="tx2"/>
                </a:solidFill>
              </a:rPr>
              <a:t>Goal 2. Hunger</a:t>
            </a:r>
          </a:p>
          <a:p>
            <a:pPr lvl="1"/>
            <a:r>
              <a:rPr lang="en-GB" dirty="0" smtClean="0">
                <a:solidFill>
                  <a:schemeClr val="tx2"/>
                </a:solidFill>
              </a:rPr>
              <a:t>2.4 Sustainable food production and resilient agricultural practices that strengthen capacity for adaptation to climate change etc.</a:t>
            </a:r>
          </a:p>
          <a:p>
            <a:pPr lvl="2"/>
            <a:r>
              <a:rPr lang="en-US" sz="1800" dirty="0">
                <a:solidFill>
                  <a:srgbClr val="0070C0"/>
                </a:solidFill>
              </a:rPr>
              <a:t>Percentage of agricultural area under sustainable agricultural </a:t>
            </a:r>
            <a:r>
              <a:rPr lang="en-US" sz="1800" dirty="0" smtClean="0">
                <a:solidFill>
                  <a:srgbClr val="0070C0"/>
                </a:solidFill>
              </a:rPr>
              <a:t>practices </a:t>
            </a:r>
            <a:r>
              <a:rPr lang="en-US" sz="1800" dirty="0" smtClean="0">
                <a:solidFill>
                  <a:schemeClr val="tx2"/>
                </a:solidFill>
              </a:rPr>
              <a:t>(Tier 2, FAO proposal)</a:t>
            </a:r>
          </a:p>
        </p:txBody>
      </p:sp>
      <p:sp>
        <p:nvSpPr>
          <p:cNvPr id="4" name="Title 3"/>
          <p:cNvSpPr>
            <a:spLocks noGrp="1"/>
          </p:cNvSpPr>
          <p:nvPr>
            <p:ph type="title"/>
          </p:nvPr>
        </p:nvSpPr>
        <p:spPr>
          <a:xfrm>
            <a:off x="467544" y="548680"/>
            <a:ext cx="8229600" cy="648072"/>
          </a:xfrm>
        </p:spPr>
        <p:txBody>
          <a:bodyPr/>
          <a:lstStyle/>
          <a:p>
            <a:r>
              <a:rPr lang="en-GB" dirty="0" smtClean="0"/>
              <a:t>Climate change and SDG indicators (3)</a:t>
            </a:r>
            <a:endParaRPr lang="en-GB" dirty="0"/>
          </a:p>
        </p:txBody>
      </p:sp>
    </p:spTree>
    <p:extLst>
      <p:ext uri="{BB962C8B-B14F-4D97-AF65-F5344CB8AC3E}">
        <p14:creationId xmlns:p14="http://schemas.microsoft.com/office/powerpoint/2010/main" val="10843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6"/>
            <a:ext cx="8424936" cy="5256585"/>
          </a:xfrm>
        </p:spPr>
        <p:txBody>
          <a:bodyPr>
            <a:normAutofit/>
          </a:bodyPr>
          <a:lstStyle/>
          <a:p>
            <a:r>
              <a:rPr lang="en-US" sz="2200" b="1" dirty="0" smtClean="0">
                <a:solidFill>
                  <a:schemeClr val="tx2"/>
                </a:solidFill>
              </a:rPr>
              <a:t>Goal 11. Cities and human settlements</a:t>
            </a:r>
          </a:p>
          <a:p>
            <a:pPr lvl="1"/>
            <a:r>
              <a:rPr lang="en-US" sz="1800" dirty="0">
                <a:solidFill>
                  <a:schemeClr val="tx2"/>
                </a:solidFill>
              </a:rPr>
              <a:t>Target 11.5 reduce number of deaths, people affected and economic losses caused by disasters</a:t>
            </a:r>
          </a:p>
          <a:p>
            <a:pPr lvl="2"/>
            <a:r>
              <a:rPr lang="en-US" sz="1900" dirty="0">
                <a:solidFill>
                  <a:srgbClr val="0070C0"/>
                </a:solidFill>
              </a:rPr>
              <a:t>Number of deaths, missing people, injured, relocated or evacuated due to disasters </a:t>
            </a:r>
            <a:r>
              <a:rPr lang="en-GB" sz="1900" dirty="0">
                <a:solidFill>
                  <a:srgbClr val="0070C0"/>
                </a:solidFill>
              </a:rPr>
              <a:t>per 100,000 people</a:t>
            </a:r>
            <a:r>
              <a:rPr lang="en-GB" sz="1900" dirty="0">
                <a:solidFill>
                  <a:schemeClr val="tx2"/>
                </a:solidFill>
              </a:rPr>
              <a:t>.(same as indicators for 1.5 and 13.1</a:t>
            </a:r>
            <a:r>
              <a:rPr lang="en-GB" sz="1900" dirty="0" smtClean="0">
                <a:solidFill>
                  <a:schemeClr val="tx2"/>
                </a:solidFill>
              </a:rPr>
              <a:t>)</a:t>
            </a:r>
          </a:p>
          <a:p>
            <a:pPr lvl="1"/>
            <a:r>
              <a:rPr lang="en-GB" sz="1900" dirty="0" err="1" smtClean="0">
                <a:solidFill>
                  <a:schemeClr val="tx2"/>
                </a:solidFill>
              </a:rPr>
              <a:t>11.b</a:t>
            </a:r>
            <a:r>
              <a:rPr lang="en-GB" sz="1900" dirty="0" smtClean="0">
                <a:solidFill>
                  <a:schemeClr val="tx2"/>
                </a:solidFill>
              </a:rPr>
              <a:t> cities implementing policies od mitigation and adaptation to climate change and resilience to disasters</a:t>
            </a:r>
          </a:p>
          <a:p>
            <a:pPr lvl="2"/>
            <a:r>
              <a:rPr lang="en-US" sz="1900" dirty="0">
                <a:solidFill>
                  <a:srgbClr val="0070C0"/>
                </a:solidFill>
              </a:rPr>
              <a:t>Percentage of cities implementing risk reduction and resilience policies that </a:t>
            </a:r>
            <a:r>
              <a:rPr lang="en-US" sz="1900" dirty="0" smtClean="0">
                <a:solidFill>
                  <a:srgbClr val="0070C0"/>
                </a:solidFill>
              </a:rPr>
              <a:t>include </a:t>
            </a:r>
            <a:r>
              <a:rPr lang="en-GB" sz="1900" dirty="0" smtClean="0">
                <a:solidFill>
                  <a:srgbClr val="0070C0"/>
                </a:solidFill>
              </a:rPr>
              <a:t>vulnerable </a:t>
            </a:r>
            <a:r>
              <a:rPr lang="en-GB" sz="1900" dirty="0">
                <a:solidFill>
                  <a:srgbClr val="0070C0"/>
                </a:solidFill>
              </a:rPr>
              <a:t>and marginalized </a:t>
            </a:r>
            <a:r>
              <a:rPr lang="en-GB" sz="1900" dirty="0" smtClean="0">
                <a:solidFill>
                  <a:srgbClr val="0070C0"/>
                </a:solidFill>
              </a:rPr>
              <a:t>groups </a:t>
            </a:r>
            <a:r>
              <a:rPr lang="en-GB" sz="1900" dirty="0" smtClean="0">
                <a:solidFill>
                  <a:schemeClr val="tx2"/>
                </a:solidFill>
              </a:rPr>
              <a:t>(tier 1, source: </a:t>
            </a:r>
            <a:r>
              <a:rPr lang="en-US" sz="1900" dirty="0" smtClean="0"/>
              <a:t>government </a:t>
            </a:r>
            <a:r>
              <a:rPr lang="en-US" sz="1900" dirty="0"/>
              <a:t>data, OCHA, NGO sources, UNHCR, IOM and </a:t>
            </a:r>
            <a:r>
              <a:rPr lang="en-US" sz="1900" dirty="0" smtClean="0"/>
              <a:t>IDMC)</a:t>
            </a:r>
            <a:endParaRPr lang="en-GB" sz="1900" dirty="0">
              <a:solidFill>
                <a:srgbClr val="0070C0"/>
              </a:solidFill>
            </a:endParaRPr>
          </a:p>
          <a:p>
            <a:r>
              <a:rPr lang="en-US" sz="2400" dirty="0" smtClean="0">
                <a:solidFill>
                  <a:schemeClr val="tx2"/>
                </a:solidFill>
              </a:rPr>
              <a:t>Other goals and targets, indirectly linked with climate change</a:t>
            </a:r>
          </a:p>
          <a:p>
            <a:pPr lvl="1"/>
            <a:r>
              <a:rPr lang="en-US" sz="1800" dirty="0" smtClean="0">
                <a:solidFill>
                  <a:schemeClr val="tx2"/>
                </a:solidFill>
              </a:rPr>
              <a:t>Goal 7. Energy </a:t>
            </a:r>
          </a:p>
          <a:p>
            <a:pPr lvl="1"/>
            <a:r>
              <a:rPr lang="en-US" sz="1800" dirty="0" smtClean="0">
                <a:solidFill>
                  <a:schemeClr val="tx2"/>
                </a:solidFill>
              </a:rPr>
              <a:t>Goal 9. Infrastructure, industrialization and innovation, Target 9.1 resilient infrastructure</a:t>
            </a:r>
          </a:p>
          <a:p>
            <a:pPr lvl="1"/>
            <a:r>
              <a:rPr lang="en-US" sz="1800" dirty="0" smtClean="0">
                <a:solidFill>
                  <a:schemeClr val="tx2"/>
                </a:solidFill>
              </a:rPr>
              <a:t>Goal </a:t>
            </a:r>
            <a:r>
              <a:rPr lang="en-US" sz="1800" dirty="0">
                <a:solidFill>
                  <a:schemeClr val="tx2"/>
                </a:solidFill>
              </a:rPr>
              <a:t>14. Oceans, seas and marine ecosystems</a:t>
            </a:r>
          </a:p>
          <a:p>
            <a:pPr lvl="1"/>
            <a:r>
              <a:rPr lang="en-US" sz="1800" dirty="0" smtClean="0">
                <a:solidFill>
                  <a:schemeClr val="tx2"/>
                </a:solidFill>
              </a:rPr>
              <a:t>Goal 15. Terrestrial ecosystems</a:t>
            </a:r>
          </a:p>
        </p:txBody>
      </p:sp>
      <p:sp>
        <p:nvSpPr>
          <p:cNvPr id="4" name="Title 3"/>
          <p:cNvSpPr>
            <a:spLocks noGrp="1"/>
          </p:cNvSpPr>
          <p:nvPr>
            <p:ph type="title"/>
          </p:nvPr>
        </p:nvSpPr>
        <p:spPr>
          <a:xfrm>
            <a:off x="467544" y="548680"/>
            <a:ext cx="8229600" cy="648072"/>
          </a:xfrm>
        </p:spPr>
        <p:txBody>
          <a:bodyPr/>
          <a:lstStyle/>
          <a:p>
            <a:r>
              <a:rPr lang="en-GB" dirty="0" smtClean="0"/>
              <a:t>Climate change and SDG indicators (4)</a:t>
            </a:r>
            <a:endParaRPr lang="en-GB" dirty="0"/>
          </a:p>
        </p:txBody>
      </p:sp>
    </p:spTree>
    <p:extLst>
      <p:ext uri="{BB962C8B-B14F-4D97-AF65-F5344CB8AC3E}">
        <p14:creationId xmlns:p14="http://schemas.microsoft.com/office/powerpoint/2010/main" val="80185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UNECE_POTX_4x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no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UNECE_POTX_4x3</Template>
  <TotalTime>1682</TotalTime>
  <Words>2058</Words>
  <Application>Microsoft Office PowerPoint</Application>
  <PresentationFormat>On-screen Show (4:3)</PresentationFormat>
  <Paragraphs>192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UNECE_POTX_4x3</vt:lpstr>
      <vt:lpstr>SDGs and climate change related statistics</vt:lpstr>
      <vt:lpstr>Process of establishing SDGs and indicators (1)</vt:lpstr>
      <vt:lpstr>Process of establishing SDGs and indicators (2)</vt:lpstr>
      <vt:lpstr>Current status of the process</vt:lpstr>
      <vt:lpstr>Next steps</vt:lpstr>
      <vt:lpstr>Climate change and SDG indicators (1)</vt:lpstr>
      <vt:lpstr>Climate change and SDG indicators (2)</vt:lpstr>
      <vt:lpstr>Climate change and SDG indicators (3)</vt:lpstr>
      <vt:lpstr>Climate change and SDG indicators (4)</vt:lpstr>
      <vt:lpstr>    </vt:lpstr>
    </vt:vector>
  </TitlesOfParts>
  <Company>ECE-ISU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Jean Rodriguez</dc:creator>
  <cp:lastModifiedBy>Tiina Luige</cp:lastModifiedBy>
  <cp:revision>65</cp:revision>
  <cp:lastPrinted>2015-09-01T15:23:04Z</cp:lastPrinted>
  <dcterms:created xsi:type="dcterms:W3CDTF">2015-05-13T14:05:37Z</dcterms:created>
  <dcterms:modified xsi:type="dcterms:W3CDTF">2015-09-01T15:32:56Z</dcterms:modified>
</cp:coreProperties>
</file>