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Override5.xml" ContentType="application/vnd.openxmlformats-officedocument.themeOverride+xml"/>
  <Override PartName="/ppt/drawings/drawing2.xml" ContentType="application/vnd.openxmlformats-officedocument.drawingml.chartshape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theme/themeOverride4.xml" ContentType="application/vnd.openxmlformats-officedocument.themeOverr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7" r:id="rId2"/>
    <p:sldId id="286" r:id="rId3"/>
    <p:sldId id="259" r:id="rId4"/>
    <p:sldId id="260" r:id="rId5"/>
    <p:sldId id="262" r:id="rId6"/>
    <p:sldId id="284" r:id="rId7"/>
    <p:sldId id="265" r:id="rId8"/>
    <p:sldId id="267" r:id="rId9"/>
    <p:sldId id="264" r:id="rId10"/>
    <p:sldId id="274" r:id="rId11"/>
    <p:sldId id="275" r:id="rId12"/>
    <p:sldId id="276" r:id="rId13"/>
    <p:sldId id="271" r:id="rId14"/>
    <p:sldId id="283" r:id="rId15"/>
    <p:sldId id="279" r:id="rId16"/>
    <p:sldId id="285" r:id="rId17"/>
    <p:sldId id="269" r:id="rId18"/>
    <p:sldId id="261" r:id="rId19"/>
  </p:sldIdLst>
  <p:sldSz cx="9144000" cy="6858000" type="screen4x3"/>
  <p:notesSz cx="6794500" cy="9931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A300"/>
    <a:srgbClr val="99FF3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snapToObjects="1">
      <p:cViewPr varScale="1">
        <p:scale>
          <a:sx n="100" d="100"/>
          <a:sy n="100" d="100"/>
        </p:scale>
        <p:origin x="-102"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file:///\\HQFILE1\NRC_Div\NRC\MAGHG\COMMUNICATION\PressRelease\2012_GHG.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HQFILE1\NRC\MAGHG\COMMUNICATION\PressRelease\Copy%20of%202012_GHG_FNT.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HQFILE1\NRC\MAGHG\CAPACITY\AGENCIES\UNFCCC\ADP\EDGAR_with_FAOSTAT_ADP.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HQFILE1\NRC\MAGHG\CAPACITY\AGENCIES\UNFCCC\ADP\EDGAR_with_FAOSTAT_ADP.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HQFILE1\NRC\MAGHG\CAPACITY\AGENCIES\UNFCCC\ADP\N2O_ag.xls" TargetMode="External"/><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title>
      <c:tx>
        <c:rich>
          <a:bodyPr/>
          <a:lstStyle/>
          <a:p>
            <a:pPr>
              <a:defRPr sz="2200" u="none">
                <a:solidFill>
                  <a:schemeClr val="bg1">
                    <a:lumMod val="50000"/>
                  </a:schemeClr>
                </a:solidFill>
              </a:defRPr>
            </a:pPr>
            <a:r>
              <a:rPr lang="en-US" sz="2200" u="none" dirty="0" smtClean="0">
                <a:solidFill>
                  <a:schemeClr val="bg1">
                    <a:lumMod val="50000"/>
                  </a:schemeClr>
                </a:solidFill>
              </a:rPr>
              <a:t>Global Growth Rates</a:t>
            </a:r>
            <a:endParaRPr lang="en-US" sz="2200" u="none" dirty="0">
              <a:solidFill>
                <a:schemeClr val="bg1">
                  <a:lumMod val="50000"/>
                </a:schemeClr>
              </a:solidFill>
            </a:endParaRPr>
          </a:p>
        </c:rich>
      </c:tx>
      <c:layout/>
    </c:title>
    <c:plotArea>
      <c:layout>
        <c:manualLayout>
          <c:layoutTarget val="inner"/>
          <c:xMode val="edge"/>
          <c:yMode val="edge"/>
          <c:x val="0.16332978299597312"/>
          <c:y val="0.19881617925217318"/>
          <c:w val="0.78890616115536727"/>
          <c:h val="0.65458578484339003"/>
        </c:manualLayout>
      </c:layout>
      <c:barChart>
        <c:barDir val="bar"/>
        <c:grouping val="clustered"/>
        <c:ser>
          <c:idx val="0"/>
          <c:order val="0"/>
          <c:tx>
            <c:strRef>
              <c:f>world!$Q$25</c:f>
              <c:strCache>
                <c:ptCount val="1"/>
                <c:pt idx="0">
                  <c:v>Agriculture</c:v>
                </c:pt>
              </c:strCache>
            </c:strRef>
          </c:tx>
          <c:dPt>
            <c:idx val="0"/>
            <c:spPr>
              <a:solidFill>
                <a:srgbClr val="92D050"/>
              </a:solidFill>
            </c:spPr>
          </c:dPt>
          <c:dPt>
            <c:idx val="1"/>
            <c:spPr>
              <a:solidFill>
                <a:srgbClr val="FF9933"/>
              </a:solidFill>
            </c:spPr>
          </c:dPt>
          <c:dLbls>
            <c:txPr>
              <a:bodyPr/>
              <a:lstStyle/>
              <a:p>
                <a:pPr>
                  <a:defRPr sz="1400" b="1"/>
                </a:pPr>
                <a:endParaRPr lang="en-US"/>
              </a:p>
            </c:txPr>
            <c:showVal val="1"/>
          </c:dLbls>
          <c:cat>
            <c:strRef>
              <c:f>world!$R$24:$S$24</c:f>
              <c:strCache>
                <c:ptCount val="2"/>
                <c:pt idx="0">
                  <c:v>2001-2010</c:v>
                </c:pt>
                <c:pt idx="1">
                  <c:v>2012</c:v>
                </c:pt>
              </c:strCache>
            </c:strRef>
          </c:cat>
          <c:val>
            <c:numRef>
              <c:f>world!$R$25:$S$25</c:f>
              <c:numCache>
                <c:formatCode>0.0%</c:formatCode>
                <c:ptCount val="2"/>
                <c:pt idx="0">
                  <c:v>1.1876271935781805E-2</c:v>
                </c:pt>
                <c:pt idx="1">
                  <c:v>9.6707588383218579E-3</c:v>
                </c:pt>
              </c:numCache>
            </c:numRef>
          </c:val>
        </c:ser>
        <c:axId val="51176576"/>
        <c:axId val="51178112"/>
      </c:barChart>
      <c:catAx>
        <c:axId val="51176576"/>
        <c:scaling>
          <c:orientation val="minMax"/>
        </c:scaling>
        <c:axPos val="l"/>
        <c:tickLblPos val="nextTo"/>
        <c:txPr>
          <a:bodyPr/>
          <a:lstStyle/>
          <a:p>
            <a:pPr>
              <a:defRPr sz="1400" b="1"/>
            </a:pPr>
            <a:endParaRPr lang="en-US"/>
          </a:p>
        </c:txPr>
        <c:crossAx val="51178112"/>
        <c:crosses val="autoZero"/>
        <c:auto val="1"/>
        <c:lblAlgn val="ctr"/>
        <c:lblOffset val="100"/>
      </c:catAx>
      <c:valAx>
        <c:axId val="51178112"/>
        <c:scaling>
          <c:orientation val="minMax"/>
        </c:scaling>
        <c:axPos val="b"/>
        <c:majorGridlines/>
        <c:numFmt formatCode="0.0%" sourceLinked="1"/>
        <c:tickLblPos val="nextTo"/>
        <c:crossAx val="51176576"/>
        <c:crosses val="autoZero"/>
        <c:crossBetween val="between"/>
      </c:valAx>
      <c:spPr>
        <a:noFill/>
        <a:ln>
          <a:noFill/>
        </a:ln>
      </c:spPr>
    </c:plotArea>
    <c:plotVisOnly val="1"/>
    <c:dispBlanksAs val="gap"/>
  </c:chart>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scatterChart>
        <c:scatterStyle val="lineMarker"/>
        <c:ser>
          <c:idx val="0"/>
          <c:order val="0"/>
          <c:spPr>
            <a:ln w="28575">
              <a:noFill/>
            </a:ln>
          </c:spPr>
          <c:marker>
            <c:symbol val="square"/>
            <c:size val="7"/>
            <c:spPr>
              <a:solidFill>
                <a:srgbClr val="C00000"/>
              </a:solidFill>
            </c:spPr>
          </c:marker>
          <c:xVal>
            <c:numRef>
              <c:f>projections!$E$27:$Q$27</c:f>
              <c:numCache>
                <c:formatCode>General</c:formatCode>
                <c:ptCount val="1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numCache>
            </c:numRef>
          </c:xVal>
          <c:yVal>
            <c:numRef>
              <c:f>projections!$E$28:$Q$28</c:f>
              <c:numCache>
                <c:formatCode>General</c:formatCode>
                <c:ptCount val="13"/>
                <c:pt idx="0">
                  <c:v>4655797.5299999993</c:v>
                </c:pt>
                <c:pt idx="1">
                  <c:v>4683481.34</c:v>
                </c:pt>
                <c:pt idx="2">
                  <c:v>4736082.6800000006</c:v>
                </c:pt>
                <c:pt idx="3">
                  <c:v>4761198.8199999994</c:v>
                </c:pt>
                <c:pt idx="4">
                  <c:v>4847621.54</c:v>
                </c:pt>
                <c:pt idx="5">
                  <c:v>4906314.59</c:v>
                </c:pt>
                <c:pt idx="6">
                  <c:v>4977966.1199999992</c:v>
                </c:pt>
                <c:pt idx="7">
                  <c:v>5077701.5</c:v>
                </c:pt>
                <c:pt idx="8">
                  <c:v>5152650.5200000005</c:v>
                </c:pt>
                <c:pt idx="9">
                  <c:v>5211186.5200000005</c:v>
                </c:pt>
                <c:pt idx="10">
                  <c:v>5239704.3199999994</c:v>
                </c:pt>
                <c:pt idx="11">
                  <c:v>5329965.3999999994</c:v>
                </c:pt>
                <c:pt idx="12">
                  <c:v>5381510.21</c:v>
                </c:pt>
              </c:numCache>
            </c:numRef>
          </c:yVal>
        </c:ser>
        <c:ser>
          <c:idx val="1"/>
          <c:order val="1"/>
          <c:tx>
            <c:v>projections</c:v>
          </c:tx>
          <c:spPr>
            <a:ln w="28575">
              <a:noFill/>
            </a:ln>
          </c:spPr>
          <c:trendline>
            <c:trendlineType val="poly"/>
            <c:order val="2"/>
          </c:trendline>
          <c:xVal>
            <c:numRef>
              <c:f>projections!$E$30:$N$30</c:f>
              <c:numCache>
                <c:formatCode>General</c:formatCode>
                <c:ptCount val="10"/>
                <c:pt idx="0">
                  <c:v>2000</c:v>
                </c:pt>
                <c:pt idx="1">
                  <c:v>2001</c:v>
                </c:pt>
                <c:pt idx="2">
                  <c:v>2002</c:v>
                </c:pt>
                <c:pt idx="3">
                  <c:v>2003</c:v>
                </c:pt>
                <c:pt idx="4">
                  <c:v>2004</c:v>
                </c:pt>
                <c:pt idx="5">
                  <c:v>2005</c:v>
                </c:pt>
                <c:pt idx="6">
                  <c:v>2006</c:v>
                </c:pt>
                <c:pt idx="7">
                  <c:v>2007</c:v>
                </c:pt>
                <c:pt idx="8">
                  <c:v>2030</c:v>
                </c:pt>
                <c:pt idx="9">
                  <c:v>2050</c:v>
                </c:pt>
              </c:numCache>
            </c:numRef>
          </c:xVal>
          <c:yVal>
            <c:numRef>
              <c:f>projections!$E$31:$N$31</c:f>
              <c:numCache>
                <c:formatCode>General</c:formatCode>
                <c:ptCount val="10"/>
                <c:pt idx="0">
                  <c:v>4655797.5299999993</c:v>
                </c:pt>
                <c:pt idx="1">
                  <c:v>4683481.34</c:v>
                </c:pt>
                <c:pt idx="2">
                  <c:v>4736082.6800000006</c:v>
                </c:pt>
                <c:pt idx="3">
                  <c:v>4761198.8199999994</c:v>
                </c:pt>
                <c:pt idx="4">
                  <c:v>4847621.54</c:v>
                </c:pt>
                <c:pt idx="5">
                  <c:v>4906314.59</c:v>
                </c:pt>
                <c:pt idx="6">
                  <c:v>4977966.1199999992</c:v>
                </c:pt>
                <c:pt idx="7">
                  <c:v>5077701.5</c:v>
                </c:pt>
                <c:pt idx="8">
                  <c:v>5806602.1000000006</c:v>
                </c:pt>
                <c:pt idx="9">
                  <c:v>6378159.9000000004</c:v>
                </c:pt>
              </c:numCache>
            </c:numRef>
          </c:yVal>
        </c:ser>
        <c:axId val="65493248"/>
        <c:axId val="65515520"/>
      </c:scatterChart>
      <c:valAx>
        <c:axId val="65493248"/>
        <c:scaling>
          <c:orientation val="minMax"/>
          <c:max val="2055"/>
          <c:min val="2000"/>
        </c:scaling>
        <c:axPos val="b"/>
        <c:numFmt formatCode="General" sourceLinked="1"/>
        <c:tickLblPos val="nextTo"/>
        <c:crossAx val="65515520"/>
        <c:crosses val="autoZero"/>
        <c:crossBetween val="midCat"/>
      </c:valAx>
      <c:valAx>
        <c:axId val="65515520"/>
        <c:scaling>
          <c:orientation val="minMax"/>
          <c:max val="6500000"/>
          <c:min val="3500000"/>
        </c:scaling>
        <c:axPos val="l"/>
        <c:majorGridlines/>
        <c:numFmt formatCode="General" sourceLinked="1"/>
        <c:majorTickMark val="in"/>
        <c:tickLblPos val="nextTo"/>
        <c:crossAx val="65493248"/>
        <c:crosses val="autoZero"/>
        <c:crossBetween val="midCat"/>
      </c:valAx>
    </c:plotArea>
    <c:plotVisOnly val="1"/>
    <c:dispBlanksAs val="gap"/>
  </c:chart>
  <c:txPr>
    <a:bodyPr/>
    <a:lstStyle/>
    <a:p>
      <a:pPr>
        <a:defRPr sz="1200"/>
      </a:pPr>
      <a:endParaRPr lang="en-US"/>
    </a:p>
  </c:txPr>
  <c:externalData r:id="rId2"/>
  <c:userShapes r:id="rId3"/>
</c:chartSpace>
</file>

<file path=ppt/charts/chart3.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0572078171757"/>
          <c:y val="0"/>
          <c:w val="0.63382234682371641"/>
          <c:h val="1"/>
        </c:manualLayout>
      </c:layout>
      <c:doughnutChart>
        <c:varyColors val="1"/>
        <c:ser>
          <c:idx val="0"/>
          <c:order val="0"/>
          <c:explosion val="25"/>
          <c:dPt>
            <c:idx val="0"/>
            <c:spPr>
              <a:solidFill>
                <a:srgbClr val="00B050"/>
              </a:solidFill>
            </c:spPr>
          </c:dPt>
          <c:dPt>
            <c:idx val="1"/>
            <c:spPr>
              <a:solidFill>
                <a:srgbClr val="C00000"/>
              </a:solidFill>
            </c:spPr>
          </c:dPt>
          <c:dPt>
            <c:idx val="2"/>
            <c:spPr>
              <a:solidFill>
                <a:srgbClr val="00B0F0"/>
              </a:solidFill>
            </c:spPr>
          </c:dPt>
          <c:dPt>
            <c:idx val="3"/>
            <c:spPr>
              <a:solidFill>
                <a:srgbClr val="FFC000"/>
              </a:solidFill>
            </c:spPr>
          </c:dPt>
          <c:dPt>
            <c:idx val="4"/>
            <c:spPr>
              <a:solidFill>
                <a:srgbClr val="FF0000"/>
              </a:solidFill>
            </c:spPr>
          </c:dPt>
          <c:dPt>
            <c:idx val="5"/>
            <c:spPr>
              <a:solidFill>
                <a:schemeClr val="accent1">
                  <a:lumMod val="75000"/>
                </a:schemeClr>
              </a:solidFill>
            </c:spPr>
          </c:dPt>
          <c:dLbls>
            <c:dLbl>
              <c:idx val="3"/>
              <c:layout>
                <c:manualLayout>
                  <c:x val="1.8038032973822397E-2"/>
                  <c:y val="-4.0457640503182811E-2"/>
                </c:manualLayout>
              </c:layout>
              <c:showPercent val="1"/>
            </c:dLbl>
            <c:numFmt formatCode="0%" sourceLinked="0"/>
            <c:txPr>
              <a:bodyPr/>
              <a:lstStyle/>
              <a:p>
                <a:pPr>
                  <a:defRPr sz="2400" b="1"/>
                </a:pPr>
                <a:endParaRPr lang="en-US"/>
              </a:p>
            </c:txPr>
            <c:showPercent val="1"/>
            <c:showLeaderLines val="1"/>
          </c:dLbls>
          <c:cat>
            <c:strRef>
              <c:f>'PIE_GHG (2)'!$A$13:$A$16</c:f>
              <c:strCache>
                <c:ptCount val="4"/>
                <c:pt idx="0">
                  <c:v>CO2</c:v>
                </c:pt>
                <c:pt idx="1">
                  <c:v>CH4</c:v>
                </c:pt>
                <c:pt idx="2">
                  <c:v>N2O</c:v>
                </c:pt>
                <c:pt idx="3">
                  <c:v>Other</c:v>
                </c:pt>
              </c:strCache>
            </c:strRef>
          </c:cat>
          <c:val>
            <c:numRef>
              <c:f>'PIE_GHG (2)'!$B$13:$B$16</c:f>
              <c:numCache>
                <c:formatCode>_-* #,##0.00_-;\-* #,##0.00_-;_-* "-"??_-;_-@_-</c:formatCode>
                <c:ptCount val="4"/>
                <c:pt idx="0">
                  <c:v>36388982.156105876</c:v>
                </c:pt>
                <c:pt idx="1">
                  <c:v>7365195.5959916208</c:v>
                </c:pt>
                <c:pt idx="2">
                  <c:v>3063342.41689815</c:v>
                </c:pt>
                <c:pt idx="3">
                  <c:v>1001539.0501204793</c:v>
                </c:pt>
              </c:numCache>
            </c:numRef>
          </c:val>
        </c:ser>
        <c:dLbls>
          <c:showPercent val="1"/>
        </c:dLbls>
        <c:firstSliceAng val="0"/>
        <c:holeSize val="50"/>
      </c:doughnutChart>
    </c:plotArea>
    <c:plotVisOnly val="1"/>
    <c:dispBlanksAs val="zero"/>
  </c:chart>
  <c:externalData r:id="rId2"/>
</c:chartSpace>
</file>

<file path=ppt/charts/chart4.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3475262941298897"/>
          <c:y val="0.24018080326878483"/>
          <c:w val="0.49754136189518522"/>
          <c:h val="0.76228162562151858"/>
        </c:manualLayout>
      </c:layout>
      <c:doughnutChart>
        <c:varyColors val="1"/>
        <c:ser>
          <c:idx val="0"/>
          <c:order val="0"/>
          <c:explosion val="25"/>
          <c:dPt>
            <c:idx val="0"/>
            <c:spPr>
              <a:solidFill>
                <a:srgbClr val="00B050"/>
              </a:solidFill>
            </c:spPr>
          </c:dPt>
          <c:dPt>
            <c:idx val="1"/>
            <c:spPr>
              <a:solidFill>
                <a:srgbClr val="92D050"/>
              </a:solidFill>
            </c:spPr>
          </c:dPt>
          <c:dPt>
            <c:idx val="2"/>
            <c:spPr>
              <a:solidFill>
                <a:srgbClr val="EADB16"/>
              </a:solidFill>
            </c:spPr>
          </c:dPt>
          <c:dPt>
            <c:idx val="3"/>
            <c:spPr>
              <a:solidFill>
                <a:schemeClr val="tx2">
                  <a:lumMod val="40000"/>
                  <a:lumOff val="60000"/>
                </a:schemeClr>
              </a:solidFill>
            </c:spPr>
          </c:dPt>
          <c:dPt>
            <c:idx val="4"/>
            <c:spPr>
              <a:solidFill>
                <a:srgbClr val="FF0000"/>
              </a:solidFill>
            </c:spPr>
          </c:dPt>
          <c:dPt>
            <c:idx val="5"/>
            <c:spPr>
              <a:solidFill>
                <a:srgbClr val="0070C0"/>
              </a:solidFill>
            </c:spPr>
          </c:dPt>
          <c:dLbls>
            <c:dLbl>
              <c:idx val="0"/>
              <c:layout>
                <c:manualLayout>
                  <c:x val="1.0615711252653899E-2"/>
                  <c:y val="-2.9940276926462006E-2"/>
                </c:manualLayout>
              </c:layout>
              <c:showPercent val="1"/>
            </c:dLbl>
            <c:numFmt formatCode="0%" sourceLinked="0"/>
            <c:txPr>
              <a:bodyPr/>
              <a:lstStyle/>
              <a:p>
                <a:pPr>
                  <a:defRPr sz="1600"/>
                </a:pPr>
                <a:endParaRPr lang="en-US"/>
              </a:p>
            </c:txPr>
            <c:showPercent val="1"/>
            <c:showLeaderLines val="1"/>
          </c:dLbls>
          <c:cat>
            <c:strRef>
              <c:f>PIE_N2O!$A$3:$A$8</c:f>
              <c:strCache>
                <c:ptCount val="6"/>
                <c:pt idx="0">
                  <c:v>LULUCF</c:v>
                </c:pt>
                <c:pt idx="1">
                  <c:v>AGRICULTURE</c:v>
                </c:pt>
                <c:pt idx="2">
                  <c:v>ENERGY</c:v>
                </c:pt>
                <c:pt idx="3">
                  <c:v>INDUSTRY</c:v>
                </c:pt>
                <c:pt idx="4">
                  <c:v>TRANSPORT</c:v>
                </c:pt>
                <c:pt idx="5">
                  <c:v>BUILDINGS</c:v>
                </c:pt>
              </c:strCache>
            </c:strRef>
          </c:cat>
          <c:val>
            <c:numRef>
              <c:f>PIE_N2O!$B$3:$B$8</c:f>
              <c:numCache>
                <c:formatCode>_-* #,##0_-;\-* #,##0_-;_-* "-"??_-;_-@_-</c:formatCode>
                <c:ptCount val="6"/>
                <c:pt idx="0">
                  <c:v>62385</c:v>
                </c:pt>
                <c:pt idx="1">
                  <c:v>2312261.5930999988</c:v>
                </c:pt>
                <c:pt idx="2">
                  <c:v>177116.74079260378</c:v>
                </c:pt>
                <c:pt idx="3">
                  <c:v>303351.43314653024</c:v>
                </c:pt>
                <c:pt idx="4">
                  <c:v>144697.23275423812</c:v>
                </c:pt>
                <c:pt idx="5">
                  <c:v>63530.417104780587</c:v>
                </c:pt>
              </c:numCache>
            </c:numRef>
          </c:val>
        </c:ser>
        <c:dLbls>
          <c:showPercent val="1"/>
        </c:dLbls>
        <c:firstSliceAng val="0"/>
        <c:holeSize val="50"/>
      </c:doughnutChart>
    </c:plotArea>
    <c:legend>
      <c:legendPos val="t"/>
      <c:layout>
        <c:manualLayout>
          <c:xMode val="edge"/>
          <c:yMode val="edge"/>
          <c:x val="3.1745385935305806E-2"/>
          <c:y val="0.58675972067980742"/>
          <c:w val="0.26495571169967336"/>
          <c:h val="0.3815754318135382"/>
        </c:manualLayout>
      </c:layout>
      <c:txPr>
        <a:bodyPr/>
        <a:lstStyle/>
        <a:p>
          <a:pPr>
            <a:defRPr sz="1600"/>
          </a:pPr>
          <a:endParaRPr lang="en-US"/>
        </a:p>
      </c:txPr>
    </c:legend>
    <c:plotVisOnly val="1"/>
    <c:dispBlanksAs val="zero"/>
  </c:chart>
  <c:externalData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1.5013123856015009E-2"/>
          <c:y val="2.3002681450733198E-2"/>
          <c:w val="0.68199474014077444"/>
          <c:h val="0.95399463709853705"/>
        </c:manualLayout>
      </c:layout>
      <c:barChart>
        <c:barDir val="col"/>
        <c:grouping val="stacked"/>
        <c:ser>
          <c:idx val="0"/>
          <c:order val="0"/>
          <c:tx>
            <c:strRef>
              <c:f>Sheet1!$D$2</c:f>
              <c:strCache>
                <c:ptCount val="1"/>
                <c:pt idx="0">
                  <c:v>Manure left on Pasture</c:v>
                </c:pt>
              </c:strCache>
            </c:strRef>
          </c:tx>
          <c:spPr>
            <a:solidFill>
              <a:srgbClr val="C00000"/>
            </a:solidFill>
          </c:spPr>
          <c:val>
            <c:numRef>
              <c:f>Sheet1!$E$2</c:f>
              <c:numCache>
                <c:formatCode>General</c:formatCode>
                <c:ptCount val="1"/>
                <c:pt idx="0">
                  <c:v>817381.13</c:v>
                </c:pt>
              </c:numCache>
            </c:numRef>
          </c:val>
        </c:ser>
        <c:ser>
          <c:idx val="1"/>
          <c:order val="1"/>
          <c:tx>
            <c:strRef>
              <c:f>Sheet1!$D$3</c:f>
              <c:strCache>
                <c:ptCount val="1"/>
                <c:pt idx="0">
                  <c:v>Synthetic Fertilizers</c:v>
                </c:pt>
              </c:strCache>
            </c:strRef>
          </c:tx>
          <c:spPr>
            <a:solidFill>
              <a:srgbClr val="00B0F0"/>
            </a:solidFill>
          </c:spPr>
          <c:val>
            <c:numRef>
              <c:f>Sheet1!$E$3</c:f>
              <c:numCache>
                <c:formatCode>General</c:formatCode>
                <c:ptCount val="1"/>
                <c:pt idx="0">
                  <c:v>722471.51</c:v>
                </c:pt>
              </c:numCache>
            </c:numRef>
          </c:val>
        </c:ser>
        <c:ser>
          <c:idx val="2"/>
          <c:order val="2"/>
          <c:tx>
            <c:strRef>
              <c:f>Sheet1!$D$4</c:f>
              <c:strCache>
                <c:ptCount val="1"/>
                <c:pt idx="0">
                  <c:v>Crop Residues</c:v>
                </c:pt>
              </c:strCache>
            </c:strRef>
          </c:tx>
          <c:val>
            <c:numRef>
              <c:f>Sheet1!$E$4</c:f>
              <c:numCache>
                <c:formatCode>General</c:formatCode>
                <c:ptCount val="1"/>
                <c:pt idx="0">
                  <c:v>189806.12</c:v>
                </c:pt>
              </c:numCache>
            </c:numRef>
          </c:val>
        </c:ser>
        <c:ser>
          <c:idx val="3"/>
          <c:order val="3"/>
          <c:tx>
            <c:strRef>
              <c:f>Sheet1!$D$5</c:f>
              <c:strCache>
                <c:ptCount val="1"/>
                <c:pt idx="0">
                  <c:v>Manure applied to Soils</c:v>
                </c:pt>
              </c:strCache>
            </c:strRef>
          </c:tx>
          <c:spPr>
            <a:solidFill>
              <a:schemeClr val="accent6">
                <a:lumMod val="75000"/>
              </a:schemeClr>
            </a:solidFill>
          </c:spPr>
          <c:val>
            <c:numRef>
              <c:f>Sheet1!$E$5</c:f>
              <c:numCache>
                <c:formatCode>General</c:formatCode>
                <c:ptCount val="1"/>
                <c:pt idx="0">
                  <c:v>184422.78</c:v>
                </c:pt>
              </c:numCache>
            </c:numRef>
          </c:val>
        </c:ser>
        <c:ser>
          <c:idx val="4"/>
          <c:order val="4"/>
          <c:tx>
            <c:strRef>
              <c:f>Sheet1!$D$6</c:f>
              <c:strCache>
                <c:ptCount val="1"/>
                <c:pt idx="0">
                  <c:v>Cultivation of Organic Soils</c:v>
                </c:pt>
              </c:strCache>
            </c:strRef>
          </c:tx>
          <c:spPr>
            <a:solidFill>
              <a:schemeClr val="tx1">
                <a:lumMod val="75000"/>
                <a:lumOff val="25000"/>
              </a:schemeClr>
            </a:solidFill>
          </c:spPr>
          <c:val>
            <c:numRef>
              <c:f>Sheet1!$E$6</c:f>
              <c:numCache>
                <c:formatCode>General</c:formatCode>
                <c:ptCount val="1"/>
                <c:pt idx="0">
                  <c:v>132814.79</c:v>
                </c:pt>
              </c:numCache>
            </c:numRef>
          </c:val>
        </c:ser>
        <c:ser>
          <c:idx val="5"/>
          <c:order val="5"/>
          <c:tx>
            <c:strRef>
              <c:f>Sheet1!$D$7</c:f>
              <c:strCache>
                <c:ptCount val="1"/>
                <c:pt idx="0">
                  <c:v>Manure Management</c:v>
                </c:pt>
              </c:strCache>
            </c:strRef>
          </c:tx>
          <c:spPr>
            <a:solidFill>
              <a:srgbClr val="FFC000"/>
            </a:solidFill>
          </c:spPr>
          <c:val>
            <c:numRef>
              <c:f>Sheet1!$E$7</c:f>
              <c:numCache>
                <c:formatCode>General</c:formatCode>
                <c:ptCount val="1"/>
                <c:pt idx="0">
                  <c:v>132765.65</c:v>
                </c:pt>
              </c:numCache>
            </c:numRef>
          </c:val>
        </c:ser>
        <c:ser>
          <c:idx val="6"/>
          <c:order val="6"/>
          <c:tx>
            <c:strRef>
              <c:f>Sheet1!$D$8</c:f>
              <c:strCache>
                <c:ptCount val="1"/>
                <c:pt idx="0">
                  <c:v>Burning - Savanna</c:v>
                </c:pt>
              </c:strCache>
            </c:strRef>
          </c:tx>
          <c:spPr>
            <a:solidFill>
              <a:srgbClr val="FF0000"/>
            </a:solidFill>
          </c:spPr>
          <c:val>
            <c:numRef>
              <c:f>Sheet1!$E$8</c:f>
              <c:numCache>
                <c:formatCode>General</c:formatCode>
                <c:ptCount val="1"/>
                <c:pt idx="0">
                  <c:v>124885.95999999999</c:v>
                </c:pt>
              </c:numCache>
            </c:numRef>
          </c:val>
        </c:ser>
        <c:ser>
          <c:idx val="7"/>
          <c:order val="7"/>
          <c:tx>
            <c:strRef>
              <c:f>Sheet1!$D$9</c:f>
              <c:strCache>
                <c:ptCount val="1"/>
                <c:pt idx="0">
                  <c:v>Burning - Crop residues</c:v>
                </c:pt>
              </c:strCache>
            </c:strRef>
          </c:tx>
          <c:spPr>
            <a:solidFill>
              <a:schemeClr val="accent6"/>
            </a:solidFill>
          </c:spPr>
          <c:val>
            <c:numRef>
              <c:f>Sheet1!$E$9</c:f>
              <c:numCache>
                <c:formatCode>General</c:formatCode>
                <c:ptCount val="1"/>
                <c:pt idx="0">
                  <c:v>7713.6500000000024</c:v>
                </c:pt>
              </c:numCache>
            </c:numRef>
          </c:val>
        </c:ser>
        <c:overlap val="100"/>
        <c:axId val="68269952"/>
        <c:axId val="68271488"/>
      </c:barChart>
      <c:catAx>
        <c:axId val="68269952"/>
        <c:scaling>
          <c:orientation val="minMax"/>
        </c:scaling>
        <c:delete val="1"/>
        <c:axPos val="b"/>
        <c:tickLblPos val="none"/>
        <c:crossAx val="68271488"/>
        <c:crosses val="autoZero"/>
        <c:auto val="1"/>
        <c:lblAlgn val="ctr"/>
        <c:lblOffset val="100"/>
      </c:catAx>
      <c:valAx>
        <c:axId val="68271488"/>
        <c:scaling>
          <c:orientation val="minMax"/>
        </c:scaling>
        <c:delete val="1"/>
        <c:axPos val="l"/>
        <c:numFmt formatCode="General" sourceLinked="1"/>
        <c:majorTickMark val="none"/>
        <c:tickLblPos val="none"/>
        <c:crossAx val="68269952"/>
        <c:crosses val="autoZero"/>
        <c:crossBetween val="between"/>
      </c:valAx>
    </c:plotArea>
    <c:plotVisOnly val="1"/>
    <c:dispBlanksAs val="gap"/>
  </c:chart>
  <c:externalData r:id="rId2"/>
  <c:userShapes r:id="rId3"/>
</c:chartSpace>
</file>

<file path=ppt/drawings/drawing1.xml><?xml version="1.0" encoding="utf-8"?>
<c:userShapes xmlns:c="http://schemas.openxmlformats.org/drawingml/2006/chart">
  <cdr:relSizeAnchor xmlns:cdr="http://schemas.openxmlformats.org/drawingml/2006/chartDrawing">
    <cdr:from>
      <cdr:x>0.55923</cdr:x>
      <cdr:y>0.37191</cdr:y>
    </cdr:from>
    <cdr:to>
      <cdr:x>0.77664</cdr:x>
      <cdr:y>0.44624</cdr:y>
    </cdr:to>
    <cdr:sp macro="" textlink="">
      <cdr:nvSpPr>
        <cdr:cNvPr id="2" name="TextBox 7"/>
        <cdr:cNvSpPr txBox="1"/>
      </cdr:nvSpPr>
      <cdr:spPr>
        <a:xfrm xmlns:a="http://schemas.openxmlformats.org/drawingml/2006/main">
          <a:off x="4067175" y="1847850"/>
          <a:ext cx="1581150"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ysClr val="windowText" lastClr="000000"/>
              </a:solidFill>
              <a:latin typeface="Calibri"/>
            </a:defRPr>
          </a:lvl1pPr>
          <a:lvl2pPr marL="457200" algn="l" defTabSz="457200" rtl="0" eaLnBrk="1" latinLnBrk="0" hangingPunct="1">
            <a:defRPr sz="1800" kern="1200">
              <a:solidFill>
                <a:sysClr val="windowText" lastClr="000000"/>
              </a:solidFill>
              <a:latin typeface="Calibri"/>
            </a:defRPr>
          </a:lvl2pPr>
          <a:lvl3pPr marL="914400" algn="l" defTabSz="457200" rtl="0" eaLnBrk="1" latinLnBrk="0" hangingPunct="1">
            <a:defRPr sz="1800" kern="1200">
              <a:solidFill>
                <a:sysClr val="windowText" lastClr="000000"/>
              </a:solidFill>
              <a:latin typeface="Calibri"/>
            </a:defRPr>
          </a:lvl3pPr>
          <a:lvl4pPr marL="1371600" algn="l" defTabSz="457200" rtl="0" eaLnBrk="1" latinLnBrk="0" hangingPunct="1">
            <a:defRPr sz="1800" kern="1200">
              <a:solidFill>
                <a:sysClr val="windowText" lastClr="000000"/>
              </a:solidFill>
              <a:latin typeface="Calibri"/>
            </a:defRPr>
          </a:lvl4pPr>
          <a:lvl5pPr marL="1828800" algn="l" defTabSz="457200" rtl="0" eaLnBrk="1" latinLnBrk="0" hangingPunct="1">
            <a:defRPr sz="1800" kern="1200">
              <a:solidFill>
                <a:sysClr val="windowText" lastClr="000000"/>
              </a:solidFill>
              <a:latin typeface="Calibri"/>
            </a:defRPr>
          </a:lvl5pPr>
          <a:lvl6pPr marL="2286000" algn="l" defTabSz="457200" rtl="0" eaLnBrk="1" latinLnBrk="0" hangingPunct="1">
            <a:defRPr sz="1800" kern="1200">
              <a:solidFill>
                <a:sysClr val="windowText" lastClr="000000"/>
              </a:solidFill>
              <a:latin typeface="Calibri"/>
            </a:defRPr>
          </a:lvl6pPr>
          <a:lvl7pPr marL="2743200" algn="l" defTabSz="457200" rtl="0" eaLnBrk="1" latinLnBrk="0" hangingPunct="1">
            <a:defRPr sz="1800" kern="1200">
              <a:solidFill>
                <a:sysClr val="windowText" lastClr="000000"/>
              </a:solidFill>
              <a:latin typeface="Calibri"/>
            </a:defRPr>
          </a:lvl7pPr>
          <a:lvl8pPr marL="3200400" algn="l" defTabSz="457200" rtl="0" eaLnBrk="1" latinLnBrk="0" hangingPunct="1">
            <a:defRPr sz="1800" kern="1200">
              <a:solidFill>
                <a:sysClr val="windowText" lastClr="000000"/>
              </a:solidFill>
              <a:latin typeface="Calibri"/>
            </a:defRPr>
          </a:lvl8pPr>
          <a:lvl9pPr marL="3657600" algn="l" defTabSz="457200" rtl="0" eaLnBrk="1" latinLnBrk="0" hangingPunct="1">
            <a:defRPr sz="1800" kern="1200">
              <a:solidFill>
                <a:sysClr val="windowText" lastClr="000000"/>
              </a:solidFill>
              <a:latin typeface="Calibri"/>
            </a:defRPr>
          </a:lvl9pPr>
        </a:lstStyle>
        <a:p xmlns:a="http://schemas.openxmlformats.org/drawingml/2006/main">
          <a:r>
            <a:rPr lang="en-US" b="1" dirty="0" smtClean="0"/>
            <a:t>AMBITION</a:t>
          </a:r>
          <a:endParaRPr lang="en-US" b="1" dirty="0"/>
        </a:p>
      </cdr:txBody>
    </cdr:sp>
  </cdr:relSizeAnchor>
</c:userShapes>
</file>

<file path=ppt/drawings/drawing2.xml><?xml version="1.0" encoding="utf-8"?>
<c:userShapes xmlns:c="http://schemas.openxmlformats.org/drawingml/2006/chart">
  <cdr:relSizeAnchor xmlns:cdr="http://schemas.openxmlformats.org/drawingml/2006/chartDrawing">
    <cdr:from>
      <cdr:x>0.50146</cdr:x>
      <cdr:y>0.08557</cdr:y>
    </cdr:from>
    <cdr:to>
      <cdr:x>0.95757</cdr:x>
      <cdr:y>0.95688</cdr:y>
    </cdr:to>
    <cdr:sp macro="" textlink="">
      <cdr:nvSpPr>
        <cdr:cNvPr id="5" name="TextBox 1"/>
        <cdr:cNvSpPr txBox="1"/>
      </cdr:nvSpPr>
      <cdr:spPr>
        <a:xfrm xmlns:a="http://schemas.openxmlformats.org/drawingml/2006/main">
          <a:off x="2275155" y="302040"/>
          <a:ext cx="2069431" cy="307563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b="1" dirty="0"/>
            <a:t>Prescribed Burning of </a:t>
          </a:r>
          <a:r>
            <a:rPr lang="en-US" b="1" dirty="0" smtClean="0"/>
            <a:t>Savannah</a:t>
          </a:r>
          <a:endParaRPr lang="en-US" b="1" dirty="0"/>
        </a:p>
        <a:p xmlns:a="http://schemas.openxmlformats.org/drawingml/2006/main">
          <a:r>
            <a:rPr lang="en-US" b="1" dirty="0" smtClean="0"/>
            <a:t>Manure Management</a:t>
          </a:r>
          <a:endParaRPr lang="en-US" b="1" dirty="0"/>
        </a:p>
        <a:p xmlns:a="http://schemas.openxmlformats.org/drawingml/2006/main">
          <a:r>
            <a:rPr lang="en-US" b="1" dirty="0"/>
            <a:t>Drained </a:t>
          </a:r>
          <a:r>
            <a:rPr lang="en-US" b="1" dirty="0" err="1" smtClean="0"/>
            <a:t>Peatlands</a:t>
          </a:r>
          <a:endParaRPr lang="en-US" b="1" dirty="0"/>
        </a:p>
        <a:p xmlns:a="http://schemas.openxmlformats.org/drawingml/2006/main">
          <a:r>
            <a:rPr lang="en-US" b="1" dirty="0"/>
            <a:t>Manure Applied</a:t>
          </a:r>
          <a:r>
            <a:rPr lang="en-US" b="1" baseline="0" dirty="0"/>
            <a:t> to Soils</a:t>
          </a:r>
        </a:p>
        <a:p xmlns:a="http://schemas.openxmlformats.org/drawingml/2006/main">
          <a:endParaRPr lang="en-US" b="1" baseline="0" dirty="0"/>
        </a:p>
        <a:p xmlns:a="http://schemas.openxmlformats.org/drawingml/2006/main">
          <a:r>
            <a:rPr lang="en-US" b="1" dirty="0"/>
            <a:t>Crop Residues</a:t>
          </a:r>
        </a:p>
        <a:p xmlns:a="http://schemas.openxmlformats.org/drawingml/2006/main">
          <a:endParaRPr lang="en-US" b="1" dirty="0" smtClean="0"/>
        </a:p>
        <a:p xmlns:a="http://schemas.openxmlformats.org/drawingml/2006/main">
          <a:endParaRPr lang="en-US" b="1" dirty="0"/>
        </a:p>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US" b="1" dirty="0" smtClean="0">
              <a:latin typeface="Calibri"/>
            </a:rPr>
            <a:t>Synthetic Fertilizer</a:t>
          </a:r>
          <a:endParaRPr lang="en-US" b="1" dirty="0">
            <a:latin typeface="Calibri"/>
          </a:endParaRPr>
        </a:p>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endParaRPr lang="en-US" b="1" dirty="0">
            <a:latin typeface="Calibri"/>
          </a:endParaRPr>
        </a:p>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endParaRPr lang="en-US" b="1" dirty="0" smtClean="0">
            <a:latin typeface="Calibri"/>
          </a:endParaRPr>
        </a:p>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endParaRPr lang="en-US" b="1" dirty="0" smtClean="0">
            <a:latin typeface="Calibri"/>
          </a:endParaRPr>
        </a:p>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endParaRPr lang="en-US" b="1" dirty="0" smtClean="0">
            <a:latin typeface="Calibri"/>
          </a:endParaRPr>
        </a:p>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endParaRPr lang="en-US" b="1" dirty="0">
            <a:latin typeface="Calibri"/>
          </a:endParaRPr>
        </a:p>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US" b="1" dirty="0">
              <a:latin typeface="Calibri"/>
            </a:rPr>
            <a:t>Pasture, </a:t>
          </a:r>
          <a:r>
            <a:rPr lang="en-US" b="1" dirty="0" smtClean="0">
              <a:latin typeface="Calibri"/>
            </a:rPr>
            <a:t>Paddock </a:t>
          </a:r>
          <a:r>
            <a:rPr lang="en-US" b="1" dirty="0">
              <a:latin typeface="Calibri"/>
            </a:rPr>
            <a:t>and Rangeland</a:t>
          </a:r>
          <a:r>
            <a:rPr lang="en-US" b="1" baseline="0" dirty="0">
              <a:latin typeface="Calibri"/>
            </a:rPr>
            <a:t> Manure</a:t>
          </a:r>
          <a:endParaRPr lang="en-US" b="1" dirty="0">
            <a:latin typeface="Calibri"/>
          </a:endParaRPr>
        </a:p>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endParaRPr lang="en-US" dirty="0"/>
        </a:p>
        <a:p xmlns:a="http://schemas.openxmlformats.org/drawingml/2006/main">
          <a:endParaRPr lang="en-US" sz="11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3B02E9F6-E5C6-8642-9D2A-339CD3A482A1}" type="datetimeFigureOut">
              <a:rPr lang="en-US" smtClean="0"/>
              <a:pPr/>
              <a:t>9/1/2015</a:t>
            </a:fld>
            <a:endParaRPr lang="en-US"/>
          </a:p>
        </p:txBody>
      </p:sp>
      <p:sp>
        <p:nvSpPr>
          <p:cNvPr id="4" name="Slide Image Placeholder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17415"/>
            <a:ext cx="5435600" cy="446913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91418010-7FA8-EB48-B8EE-C57B07923863}" type="slidenum">
              <a:rPr lang="en-US" smtClean="0"/>
              <a:pPr/>
              <a:t>‹#›</a:t>
            </a:fld>
            <a:endParaRPr lang="en-US"/>
          </a:p>
        </p:txBody>
      </p:sp>
    </p:spTree>
    <p:extLst>
      <p:ext uri="{BB962C8B-B14F-4D97-AF65-F5344CB8AC3E}">
        <p14:creationId xmlns="" xmlns:p14="http://schemas.microsoft.com/office/powerpoint/2010/main" val="272207958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fenixapps.fao.org/fenix-web/home/index.htm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5842" name="Notes Placeholder 2"/>
          <p:cNvSpPr>
            <a:spLocks noGrp="1"/>
          </p:cNvSpPr>
          <p:nvPr>
            <p:ph type="body" idx="1"/>
          </p:nvPr>
        </p:nvSpPr>
        <p:spPr>
          <a:noFill/>
        </p:spPr>
        <p:txBody>
          <a:bodyPr/>
          <a:lstStyle/>
          <a:p>
            <a:r>
              <a:rPr lang="en-US" u="sng">
                <a:hlinkClick r:id="rId3"/>
              </a:rPr>
              <a:t>http://</a:t>
            </a:r>
            <a:r>
              <a:rPr lang="en-US" u="sng"/>
              <a:t>faostat.fao.org</a:t>
            </a:r>
            <a:endParaRPr lang="en-US"/>
          </a:p>
        </p:txBody>
      </p:sp>
      <p:sp>
        <p:nvSpPr>
          <p:cNvPr id="4" name="Slide Number Placeholder 3"/>
          <p:cNvSpPr>
            <a:spLocks noGrp="1"/>
          </p:cNvSpPr>
          <p:nvPr>
            <p:ph type="sldNum" sz="quarter" idx="5"/>
          </p:nvPr>
        </p:nvSpPr>
        <p:spPr/>
        <p:txBody>
          <a:bodyPr/>
          <a:lstStyle/>
          <a:p>
            <a:pPr>
              <a:defRPr/>
            </a:pPr>
            <a:fld id="{F5D0E38F-46F6-A245-887C-B189A8564DE2}" type="slidenum">
              <a:rPr lang="en-US" smtClean="0"/>
              <a:pPr>
                <a:defRPr/>
              </a:pPr>
              <a:t>4</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lvl1pPr defTabSz="874713">
              <a:defRPr sz="1700">
                <a:solidFill>
                  <a:schemeClr val="tx1"/>
                </a:solidFill>
                <a:latin typeface="Arial" charset="0"/>
                <a:ea typeface="ＭＳ Ｐゴシック" charset="0"/>
                <a:cs typeface="ＭＳ Ｐゴシック" charset="0"/>
              </a:defRPr>
            </a:lvl1pPr>
            <a:lvl2pPr marL="742950" indent="-285750" defTabSz="874713">
              <a:defRPr sz="1700">
                <a:solidFill>
                  <a:schemeClr val="tx1"/>
                </a:solidFill>
                <a:latin typeface="Arial" charset="0"/>
                <a:ea typeface="ＭＳ Ｐゴシック" charset="0"/>
              </a:defRPr>
            </a:lvl2pPr>
            <a:lvl3pPr marL="1143000" indent="-228600" defTabSz="874713">
              <a:defRPr sz="1700">
                <a:solidFill>
                  <a:schemeClr val="tx1"/>
                </a:solidFill>
                <a:latin typeface="Arial" charset="0"/>
                <a:ea typeface="ＭＳ Ｐゴシック" charset="0"/>
              </a:defRPr>
            </a:lvl3pPr>
            <a:lvl4pPr marL="1600200" indent="-228600" defTabSz="874713">
              <a:defRPr sz="1700">
                <a:solidFill>
                  <a:schemeClr val="tx1"/>
                </a:solidFill>
                <a:latin typeface="Arial" charset="0"/>
                <a:ea typeface="ＭＳ Ｐゴシック" charset="0"/>
              </a:defRPr>
            </a:lvl4pPr>
            <a:lvl5pPr marL="2057400" indent="-228600" defTabSz="874713">
              <a:defRPr sz="1700">
                <a:solidFill>
                  <a:schemeClr val="tx1"/>
                </a:solidFill>
                <a:latin typeface="Arial" charset="0"/>
                <a:ea typeface="ＭＳ Ｐゴシック" charset="0"/>
              </a:defRPr>
            </a:lvl5pPr>
            <a:lvl6pPr marL="2514600" indent="-228600" defTabSz="874713" eaLnBrk="0" fontAlgn="base" hangingPunct="0">
              <a:spcBef>
                <a:spcPct val="0"/>
              </a:spcBef>
              <a:spcAft>
                <a:spcPct val="0"/>
              </a:spcAft>
              <a:defRPr sz="1700">
                <a:solidFill>
                  <a:schemeClr val="tx1"/>
                </a:solidFill>
                <a:latin typeface="Arial" charset="0"/>
                <a:ea typeface="ＭＳ Ｐゴシック" charset="0"/>
              </a:defRPr>
            </a:lvl6pPr>
            <a:lvl7pPr marL="2971800" indent="-228600" defTabSz="874713" eaLnBrk="0" fontAlgn="base" hangingPunct="0">
              <a:spcBef>
                <a:spcPct val="0"/>
              </a:spcBef>
              <a:spcAft>
                <a:spcPct val="0"/>
              </a:spcAft>
              <a:defRPr sz="1700">
                <a:solidFill>
                  <a:schemeClr val="tx1"/>
                </a:solidFill>
                <a:latin typeface="Arial" charset="0"/>
                <a:ea typeface="ＭＳ Ｐゴシック" charset="0"/>
              </a:defRPr>
            </a:lvl7pPr>
            <a:lvl8pPr marL="3429000" indent="-228600" defTabSz="874713" eaLnBrk="0" fontAlgn="base" hangingPunct="0">
              <a:spcBef>
                <a:spcPct val="0"/>
              </a:spcBef>
              <a:spcAft>
                <a:spcPct val="0"/>
              </a:spcAft>
              <a:defRPr sz="1700">
                <a:solidFill>
                  <a:schemeClr val="tx1"/>
                </a:solidFill>
                <a:latin typeface="Arial" charset="0"/>
                <a:ea typeface="ＭＳ Ｐゴシック" charset="0"/>
              </a:defRPr>
            </a:lvl8pPr>
            <a:lvl9pPr marL="3886200" indent="-228600" defTabSz="874713" eaLnBrk="0" fontAlgn="base" hangingPunct="0">
              <a:spcBef>
                <a:spcPct val="0"/>
              </a:spcBef>
              <a:spcAft>
                <a:spcPct val="0"/>
              </a:spcAft>
              <a:defRPr sz="1700">
                <a:solidFill>
                  <a:schemeClr val="tx1"/>
                </a:solidFill>
                <a:latin typeface="Arial" charset="0"/>
                <a:ea typeface="ＭＳ Ｐゴシック" charset="0"/>
              </a:defRPr>
            </a:lvl9pPr>
          </a:lstStyle>
          <a:p>
            <a:fld id="{ED5E3EF5-D0B5-C149-8B4E-87421322C0C5}" type="slidenum">
              <a:rPr lang="en-GB" sz="1100">
                <a:cs typeface="Arial" charset="0"/>
              </a:rPr>
              <a:pPr/>
              <a:t>18</a:t>
            </a:fld>
            <a:endParaRPr lang="en-GB" sz="1100">
              <a:cs typeface="Arial" charset="0"/>
            </a:endParaRPr>
          </a:p>
        </p:txBody>
      </p:sp>
      <p:sp>
        <p:nvSpPr>
          <p:cNvPr id="25603"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extLst>
            <a:ext uri="{FAA26D3D-D897-4be2-8F04-BA451C77F1D7}">
              <ma14:placeholderFlag xmlns="" xmlns:ma14="http://schemas.microsoft.com/office/mac/drawingml/2011/main" val="1"/>
            </a:ext>
          </a:extLst>
        </p:spPr>
        <p:txBody>
          <a:bodyPr/>
          <a:lstStyle/>
          <a:p>
            <a:endParaRPr lang="it-IT">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9938" name="Segnaposto note 2"/>
          <p:cNvSpPr>
            <a:spLocks noGrp="1"/>
          </p:cNvSpPr>
          <p:nvPr>
            <p:ph type="body" idx="1"/>
          </p:nvPr>
        </p:nvSpPr>
        <p:spPr>
          <a:noFill/>
        </p:spPr>
        <p:txBody>
          <a:bodyPr/>
          <a:lstStyle/>
          <a:p>
            <a:r>
              <a:rPr lang="en-US"/>
              <a:t>2. considering the need to report biannually (BURs), i.e., starting in 2014</a:t>
            </a:r>
          </a:p>
        </p:txBody>
      </p:sp>
      <p:sp>
        <p:nvSpPr>
          <p:cNvPr id="4" name="Segnaposto numero diapositiva 3"/>
          <p:cNvSpPr>
            <a:spLocks noGrp="1"/>
          </p:cNvSpPr>
          <p:nvPr>
            <p:ph type="sldNum" sz="quarter" idx="5"/>
          </p:nvPr>
        </p:nvSpPr>
        <p:spPr/>
        <p:txBody>
          <a:bodyPr/>
          <a:lstStyle/>
          <a:p>
            <a:pPr>
              <a:defRPr/>
            </a:pPr>
            <a:fld id="{BC4581C0-4122-9744-9DEF-85D10AD0913F}" type="slidenum">
              <a:rPr lang="en-US" smtClean="0"/>
              <a:pPr>
                <a:defRPr/>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58370" name="Notes Placeholder 2"/>
          <p:cNvSpPr>
            <a:spLocks noGrp="1"/>
          </p:cNvSpPr>
          <p:nvPr>
            <p:ph type="body" idx="1"/>
          </p:nvPr>
        </p:nvSpPr>
        <p:spPr>
          <a:noFill/>
        </p:spPr>
        <p:txBody>
          <a:bodyPr/>
          <a:lstStyle/>
          <a:p>
            <a:r>
              <a:rPr lang="en-GB"/>
              <a:t>Global growth rate is 1%</a:t>
            </a:r>
          </a:p>
          <a:p>
            <a:r>
              <a:rPr lang="en-GB"/>
              <a:t>There has been a minor slowing of the growth rate compared to the past decadal average</a:t>
            </a:r>
            <a:endParaRPr lang="en-US"/>
          </a:p>
          <a:p>
            <a:r>
              <a:rPr lang="en-GB"/>
              <a:t>But emissions every year are at an all-time high</a:t>
            </a:r>
          </a:p>
          <a:p>
            <a:endParaRPr lang="en-US"/>
          </a:p>
        </p:txBody>
      </p:sp>
      <p:sp>
        <p:nvSpPr>
          <p:cNvPr id="4" name="Slide Number Placeholder 3"/>
          <p:cNvSpPr>
            <a:spLocks noGrp="1"/>
          </p:cNvSpPr>
          <p:nvPr>
            <p:ph type="sldNum" sz="quarter" idx="5"/>
          </p:nvPr>
        </p:nvSpPr>
        <p:spPr/>
        <p:txBody>
          <a:bodyPr/>
          <a:lstStyle/>
          <a:p>
            <a:pPr>
              <a:defRPr/>
            </a:pPr>
            <a:fld id="{48C94BAB-2B84-7046-8C36-B0754B6124F9}" type="slidenum">
              <a:rPr lang="en-US" smtClean="0"/>
              <a:pPr>
                <a:defRPr/>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FAO workshop brings together high-level staff of Ministries of Agriculture or Agricultural National Statistical Agencies and Bureaus responsible for national GHG reporting under international climate policy processes, to help further the conversation on how to improve statistics for GHG emissions. The workshop is a platform to exchange information on national GHG data processes, identify critical institutional and technical gaps, and explore the role that FAO can play via its new FAOSTAT Emissions database in support of its Member Countries’ needs. </a:t>
            </a:r>
          </a:p>
          <a:p>
            <a:endParaRPr lang="en-US" dirty="0" smtClean="0"/>
          </a:p>
          <a:p>
            <a:r>
              <a:rPr lang="en-US" dirty="0" smtClean="0"/>
              <a:t>Regional</a:t>
            </a:r>
            <a:r>
              <a:rPr lang="en-US" baseline="0" dirty="0" smtClean="0"/>
              <a:t> workshops aim to assess regional and country needs, after work has been implemented with countries</a:t>
            </a:r>
          </a:p>
          <a:p>
            <a:endParaRPr lang="en-US" dirty="0"/>
          </a:p>
        </p:txBody>
      </p:sp>
      <p:sp>
        <p:nvSpPr>
          <p:cNvPr id="4" name="Slide Number Placeholder 3"/>
          <p:cNvSpPr>
            <a:spLocks noGrp="1"/>
          </p:cNvSpPr>
          <p:nvPr>
            <p:ph type="sldNum" sz="quarter" idx="10"/>
          </p:nvPr>
        </p:nvSpPr>
        <p:spPr/>
        <p:txBody>
          <a:bodyPr/>
          <a:lstStyle/>
          <a:p>
            <a:pPr>
              <a:defRPr/>
            </a:pPr>
            <a:fld id="{BF811A8F-8F56-4747-8A84-A5CF8C4CF33B}" type="slidenum">
              <a:rPr lang="en-US" smtClean="0"/>
              <a:pPr>
                <a:defRPr/>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F811A8F-8F56-4747-8A84-A5CF8C4CF33B}" type="slidenum">
              <a:rPr lang="en-US" smtClean="0"/>
              <a:pPr>
                <a:defRPr/>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50178" name="Notes Placeholder 2"/>
          <p:cNvSpPr>
            <a:spLocks noGrp="1"/>
          </p:cNvSpPr>
          <p:nvPr>
            <p:ph type="body" idx="1"/>
          </p:nvPr>
        </p:nvSpPr>
        <p:spPr>
          <a:noFill/>
        </p:spPr>
        <p:txBody>
          <a:bodyPr/>
          <a:lstStyle/>
          <a:p>
            <a:pPr marL="514350" lvl="1" indent="-514350">
              <a:lnSpc>
                <a:spcPct val="150000"/>
              </a:lnSpc>
              <a:buFont typeface="+mj-lt" charset="0"/>
              <a:buNone/>
            </a:pPr>
            <a:r>
              <a:rPr lang="en-GB" i="1"/>
              <a:t>MAGHG2</a:t>
            </a:r>
          </a:p>
          <a:p>
            <a:pPr marL="514350" lvl="1" indent="-514350">
              <a:lnSpc>
                <a:spcPct val="150000"/>
              </a:lnSpc>
              <a:buFont typeface="Calibri" charset="0"/>
              <a:buAutoNum type="arabicPeriod"/>
            </a:pPr>
            <a:r>
              <a:rPr lang="en-GB" i="1"/>
              <a:t>Framework for coherent cross-agency cooperation established in support of Member Countries</a:t>
            </a:r>
            <a:endParaRPr lang="en-US" sz="2600"/>
          </a:p>
          <a:p>
            <a:pPr marL="514350" lvl="1" indent="-514350">
              <a:lnSpc>
                <a:spcPct val="150000"/>
              </a:lnSpc>
              <a:buFont typeface="Calibri" charset="0"/>
              <a:buAutoNum type="arabicPeriod"/>
            </a:pPr>
            <a:r>
              <a:rPr lang="en-GB" i="1"/>
              <a:t>Capacity of member countries to submit NAMAs and BURs improved</a:t>
            </a:r>
            <a:endParaRPr lang="en-GB"/>
          </a:p>
          <a:p>
            <a:endParaRPr lang="en-US"/>
          </a:p>
        </p:txBody>
      </p:sp>
      <p:sp>
        <p:nvSpPr>
          <p:cNvPr id="4" name="Slide Number Placeholder 3"/>
          <p:cNvSpPr>
            <a:spLocks noGrp="1"/>
          </p:cNvSpPr>
          <p:nvPr>
            <p:ph type="sldNum" sz="quarter" idx="5"/>
          </p:nvPr>
        </p:nvSpPr>
        <p:spPr/>
        <p:txBody>
          <a:bodyPr/>
          <a:lstStyle/>
          <a:p>
            <a:pPr>
              <a:defRPr/>
            </a:pPr>
            <a:fld id="{E611BCE6-4D48-994E-A84E-6A47DAD9A59D}" type="slidenum">
              <a:rPr lang="en-US" smtClean="0"/>
              <a:pPr>
                <a:defRPr/>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52226" name="Segnaposto note 2"/>
          <p:cNvSpPr>
            <a:spLocks noGrp="1"/>
          </p:cNvSpPr>
          <p:nvPr>
            <p:ph type="body" idx="1"/>
          </p:nvPr>
        </p:nvSpPr>
        <p:spPr>
          <a:noFill/>
        </p:spPr>
        <p:txBody>
          <a:bodyPr/>
          <a:lstStyle/>
          <a:p>
            <a:r>
              <a:rPr lang="en-US"/>
              <a:t>2. considering the need to report biannually (BURs), i.e., starting in 2014</a:t>
            </a:r>
          </a:p>
        </p:txBody>
      </p:sp>
      <p:sp>
        <p:nvSpPr>
          <p:cNvPr id="4" name="Segnaposto numero diapositiva 3"/>
          <p:cNvSpPr>
            <a:spLocks noGrp="1"/>
          </p:cNvSpPr>
          <p:nvPr>
            <p:ph type="sldNum" sz="quarter" idx="5"/>
          </p:nvPr>
        </p:nvSpPr>
        <p:spPr/>
        <p:txBody>
          <a:bodyPr/>
          <a:lstStyle/>
          <a:p>
            <a:pPr>
              <a:defRPr/>
            </a:pPr>
            <a:fld id="{446CD6F9-4C4A-E549-86D3-CBE2C4AF2EAC}" type="slidenum">
              <a:rPr lang="en-US" smtClean="0"/>
              <a:pPr>
                <a:defRPr/>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52226" name="Segnaposto note 2"/>
          <p:cNvSpPr>
            <a:spLocks noGrp="1"/>
          </p:cNvSpPr>
          <p:nvPr>
            <p:ph type="body" idx="1"/>
          </p:nvPr>
        </p:nvSpPr>
        <p:spPr>
          <a:noFill/>
        </p:spPr>
        <p:txBody>
          <a:bodyPr/>
          <a:lstStyle/>
          <a:p>
            <a:r>
              <a:rPr lang="en-US"/>
              <a:t>2. considering the need to report biannually (BURs), i.e., starting in 2014</a:t>
            </a:r>
          </a:p>
        </p:txBody>
      </p:sp>
      <p:sp>
        <p:nvSpPr>
          <p:cNvPr id="4" name="Segnaposto numero diapositiva 3"/>
          <p:cNvSpPr>
            <a:spLocks noGrp="1"/>
          </p:cNvSpPr>
          <p:nvPr>
            <p:ph type="sldNum" sz="quarter" idx="5"/>
          </p:nvPr>
        </p:nvSpPr>
        <p:spPr/>
        <p:txBody>
          <a:bodyPr/>
          <a:lstStyle/>
          <a:p>
            <a:pPr>
              <a:defRPr/>
            </a:pPr>
            <a:fld id="{446CD6F9-4C4A-E549-86D3-CBE2C4AF2EAC}" type="slidenum">
              <a:rPr lang="en-US" smtClean="0"/>
              <a:pPr>
                <a:defRPr/>
              </a:pPr>
              <a:t>15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52226" name="Segnaposto note 2"/>
          <p:cNvSpPr>
            <a:spLocks noGrp="1"/>
          </p:cNvSpPr>
          <p:nvPr>
            <p:ph type="body" idx="1"/>
          </p:nvPr>
        </p:nvSpPr>
        <p:spPr>
          <a:noFill/>
        </p:spPr>
        <p:txBody>
          <a:bodyPr/>
          <a:lstStyle/>
          <a:p>
            <a:r>
              <a:rPr lang="en-US"/>
              <a:t>2. considering the need to report biannually (BURs), i.e., starting in 2014</a:t>
            </a:r>
          </a:p>
        </p:txBody>
      </p:sp>
      <p:sp>
        <p:nvSpPr>
          <p:cNvPr id="4" name="Segnaposto numero diapositiva 3"/>
          <p:cNvSpPr>
            <a:spLocks noGrp="1"/>
          </p:cNvSpPr>
          <p:nvPr>
            <p:ph type="sldNum" sz="quarter" idx="5"/>
          </p:nvPr>
        </p:nvSpPr>
        <p:spPr/>
        <p:txBody>
          <a:bodyPr/>
          <a:lstStyle/>
          <a:p>
            <a:pPr>
              <a:defRPr/>
            </a:pPr>
            <a:fld id="{446CD6F9-4C4A-E549-86D3-CBE2C4AF2EAC}" type="slidenum">
              <a:rPr lang="en-US" smtClean="0"/>
              <a:pPr>
                <a:defRPr/>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EF1AA1-ABFB-3F4F-89E1-969ACC1B5916}" type="datetimeFigureOut">
              <a:rPr lang="en-US" smtClean="0"/>
              <a:pPr/>
              <a:t>9/1/2015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4EEE11-8BC8-0341-8A9F-05AC7ED7CC69}" type="slidenum">
              <a:rPr lang="en-US" smtClean="0"/>
              <a:pPr/>
              <a:t>‹#›</a:t>
            </a:fld>
            <a:endParaRPr lang="en-US"/>
          </a:p>
        </p:txBody>
      </p:sp>
    </p:spTree>
    <p:extLst>
      <p:ext uri="{BB962C8B-B14F-4D97-AF65-F5344CB8AC3E}">
        <p14:creationId xmlns="" xmlns:p14="http://schemas.microsoft.com/office/powerpoint/2010/main" val="219748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EF1AA1-ABFB-3F4F-89E1-969ACC1B5916}" type="datetimeFigureOut">
              <a:rPr lang="en-US" smtClean="0"/>
              <a:pPr/>
              <a:t>9/1/2015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4EEE11-8BC8-0341-8A9F-05AC7ED7CC69}" type="slidenum">
              <a:rPr lang="en-US" smtClean="0"/>
              <a:pPr/>
              <a:t>‹#›</a:t>
            </a:fld>
            <a:endParaRPr lang="en-US"/>
          </a:p>
        </p:txBody>
      </p:sp>
    </p:spTree>
    <p:extLst>
      <p:ext uri="{BB962C8B-B14F-4D97-AF65-F5344CB8AC3E}">
        <p14:creationId xmlns="" xmlns:p14="http://schemas.microsoft.com/office/powerpoint/2010/main" val="2751409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EF1AA1-ABFB-3F4F-89E1-969ACC1B5916}" type="datetimeFigureOut">
              <a:rPr lang="en-US" smtClean="0"/>
              <a:pPr/>
              <a:t>9/1/2015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4EEE11-8BC8-0341-8A9F-05AC7ED7CC69}" type="slidenum">
              <a:rPr lang="en-US" smtClean="0"/>
              <a:pPr/>
              <a:t>‹#›</a:t>
            </a:fld>
            <a:endParaRPr lang="en-US"/>
          </a:p>
        </p:txBody>
      </p:sp>
    </p:spTree>
    <p:extLst>
      <p:ext uri="{BB962C8B-B14F-4D97-AF65-F5344CB8AC3E}">
        <p14:creationId xmlns="" xmlns:p14="http://schemas.microsoft.com/office/powerpoint/2010/main" val="1318792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limate change">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3735969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lide with Title">
    <p:spTree>
      <p:nvGrpSpPr>
        <p:cNvPr id="1" name=""/>
        <p:cNvGrpSpPr/>
        <p:nvPr/>
      </p:nvGrpSpPr>
      <p:grpSpPr>
        <a:xfrm>
          <a:off x="0" y="0"/>
          <a:ext cx="0" cy="0"/>
          <a:chOff x="0" y="0"/>
          <a:chExt cx="0" cy="0"/>
        </a:xfrm>
      </p:grpSpPr>
      <p:sp>
        <p:nvSpPr>
          <p:cNvPr id="11" name="Title 10"/>
          <p:cNvSpPr>
            <a:spLocks noGrp="1"/>
          </p:cNvSpPr>
          <p:nvPr>
            <p:ph type="title"/>
          </p:nvPr>
        </p:nvSpPr>
        <p:spPr>
          <a:xfrm>
            <a:off x="250826" y="260238"/>
            <a:ext cx="8642351" cy="792000"/>
          </a:xfrm>
          <a:prstGeom prst="rect">
            <a:avLst/>
          </a:prstGeom>
        </p:spPr>
        <p:txBody>
          <a:bodyPr lIns="0" tIns="36000" rIns="0" bIns="36000"/>
          <a:lstStyle>
            <a:lvl1pPr algn="l">
              <a:defRPr sz="2400" b="1" baseline="0">
                <a:solidFill>
                  <a:schemeClr val="tx1"/>
                </a:solidFill>
              </a:defRPr>
            </a:lvl1pPr>
          </a:lstStyle>
          <a:p>
            <a:r>
              <a:rPr lang="en-US" smtClean="0"/>
              <a:t>Click to edit Master title style</a:t>
            </a:r>
            <a:endParaRPr lang="en-GB"/>
          </a:p>
        </p:txBody>
      </p:sp>
    </p:spTree>
    <p:extLst>
      <p:ext uri="{BB962C8B-B14F-4D97-AF65-F5344CB8AC3E}">
        <p14:creationId xmlns="" xmlns:p14="http://schemas.microsoft.com/office/powerpoint/2010/main" val="3555939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EF1AA1-ABFB-3F4F-89E1-969ACC1B5916}" type="datetimeFigureOut">
              <a:rPr lang="en-US" smtClean="0"/>
              <a:pPr/>
              <a:t>9/1/2015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4EEE11-8BC8-0341-8A9F-05AC7ED7CC69}" type="slidenum">
              <a:rPr lang="en-US" smtClean="0"/>
              <a:pPr/>
              <a:t>‹#›</a:t>
            </a:fld>
            <a:endParaRPr lang="en-US"/>
          </a:p>
        </p:txBody>
      </p:sp>
    </p:spTree>
    <p:extLst>
      <p:ext uri="{BB962C8B-B14F-4D97-AF65-F5344CB8AC3E}">
        <p14:creationId xmlns="" xmlns:p14="http://schemas.microsoft.com/office/powerpoint/2010/main" val="3752660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EF1AA1-ABFB-3F4F-89E1-969ACC1B5916}" type="datetimeFigureOut">
              <a:rPr lang="en-US" smtClean="0"/>
              <a:pPr/>
              <a:t>9/1/2015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4EEE11-8BC8-0341-8A9F-05AC7ED7CC69}" type="slidenum">
              <a:rPr lang="en-US" smtClean="0"/>
              <a:pPr/>
              <a:t>‹#›</a:t>
            </a:fld>
            <a:endParaRPr lang="en-US"/>
          </a:p>
        </p:txBody>
      </p:sp>
    </p:spTree>
    <p:extLst>
      <p:ext uri="{BB962C8B-B14F-4D97-AF65-F5344CB8AC3E}">
        <p14:creationId xmlns="" xmlns:p14="http://schemas.microsoft.com/office/powerpoint/2010/main" val="3602653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DEF1AA1-ABFB-3F4F-89E1-969ACC1B5916}" type="datetimeFigureOut">
              <a:rPr lang="en-US" smtClean="0"/>
              <a:pPr/>
              <a:t>9/1/2015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4EEE11-8BC8-0341-8A9F-05AC7ED7CC69}" type="slidenum">
              <a:rPr lang="en-US" smtClean="0"/>
              <a:pPr/>
              <a:t>‹#›</a:t>
            </a:fld>
            <a:endParaRPr lang="en-US"/>
          </a:p>
        </p:txBody>
      </p:sp>
    </p:spTree>
    <p:extLst>
      <p:ext uri="{BB962C8B-B14F-4D97-AF65-F5344CB8AC3E}">
        <p14:creationId xmlns="" xmlns:p14="http://schemas.microsoft.com/office/powerpoint/2010/main" val="1874322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EF1AA1-ABFB-3F4F-89E1-969ACC1B5916}" type="datetimeFigureOut">
              <a:rPr lang="en-US" smtClean="0"/>
              <a:pPr/>
              <a:t>9/1/2015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4EEE11-8BC8-0341-8A9F-05AC7ED7CC69}" type="slidenum">
              <a:rPr lang="en-US" smtClean="0"/>
              <a:pPr/>
              <a:t>‹#›</a:t>
            </a:fld>
            <a:endParaRPr lang="en-US"/>
          </a:p>
        </p:txBody>
      </p:sp>
    </p:spTree>
    <p:extLst>
      <p:ext uri="{BB962C8B-B14F-4D97-AF65-F5344CB8AC3E}">
        <p14:creationId xmlns="" xmlns:p14="http://schemas.microsoft.com/office/powerpoint/2010/main" val="3081389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EF1AA1-ABFB-3F4F-89E1-969ACC1B5916}" type="datetimeFigureOut">
              <a:rPr lang="en-US" smtClean="0"/>
              <a:pPr/>
              <a:t>9/1/2015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4EEE11-8BC8-0341-8A9F-05AC7ED7CC69}" type="slidenum">
              <a:rPr lang="en-US" smtClean="0"/>
              <a:pPr/>
              <a:t>‹#›</a:t>
            </a:fld>
            <a:endParaRPr lang="en-US"/>
          </a:p>
        </p:txBody>
      </p:sp>
    </p:spTree>
    <p:extLst>
      <p:ext uri="{BB962C8B-B14F-4D97-AF65-F5344CB8AC3E}">
        <p14:creationId xmlns="" xmlns:p14="http://schemas.microsoft.com/office/powerpoint/2010/main" val="1099872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EF1AA1-ABFB-3F4F-89E1-969ACC1B5916}" type="datetimeFigureOut">
              <a:rPr lang="en-US" smtClean="0"/>
              <a:pPr/>
              <a:t>9/1/2015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4EEE11-8BC8-0341-8A9F-05AC7ED7CC69}" type="slidenum">
              <a:rPr lang="en-US" smtClean="0"/>
              <a:pPr/>
              <a:t>‹#›</a:t>
            </a:fld>
            <a:endParaRPr lang="en-US"/>
          </a:p>
        </p:txBody>
      </p:sp>
    </p:spTree>
    <p:extLst>
      <p:ext uri="{BB962C8B-B14F-4D97-AF65-F5344CB8AC3E}">
        <p14:creationId xmlns="" xmlns:p14="http://schemas.microsoft.com/office/powerpoint/2010/main" val="1009793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EF1AA1-ABFB-3F4F-89E1-969ACC1B5916}" type="datetimeFigureOut">
              <a:rPr lang="en-US" smtClean="0"/>
              <a:pPr/>
              <a:t>9/1/2015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4EEE11-8BC8-0341-8A9F-05AC7ED7CC69}" type="slidenum">
              <a:rPr lang="en-US" smtClean="0"/>
              <a:pPr/>
              <a:t>‹#›</a:t>
            </a:fld>
            <a:endParaRPr lang="en-US"/>
          </a:p>
        </p:txBody>
      </p:sp>
    </p:spTree>
    <p:extLst>
      <p:ext uri="{BB962C8B-B14F-4D97-AF65-F5344CB8AC3E}">
        <p14:creationId xmlns="" xmlns:p14="http://schemas.microsoft.com/office/powerpoint/2010/main" val="4094374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EF1AA1-ABFB-3F4F-89E1-969ACC1B5916}" type="datetimeFigureOut">
              <a:rPr lang="en-US" smtClean="0"/>
              <a:pPr/>
              <a:t>9/1/2015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4EEE11-8BC8-0341-8A9F-05AC7ED7CC69}" type="slidenum">
              <a:rPr lang="en-US" smtClean="0"/>
              <a:pPr/>
              <a:t>‹#›</a:t>
            </a:fld>
            <a:endParaRPr lang="en-US"/>
          </a:p>
        </p:txBody>
      </p:sp>
    </p:spTree>
    <p:extLst>
      <p:ext uri="{BB962C8B-B14F-4D97-AF65-F5344CB8AC3E}">
        <p14:creationId xmlns="" xmlns:p14="http://schemas.microsoft.com/office/powerpoint/2010/main" val="1346515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EF1AA1-ABFB-3F4F-89E1-969ACC1B5916}" type="datetimeFigureOut">
              <a:rPr lang="en-US" smtClean="0"/>
              <a:pPr/>
              <a:t>9/1/2015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4EEE11-8BC8-0341-8A9F-05AC7ED7CC69}" type="slidenum">
              <a:rPr lang="en-US" smtClean="0"/>
              <a:pPr/>
              <a:t>‹#›</a:t>
            </a:fld>
            <a:endParaRPr lang="en-US"/>
          </a:p>
        </p:txBody>
      </p:sp>
    </p:spTree>
    <p:extLst>
      <p:ext uri="{BB962C8B-B14F-4D97-AF65-F5344CB8AC3E}">
        <p14:creationId xmlns="" xmlns:p14="http://schemas.microsoft.com/office/powerpoint/2010/main" val="40040463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pn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francesco.tubiello@fao.or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www.fao.org/economic/ess/agri-environment/en" TargetMode="Externa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chart" Target="../charts/chart5.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faostat3.fao.org/faostat-gateway/go/to/browse/G1/*/E" TargetMode="External"/><Relationship Id="rId5" Type="http://schemas.openxmlformats.org/officeDocument/2006/relationships/image" Target="../media/image4.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image" Target="../media/image6.jpeg"/><Relationship Id="rId7" Type="http://schemas.openxmlformats.org/officeDocument/2006/relationships/image" Target="../media/image9.jpeg"/><Relationship Id="rId2" Type="http://schemas.openxmlformats.org/officeDocument/2006/relationships/hyperlink" Target="http://fenixapps2.fao.org/faostat-ghg/analysis/ghg/E" TargetMode="External"/><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hyperlink" Target="http://fenix.fao.org/demo/cstat/afg/modules.html" TargetMode="External"/><Relationship Id="rId5" Type="http://schemas.openxmlformats.org/officeDocument/2006/relationships/hyperlink" Target="http://fenixapps2.fao.org/faostat-demo/browse/E/EM/E" TargetMode="External"/><Relationship Id="rId10" Type="http://schemas.openxmlformats.org/officeDocument/2006/relationships/hyperlink" Target="http://fenix.fao.org/demo/cstat/afg" TargetMode="External"/><Relationship Id="rId4" Type="http://schemas.openxmlformats.org/officeDocument/2006/relationships/image" Target="../media/image7.jpeg"/><Relationship Id="rId9" Type="http://schemas.openxmlformats.org/officeDocument/2006/relationships/hyperlink" Target="http://fenixapps2.fao.org/faostat-demo/browse/G1/G1-PERCAPITA/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hyperlink" Target="http://www.scientificamerican.com/article/farming-now-worse-for-climate-than-clearing-forests/?+2015" TargetMode="External"/><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3"/>
          <p:cNvSpPr txBox="1">
            <a:spLocks/>
          </p:cNvSpPr>
          <p:nvPr/>
        </p:nvSpPr>
        <p:spPr bwMode="auto">
          <a:xfrm>
            <a:off x="80963" y="765175"/>
            <a:ext cx="8955087" cy="1830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1700">
                <a:solidFill>
                  <a:schemeClr val="tx1"/>
                </a:solidFill>
                <a:latin typeface="Arial" charset="0"/>
                <a:ea typeface="ＭＳ Ｐゴシック" charset="0"/>
                <a:cs typeface="ＭＳ Ｐゴシック" charset="0"/>
              </a:defRPr>
            </a:lvl1pPr>
            <a:lvl2pPr marL="742950" indent="-285750">
              <a:defRPr sz="1700">
                <a:solidFill>
                  <a:schemeClr val="tx1"/>
                </a:solidFill>
                <a:latin typeface="Arial" charset="0"/>
                <a:ea typeface="ＭＳ Ｐゴシック" charset="0"/>
              </a:defRPr>
            </a:lvl2pPr>
            <a:lvl3pPr marL="1143000" indent="-228600">
              <a:defRPr sz="1700">
                <a:solidFill>
                  <a:schemeClr val="tx1"/>
                </a:solidFill>
                <a:latin typeface="Arial" charset="0"/>
                <a:ea typeface="ＭＳ Ｐゴシック" charset="0"/>
              </a:defRPr>
            </a:lvl3pPr>
            <a:lvl4pPr marL="1600200" indent="-228600">
              <a:defRPr sz="1700">
                <a:solidFill>
                  <a:schemeClr val="tx1"/>
                </a:solidFill>
                <a:latin typeface="Arial" charset="0"/>
                <a:ea typeface="ＭＳ Ｐゴシック" charset="0"/>
              </a:defRPr>
            </a:lvl4pPr>
            <a:lvl5pPr marL="2057400" indent="-228600">
              <a:defRPr sz="1700">
                <a:solidFill>
                  <a:schemeClr val="tx1"/>
                </a:solidFill>
                <a:latin typeface="Arial" charset="0"/>
                <a:ea typeface="ＭＳ Ｐゴシック" charset="0"/>
              </a:defRPr>
            </a:lvl5pPr>
            <a:lvl6pPr marL="2514600" indent="-228600" eaLnBrk="0" fontAlgn="base" hangingPunct="0">
              <a:spcBef>
                <a:spcPct val="0"/>
              </a:spcBef>
              <a:spcAft>
                <a:spcPct val="0"/>
              </a:spcAft>
              <a:defRPr sz="1700">
                <a:solidFill>
                  <a:schemeClr val="tx1"/>
                </a:solidFill>
                <a:latin typeface="Arial" charset="0"/>
                <a:ea typeface="ＭＳ Ｐゴシック" charset="0"/>
              </a:defRPr>
            </a:lvl6pPr>
            <a:lvl7pPr marL="2971800" indent="-228600" eaLnBrk="0" fontAlgn="base" hangingPunct="0">
              <a:spcBef>
                <a:spcPct val="0"/>
              </a:spcBef>
              <a:spcAft>
                <a:spcPct val="0"/>
              </a:spcAft>
              <a:defRPr sz="1700">
                <a:solidFill>
                  <a:schemeClr val="tx1"/>
                </a:solidFill>
                <a:latin typeface="Arial" charset="0"/>
                <a:ea typeface="ＭＳ Ｐゴシック" charset="0"/>
              </a:defRPr>
            </a:lvl7pPr>
            <a:lvl8pPr marL="3429000" indent="-228600" eaLnBrk="0" fontAlgn="base" hangingPunct="0">
              <a:spcBef>
                <a:spcPct val="0"/>
              </a:spcBef>
              <a:spcAft>
                <a:spcPct val="0"/>
              </a:spcAft>
              <a:defRPr sz="1700">
                <a:solidFill>
                  <a:schemeClr val="tx1"/>
                </a:solidFill>
                <a:latin typeface="Arial" charset="0"/>
                <a:ea typeface="ＭＳ Ｐゴシック" charset="0"/>
              </a:defRPr>
            </a:lvl8pPr>
            <a:lvl9pPr marL="3886200" indent="-228600" eaLnBrk="0" fontAlgn="base" hangingPunct="0">
              <a:spcBef>
                <a:spcPct val="0"/>
              </a:spcBef>
              <a:spcAft>
                <a:spcPct val="0"/>
              </a:spcAft>
              <a:defRPr sz="1700">
                <a:solidFill>
                  <a:schemeClr val="tx1"/>
                </a:solidFill>
                <a:latin typeface="Arial" charset="0"/>
                <a:ea typeface="ＭＳ Ｐゴシック" charset="0"/>
              </a:defRPr>
            </a:lvl9pPr>
          </a:lstStyle>
          <a:p>
            <a:pPr algn="ctr"/>
            <a:r>
              <a:rPr lang="en-US" sz="3600" b="1" dirty="0" smtClean="0">
                <a:solidFill>
                  <a:srgbClr val="F36F21"/>
                </a:solidFill>
              </a:rPr>
              <a:t>FAOSTAT Emissions </a:t>
            </a:r>
            <a:r>
              <a:rPr lang="en-US" sz="3600" b="1" dirty="0" smtClean="0">
                <a:solidFill>
                  <a:srgbClr val="F36F21"/>
                </a:solidFill>
              </a:rPr>
              <a:t>Database</a:t>
            </a:r>
            <a:endParaRPr lang="en-US" sz="3600" b="1" dirty="0" smtClean="0">
              <a:solidFill>
                <a:srgbClr val="F36F21"/>
              </a:solidFill>
            </a:endParaRPr>
          </a:p>
          <a:p>
            <a:pPr algn="ctr"/>
            <a:r>
              <a:rPr lang="en-US" sz="3600" b="1" dirty="0" smtClean="0">
                <a:solidFill>
                  <a:srgbClr val="F36F21"/>
                </a:solidFill>
              </a:rPr>
              <a:t>Capacity Development Activities</a:t>
            </a:r>
            <a:endParaRPr lang="en-US" sz="3600" b="1" dirty="0">
              <a:solidFill>
                <a:srgbClr val="F36F21"/>
              </a:solidFill>
            </a:endParaRPr>
          </a:p>
        </p:txBody>
      </p:sp>
      <p:sp>
        <p:nvSpPr>
          <p:cNvPr id="2" name="Rectangle 1"/>
          <p:cNvSpPr/>
          <p:nvPr/>
        </p:nvSpPr>
        <p:spPr>
          <a:xfrm>
            <a:off x="80963" y="5948363"/>
            <a:ext cx="8982075" cy="7159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1747" name="Picture 2"/>
          <p:cNvPicPr>
            <a:picLocks noChangeAspect="1" noChangeArrowheads="1"/>
          </p:cNvPicPr>
          <p:nvPr/>
        </p:nvPicPr>
        <p:blipFill>
          <a:blip r:embed="rId2">
            <a:extLst>
              <a:ext uri="{28A0092B-C50C-407E-A947-70E740481C1C}">
                <a14:useLocalDpi xmlns="" xmlns:a14="http://schemas.microsoft.com/office/drawing/2010/main" val="0"/>
              </a:ext>
            </a:extLst>
          </a:blip>
          <a:srcRect l="68987" t="72554" r="23830" b="17648"/>
          <a:stretch>
            <a:fillRect/>
          </a:stretch>
        </p:blipFill>
        <p:spPr bwMode="auto">
          <a:xfrm>
            <a:off x="160338" y="5922963"/>
            <a:ext cx="714375" cy="715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Box 2"/>
          <p:cNvSpPr txBox="1"/>
          <p:nvPr/>
        </p:nvSpPr>
        <p:spPr>
          <a:xfrm>
            <a:off x="874713" y="3086401"/>
            <a:ext cx="7742753" cy="2185214"/>
          </a:xfrm>
          <a:prstGeom prst="rect">
            <a:avLst/>
          </a:prstGeom>
          <a:noFill/>
        </p:spPr>
        <p:txBody>
          <a:bodyPr wrap="square" rtlCol="0">
            <a:spAutoFit/>
          </a:bodyPr>
          <a:lstStyle/>
          <a:p>
            <a:pPr algn="ctr"/>
            <a:r>
              <a:rPr lang="en-US" sz="2400" dirty="0" smtClean="0"/>
              <a:t>Francesco N. </a:t>
            </a:r>
            <a:r>
              <a:rPr lang="en-US" sz="2400" dirty="0" smtClean="0"/>
              <a:t>Tubiello</a:t>
            </a:r>
            <a:endParaRPr lang="en-US" sz="2400" dirty="0" smtClean="0"/>
          </a:p>
          <a:p>
            <a:pPr algn="ctr"/>
            <a:r>
              <a:rPr lang="en-US" sz="2400" dirty="0" smtClean="0"/>
              <a:t>Senior Statistician, Environment</a:t>
            </a:r>
          </a:p>
          <a:p>
            <a:pPr algn="ctr"/>
            <a:r>
              <a:rPr lang="en-US" sz="2400" dirty="0" smtClean="0"/>
              <a:t>Statistics Division</a:t>
            </a:r>
          </a:p>
          <a:p>
            <a:pPr algn="ctr"/>
            <a:endParaRPr lang="en-US" sz="2000" dirty="0" smtClean="0"/>
          </a:p>
          <a:p>
            <a:pPr algn="ctr"/>
            <a:endParaRPr lang="en-US" sz="2000" dirty="0"/>
          </a:p>
          <a:p>
            <a:pPr algn="ctr"/>
            <a:endParaRPr lang="en-US" sz="2400" dirty="0"/>
          </a:p>
        </p:txBody>
      </p:sp>
      <p:sp>
        <p:nvSpPr>
          <p:cNvPr id="6" name="TextBox 5"/>
          <p:cNvSpPr txBox="1"/>
          <p:nvPr/>
        </p:nvSpPr>
        <p:spPr>
          <a:xfrm>
            <a:off x="3473451" y="5922963"/>
            <a:ext cx="5562599" cy="523220"/>
          </a:xfrm>
          <a:prstGeom prst="rect">
            <a:avLst/>
          </a:prstGeom>
          <a:noFill/>
        </p:spPr>
        <p:txBody>
          <a:bodyPr wrap="square" rtlCol="0">
            <a:spAutoFit/>
          </a:bodyPr>
          <a:lstStyle/>
          <a:p>
            <a:r>
              <a:rPr lang="en-US" sz="1400" dirty="0" smtClean="0"/>
              <a:t>Expert Forum for producers and users of climate change-related statistics</a:t>
            </a:r>
          </a:p>
          <a:p>
            <a:r>
              <a:rPr lang="en-US" sz="1400" dirty="0" smtClean="0"/>
              <a:t>Geneva Sep 2-3 2015, UNECE</a:t>
            </a:r>
            <a:endParaRPr lang="en-US" sz="1400" dirty="0"/>
          </a:p>
        </p:txBody>
      </p:sp>
    </p:spTree>
    <p:extLst>
      <p:ext uri="{BB962C8B-B14F-4D97-AF65-F5344CB8AC3E}">
        <p14:creationId xmlns="" xmlns:p14="http://schemas.microsoft.com/office/powerpoint/2010/main" val="3634169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bwMode="auto">
          <a:xfrm>
            <a:off x="250825" y="260350"/>
            <a:ext cx="8642350" cy="79216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fontScale="90000"/>
          </a:bodyPr>
          <a:lstStyle/>
          <a:p>
            <a:r>
              <a:rPr lang="en-GB" dirty="0">
                <a:latin typeface="Arial" charset="0"/>
              </a:rPr>
              <a:t/>
            </a:r>
            <a:br>
              <a:rPr lang="en-GB" dirty="0">
                <a:latin typeface="Arial" charset="0"/>
              </a:rPr>
            </a:br>
            <a:r>
              <a:rPr lang="en-GB" dirty="0" smtClean="0">
                <a:latin typeface="Arial" charset="0"/>
              </a:rPr>
              <a:t>Relevant Indicators developed for IPCC AR5 (SDGs):</a:t>
            </a:r>
            <a:br>
              <a:rPr lang="en-GB" dirty="0" smtClean="0">
                <a:latin typeface="Arial" charset="0"/>
              </a:rPr>
            </a:br>
            <a:r>
              <a:rPr lang="en-GB" dirty="0" smtClean="0">
                <a:latin typeface="Arial" charset="0"/>
              </a:rPr>
              <a:t>Emissions </a:t>
            </a:r>
            <a:r>
              <a:rPr lang="en-GB" dirty="0">
                <a:latin typeface="Arial" charset="0"/>
              </a:rPr>
              <a:t>intensity of AFOLU commodities </a:t>
            </a:r>
            <a:r>
              <a:rPr lang="en-GB" dirty="0" smtClean="0">
                <a:latin typeface="Arial" charset="0"/>
              </a:rPr>
              <a:t/>
            </a:r>
            <a:br>
              <a:rPr lang="en-GB" dirty="0" smtClean="0">
                <a:latin typeface="Arial" charset="0"/>
              </a:rPr>
            </a:br>
            <a:r>
              <a:rPr lang="en-GB" b="0" dirty="0" smtClean="0">
                <a:latin typeface="Arial" charset="0"/>
              </a:rPr>
              <a:t>falling </a:t>
            </a:r>
            <a:r>
              <a:rPr lang="en-GB" b="0" dirty="0">
                <a:latin typeface="Arial" charset="0"/>
              </a:rPr>
              <a:t>over the last several decades, as agriculture and forestry </a:t>
            </a:r>
            <a:r>
              <a:rPr lang="en-GB" b="0" dirty="0" smtClean="0">
                <a:latin typeface="Arial" charset="0"/>
              </a:rPr>
              <a:t>production become </a:t>
            </a:r>
            <a:r>
              <a:rPr lang="en-GB" b="0" dirty="0">
                <a:latin typeface="Arial" charset="0"/>
              </a:rPr>
              <a:t>more efficient</a:t>
            </a:r>
          </a:p>
        </p:txBody>
      </p:sp>
      <p:pic>
        <p:nvPicPr>
          <p:cNvPr id="2355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50825" y="2062163"/>
            <a:ext cx="8424863" cy="3311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5640693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332656"/>
            <a:ext cx="9036496" cy="562074"/>
          </a:xfrm>
        </p:spPr>
        <p:txBody>
          <a:bodyPr>
            <a:normAutofit fontScale="90000"/>
          </a:bodyPr>
          <a:lstStyle/>
          <a:p>
            <a:r>
              <a:rPr lang="en-US" sz="4000" b="1" dirty="0" smtClean="0">
                <a:solidFill>
                  <a:srgbClr val="F36F21"/>
                </a:solidFill>
              </a:rPr>
              <a:t>Capacity Development-Regional Statistics</a:t>
            </a:r>
            <a:endParaRPr lang="en-US" sz="4000" b="1" dirty="0">
              <a:solidFill>
                <a:srgbClr val="F36F21"/>
              </a:solidFill>
            </a:endParaRPr>
          </a:p>
        </p:txBody>
      </p:sp>
      <p:sp>
        <p:nvSpPr>
          <p:cNvPr id="4" name="Segnaposto contenuto 6"/>
          <p:cNvSpPr>
            <a:spLocks noGrp="1"/>
          </p:cNvSpPr>
          <p:nvPr>
            <p:ph idx="1"/>
          </p:nvPr>
        </p:nvSpPr>
        <p:spPr>
          <a:xfrm>
            <a:off x="72008" y="1340768"/>
            <a:ext cx="8964488" cy="1080120"/>
          </a:xfrm>
        </p:spPr>
        <p:txBody>
          <a:bodyPr>
            <a:normAutofit fontScale="92500" lnSpcReduction="20000"/>
          </a:bodyPr>
          <a:lstStyle/>
          <a:p>
            <a:r>
              <a:rPr lang="en-US" sz="2200" b="1" dirty="0" smtClean="0"/>
              <a:t>Inception Workshop on GHG Emissions Statistics</a:t>
            </a:r>
            <a:r>
              <a:rPr lang="en-US" sz="2200" dirty="0" smtClean="0"/>
              <a:t> </a:t>
            </a:r>
          </a:p>
          <a:p>
            <a:pPr>
              <a:buNone/>
            </a:pPr>
            <a:r>
              <a:rPr lang="en-US" sz="2200" dirty="0" smtClean="0"/>
              <a:t>	</a:t>
            </a:r>
            <a:r>
              <a:rPr lang="en-US" sz="2200" i="1" dirty="0" err="1" smtClean="0"/>
              <a:t>Da</a:t>
            </a:r>
            <a:r>
              <a:rPr lang="en-US" sz="2200" i="1" dirty="0" smtClean="0"/>
              <a:t> Lat, Viet Nam, 5 - 6 October 2012 </a:t>
            </a:r>
          </a:p>
          <a:p>
            <a:pPr>
              <a:buNone/>
            </a:pPr>
            <a:r>
              <a:rPr lang="en-US" sz="1400" dirty="0" smtClean="0"/>
              <a:t>	33 participants; 18 countries (Bangladesh, Bhutan, Cambodia, China, Fiji,  India, Indonesia, LAO PDR, Korea ROK, Malaysia, Myanmar, Nepal, Pakistan, Philippines, Sri Lanka, Thailand, Viet Nam)</a:t>
            </a:r>
          </a:p>
        </p:txBody>
      </p:sp>
      <p:sp>
        <p:nvSpPr>
          <p:cNvPr id="5" name="Segnaposto contenuto 6"/>
          <p:cNvSpPr txBox="1">
            <a:spLocks/>
          </p:cNvSpPr>
          <p:nvPr/>
        </p:nvSpPr>
        <p:spPr bwMode="auto">
          <a:xfrm>
            <a:off x="0" y="2420888"/>
            <a:ext cx="8964488" cy="14401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2200" b="1" i="0" u="none" strike="noStrike" kern="1200" cap="none" spc="0" normalizeH="0" baseline="0" dirty="0" smtClean="0">
                <a:ln>
                  <a:noFill/>
                </a:ln>
                <a:solidFill>
                  <a:schemeClr val="tx1"/>
                </a:solidFill>
                <a:effectLst/>
                <a:uLnTx/>
                <a:uFillTx/>
                <a:latin typeface="+mn-lt"/>
                <a:ea typeface="+mn-ea"/>
                <a:cs typeface="+mn-cs"/>
              </a:rPr>
              <a:t>Second FAO workshop on Statistics for GHG Emissions</a:t>
            </a:r>
          </a:p>
          <a:p>
            <a:pPr marL="342900" marR="0" lvl="0" indent="-342900" algn="l" defTabSz="914400" rtl="0" eaLnBrk="0" fontAlgn="base" latinLnBrk="0" hangingPunct="0">
              <a:lnSpc>
                <a:spcPct val="100000"/>
              </a:lnSpc>
              <a:spcBef>
                <a:spcPct val="20000"/>
              </a:spcBef>
              <a:spcAft>
                <a:spcPct val="0"/>
              </a:spcAft>
              <a:buClrTx/>
              <a:buSzTx/>
              <a:buFont typeface="Arial" charset="0"/>
              <a:buNone/>
              <a:tabLst/>
              <a:defRPr/>
            </a:pPr>
            <a:r>
              <a:rPr kumimoji="0" lang="en-US" sz="2200" b="0" i="0" u="none" strike="noStrike" kern="1200" cap="none" spc="0" normalizeH="0" baseline="0" dirty="0" smtClean="0">
                <a:ln>
                  <a:noFill/>
                </a:ln>
                <a:solidFill>
                  <a:schemeClr val="tx1"/>
                </a:solidFill>
                <a:effectLst/>
                <a:uLnTx/>
                <a:uFillTx/>
                <a:latin typeface="+mn-lt"/>
                <a:ea typeface="+mn-ea"/>
                <a:cs typeface="+mn-cs"/>
              </a:rPr>
              <a:t>	</a:t>
            </a:r>
            <a:r>
              <a:rPr kumimoji="0" lang="en-US" sz="2200" b="0" i="1" u="none" strike="noStrike" kern="1200" cap="none" spc="0" normalizeH="0" baseline="0" dirty="0" smtClean="0">
                <a:ln>
                  <a:noFill/>
                </a:ln>
                <a:solidFill>
                  <a:schemeClr val="tx1"/>
                </a:solidFill>
                <a:effectLst/>
                <a:uLnTx/>
                <a:uFillTx/>
                <a:latin typeface="+mn-lt"/>
                <a:ea typeface="+mn-ea"/>
                <a:cs typeface="+mn-cs"/>
              </a:rPr>
              <a:t>Port of Spain, Trinidad and Tobago, 3 - 4 June 2013</a:t>
            </a:r>
          </a:p>
          <a:p>
            <a:pPr marL="342900" marR="0" lvl="0" indent="-342900" algn="l" defTabSz="914400" rtl="0" eaLnBrk="0" fontAlgn="base" latinLnBrk="0" hangingPunct="0">
              <a:lnSpc>
                <a:spcPct val="100000"/>
              </a:lnSpc>
              <a:spcBef>
                <a:spcPct val="20000"/>
              </a:spcBef>
              <a:spcAft>
                <a:spcPct val="0"/>
              </a:spcAft>
              <a:buClrTx/>
              <a:buSzTx/>
              <a:buFont typeface="Arial" charset="0"/>
              <a:buNone/>
              <a:tabLst/>
              <a:defRPr/>
            </a:pPr>
            <a:r>
              <a:rPr kumimoji="0" lang="en-US" sz="1400" b="0" i="0" u="none" strike="noStrike" kern="1200" cap="none" spc="0" normalizeH="0" baseline="0" dirty="0" smtClean="0">
                <a:ln>
                  <a:noFill/>
                </a:ln>
                <a:solidFill>
                  <a:schemeClr val="tx1"/>
                </a:solidFill>
                <a:effectLst/>
                <a:uLnTx/>
                <a:uFillTx/>
                <a:latin typeface="+mn-lt"/>
                <a:ea typeface="+mn-ea"/>
                <a:cs typeface="+mn-cs"/>
              </a:rPr>
              <a:t>	29 participants; 18 countries (Argentina, Belize, Bolivia, Brazil, Chile, Colombia, Costa Rica, Cuba, Ecuador, Guatemala, Honduras, Mexico, Nicaragua, Panama, Dominican Republic, Peru, Uruguay, and Trinidad and Tobago)</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endParaRPr kumimoji="0" lang="en-US" sz="2200" b="0" i="0" u="none" strike="noStrike" kern="1200" cap="none" spc="0" normalizeH="0" baseline="0" dirty="0">
              <a:ln>
                <a:noFill/>
              </a:ln>
              <a:solidFill>
                <a:schemeClr val="tx1"/>
              </a:solidFill>
              <a:effectLst/>
              <a:uLnTx/>
              <a:uFillTx/>
              <a:latin typeface="+mn-lt"/>
              <a:ea typeface="+mn-ea"/>
              <a:cs typeface="+mn-cs"/>
            </a:endParaRPr>
          </a:p>
        </p:txBody>
      </p:sp>
      <p:sp>
        <p:nvSpPr>
          <p:cNvPr id="6" name="Segnaposto contenuto 6"/>
          <p:cNvSpPr txBox="1">
            <a:spLocks/>
          </p:cNvSpPr>
          <p:nvPr/>
        </p:nvSpPr>
        <p:spPr bwMode="auto">
          <a:xfrm>
            <a:off x="0" y="3753036"/>
            <a:ext cx="8964488" cy="10801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2200" b="1" i="0" u="none" strike="noStrike" kern="1200" cap="none" spc="0" normalizeH="0" baseline="0" noProof="0" dirty="0" smtClean="0">
                <a:ln>
                  <a:noFill/>
                </a:ln>
                <a:solidFill>
                  <a:schemeClr val="tx1"/>
                </a:solidFill>
                <a:effectLst/>
                <a:uLnTx/>
                <a:uFillTx/>
                <a:latin typeface="+mn-lt"/>
                <a:ea typeface="+mn-ea"/>
                <a:cs typeface="+mn-cs"/>
              </a:rPr>
              <a:t>Third FAO Regional workshop on Statistics for GHG Emissions</a:t>
            </a:r>
          </a:p>
          <a:p>
            <a:pPr marL="342900" marR="0" lvl="0" indent="-342900" algn="l" defTabSz="914400" rtl="0" eaLnBrk="0" fontAlgn="base" latinLnBrk="0" hangingPunct="0">
              <a:lnSpc>
                <a:spcPct val="100000"/>
              </a:lnSpc>
              <a:spcBef>
                <a:spcPct val="20000"/>
              </a:spcBef>
              <a:spcAft>
                <a:spcPct val="0"/>
              </a:spcAft>
              <a:buClrTx/>
              <a:buSzTx/>
              <a:buFont typeface="Arial" charset="0"/>
              <a:buNone/>
              <a:tabLst/>
              <a:defRPr/>
            </a:pPr>
            <a:r>
              <a:rPr kumimoji="0" lang="en-US" sz="22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200" b="0" i="1" u="none" strike="noStrike" kern="1200" cap="none" spc="0" normalizeH="0" baseline="0" noProof="0" dirty="0" smtClean="0">
                <a:ln>
                  <a:noFill/>
                </a:ln>
                <a:solidFill>
                  <a:schemeClr val="tx1"/>
                </a:solidFill>
                <a:effectLst/>
                <a:uLnTx/>
                <a:uFillTx/>
                <a:latin typeface="+mn-lt"/>
                <a:ea typeface="+mn-ea"/>
                <a:cs typeface="+mn-cs"/>
              </a:rPr>
              <a:t>Casablanca, Morocco, 2 - 3 December 2013</a:t>
            </a:r>
          </a:p>
          <a:p>
            <a:pPr marL="342900" marR="0" lvl="0" indent="-342900" algn="l" defTabSz="914400" rtl="0" eaLnBrk="0" fontAlgn="base" latinLnBrk="0" hangingPunct="0">
              <a:lnSpc>
                <a:spcPct val="100000"/>
              </a:lnSpc>
              <a:spcBef>
                <a:spcPct val="20000"/>
              </a:spcBef>
              <a:spcAft>
                <a:spcPct val="0"/>
              </a:spcAft>
              <a:buClrTx/>
              <a:buSzTx/>
              <a:buFont typeface="Arial" charset="0"/>
              <a:buNone/>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	 37 participants; 23 countries (Algeria, Cameroon, Central African Republic, Congo Dem. Rep., Cote d'Ivoire, Egypt, Ethiopia, Gabon, Ghana, Kenya, Madagascar, Mali, Mauritania, Morocco, Namibia, Nigeria, Rwanda, Senegal, South Africa, Sudan, United Republic of Tanzania, Uganda, and Zambia). </a:t>
            </a:r>
          </a:p>
          <a:p>
            <a:pPr marL="342900" marR="0" lvl="0" indent="-342900" algn="l" defTabSz="914400" rtl="0" eaLnBrk="0" fontAlgn="base" latinLnBrk="0" hangingPunct="0">
              <a:lnSpc>
                <a:spcPct val="100000"/>
              </a:lnSpc>
              <a:spcBef>
                <a:spcPct val="20000"/>
              </a:spcBef>
              <a:spcAft>
                <a:spcPct val="0"/>
              </a:spcAft>
              <a:buClrTx/>
              <a:buSzTx/>
              <a:buFont typeface="Arial" charset="0"/>
              <a:buNone/>
              <a:tabLst/>
              <a:defRPr/>
            </a:pP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endParaRPr kumimoji="0" lang="en-US"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Segnaposto contenuto 6"/>
          <p:cNvSpPr txBox="1">
            <a:spLocks/>
          </p:cNvSpPr>
          <p:nvPr/>
        </p:nvSpPr>
        <p:spPr bwMode="auto">
          <a:xfrm>
            <a:off x="6480" y="5238172"/>
            <a:ext cx="8964488" cy="10801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2200" b="1" i="0" u="none" strike="noStrike" kern="1200" cap="none" spc="0" normalizeH="0" baseline="0" noProof="0" dirty="0" err="1" smtClean="0">
                <a:ln>
                  <a:noFill/>
                </a:ln>
                <a:solidFill>
                  <a:schemeClr val="tx1"/>
                </a:solidFill>
                <a:effectLst/>
                <a:uLnTx/>
                <a:uFillTx/>
                <a:latin typeface="+mn-lt"/>
                <a:ea typeface="+mn-ea"/>
                <a:cs typeface="+mn-cs"/>
              </a:rPr>
              <a:t>Meso</a:t>
            </a:r>
            <a:r>
              <a:rPr kumimoji="0" lang="en-US" sz="2200" b="1" i="0" u="none" strike="noStrike" kern="1200" cap="none" spc="0" normalizeH="0" baseline="0" noProof="0" dirty="0" smtClean="0">
                <a:ln>
                  <a:noFill/>
                </a:ln>
                <a:solidFill>
                  <a:schemeClr val="tx1"/>
                </a:solidFill>
                <a:effectLst/>
                <a:uLnTx/>
                <a:uFillTx/>
                <a:latin typeface="+mn-lt"/>
                <a:ea typeface="+mn-ea"/>
                <a:cs typeface="+mn-cs"/>
              </a:rPr>
              <a:t>-American workshop with UNREDD and Mexico-</a:t>
            </a:r>
            <a:r>
              <a:rPr kumimoji="0" lang="en-US" sz="2200" b="1" i="0" u="none" strike="noStrike" kern="1200" cap="none" spc="0" normalizeH="0" baseline="0" noProof="0" dirty="0" err="1" smtClean="0">
                <a:ln>
                  <a:noFill/>
                </a:ln>
                <a:solidFill>
                  <a:schemeClr val="tx1"/>
                </a:solidFill>
                <a:effectLst/>
                <a:uLnTx/>
                <a:uFillTx/>
                <a:latin typeface="+mn-lt"/>
                <a:ea typeface="+mn-ea"/>
                <a:cs typeface="+mn-cs"/>
              </a:rPr>
              <a:t>Noruega</a:t>
            </a:r>
            <a:r>
              <a:rPr kumimoji="0" lang="en-US" sz="2200" b="1" i="0" u="none" strike="noStrike" kern="1200" cap="none" spc="0" normalizeH="0" noProof="0" dirty="0" smtClean="0">
                <a:ln>
                  <a:noFill/>
                </a:ln>
                <a:solidFill>
                  <a:schemeClr val="tx1"/>
                </a:solidFill>
                <a:effectLst/>
                <a:uLnTx/>
                <a:uFillTx/>
                <a:latin typeface="+mn-lt"/>
                <a:ea typeface="+mn-ea"/>
                <a:cs typeface="+mn-cs"/>
              </a:rPr>
              <a:t> REDD+</a:t>
            </a:r>
            <a:endParaRPr kumimoji="0" lang="en-US" sz="22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charset="0"/>
              <a:buNone/>
              <a:tabLst/>
              <a:defRPr/>
            </a:pPr>
            <a:r>
              <a:rPr kumimoji="0" lang="en-US" sz="22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200" b="0" i="1" u="none" strike="noStrike" kern="1200" cap="none" spc="0" normalizeH="0" baseline="0" noProof="0" dirty="0" smtClean="0">
                <a:ln>
                  <a:noFill/>
                </a:ln>
                <a:solidFill>
                  <a:schemeClr val="tx1"/>
                </a:solidFill>
                <a:effectLst/>
                <a:uLnTx/>
                <a:uFillTx/>
                <a:latin typeface="+mn-lt"/>
                <a:ea typeface="+mn-ea"/>
                <a:cs typeface="+mn-cs"/>
              </a:rPr>
              <a:t>San Jos</a:t>
            </a:r>
            <a:r>
              <a:rPr kumimoji="0" lang="en-US" b="0" i="1" u="none" strike="noStrike" kern="1200" cap="none" spc="0" normalizeH="0" baseline="0" noProof="0" dirty="0" smtClean="0">
                <a:ln>
                  <a:noFill/>
                </a:ln>
                <a:solidFill>
                  <a:schemeClr val="tx1"/>
                </a:solidFill>
                <a:effectLst/>
                <a:uLnTx/>
                <a:uFillTx/>
                <a:latin typeface="Arial"/>
                <a:cs typeface="Arial"/>
              </a:rPr>
              <a:t>é</a:t>
            </a:r>
            <a:r>
              <a:rPr kumimoji="0" lang="en-US" sz="2200" b="0" i="1" u="none" strike="noStrike" kern="1200" cap="none" spc="0" normalizeH="0" baseline="0" noProof="0" dirty="0" smtClean="0">
                <a:ln>
                  <a:noFill/>
                </a:ln>
                <a:solidFill>
                  <a:schemeClr val="tx1"/>
                </a:solidFill>
                <a:effectLst/>
                <a:uLnTx/>
                <a:uFillTx/>
                <a:latin typeface="+mn-lt"/>
                <a:ea typeface="+mn-ea"/>
                <a:cs typeface="+mn-cs"/>
              </a:rPr>
              <a:t>, Costa Rica, 24-26 Jun 2014</a:t>
            </a:r>
            <a:endParaRPr kumimoji="0" lang="en-US" sz="2200" b="0" i="1" u="none" strike="noStrike" kern="1200" cap="none" spc="0" normalizeH="0" baseline="0" noProof="0" dirty="0" smtClean="0">
              <a:ln>
                <a:noFill/>
              </a:ln>
              <a:solidFill>
                <a:schemeClr val="tx1"/>
              </a:solidFill>
              <a:effectLst/>
              <a:uLnTx/>
              <a:uFillTx/>
              <a:latin typeface="+mn-lt"/>
              <a:ea typeface="+mn-ea"/>
              <a:cs typeface="+mn-cs"/>
            </a:endParaRPr>
          </a:p>
          <a:p>
            <a:pPr marL="342900" lvl="0" indent="-342900" defTabSz="914400" eaLnBrk="0" fontAlgn="base" hangingPunct="0">
              <a:spcBef>
                <a:spcPct val="20000"/>
              </a:spcBef>
              <a:spcAft>
                <a:spcPct val="0"/>
              </a:spcAf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	</a:t>
            </a:r>
            <a:r>
              <a:rPr lang="en-US" sz="1400" dirty="0" smtClean="0"/>
              <a:t> </a:t>
            </a:r>
            <a:r>
              <a:rPr lang="en-US" sz="1400" dirty="0" smtClean="0"/>
              <a:t>25 </a:t>
            </a:r>
            <a:r>
              <a:rPr lang="en-US" sz="1400" dirty="0" smtClean="0"/>
              <a:t>participants; </a:t>
            </a:r>
            <a:r>
              <a:rPr lang="en-US" sz="1400" dirty="0" smtClean="0"/>
              <a:t>13 </a:t>
            </a:r>
            <a:r>
              <a:rPr lang="en-US" sz="1400" dirty="0" smtClean="0"/>
              <a:t>countries (</a:t>
            </a:r>
            <a:r>
              <a:rPr lang="en-US" sz="1400" dirty="0" smtClean="0"/>
              <a:t>Argentina</a:t>
            </a:r>
            <a:r>
              <a:rPr lang="en-US" sz="1400" dirty="0" smtClean="0"/>
              <a:t>, </a:t>
            </a:r>
            <a:r>
              <a:rPr lang="en-US" sz="1400" dirty="0" smtClean="0"/>
              <a:t>Chile</a:t>
            </a:r>
            <a:r>
              <a:rPr lang="en-US" sz="1400" dirty="0" smtClean="0"/>
              <a:t>, Colombia, Costa Rica, Cuba, Ecuador, Guatemala, Honduras, Mexico, Nicaragua, Panama, Dominican Republic, </a:t>
            </a:r>
            <a:r>
              <a:rPr lang="en-US" sz="1400" dirty="0" smtClean="0"/>
              <a:t>Uruguay)</a:t>
            </a: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charset="0"/>
              <a:buNone/>
              <a:tabLst/>
              <a:defRPr/>
            </a:pP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endParaRPr kumimoji="0" lang="en-US" sz="22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 xmlns:p14="http://schemas.microsoft.com/office/powerpoint/2010/main" val="8404460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9144000" cy="562074"/>
          </a:xfrm>
        </p:spPr>
        <p:txBody>
          <a:bodyPr>
            <a:normAutofit fontScale="90000"/>
          </a:bodyPr>
          <a:lstStyle/>
          <a:p>
            <a:r>
              <a:rPr lang="en-US" sz="4000" b="1" dirty="0" smtClean="0">
                <a:solidFill>
                  <a:srgbClr val="F36F21"/>
                </a:solidFill>
              </a:rPr>
              <a:t>Current Capacity Development: BURs</a:t>
            </a:r>
            <a:endParaRPr lang="en-US" sz="4000" b="1" dirty="0">
              <a:solidFill>
                <a:srgbClr val="F36F21"/>
              </a:solidFill>
            </a:endParaRPr>
          </a:p>
        </p:txBody>
      </p:sp>
      <p:sp>
        <p:nvSpPr>
          <p:cNvPr id="4" name="Segnaposto contenuto 6"/>
          <p:cNvSpPr>
            <a:spLocks noGrp="1"/>
          </p:cNvSpPr>
          <p:nvPr>
            <p:ph idx="1"/>
          </p:nvPr>
        </p:nvSpPr>
        <p:spPr>
          <a:xfrm>
            <a:off x="179512" y="980728"/>
            <a:ext cx="5040560" cy="5184576"/>
          </a:xfrm>
        </p:spPr>
        <p:txBody>
          <a:bodyPr>
            <a:noAutofit/>
          </a:bodyPr>
          <a:lstStyle/>
          <a:p>
            <a:r>
              <a:rPr lang="en-US" sz="1800" b="1" dirty="0" smtClean="0"/>
              <a:t>BUR ‘’Pilots’’  QA : </a:t>
            </a:r>
            <a:r>
              <a:rPr lang="en-US" sz="1800" dirty="0" smtClean="0"/>
              <a:t>Mexico, Uruguay, Costa </a:t>
            </a:r>
            <a:r>
              <a:rPr lang="en-US" sz="1800" dirty="0" smtClean="0"/>
              <a:t>Rica</a:t>
            </a:r>
            <a:endParaRPr lang="en-US" sz="1800" dirty="0" smtClean="0">
              <a:ea typeface="Calibri"/>
              <a:cs typeface="Times New Roman"/>
            </a:endParaRPr>
          </a:p>
          <a:p>
            <a:r>
              <a:rPr lang="en-US" sz="1800" b="1" dirty="0" smtClean="0"/>
              <a:t>UN REDD Targeted Support: </a:t>
            </a:r>
            <a:r>
              <a:rPr lang="en-US" sz="1800" dirty="0" smtClean="0"/>
              <a:t>Ecuador, Colombia, </a:t>
            </a:r>
            <a:r>
              <a:rPr lang="en-US" sz="1800" dirty="0" smtClean="0"/>
              <a:t>Paraguay, DRC</a:t>
            </a:r>
            <a:r>
              <a:rPr lang="en-US" sz="1800" dirty="0" smtClean="0"/>
              <a:t>, </a:t>
            </a:r>
            <a:r>
              <a:rPr lang="en-US" sz="1800" dirty="0" smtClean="0"/>
              <a:t>Congo</a:t>
            </a:r>
            <a:endParaRPr lang="en-US" sz="1800" dirty="0" smtClean="0"/>
          </a:p>
          <a:p>
            <a:r>
              <a:rPr lang="en-US" sz="1800" b="1" dirty="0" smtClean="0"/>
              <a:t>UNFCCC West Africa Project (</a:t>
            </a:r>
            <a:r>
              <a:rPr lang="en-US" sz="1800" b="1" dirty="0" err="1" smtClean="0"/>
              <a:t>USDoI</a:t>
            </a:r>
            <a:r>
              <a:rPr lang="en-US" sz="1800" b="1" dirty="0" smtClean="0"/>
              <a:t>, USEPA, </a:t>
            </a:r>
            <a:r>
              <a:rPr lang="en-US" sz="1800" b="1" dirty="0" smtClean="0"/>
              <a:t>FAO)</a:t>
            </a:r>
            <a:r>
              <a:rPr lang="en-US" sz="1800" b="1" dirty="0" smtClean="0"/>
              <a:t>: </a:t>
            </a:r>
            <a:r>
              <a:rPr lang="en-US" sz="1800" dirty="0" smtClean="0"/>
              <a:t>Cape </a:t>
            </a:r>
            <a:r>
              <a:rPr lang="en-US" sz="1800" dirty="0" smtClean="0"/>
              <a:t>Verde, Senegal, Burkina Faso, Cote 	D’Ivoire, Ghana, Benin, </a:t>
            </a:r>
            <a:r>
              <a:rPr lang="en-US" sz="1800" dirty="0" smtClean="0"/>
              <a:t>Togo</a:t>
            </a:r>
            <a:endParaRPr lang="en-US" sz="1800" dirty="0" smtClean="0"/>
          </a:p>
          <a:p>
            <a:r>
              <a:rPr lang="en-US" sz="1800" b="1" dirty="0" smtClean="0"/>
              <a:t>UNFCCC IPCC GHG </a:t>
            </a:r>
            <a:r>
              <a:rPr lang="en-US" sz="1800" b="1" dirty="0" smtClean="0"/>
              <a:t>Workshop, </a:t>
            </a:r>
            <a:r>
              <a:rPr lang="en-US" sz="1800" b="1" dirty="0" smtClean="0"/>
              <a:t>Namibia </a:t>
            </a:r>
            <a:r>
              <a:rPr lang="en-US" sz="1800" b="1" dirty="0" smtClean="0"/>
              <a:t>Oct 2015: </a:t>
            </a:r>
            <a:r>
              <a:rPr lang="en-US" sz="1800" dirty="0" smtClean="0"/>
              <a:t>54 Countries</a:t>
            </a:r>
          </a:p>
          <a:p>
            <a:r>
              <a:rPr lang="en-US" sz="1800" b="1" dirty="0" smtClean="0"/>
              <a:t>Thematic Workshop I, SEEA </a:t>
            </a:r>
            <a:r>
              <a:rPr lang="en-US" sz="1800" dirty="0" smtClean="0"/>
              <a:t>(Beijing Nov 2015)</a:t>
            </a:r>
          </a:p>
          <a:p>
            <a:r>
              <a:rPr lang="en-US" sz="1800" b="1" dirty="0" smtClean="0"/>
              <a:t>Thematic Workshop II, SEEA </a:t>
            </a:r>
            <a:r>
              <a:rPr lang="en-US" sz="1800" dirty="0" smtClean="0"/>
              <a:t>(Rwanda, Dec 2015)</a:t>
            </a:r>
            <a:endParaRPr lang="en-US" sz="1800" dirty="0"/>
          </a:p>
          <a:p>
            <a:r>
              <a:rPr lang="en-US" sz="1800" b="1" dirty="0" err="1" smtClean="0"/>
              <a:t>Peatlands</a:t>
            </a:r>
            <a:r>
              <a:rPr lang="en-US" sz="1800" b="1" dirty="0" smtClean="0"/>
              <a:t>: </a:t>
            </a:r>
            <a:r>
              <a:rPr lang="en-US" sz="1800" dirty="0" smtClean="0"/>
              <a:t>Indonesia</a:t>
            </a:r>
            <a:endParaRPr lang="en-US" sz="1800" b="1" dirty="0" smtClean="0"/>
          </a:p>
          <a:p>
            <a:pPr lvl="1">
              <a:buFontTx/>
              <a:buChar char="-"/>
            </a:pPr>
            <a:r>
              <a:rPr lang="en-US" sz="1800" dirty="0" smtClean="0">
                <a:ea typeface="Calibri"/>
                <a:cs typeface="Times New Roman"/>
              </a:rPr>
              <a:t>Data Gaps; QA/QC</a:t>
            </a:r>
            <a:endParaRPr lang="en-US" sz="1800" dirty="0">
              <a:ea typeface="Calibri"/>
              <a:cs typeface="Times New Roman"/>
            </a:endParaRPr>
          </a:p>
          <a:p>
            <a:pPr lvl="1">
              <a:buFontTx/>
              <a:buChar char="-"/>
            </a:pPr>
            <a:r>
              <a:rPr lang="en-US" sz="1800" dirty="0"/>
              <a:t>National Statistical </a:t>
            </a:r>
            <a:r>
              <a:rPr lang="en-US" sz="1800" dirty="0" smtClean="0"/>
              <a:t>Processes</a:t>
            </a:r>
          </a:p>
          <a:p>
            <a:pPr lvl="1">
              <a:buNone/>
            </a:pPr>
            <a:endParaRPr lang="en-US" sz="1800" dirty="0" smtClean="0"/>
          </a:p>
          <a:p>
            <a:pPr marL="0" lvl="1">
              <a:buFont typeface="Arial" pitchFamily="34" charset="0"/>
              <a:buChar char="•"/>
            </a:pPr>
            <a:r>
              <a:rPr lang="en-US" sz="1800" b="1" dirty="0" smtClean="0">
                <a:ea typeface="Calibri"/>
                <a:cs typeface="Times New Roman"/>
              </a:rPr>
              <a:t>Interagency </a:t>
            </a:r>
            <a:r>
              <a:rPr lang="en-US" sz="1800" b="1" dirty="0" smtClean="0">
                <a:ea typeface="Calibri"/>
                <a:cs typeface="Times New Roman"/>
              </a:rPr>
              <a:t>Coordination </a:t>
            </a:r>
            <a:r>
              <a:rPr lang="en-US" sz="1800" b="1" dirty="0" smtClean="0">
                <a:ea typeface="Calibri"/>
                <a:cs typeface="Times New Roman"/>
              </a:rPr>
              <a:t>:  </a:t>
            </a:r>
          </a:p>
          <a:p>
            <a:pPr marL="0" lvl="1">
              <a:buNone/>
            </a:pPr>
            <a:r>
              <a:rPr lang="en-US" sz="1800" dirty="0" smtClean="0">
                <a:ea typeface="Calibri"/>
                <a:cs typeface="Times New Roman"/>
              </a:rPr>
              <a:t>	</a:t>
            </a:r>
            <a:r>
              <a:rPr lang="en-US" sz="1800" dirty="0" smtClean="0">
                <a:ea typeface="Calibri"/>
                <a:cs typeface="Times New Roman"/>
              </a:rPr>
              <a:t>UNREDD</a:t>
            </a:r>
            <a:r>
              <a:rPr lang="en-US" sz="1800" dirty="0" smtClean="0">
                <a:ea typeface="Calibri"/>
                <a:cs typeface="Times New Roman"/>
              </a:rPr>
              <a:t>, </a:t>
            </a:r>
            <a:r>
              <a:rPr lang="en-US" sz="1800" dirty="0" smtClean="0">
                <a:ea typeface="Calibri"/>
                <a:cs typeface="Times New Roman"/>
              </a:rPr>
              <a:t>UNDP, UNFCCC</a:t>
            </a:r>
            <a:r>
              <a:rPr lang="en-US" sz="1800" dirty="0" smtClean="0">
                <a:ea typeface="Calibri"/>
                <a:cs typeface="Times New Roman"/>
              </a:rPr>
              <a:t>, IPCC</a:t>
            </a:r>
          </a:p>
          <a:p>
            <a:pPr>
              <a:buNone/>
            </a:pPr>
            <a:endParaRPr lang="en-US" sz="1400" b="1" dirty="0" smtClean="0"/>
          </a:p>
          <a:p>
            <a:pPr marL="457200" lvl="1" indent="0">
              <a:buNone/>
            </a:pPr>
            <a:r>
              <a:rPr lang="en-US" sz="1400" b="1" dirty="0" smtClean="0"/>
              <a:t>	  </a:t>
            </a:r>
          </a:p>
          <a:p>
            <a:pPr marL="0" indent="0">
              <a:buNone/>
            </a:pPr>
            <a:r>
              <a:rPr lang="en-US" sz="1400" b="1" dirty="0" smtClean="0"/>
              <a:t>	</a:t>
            </a:r>
          </a:p>
          <a:p>
            <a:pPr>
              <a:buNone/>
            </a:pPr>
            <a:r>
              <a:rPr lang="it-IT" sz="1400" b="1" dirty="0" smtClean="0"/>
              <a:t>	</a:t>
            </a:r>
            <a:endParaRPr lang="en-US" sz="1400" dirty="0" smtClean="0"/>
          </a:p>
          <a:p>
            <a:pPr>
              <a:buNone/>
            </a:pPr>
            <a:endParaRPr lang="it-IT" sz="2400" b="1" dirty="0" smtClean="0"/>
          </a:p>
          <a:p>
            <a:pPr>
              <a:buNone/>
            </a:pPr>
            <a:endParaRPr lang="en-US" sz="2200" dirty="0" smtClean="0"/>
          </a:p>
          <a:p>
            <a:endParaRPr lang="en-US" sz="2200" dirty="0"/>
          </a:p>
        </p:txBody>
      </p:sp>
      <p:pic>
        <p:nvPicPr>
          <p:cNvPr id="6" name="Immagine 6" descr="EcuadorGHGInventoryMeeting.jpg"/>
          <p:cNvPicPr>
            <a:picLocks noChangeAspect="1"/>
          </p:cNvPicPr>
          <p:nvPr/>
        </p:nvPicPr>
        <p:blipFill>
          <a:blip r:embed="rId3" cstate="print"/>
          <a:stretch>
            <a:fillRect/>
          </a:stretch>
        </p:blipFill>
        <p:spPr>
          <a:xfrm>
            <a:off x="5364088" y="1196752"/>
            <a:ext cx="3384376" cy="2047548"/>
          </a:xfrm>
          <a:prstGeom prst="rect">
            <a:avLst/>
          </a:prstGeom>
        </p:spPr>
      </p:pic>
      <p:pic>
        <p:nvPicPr>
          <p:cNvPr id="7" name="Picture 6" descr="group1.jpg"/>
          <p:cNvPicPr>
            <a:picLocks noChangeAspect="1"/>
          </p:cNvPicPr>
          <p:nvPr/>
        </p:nvPicPr>
        <p:blipFill>
          <a:blip r:embed="rId4" cstate="print"/>
          <a:stretch>
            <a:fillRect/>
          </a:stretch>
        </p:blipFill>
        <p:spPr>
          <a:xfrm>
            <a:off x="5364088" y="3573016"/>
            <a:ext cx="3353952" cy="2232248"/>
          </a:xfrm>
          <a:prstGeom prst="rect">
            <a:avLst/>
          </a:prstGeom>
        </p:spPr>
      </p:pic>
    </p:spTree>
    <p:extLst>
      <p:ext uri="{BB962C8B-B14F-4D97-AF65-F5344CB8AC3E}">
        <p14:creationId xmlns="" xmlns:p14="http://schemas.microsoft.com/office/powerpoint/2010/main" val="28129004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bwMode="auto">
          <a:xfrm>
            <a:off x="0" y="130175"/>
            <a:ext cx="9144000" cy="706438"/>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sz="4000" b="1">
                <a:solidFill>
                  <a:srgbClr val="F36F21"/>
                </a:solidFill>
                <a:latin typeface="Arial" charset="0"/>
              </a:rPr>
              <a:t>Capacity Development-Knowledge </a:t>
            </a:r>
            <a:endParaRPr lang="it-IT" sz="4000" b="1">
              <a:solidFill>
                <a:srgbClr val="F36F21"/>
              </a:solidFill>
              <a:latin typeface="Arial" charset="0"/>
            </a:endParaRPr>
          </a:p>
        </p:txBody>
      </p:sp>
      <p:sp>
        <p:nvSpPr>
          <p:cNvPr id="7" name="Segnaposto contenuto 6"/>
          <p:cNvSpPr>
            <a:spLocks noGrp="1"/>
          </p:cNvSpPr>
          <p:nvPr>
            <p:ph idx="1"/>
          </p:nvPr>
        </p:nvSpPr>
        <p:spPr>
          <a:xfrm>
            <a:off x="395288" y="836613"/>
            <a:ext cx="8280400" cy="5040312"/>
          </a:xfrm>
        </p:spPr>
        <p:txBody>
          <a:bodyPr/>
          <a:lstStyle/>
          <a:p>
            <a:pPr>
              <a:defRPr/>
            </a:pPr>
            <a:r>
              <a:rPr lang="en-US" sz="2400" dirty="0" smtClean="0"/>
              <a:t>Knowledge Generation; GHG Data Analyses, Manuals in support of GHG Inventory and submission processes</a:t>
            </a:r>
          </a:p>
          <a:p>
            <a:pPr>
              <a:defRPr/>
            </a:pPr>
            <a:endParaRPr lang="en-US" sz="2400" dirty="0"/>
          </a:p>
          <a:p>
            <a:pPr>
              <a:defRPr/>
            </a:pPr>
            <a:endParaRPr lang="en-US" sz="2400" dirty="0" smtClean="0"/>
          </a:p>
          <a:p>
            <a:pPr>
              <a:defRPr/>
            </a:pPr>
            <a:endParaRPr lang="en-US" sz="2400" dirty="0"/>
          </a:p>
          <a:p>
            <a:pPr>
              <a:defRPr/>
            </a:pPr>
            <a:endParaRPr lang="en-US" sz="2400" dirty="0" smtClean="0"/>
          </a:p>
          <a:p>
            <a:pPr>
              <a:defRPr/>
            </a:pPr>
            <a:endParaRPr lang="en-US" sz="2400" dirty="0"/>
          </a:p>
          <a:p>
            <a:pPr>
              <a:defRPr/>
            </a:pPr>
            <a:endParaRPr lang="en-US" sz="2400" dirty="0" smtClean="0"/>
          </a:p>
          <a:p>
            <a:pPr>
              <a:defRPr/>
            </a:pPr>
            <a:endParaRPr lang="en-US" sz="2400" dirty="0" smtClean="0"/>
          </a:p>
          <a:p>
            <a:pPr marL="0" indent="0">
              <a:buFont typeface="Arial" charset="0"/>
              <a:buNone/>
              <a:defRPr/>
            </a:pPr>
            <a:endParaRPr lang="en-US" sz="2400" dirty="0" smtClean="0"/>
          </a:p>
        </p:txBody>
      </p:sp>
      <p:pic>
        <p:nvPicPr>
          <p:cNvPr id="49155" name="Picture 5"/>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179388" y="1797050"/>
            <a:ext cx="2705100" cy="3792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9157" name="Picture 3" descr="GHG_Manual_small.jpg"/>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2646568" y="1557338"/>
            <a:ext cx="3495675" cy="4940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angle 7"/>
          <p:cNvSpPr/>
          <p:nvPr/>
        </p:nvSpPr>
        <p:spPr>
          <a:xfrm>
            <a:off x="80963" y="6172200"/>
            <a:ext cx="8982075" cy="7175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49159" name="Picture 8"/>
          <p:cNvPicPr>
            <a:picLocks noChangeAspect="1" noChangeArrowheads="1"/>
          </p:cNvPicPr>
          <p:nvPr/>
        </p:nvPicPr>
        <p:blipFill>
          <a:blip r:embed="rId5">
            <a:extLst>
              <a:ext uri="{28A0092B-C50C-407E-A947-70E740481C1C}">
                <a14:useLocalDpi xmlns="" xmlns:a14="http://schemas.microsoft.com/office/drawing/2010/main" val="0"/>
              </a:ext>
            </a:extLst>
          </a:blip>
          <a:srcRect l="68987" t="72554" r="23830" b="17648"/>
          <a:stretch>
            <a:fillRect/>
          </a:stretch>
        </p:blipFill>
        <p:spPr bwMode="auto">
          <a:xfrm>
            <a:off x="160338" y="6164263"/>
            <a:ext cx="714375" cy="715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a:blip r:embed="rId6"/>
          <a:srcRect/>
          <a:stretch>
            <a:fillRect/>
          </a:stretch>
        </p:blipFill>
        <p:spPr bwMode="auto">
          <a:xfrm>
            <a:off x="5739832" y="1797050"/>
            <a:ext cx="3323206" cy="4700588"/>
          </a:xfrm>
          <a:prstGeom prst="rect">
            <a:avLst/>
          </a:prstGeom>
          <a:noFill/>
          <a:ln w="9525">
            <a:solidFill>
              <a:schemeClr val="tx1"/>
            </a:solidFill>
            <a:miter lim="800000"/>
            <a:headEnd/>
            <a:tailEnd/>
          </a:ln>
        </p:spPr>
      </p:pic>
    </p:spTree>
    <p:extLst>
      <p:ext uri="{BB962C8B-B14F-4D97-AF65-F5344CB8AC3E}">
        <p14:creationId xmlns="" xmlns:p14="http://schemas.microsoft.com/office/powerpoint/2010/main" val="223137548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olo 1"/>
          <p:cNvSpPr>
            <a:spLocks noGrp="1"/>
          </p:cNvSpPr>
          <p:nvPr>
            <p:ph type="title"/>
          </p:nvPr>
        </p:nvSpPr>
        <p:spPr bwMode="auto">
          <a:xfrm>
            <a:off x="457200" y="115888"/>
            <a:ext cx="8229600" cy="712787"/>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US" dirty="0" smtClean="0">
                <a:solidFill>
                  <a:srgbClr val="F36F21"/>
                </a:solidFill>
                <a:latin typeface="Arial" charset="0"/>
              </a:rPr>
              <a:t>Lessons </a:t>
            </a:r>
            <a:r>
              <a:rPr lang="en-US" dirty="0" smtClean="0">
                <a:solidFill>
                  <a:srgbClr val="F36F21"/>
                </a:solidFill>
                <a:latin typeface="Arial" charset="0"/>
              </a:rPr>
              <a:t>Learned</a:t>
            </a:r>
            <a:endParaRPr lang="en-US" dirty="0">
              <a:solidFill>
                <a:srgbClr val="F36F21"/>
              </a:solidFill>
              <a:latin typeface="Arial" charset="0"/>
            </a:endParaRPr>
          </a:p>
        </p:txBody>
      </p:sp>
      <p:sp>
        <p:nvSpPr>
          <p:cNvPr id="51202" name="Segnaposto contenuto 2"/>
          <p:cNvSpPr>
            <a:spLocks noGrp="1"/>
          </p:cNvSpPr>
          <p:nvPr>
            <p:ph idx="1"/>
          </p:nvPr>
        </p:nvSpPr>
        <p:spPr bwMode="auto">
          <a:xfrm>
            <a:off x="323850" y="1057274"/>
            <a:ext cx="8569325" cy="500221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a:spcBef>
                <a:spcPct val="0"/>
              </a:spcBef>
              <a:spcAft>
                <a:spcPts val="2400"/>
              </a:spcAft>
            </a:pPr>
            <a:r>
              <a:rPr lang="en-US" sz="2800" dirty="0" smtClean="0">
                <a:latin typeface="Arial" charset="0"/>
              </a:rPr>
              <a:t>Need to contribute to relevant international processes, capitalizing on specialize statistical knowledge: IPCC Guidelines and SBSTA Processes</a:t>
            </a:r>
          </a:p>
          <a:p>
            <a:pPr>
              <a:spcBef>
                <a:spcPct val="0"/>
              </a:spcBef>
              <a:spcAft>
                <a:spcPts val="2400"/>
              </a:spcAft>
            </a:pPr>
            <a:r>
              <a:rPr lang="en-US" sz="2800" dirty="0" smtClean="0">
                <a:latin typeface="Arial" charset="0"/>
              </a:rPr>
              <a:t>Build on the concept of phased approach to building robust inventories: Work with countries on a reference Tier 1 as the necessary starting point to highlight gaps, implement QA/QC, and identify needed steps to higher Tiers</a:t>
            </a:r>
          </a:p>
          <a:p>
            <a:pPr>
              <a:spcBef>
                <a:spcPct val="0"/>
              </a:spcBef>
              <a:spcAft>
                <a:spcPts val="2400"/>
              </a:spcAft>
            </a:pPr>
            <a:r>
              <a:rPr lang="en-US" sz="2800" dirty="0" smtClean="0">
                <a:latin typeface="Arial" charset="0"/>
              </a:rPr>
              <a:t>Interact directly with UNFCCC and other relevant agencies on CD, where possible</a:t>
            </a:r>
            <a:endParaRPr lang="en-US" sz="2800" dirty="0">
              <a:latin typeface="Arial" charset="0"/>
            </a:endParaRPr>
          </a:p>
        </p:txBody>
      </p:sp>
      <p:sp>
        <p:nvSpPr>
          <p:cNvPr id="4" name="Rectangle 3"/>
          <p:cNvSpPr/>
          <p:nvPr/>
        </p:nvSpPr>
        <p:spPr>
          <a:xfrm>
            <a:off x="80963" y="6059488"/>
            <a:ext cx="8982075" cy="7175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51204" name="Picture 4"/>
          <p:cNvPicPr>
            <a:picLocks noChangeAspect="1" noChangeArrowheads="1"/>
          </p:cNvPicPr>
          <p:nvPr/>
        </p:nvPicPr>
        <p:blipFill>
          <a:blip r:embed="rId3">
            <a:extLst>
              <a:ext uri="{28A0092B-C50C-407E-A947-70E740481C1C}">
                <a14:useLocalDpi xmlns="" xmlns:a14="http://schemas.microsoft.com/office/drawing/2010/main" val="0"/>
              </a:ext>
            </a:extLst>
          </a:blip>
          <a:srcRect l="68987" t="72554" r="23830" b="17648"/>
          <a:stretch>
            <a:fillRect/>
          </a:stretch>
        </p:blipFill>
        <p:spPr bwMode="auto">
          <a:xfrm>
            <a:off x="160338" y="6035675"/>
            <a:ext cx="714375" cy="71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6396322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olo 1"/>
          <p:cNvSpPr>
            <a:spLocks noGrp="1"/>
          </p:cNvSpPr>
          <p:nvPr>
            <p:ph type="title"/>
          </p:nvPr>
        </p:nvSpPr>
        <p:spPr bwMode="auto">
          <a:xfrm>
            <a:off x="457200" y="115888"/>
            <a:ext cx="8229600" cy="11430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b="1">
                <a:solidFill>
                  <a:srgbClr val="F36F21"/>
                </a:solidFill>
                <a:latin typeface="Arial" charset="0"/>
              </a:rPr>
              <a:t>Conclusions</a:t>
            </a:r>
          </a:p>
        </p:txBody>
      </p:sp>
      <p:sp>
        <p:nvSpPr>
          <p:cNvPr id="51202" name="Segnaposto contenuto 2"/>
          <p:cNvSpPr>
            <a:spLocks noGrp="1"/>
          </p:cNvSpPr>
          <p:nvPr>
            <p:ph idx="1"/>
          </p:nvPr>
        </p:nvSpPr>
        <p:spPr bwMode="auto">
          <a:xfrm>
            <a:off x="323850" y="1484313"/>
            <a:ext cx="8569325" cy="4525962"/>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p>
            <a:pPr>
              <a:spcBef>
                <a:spcPct val="0"/>
              </a:spcBef>
              <a:spcAft>
                <a:spcPts val="2400"/>
              </a:spcAft>
            </a:pPr>
            <a:r>
              <a:rPr lang="en-US" sz="2800" dirty="0">
                <a:latin typeface="Arial" charset="0"/>
              </a:rPr>
              <a:t>Availability of a global greenhouse gas emission database by country, as tool to support member countries build a robust Tier 1 for AFOLU and perform QA/QC analyses on activity data and GHG emissions</a:t>
            </a:r>
          </a:p>
          <a:p>
            <a:pPr>
              <a:spcBef>
                <a:spcPct val="0"/>
              </a:spcBef>
              <a:spcAft>
                <a:spcPts val="2400"/>
              </a:spcAft>
            </a:pPr>
            <a:r>
              <a:rPr lang="en-US" sz="2800" dirty="0">
                <a:latin typeface="Arial" charset="0"/>
              </a:rPr>
              <a:t>Possibility of direct work with member countries </a:t>
            </a:r>
          </a:p>
          <a:p>
            <a:pPr>
              <a:spcBef>
                <a:spcPct val="0"/>
              </a:spcBef>
              <a:spcAft>
                <a:spcPts val="2400"/>
              </a:spcAft>
            </a:pPr>
            <a:r>
              <a:rPr lang="en-US" sz="2800" dirty="0">
                <a:latin typeface="Arial" charset="0"/>
              </a:rPr>
              <a:t>Focus on building </a:t>
            </a:r>
            <a:r>
              <a:rPr lang="en-US" sz="2800" dirty="0" smtClean="0">
                <a:latin typeface="Arial" charset="0"/>
              </a:rPr>
              <a:t>linkages with </a:t>
            </a:r>
            <a:r>
              <a:rPr lang="en-US" sz="2800" dirty="0" smtClean="0">
                <a:latin typeface="Arial" charset="0"/>
              </a:rPr>
              <a:t>BURs, NAMAs, SEEA </a:t>
            </a:r>
            <a:r>
              <a:rPr lang="en-US" sz="2800" dirty="0" smtClean="0">
                <a:latin typeface="Arial" charset="0"/>
              </a:rPr>
              <a:t>and rural </a:t>
            </a:r>
            <a:r>
              <a:rPr lang="en-US" sz="2800" dirty="0" smtClean="0">
                <a:latin typeface="Arial" charset="0"/>
              </a:rPr>
              <a:t>development goals</a:t>
            </a:r>
            <a:endParaRPr lang="en-US" sz="2800" dirty="0" smtClean="0">
              <a:latin typeface="Arial" charset="0"/>
            </a:endParaRPr>
          </a:p>
          <a:p>
            <a:pPr>
              <a:spcBef>
                <a:spcPct val="0"/>
              </a:spcBef>
              <a:spcAft>
                <a:spcPts val="2400"/>
              </a:spcAft>
            </a:pPr>
            <a:r>
              <a:rPr lang="en-US" sz="2800" dirty="0" smtClean="0">
                <a:latin typeface="Arial" charset="0"/>
              </a:rPr>
              <a:t>Focus on coherency </a:t>
            </a:r>
            <a:r>
              <a:rPr lang="en-US" sz="2800" dirty="0">
                <a:latin typeface="Arial" charset="0"/>
              </a:rPr>
              <a:t>among relevant </a:t>
            </a:r>
            <a:r>
              <a:rPr lang="en-US" sz="2800" dirty="0" err="1">
                <a:latin typeface="Arial" charset="0"/>
              </a:rPr>
              <a:t>programmes</a:t>
            </a:r>
            <a:r>
              <a:rPr lang="en-US" sz="2800" dirty="0">
                <a:latin typeface="Arial" charset="0"/>
              </a:rPr>
              <a:t>, </a:t>
            </a:r>
            <a:r>
              <a:rPr lang="en-US" sz="2800" dirty="0" smtClean="0">
                <a:latin typeface="Arial" charset="0"/>
              </a:rPr>
              <a:t> increase </a:t>
            </a:r>
            <a:r>
              <a:rPr lang="en-US" sz="2800" dirty="0">
                <a:latin typeface="Arial" charset="0"/>
              </a:rPr>
              <a:t>efficiency of country impacts and donor resources</a:t>
            </a:r>
          </a:p>
          <a:p>
            <a:pPr>
              <a:spcBef>
                <a:spcPct val="0"/>
              </a:spcBef>
              <a:spcAft>
                <a:spcPts val="2400"/>
              </a:spcAft>
            </a:pPr>
            <a:endParaRPr lang="en-US" sz="2800" dirty="0">
              <a:latin typeface="Arial" charset="0"/>
            </a:endParaRPr>
          </a:p>
        </p:txBody>
      </p:sp>
      <p:sp>
        <p:nvSpPr>
          <p:cNvPr id="4" name="Rectangle 3"/>
          <p:cNvSpPr/>
          <p:nvPr/>
        </p:nvSpPr>
        <p:spPr>
          <a:xfrm>
            <a:off x="80963" y="6059488"/>
            <a:ext cx="8982075" cy="7175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51204" name="Picture 4"/>
          <p:cNvPicPr>
            <a:picLocks noChangeAspect="1" noChangeArrowheads="1"/>
          </p:cNvPicPr>
          <p:nvPr/>
        </p:nvPicPr>
        <p:blipFill>
          <a:blip r:embed="rId3">
            <a:extLst>
              <a:ext uri="{28A0092B-C50C-407E-A947-70E740481C1C}">
                <a14:useLocalDpi xmlns="" xmlns:a14="http://schemas.microsoft.com/office/drawing/2010/main" val="0"/>
              </a:ext>
            </a:extLst>
          </a:blip>
          <a:srcRect l="68987" t="72554" r="23830" b="17648"/>
          <a:stretch>
            <a:fillRect/>
          </a:stretch>
        </p:blipFill>
        <p:spPr bwMode="auto">
          <a:xfrm>
            <a:off x="160338" y="6035675"/>
            <a:ext cx="714375" cy="71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6396322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olo 1"/>
          <p:cNvSpPr>
            <a:spLocks noGrp="1"/>
          </p:cNvSpPr>
          <p:nvPr>
            <p:ph type="title"/>
          </p:nvPr>
        </p:nvSpPr>
        <p:spPr bwMode="auto">
          <a:xfrm>
            <a:off x="323850" y="1990725"/>
            <a:ext cx="8229600" cy="11430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b="1" dirty="0" smtClean="0">
                <a:solidFill>
                  <a:srgbClr val="ED9013"/>
                </a:solidFill>
                <a:latin typeface="Arial" charset="0"/>
              </a:rPr>
              <a:t>Thank You !</a:t>
            </a:r>
            <a:endParaRPr lang="en-US" b="1" dirty="0">
              <a:solidFill>
                <a:srgbClr val="ED9013"/>
              </a:solidFill>
              <a:latin typeface="Arial" charset="0"/>
            </a:endParaRPr>
          </a:p>
        </p:txBody>
      </p:sp>
      <p:sp>
        <p:nvSpPr>
          <p:cNvPr id="51202" name="Segnaposto contenuto 2"/>
          <p:cNvSpPr>
            <a:spLocks noGrp="1"/>
          </p:cNvSpPr>
          <p:nvPr>
            <p:ph idx="1"/>
          </p:nvPr>
        </p:nvSpPr>
        <p:spPr bwMode="auto">
          <a:xfrm>
            <a:off x="323850" y="3676650"/>
            <a:ext cx="8569325" cy="1401762"/>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lgn="ctr">
              <a:spcBef>
                <a:spcPct val="0"/>
              </a:spcBef>
              <a:spcAft>
                <a:spcPts val="2400"/>
              </a:spcAft>
              <a:buNone/>
            </a:pPr>
            <a:r>
              <a:rPr lang="en-US" sz="2200" dirty="0" smtClean="0">
                <a:latin typeface="Arial" charset="0"/>
                <a:hlinkClick r:id="rId3"/>
              </a:rPr>
              <a:t>francesco.tubiello@fao.org</a:t>
            </a:r>
            <a:endParaRPr lang="en-US" sz="2200" dirty="0" smtClean="0">
              <a:latin typeface="Arial" charset="0"/>
            </a:endParaRPr>
          </a:p>
          <a:p>
            <a:pPr algn="ctr">
              <a:spcBef>
                <a:spcPct val="0"/>
              </a:spcBef>
              <a:spcAft>
                <a:spcPts val="2400"/>
              </a:spcAft>
              <a:buNone/>
            </a:pPr>
            <a:r>
              <a:rPr lang="en-US" sz="2200" dirty="0" smtClean="0">
                <a:hlinkClick r:id="rId4"/>
              </a:rPr>
              <a:t>http://www.fao.org/economic/ess/agri-environment/en</a:t>
            </a:r>
            <a:r>
              <a:rPr lang="en-US" sz="2200" dirty="0" smtClean="0"/>
              <a:t> </a:t>
            </a:r>
            <a:endParaRPr lang="en-US" sz="2200" dirty="0" smtClean="0">
              <a:latin typeface="Arial" charset="0"/>
            </a:endParaRPr>
          </a:p>
          <a:p>
            <a:pPr>
              <a:spcBef>
                <a:spcPct val="0"/>
              </a:spcBef>
              <a:spcAft>
                <a:spcPts val="2400"/>
              </a:spcAft>
              <a:buNone/>
            </a:pPr>
            <a:endParaRPr lang="en-US" sz="2800" dirty="0">
              <a:latin typeface="Arial" charset="0"/>
            </a:endParaRPr>
          </a:p>
        </p:txBody>
      </p:sp>
      <p:sp>
        <p:nvSpPr>
          <p:cNvPr id="4" name="Rectangle 3"/>
          <p:cNvSpPr/>
          <p:nvPr/>
        </p:nvSpPr>
        <p:spPr>
          <a:xfrm>
            <a:off x="80963" y="6059488"/>
            <a:ext cx="8982075" cy="7175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51204" name="Picture 4"/>
          <p:cNvPicPr>
            <a:picLocks noChangeAspect="1" noChangeArrowheads="1"/>
          </p:cNvPicPr>
          <p:nvPr/>
        </p:nvPicPr>
        <p:blipFill>
          <a:blip r:embed="rId5">
            <a:extLst>
              <a:ext uri="{28A0092B-C50C-407E-A947-70E740481C1C}">
                <a14:useLocalDpi xmlns="" xmlns:a14="http://schemas.microsoft.com/office/drawing/2010/main" val="0"/>
              </a:ext>
            </a:extLst>
          </a:blip>
          <a:srcRect l="68987" t="72554" r="23830" b="17648"/>
          <a:stretch>
            <a:fillRect/>
          </a:stretch>
        </p:blipFill>
        <p:spPr bwMode="auto">
          <a:xfrm>
            <a:off x="160338" y="6035675"/>
            <a:ext cx="714375" cy="71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3191302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a:graphicFrameLocks noGrp="1"/>
          </p:cNvGraphicFramePr>
          <p:nvPr/>
        </p:nvGraphicFramePr>
        <p:xfrm>
          <a:off x="-692877" y="1444487"/>
          <a:ext cx="6802130" cy="4098706"/>
        </p:xfrm>
        <a:graphic>
          <a:graphicData uri="http://schemas.openxmlformats.org/drawingml/2006/chart">
            <c:chart xmlns:c="http://schemas.openxmlformats.org/drawingml/2006/chart" xmlns:r="http://schemas.openxmlformats.org/officeDocument/2006/relationships" r:id="rId2"/>
          </a:graphicData>
        </a:graphic>
      </p:graphicFrame>
      <p:sp>
        <p:nvSpPr>
          <p:cNvPr id="12" name="Title 1"/>
          <p:cNvSpPr txBox="1">
            <a:spLocks/>
          </p:cNvSpPr>
          <p:nvPr/>
        </p:nvSpPr>
        <p:spPr>
          <a:xfrm>
            <a:off x="4521200" y="3741738"/>
            <a:ext cx="1071563" cy="352425"/>
          </a:xfrm>
          <a:prstGeom prst="rect">
            <a:avLst/>
          </a:prstGeom>
        </p:spPr>
        <p:txBody>
          <a:bodyPr/>
          <a:lstStyle/>
          <a:p>
            <a:pPr algn="ctr">
              <a:defRPr/>
            </a:pPr>
            <a:r>
              <a:rPr lang="en-US" sz="2400" dirty="0">
                <a:latin typeface="+mj-lt"/>
              </a:rPr>
              <a:t>CO</a:t>
            </a:r>
            <a:r>
              <a:rPr lang="en-US" sz="2400" baseline="-25000" dirty="0">
                <a:latin typeface="+mj-lt"/>
              </a:rPr>
              <a:t>2</a:t>
            </a:r>
            <a:endParaRPr lang="en-GB" sz="2400" baseline="-25000" dirty="0">
              <a:latin typeface="+mj-lt"/>
            </a:endParaRPr>
          </a:p>
        </p:txBody>
      </p:sp>
      <p:sp>
        <p:nvSpPr>
          <p:cNvPr id="16" name="Title 1"/>
          <p:cNvSpPr txBox="1">
            <a:spLocks/>
          </p:cNvSpPr>
          <p:nvPr/>
        </p:nvSpPr>
        <p:spPr>
          <a:xfrm>
            <a:off x="60325" y="88488"/>
            <a:ext cx="9144000" cy="519112"/>
          </a:xfrm>
          <a:prstGeom prst="rect">
            <a:avLst/>
          </a:prstGeom>
        </p:spPr>
        <p:txBody>
          <a:bodyPr/>
          <a:lstStyle/>
          <a:p>
            <a:pPr algn="ctr">
              <a:defRPr/>
            </a:pPr>
            <a:r>
              <a:rPr lang="en-US" sz="2400" b="1" dirty="0" smtClean="0">
                <a:latin typeface="+mj-lt"/>
              </a:rPr>
              <a:t>Example of FAO dat</a:t>
            </a:r>
            <a:r>
              <a:rPr lang="en-US" sz="2400" b="1" dirty="0" smtClean="0">
                <a:latin typeface="+mj-lt"/>
              </a:rPr>
              <a:t>a </a:t>
            </a:r>
            <a:r>
              <a:rPr lang="en-US" sz="2400" b="1" dirty="0" smtClean="0">
                <a:latin typeface="+mj-lt"/>
              </a:rPr>
              <a:t>Supporting National Mitigation Planning:</a:t>
            </a:r>
          </a:p>
          <a:p>
            <a:pPr algn="ctr">
              <a:defRPr/>
            </a:pPr>
            <a:r>
              <a:rPr lang="en-US" sz="2400" dirty="0" smtClean="0">
                <a:latin typeface="+mj-lt"/>
              </a:rPr>
              <a:t>N</a:t>
            </a:r>
            <a:r>
              <a:rPr lang="en-US" sz="2400" baseline="-25000" dirty="0" smtClean="0"/>
              <a:t>2</a:t>
            </a:r>
            <a:r>
              <a:rPr lang="en-US" sz="2400" dirty="0" smtClean="0">
                <a:latin typeface="+mj-lt"/>
              </a:rPr>
              <a:t>O </a:t>
            </a:r>
            <a:r>
              <a:rPr lang="en-US" sz="2400" dirty="0">
                <a:latin typeface="+mj-lt"/>
              </a:rPr>
              <a:t>Emissions </a:t>
            </a:r>
            <a:r>
              <a:rPr lang="en-US" sz="2400" dirty="0" smtClean="0">
                <a:latin typeface="+mj-lt"/>
              </a:rPr>
              <a:t>2010</a:t>
            </a:r>
            <a:endParaRPr lang="en-GB" sz="2400" dirty="0">
              <a:latin typeface="+mj-lt"/>
            </a:endParaRPr>
          </a:p>
        </p:txBody>
      </p:sp>
      <p:sp>
        <p:nvSpPr>
          <p:cNvPr id="17" name="Title 1"/>
          <p:cNvSpPr txBox="1">
            <a:spLocks/>
          </p:cNvSpPr>
          <p:nvPr/>
        </p:nvSpPr>
        <p:spPr>
          <a:xfrm>
            <a:off x="273050" y="1641475"/>
            <a:ext cx="1071563" cy="352425"/>
          </a:xfrm>
          <a:prstGeom prst="rect">
            <a:avLst/>
          </a:prstGeom>
        </p:spPr>
        <p:txBody>
          <a:bodyPr/>
          <a:lstStyle/>
          <a:p>
            <a:pPr algn="ctr">
              <a:defRPr/>
            </a:pPr>
            <a:r>
              <a:rPr lang="en-US" sz="2400" dirty="0">
                <a:latin typeface="+mj-lt"/>
              </a:rPr>
              <a:t>CH</a:t>
            </a:r>
            <a:r>
              <a:rPr lang="en-US" sz="2400" baseline="-25000" dirty="0">
                <a:latin typeface="+mj-lt"/>
              </a:rPr>
              <a:t>4</a:t>
            </a:r>
            <a:endParaRPr lang="en-GB" sz="2400" baseline="-25000" dirty="0">
              <a:latin typeface="+mj-lt"/>
            </a:endParaRPr>
          </a:p>
        </p:txBody>
      </p:sp>
      <p:sp>
        <p:nvSpPr>
          <p:cNvPr id="19" name="Title 1"/>
          <p:cNvSpPr txBox="1">
            <a:spLocks/>
          </p:cNvSpPr>
          <p:nvPr/>
        </p:nvSpPr>
        <p:spPr>
          <a:xfrm>
            <a:off x="1101725" y="1012825"/>
            <a:ext cx="1071563" cy="352425"/>
          </a:xfrm>
          <a:prstGeom prst="rect">
            <a:avLst/>
          </a:prstGeom>
        </p:spPr>
        <p:txBody>
          <a:bodyPr/>
          <a:lstStyle/>
          <a:p>
            <a:pPr algn="ctr">
              <a:defRPr/>
            </a:pPr>
            <a:r>
              <a:rPr lang="en-US" sz="2400" b="1" dirty="0">
                <a:latin typeface="+mj-lt"/>
              </a:rPr>
              <a:t>N</a:t>
            </a:r>
            <a:r>
              <a:rPr lang="en-US" sz="2400" b="1" baseline="-25000" dirty="0"/>
              <a:t>2</a:t>
            </a:r>
            <a:r>
              <a:rPr lang="en-US" sz="2400" b="1" dirty="0">
                <a:latin typeface="+mj-lt"/>
              </a:rPr>
              <a:t>O</a:t>
            </a:r>
            <a:endParaRPr lang="en-GB" sz="2400" b="1" baseline="-25000" dirty="0">
              <a:latin typeface="+mj-lt"/>
            </a:endParaRPr>
          </a:p>
        </p:txBody>
      </p:sp>
      <p:sp>
        <p:nvSpPr>
          <p:cNvPr id="20" name="Title 1"/>
          <p:cNvSpPr txBox="1">
            <a:spLocks/>
          </p:cNvSpPr>
          <p:nvPr/>
        </p:nvSpPr>
        <p:spPr>
          <a:xfrm>
            <a:off x="2062163" y="1046163"/>
            <a:ext cx="1397000" cy="352425"/>
          </a:xfrm>
          <a:prstGeom prst="rect">
            <a:avLst/>
          </a:prstGeom>
        </p:spPr>
        <p:txBody>
          <a:bodyPr/>
          <a:lstStyle/>
          <a:p>
            <a:pPr algn="ctr">
              <a:defRPr/>
            </a:pPr>
            <a:r>
              <a:rPr lang="en-US" sz="2000" dirty="0">
                <a:latin typeface="+mj-lt"/>
              </a:rPr>
              <a:t>HCFCs</a:t>
            </a:r>
            <a:endParaRPr lang="en-GB" sz="2000" baseline="-25000" dirty="0">
              <a:latin typeface="+mj-lt"/>
            </a:endParaRPr>
          </a:p>
        </p:txBody>
      </p:sp>
      <p:sp>
        <p:nvSpPr>
          <p:cNvPr id="22" name="Rectangle 21"/>
          <p:cNvSpPr/>
          <p:nvPr/>
        </p:nvSpPr>
        <p:spPr>
          <a:xfrm>
            <a:off x="2212975" y="1127125"/>
            <a:ext cx="1206500" cy="701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Rectangle 22"/>
          <p:cNvSpPr/>
          <p:nvPr/>
        </p:nvSpPr>
        <p:spPr>
          <a:xfrm>
            <a:off x="2551113" y="2047875"/>
            <a:ext cx="2947987" cy="3597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Rectangle 23"/>
          <p:cNvSpPr/>
          <p:nvPr/>
        </p:nvSpPr>
        <p:spPr>
          <a:xfrm>
            <a:off x="-1350963" y="2279650"/>
            <a:ext cx="3073401" cy="3597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Rectangle 24"/>
          <p:cNvSpPr/>
          <p:nvPr/>
        </p:nvSpPr>
        <p:spPr>
          <a:xfrm>
            <a:off x="60325" y="2511425"/>
            <a:ext cx="3073400" cy="3597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Rectangle 25"/>
          <p:cNvSpPr/>
          <p:nvPr/>
        </p:nvSpPr>
        <p:spPr>
          <a:xfrm>
            <a:off x="238125" y="1749425"/>
            <a:ext cx="1325563" cy="5699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Rectangle 26"/>
          <p:cNvSpPr/>
          <p:nvPr/>
        </p:nvSpPr>
        <p:spPr>
          <a:xfrm>
            <a:off x="2286000" y="1782763"/>
            <a:ext cx="1776413" cy="622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29" name="Chart 28"/>
          <p:cNvGraphicFramePr>
            <a:graphicFrameLocks noGrp="1"/>
          </p:cNvGraphicFramePr>
          <p:nvPr/>
        </p:nvGraphicFramePr>
        <p:xfrm>
          <a:off x="874713" y="432377"/>
          <a:ext cx="6636177" cy="607002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0" name="Chart 29"/>
          <p:cNvGraphicFramePr>
            <a:graphicFrameLocks noGrp="1"/>
          </p:cNvGraphicFramePr>
          <p:nvPr/>
        </p:nvGraphicFramePr>
        <p:xfrm>
          <a:off x="4845448" y="2566179"/>
          <a:ext cx="4537092" cy="3529896"/>
        </p:xfrm>
        <a:graphic>
          <a:graphicData uri="http://schemas.openxmlformats.org/drawingml/2006/chart">
            <c:chart xmlns:c="http://schemas.openxmlformats.org/drawingml/2006/chart" xmlns:r="http://schemas.openxmlformats.org/officeDocument/2006/relationships" r:id="rId4"/>
          </a:graphicData>
        </a:graphic>
      </p:graphicFrame>
      <p:cxnSp>
        <p:nvCxnSpPr>
          <p:cNvPr id="32" name="Elbow Connector 31"/>
          <p:cNvCxnSpPr/>
          <p:nvPr/>
        </p:nvCxnSpPr>
        <p:spPr>
          <a:xfrm>
            <a:off x="2398713" y="1762125"/>
            <a:ext cx="728662" cy="438150"/>
          </a:xfrm>
          <a:prstGeom prst="bentConnector3">
            <a:avLst>
              <a:gd name="adj1" fmla="val 50000"/>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Elbow Connector 32"/>
          <p:cNvCxnSpPr/>
          <p:nvPr/>
        </p:nvCxnSpPr>
        <p:spPr>
          <a:xfrm>
            <a:off x="5029200" y="2590800"/>
            <a:ext cx="728663" cy="436563"/>
          </a:xfrm>
          <a:prstGeom prst="bentConnector3">
            <a:avLst>
              <a:gd name="adj1" fmla="val 50000"/>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Elbow Connector 33"/>
          <p:cNvCxnSpPr/>
          <p:nvPr/>
        </p:nvCxnSpPr>
        <p:spPr>
          <a:xfrm flipV="1">
            <a:off x="5049838" y="2027238"/>
            <a:ext cx="1549400" cy="557212"/>
          </a:xfrm>
          <a:prstGeom prst="bentConnector3">
            <a:avLst>
              <a:gd name="adj1" fmla="val 50000"/>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a:spLocks noChangeArrowheads="1"/>
          </p:cNvSpPr>
          <p:nvPr/>
        </p:nvSpPr>
        <p:spPr bwMode="auto">
          <a:xfrm>
            <a:off x="7183438" y="2093913"/>
            <a:ext cx="1457325" cy="40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8000" tIns="18000" rIns="18000" bIns="18000">
            <a:spAutoFit/>
          </a:bodyPr>
          <a:lstStyle>
            <a:lvl1pPr>
              <a:defRPr sz="1700">
                <a:solidFill>
                  <a:schemeClr val="tx1"/>
                </a:solidFill>
                <a:latin typeface="Arial" charset="0"/>
                <a:ea typeface="ＭＳ Ｐゴシック" charset="0"/>
                <a:cs typeface="ＭＳ Ｐゴシック" charset="0"/>
              </a:defRPr>
            </a:lvl1pPr>
            <a:lvl2pPr marL="742950" indent="-285750">
              <a:defRPr sz="1700">
                <a:solidFill>
                  <a:schemeClr val="tx1"/>
                </a:solidFill>
                <a:latin typeface="Arial" charset="0"/>
                <a:ea typeface="ＭＳ Ｐゴシック" charset="0"/>
              </a:defRPr>
            </a:lvl2pPr>
            <a:lvl3pPr marL="1143000" indent="-228600">
              <a:defRPr sz="1700">
                <a:solidFill>
                  <a:schemeClr val="tx1"/>
                </a:solidFill>
                <a:latin typeface="Arial" charset="0"/>
                <a:ea typeface="ＭＳ Ｐゴシック" charset="0"/>
              </a:defRPr>
            </a:lvl3pPr>
            <a:lvl4pPr marL="1600200" indent="-228600">
              <a:defRPr sz="1700">
                <a:solidFill>
                  <a:schemeClr val="tx1"/>
                </a:solidFill>
                <a:latin typeface="Arial" charset="0"/>
                <a:ea typeface="ＭＳ Ｐゴシック" charset="0"/>
              </a:defRPr>
            </a:lvl4pPr>
            <a:lvl5pPr marL="2057400" indent="-228600">
              <a:defRPr sz="1700">
                <a:solidFill>
                  <a:schemeClr val="tx1"/>
                </a:solidFill>
                <a:latin typeface="Arial" charset="0"/>
                <a:ea typeface="ＭＳ Ｐゴシック" charset="0"/>
              </a:defRPr>
            </a:lvl5pPr>
            <a:lvl6pPr marL="2514600" indent="-228600" eaLnBrk="0" fontAlgn="base" hangingPunct="0">
              <a:spcBef>
                <a:spcPct val="0"/>
              </a:spcBef>
              <a:spcAft>
                <a:spcPct val="0"/>
              </a:spcAft>
              <a:defRPr sz="1700">
                <a:solidFill>
                  <a:schemeClr val="tx1"/>
                </a:solidFill>
                <a:latin typeface="Arial" charset="0"/>
                <a:ea typeface="ＭＳ Ｐゴシック" charset="0"/>
              </a:defRPr>
            </a:lvl6pPr>
            <a:lvl7pPr marL="2971800" indent="-228600" eaLnBrk="0" fontAlgn="base" hangingPunct="0">
              <a:spcBef>
                <a:spcPct val="0"/>
              </a:spcBef>
              <a:spcAft>
                <a:spcPct val="0"/>
              </a:spcAft>
              <a:defRPr sz="1700">
                <a:solidFill>
                  <a:schemeClr val="tx1"/>
                </a:solidFill>
                <a:latin typeface="Arial" charset="0"/>
                <a:ea typeface="ＭＳ Ｐゴシック" charset="0"/>
              </a:defRPr>
            </a:lvl7pPr>
            <a:lvl8pPr marL="3429000" indent="-228600" eaLnBrk="0" fontAlgn="base" hangingPunct="0">
              <a:spcBef>
                <a:spcPct val="0"/>
              </a:spcBef>
              <a:spcAft>
                <a:spcPct val="0"/>
              </a:spcAft>
              <a:defRPr sz="1700">
                <a:solidFill>
                  <a:schemeClr val="tx1"/>
                </a:solidFill>
                <a:latin typeface="Arial" charset="0"/>
                <a:ea typeface="ＭＳ Ｐゴシック" charset="0"/>
              </a:defRPr>
            </a:lvl8pPr>
            <a:lvl9pPr marL="3886200" indent="-228600" eaLnBrk="0" fontAlgn="base" hangingPunct="0">
              <a:spcBef>
                <a:spcPct val="0"/>
              </a:spcBef>
              <a:spcAft>
                <a:spcPct val="0"/>
              </a:spcAft>
              <a:defRPr sz="1700">
                <a:solidFill>
                  <a:schemeClr val="tx1"/>
                </a:solidFill>
                <a:latin typeface="Arial" charset="0"/>
                <a:ea typeface="ＭＳ Ｐゴシック" charset="0"/>
              </a:defRPr>
            </a:lvl9pPr>
          </a:lstStyle>
          <a:p>
            <a:r>
              <a:rPr lang="en-US" sz="1200" b="1"/>
              <a:t>Adipic, Nitric Acid Production</a:t>
            </a:r>
          </a:p>
        </p:txBody>
      </p:sp>
      <p:sp>
        <p:nvSpPr>
          <p:cNvPr id="38" name="Rectangle 37"/>
          <p:cNvSpPr/>
          <p:nvPr/>
        </p:nvSpPr>
        <p:spPr>
          <a:xfrm>
            <a:off x="5830888" y="2901950"/>
            <a:ext cx="1246187" cy="3127375"/>
          </a:xfrm>
          <a:prstGeom prst="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TextBox 40"/>
          <p:cNvSpPr txBox="1">
            <a:spLocks noChangeArrowheads="1"/>
          </p:cNvSpPr>
          <p:nvPr/>
        </p:nvSpPr>
        <p:spPr bwMode="auto">
          <a:xfrm>
            <a:off x="7189788" y="1808163"/>
            <a:ext cx="1457325" cy="222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8000" tIns="18000" rIns="18000" bIns="18000">
            <a:spAutoFit/>
          </a:bodyPr>
          <a:lstStyle>
            <a:lvl1pPr>
              <a:defRPr sz="1700">
                <a:solidFill>
                  <a:schemeClr val="tx1"/>
                </a:solidFill>
                <a:latin typeface="Arial" charset="0"/>
                <a:ea typeface="ＭＳ Ｐゴシック" charset="0"/>
                <a:cs typeface="ＭＳ Ｐゴシック" charset="0"/>
              </a:defRPr>
            </a:lvl1pPr>
            <a:lvl2pPr marL="742950" indent="-285750">
              <a:defRPr sz="1700">
                <a:solidFill>
                  <a:schemeClr val="tx1"/>
                </a:solidFill>
                <a:latin typeface="Arial" charset="0"/>
                <a:ea typeface="ＭＳ Ｐゴシック" charset="0"/>
              </a:defRPr>
            </a:lvl2pPr>
            <a:lvl3pPr marL="1143000" indent="-228600">
              <a:defRPr sz="1700">
                <a:solidFill>
                  <a:schemeClr val="tx1"/>
                </a:solidFill>
                <a:latin typeface="Arial" charset="0"/>
                <a:ea typeface="ＭＳ Ｐゴシック" charset="0"/>
              </a:defRPr>
            </a:lvl3pPr>
            <a:lvl4pPr marL="1600200" indent="-228600">
              <a:defRPr sz="1700">
                <a:solidFill>
                  <a:schemeClr val="tx1"/>
                </a:solidFill>
                <a:latin typeface="Arial" charset="0"/>
                <a:ea typeface="ＭＳ Ｐゴシック" charset="0"/>
              </a:defRPr>
            </a:lvl4pPr>
            <a:lvl5pPr marL="2057400" indent="-228600">
              <a:defRPr sz="1700">
                <a:solidFill>
                  <a:schemeClr val="tx1"/>
                </a:solidFill>
                <a:latin typeface="Arial" charset="0"/>
                <a:ea typeface="ＭＳ Ｐゴシック" charset="0"/>
              </a:defRPr>
            </a:lvl5pPr>
            <a:lvl6pPr marL="2514600" indent="-228600" eaLnBrk="0" fontAlgn="base" hangingPunct="0">
              <a:spcBef>
                <a:spcPct val="0"/>
              </a:spcBef>
              <a:spcAft>
                <a:spcPct val="0"/>
              </a:spcAft>
              <a:defRPr sz="1700">
                <a:solidFill>
                  <a:schemeClr val="tx1"/>
                </a:solidFill>
                <a:latin typeface="Arial" charset="0"/>
                <a:ea typeface="ＭＳ Ｐゴシック" charset="0"/>
              </a:defRPr>
            </a:lvl6pPr>
            <a:lvl7pPr marL="2971800" indent="-228600" eaLnBrk="0" fontAlgn="base" hangingPunct="0">
              <a:spcBef>
                <a:spcPct val="0"/>
              </a:spcBef>
              <a:spcAft>
                <a:spcPct val="0"/>
              </a:spcAft>
              <a:defRPr sz="1700">
                <a:solidFill>
                  <a:schemeClr val="tx1"/>
                </a:solidFill>
                <a:latin typeface="Arial" charset="0"/>
                <a:ea typeface="ＭＳ Ｐゴシック" charset="0"/>
              </a:defRPr>
            </a:lvl7pPr>
            <a:lvl8pPr marL="3429000" indent="-228600" eaLnBrk="0" fontAlgn="base" hangingPunct="0">
              <a:spcBef>
                <a:spcPct val="0"/>
              </a:spcBef>
              <a:spcAft>
                <a:spcPct val="0"/>
              </a:spcAft>
              <a:defRPr sz="1700">
                <a:solidFill>
                  <a:schemeClr val="tx1"/>
                </a:solidFill>
                <a:latin typeface="Arial" charset="0"/>
                <a:ea typeface="ＭＳ Ｐゴシック" charset="0"/>
              </a:defRPr>
            </a:lvl8pPr>
            <a:lvl9pPr marL="3886200" indent="-228600" eaLnBrk="0" fontAlgn="base" hangingPunct="0">
              <a:spcBef>
                <a:spcPct val="0"/>
              </a:spcBef>
              <a:spcAft>
                <a:spcPct val="0"/>
              </a:spcAft>
              <a:defRPr sz="1700">
                <a:solidFill>
                  <a:schemeClr val="tx1"/>
                </a:solidFill>
                <a:latin typeface="Arial" charset="0"/>
                <a:ea typeface="ＭＳ Ｐゴシック" charset="0"/>
              </a:defRPr>
            </a:lvl9pPr>
          </a:lstStyle>
          <a:p>
            <a:r>
              <a:rPr lang="en-US" sz="1200" b="1"/>
              <a:t>Fuel Combustion</a:t>
            </a:r>
          </a:p>
        </p:txBody>
      </p:sp>
      <p:sp>
        <p:nvSpPr>
          <p:cNvPr id="42" name="Rectangle 41"/>
          <p:cNvSpPr/>
          <p:nvPr/>
        </p:nvSpPr>
        <p:spPr>
          <a:xfrm>
            <a:off x="6613525" y="2200275"/>
            <a:ext cx="463550" cy="106363"/>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Rectangle 42"/>
          <p:cNvSpPr/>
          <p:nvPr/>
        </p:nvSpPr>
        <p:spPr>
          <a:xfrm>
            <a:off x="6605588" y="1862138"/>
            <a:ext cx="465137" cy="10636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 name="Rectangle 43"/>
          <p:cNvSpPr/>
          <p:nvPr/>
        </p:nvSpPr>
        <p:spPr>
          <a:xfrm>
            <a:off x="6613525" y="1749425"/>
            <a:ext cx="463550" cy="106363"/>
          </a:xfrm>
          <a:prstGeom prst="rect">
            <a:avLst/>
          </a:prstGeom>
          <a:solidFill>
            <a:srgbClr val="F2E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 name="Title 1"/>
          <p:cNvSpPr txBox="1">
            <a:spLocks/>
          </p:cNvSpPr>
          <p:nvPr/>
        </p:nvSpPr>
        <p:spPr>
          <a:xfrm>
            <a:off x="2200275" y="971550"/>
            <a:ext cx="2000250" cy="519113"/>
          </a:xfrm>
          <a:prstGeom prst="rect">
            <a:avLst/>
          </a:prstGeom>
        </p:spPr>
        <p:txBody>
          <a:bodyPr/>
          <a:lstStyle/>
          <a:p>
            <a:pPr algn="ctr">
              <a:defRPr/>
            </a:pPr>
            <a:r>
              <a:rPr lang="en-US" sz="2400" b="1" dirty="0">
                <a:latin typeface="+mj-lt"/>
              </a:rPr>
              <a:t>3 GtCO</a:t>
            </a:r>
            <a:r>
              <a:rPr lang="en-US" sz="2400" b="1" baseline="-25000" dirty="0">
                <a:latin typeface="+mj-lt"/>
              </a:rPr>
              <a:t>2</a:t>
            </a:r>
            <a:r>
              <a:rPr lang="en-US" sz="2400" b="1" dirty="0">
                <a:latin typeface="+mj-lt"/>
              </a:rPr>
              <a:t>eq</a:t>
            </a:r>
            <a:endParaRPr lang="en-GB" sz="2400" b="1" dirty="0">
              <a:latin typeface="+mj-lt"/>
            </a:endParaRPr>
          </a:p>
        </p:txBody>
      </p:sp>
      <p:sp>
        <p:nvSpPr>
          <p:cNvPr id="48" name="TextBox 47"/>
          <p:cNvSpPr txBox="1"/>
          <p:nvPr/>
        </p:nvSpPr>
        <p:spPr>
          <a:xfrm>
            <a:off x="2597150" y="6096000"/>
            <a:ext cx="3697288" cy="406400"/>
          </a:xfrm>
          <a:prstGeom prst="rect">
            <a:avLst/>
          </a:prstGeom>
          <a:noFill/>
        </p:spPr>
        <p:txBody>
          <a:bodyPr lIns="18000" tIns="18000" rIns="18000" bIns="18000">
            <a:spAutoFit/>
          </a:bodyPr>
          <a:lstStyle/>
          <a:p>
            <a:pPr>
              <a:defRPr/>
            </a:pPr>
            <a:r>
              <a:rPr lang="en-US" sz="1200" dirty="0">
                <a:solidFill>
                  <a:schemeClr val="tx2">
                    <a:lumMod val="75000"/>
                  </a:schemeClr>
                </a:solidFill>
              </a:rPr>
              <a:t>IPCC AR5 WGIII Data Sources:</a:t>
            </a:r>
          </a:p>
          <a:p>
            <a:pPr>
              <a:defRPr/>
            </a:pPr>
            <a:r>
              <a:rPr lang="en-US" sz="1200" dirty="0">
                <a:solidFill>
                  <a:schemeClr val="tx2">
                    <a:lumMod val="75000"/>
                  </a:schemeClr>
                </a:solidFill>
              </a:rPr>
              <a:t>EDGAR and FAOSTAT Emissions Database</a:t>
            </a:r>
          </a:p>
        </p:txBody>
      </p:sp>
      <p:pic>
        <p:nvPicPr>
          <p:cNvPr id="47131" name="Picture 30"/>
          <p:cNvPicPr>
            <a:picLocks noChangeAspect="1" noChangeArrowheads="1"/>
          </p:cNvPicPr>
          <p:nvPr/>
        </p:nvPicPr>
        <p:blipFill>
          <a:blip r:embed="rId5">
            <a:extLst>
              <a:ext uri="{28A0092B-C50C-407E-A947-70E740481C1C}">
                <a14:useLocalDpi xmlns="" xmlns:a14="http://schemas.microsoft.com/office/drawing/2010/main" val="0"/>
              </a:ext>
            </a:extLst>
          </a:blip>
          <a:srcRect l="68987" t="72554" r="23830" b="17648"/>
          <a:stretch>
            <a:fillRect/>
          </a:stretch>
        </p:blipFill>
        <p:spPr bwMode="auto">
          <a:xfrm>
            <a:off x="160338" y="6099175"/>
            <a:ext cx="714375" cy="71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5315433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blinds(horizontal)">
                                      <p:cBhvr>
                                        <p:cTn id="10" dur="500"/>
                                        <p:tgtEl>
                                          <p:spTgt spid="4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blinds(horizontal)">
                                      <p:cBhvr>
                                        <p:cTn id="13" dur="500"/>
                                        <p:tgtEl>
                                          <p:spTgt spid="23"/>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blinds(horizontal)">
                                      <p:cBhvr>
                                        <p:cTn id="16" dur="500"/>
                                        <p:tgtEl>
                                          <p:spTgt spid="24"/>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blinds(horizontal)">
                                      <p:cBhvr>
                                        <p:cTn id="19" dur="500"/>
                                        <p:tgtEl>
                                          <p:spTgt spid="25"/>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linds(horizontal)">
                                      <p:cBhvr>
                                        <p:cTn id="22" dur="500"/>
                                        <p:tgtEl>
                                          <p:spTgt spid="26"/>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blinds(horizontal)">
                                      <p:cBhvr>
                                        <p:cTn id="25" dur="500"/>
                                        <p:tgtEl>
                                          <p:spTgt spid="27"/>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nodeType="click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blinds(horizontal)">
                                      <p:cBhvr>
                                        <p:cTn id="30" dur="500"/>
                                        <p:tgtEl>
                                          <p:spTgt spid="29"/>
                                        </p:tgtEl>
                                      </p:cBhvr>
                                    </p:animEffect>
                                  </p:childTnLst>
                                </p:cTn>
                              </p:par>
                              <p:par>
                                <p:cTn id="31" presetID="3" presetClass="entr" presetSubtype="10" fill="hold" nodeType="with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blinds(horizontal)">
                                      <p:cBhvr>
                                        <p:cTn id="33" dur="500"/>
                                        <p:tgtEl>
                                          <p:spTgt spid="32"/>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3" presetClass="entr" presetSubtype="10" fill="hold" nodeType="click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blinds(horizontal)">
                                      <p:cBhvr>
                                        <p:cTn id="38" dur="500"/>
                                        <p:tgtEl>
                                          <p:spTgt spid="30"/>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blinds(horizontal)">
                                      <p:cBhvr>
                                        <p:cTn id="41" dur="500"/>
                                        <p:tgtEl>
                                          <p:spTgt spid="38"/>
                                        </p:tgtEl>
                                      </p:cBhvr>
                                    </p:animEffect>
                                  </p:childTnLst>
                                </p:cTn>
                              </p:par>
                              <p:par>
                                <p:cTn id="42" presetID="3" presetClass="entr" presetSubtype="10" fill="hold" nodeType="with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blinds(horizontal)">
                                      <p:cBhvr>
                                        <p:cTn id="44" dur="500"/>
                                        <p:tgtEl>
                                          <p:spTgt spid="33"/>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3" presetClass="entr" presetSubtype="10" fill="hold" nodeType="click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blinds(horizontal)">
                                      <p:cBhvr>
                                        <p:cTn id="49" dur="500"/>
                                        <p:tgtEl>
                                          <p:spTgt spid="34"/>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blinds(horizontal)">
                                      <p:cBhvr>
                                        <p:cTn id="52" dur="500"/>
                                        <p:tgtEl>
                                          <p:spTgt spid="37"/>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blinds(horizontal)">
                                      <p:cBhvr>
                                        <p:cTn id="55" dur="500"/>
                                        <p:tgtEl>
                                          <p:spTgt spid="41"/>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blinds(horizontal)">
                                      <p:cBhvr>
                                        <p:cTn id="58" dur="500"/>
                                        <p:tgtEl>
                                          <p:spTgt spid="42"/>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blinds(horizontal)">
                                      <p:cBhvr>
                                        <p:cTn id="61" dur="500"/>
                                        <p:tgtEl>
                                          <p:spTgt spid="43"/>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44"/>
                                        </p:tgtEl>
                                        <p:attrNameLst>
                                          <p:attrName>style.visibility</p:attrName>
                                        </p:attrNameLst>
                                      </p:cBhvr>
                                      <p:to>
                                        <p:strVal val="visible"/>
                                      </p:to>
                                    </p:set>
                                    <p:animEffect transition="in" filter="blinds(horizontal)">
                                      <p:cBhvr>
                                        <p:cTn id="64"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P spid="37" grpId="0"/>
      <p:bldP spid="38" grpId="0" animBg="1"/>
      <p:bldP spid="41" grpId="0"/>
      <p:bldP spid="42" grpId="0" animBg="1"/>
      <p:bldP spid="43" grpId="0" animBg="1"/>
      <p:bldP spid="44" grpId="0" animBg="1"/>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bwMode="auto">
          <a:xfrm>
            <a:off x="195263" y="-26988"/>
            <a:ext cx="8697912" cy="763588"/>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3600" b="1">
                <a:solidFill>
                  <a:srgbClr val="F36F21"/>
                </a:solidFill>
                <a:latin typeface="Arial" charset="0"/>
              </a:rPr>
              <a:t>GHG Emissions Statistics: Categories</a:t>
            </a:r>
            <a:endParaRPr lang="en-GB" sz="3600" b="1">
              <a:solidFill>
                <a:srgbClr val="F36F21"/>
              </a:solidFill>
              <a:latin typeface="Arial" charset="0"/>
            </a:endParaRPr>
          </a:p>
        </p:txBody>
      </p:sp>
      <p:sp>
        <p:nvSpPr>
          <p:cNvPr id="36866" name="Rectangle 4"/>
          <p:cNvSpPr>
            <a:spLocks noChangeArrowheads="1"/>
          </p:cNvSpPr>
          <p:nvPr/>
        </p:nvSpPr>
        <p:spPr bwMode="auto">
          <a:xfrm>
            <a:off x="468313" y="1484313"/>
            <a:ext cx="7808912" cy="3698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647700" indent="-647700">
              <a:lnSpc>
                <a:spcPct val="150000"/>
              </a:lnSpc>
              <a:buFont typeface="Arial" charset="0"/>
              <a:buAutoNum type="arabicPeriod"/>
            </a:pPr>
            <a:endParaRPr lang="en-US" sz="2400">
              <a:cs typeface="Arial" charset="0"/>
            </a:endParaRPr>
          </a:p>
        </p:txBody>
      </p:sp>
      <p:graphicFrame>
        <p:nvGraphicFramePr>
          <p:cNvPr id="7" name="Table 6"/>
          <p:cNvGraphicFramePr>
            <a:graphicFrameLocks noGrp="1"/>
          </p:cNvGraphicFramePr>
          <p:nvPr/>
        </p:nvGraphicFramePr>
        <p:xfrm>
          <a:off x="395536" y="836712"/>
          <a:ext cx="4248472" cy="4951705"/>
        </p:xfrm>
        <a:graphic>
          <a:graphicData uri="http://schemas.openxmlformats.org/drawingml/2006/table">
            <a:tbl>
              <a:tblPr/>
              <a:tblGrid>
                <a:gridCol w="725318"/>
                <a:gridCol w="387930"/>
                <a:gridCol w="1627702"/>
                <a:gridCol w="643426"/>
                <a:gridCol w="864096"/>
              </a:tblGrid>
              <a:tr h="377621">
                <a:tc>
                  <a:txBody>
                    <a:bodyPr/>
                    <a:lstStyle/>
                    <a:p>
                      <a:pPr algn="ctr" fontAlgn="ctr"/>
                      <a:r>
                        <a:rPr lang="en-US" sz="1200" b="1" i="0" u="none" strike="noStrike" dirty="0" smtClean="0">
                          <a:solidFill>
                            <a:srgbClr val="000000"/>
                          </a:solidFill>
                          <a:latin typeface="Times New Roman"/>
                        </a:rPr>
                        <a:t>DOMAIN</a:t>
                      </a:r>
                      <a:endParaRPr lang="en-US" sz="1200" b="1"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en-US" sz="1200" b="1" i="0" u="none" strike="noStrike" dirty="0" smtClean="0">
                          <a:solidFill>
                            <a:srgbClr val="000000"/>
                          </a:solidFill>
                          <a:latin typeface="Times New Roman"/>
                        </a:rPr>
                        <a:t>CATEGORY</a:t>
                      </a:r>
                      <a:endParaRPr lang="en-US" sz="1200" b="1"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1200" b="1" i="0" u="none" strike="noStrike" dirty="0" smtClean="0">
                          <a:solidFill>
                            <a:srgbClr val="000000"/>
                          </a:solidFill>
                          <a:latin typeface="Times New Roman"/>
                        </a:rPr>
                        <a:t>GAS reported</a:t>
                      </a:r>
                      <a:endParaRPr lang="en-US" sz="1200" b="1"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smtClean="0">
                          <a:solidFill>
                            <a:srgbClr val="000000"/>
                          </a:solidFill>
                          <a:latin typeface="Times New Roman"/>
                        </a:rPr>
                        <a:t>Data source</a:t>
                      </a:r>
                      <a:endParaRPr lang="en-US" sz="1200" b="1"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0842">
                <a:tc rowSpan="10">
                  <a:txBody>
                    <a:bodyPr/>
                    <a:lstStyle/>
                    <a:p>
                      <a:pPr algn="ctr" fontAlgn="ctr"/>
                      <a:r>
                        <a:rPr lang="en-US" sz="1600" b="1" i="0" u="none" strike="noStrike" dirty="0" smtClean="0">
                          <a:solidFill>
                            <a:srgbClr val="000000"/>
                          </a:solidFill>
                          <a:latin typeface="Times New Roman"/>
                        </a:rPr>
                        <a:t>Agriculture</a:t>
                      </a:r>
                      <a:endParaRPr lang="en-US" sz="1600" b="1" i="0" u="none" strike="noStrike" dirty="0">
                        <a:solidFill>
                          <a:srgbClr val="000000"/>
                        </a:solidFill>
                        <a:latin typeface="Times New Roman"/>
                      </a:endParaRPr>
                    </a:p>
                  </a:txBody>
                  <a:tcPr marL="9525" marR="9525" marT="95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gridSpan="2">
                  <a:txBody>
                    <a:bodyPr/>
                    <a:lstStyle/>
                    <a:p>
                      <a:pPr algn="ctr" fontAlgn="ctr"/>
                      <a:r>
                        <a:rPr lang="en-US" sz="1400" b="0" i="0" u="none" strike="noStrike" dirty="0">
                          <a:solidFill>
                            <a:srgbClr val="000000"/>
                          </a:solidFill>
                          <a:latin typeface="Times New Roman"/>
                        </a:rPr>
                        <a:t>Enteric Fermentation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a:txBody>
                    <a:bodyPr/>
                    <a:lstStyle/>
                    <a:p>
                      <a:pPr algn="ctr" fontAlgn="ctr"/>
                      <a:r>
                        <a:rPr lang="en-US" sz="1400" b="0" i="0" u="none" strike="noStrike" dirty="0" smtClean="0">
                          <a:solidFill>
                            <a:srgbClr val="000000"/>
                          </a:solidFill>
                          <a:latin typeface="Times New Roman"/>
                        </a:rPr>
                        <a:t>CH</a:t>
                      </a:r>
                      <a:r>
                        <a:rPr lang="en-US" sz="1400" b="0" i="0" u="none" strike="noStrike" baseline="-25000" dirty="0" smtClean="0">
                          <a:solidFill>
                            <a:srgbClr val="000000"/>
                          </a:solidFill>
                          <a:latin typeface="Times New Roman"/>
                        </a:rPr>
                        <a:t>4</a:t>
                      </a:r>
                      <a:endParaRPr lang="en-US" sz="14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0" i="0" u="none" strike="noStrike" dirty="0" smtClean="0">
                          <a:solidFill>
                            <a:srgbClr val="000000"/>
                          </a:solidFill>
                          <a:latin typeface="Times New Roman"/>
                        </a:rPr>
                        <a:t>FAOSTAT</a:t>
                      </a:r>
                      <a:endParaRPr lang="en-US" sz="14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36245">
                <a:tc vMerge="1">
                  <a:txBody>
                    <a:bodyPr/>
                    <a:lstStyle/>
                    <a:p>
                      <a:pPr algn="ctr" fontAlgn="ctr"/>
                      <a:endParaRPr lang="en-US" sz="1200" b="1"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en-US" sz="1400" b="0" i="0" u="none" strike="noStrike" dirty="0" smtClean="0">
                          <a:solidFill>
                            <a:schemeClr val="tx1"/>
                          </a:solidFill>
                          <a:latin typeface="Times New Roman"/>
                        </a:rPr>
                        <a:t>Manure</a:t>
                      </a:r>
                      <a:r>
                        <a:rPr lang="en-US" sz="1400" b="0" i="0" u="none" strike="noStrike" baseline="0" dirty="0" smtClean="0">
                          <a:solidFill>
                            <a:schemeClr val="tx1"/>
                          </a:solidFill>
                          <a:latin typeface="Times New Roman"/>
                        </a:rPr>
                        <a:t> Management </a:t>
                      </a:r>
                      <a:endParaRPr lang="en-US" sz="14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smtClean="0">
                          <a:solidFill>
                            <a:schemeClr val="tx1"/>
                          </a:solidFill>
                          <a:latin typeface="Times New Roman"/>
                        </a:rPr>
                        <a:t>CH</a:t>
                      </a:r>
                      <a:r>
                        <a:rPr lang="en-US" sz="1400" b="0" i="0" u="none" strike="noStrike" baseline="-25000" dirty="0" smtClean="0">
                          <a:solidFill>
                            <a:schemeClr val="tx1"/>
                          </a:solidFill>
                          <a:latin typeface="Times New Roman"/>
                        </a:rPr>
                        <a:t>4</a:t>
                      </a:r>
                      <a:r>
                        <a:rPr lang="en-US" sz="1400" b="0" i="0" u="none" strike="noStrike" dirty="0" smtClean="0">
                          <a:solidFill>
                            <a:schemeClr val="tx1"/>
                          </a:solidFill>
                          <a:latin typeface="Times New Roman"/>
                        </a:rPr>
                        <a:t>, N</a:t>
                      </a:r>
                      <a:r>
                        <a:rPr lang="en-US" sz="1400" b="0" i="0" u="none" strike="noStrike" baseline="-25000" dirty="0" smtClean="0">
                          <a:solidFill>
                            <a:schemeClr val="tx1"/>
                          </a:solidFill>
                          <a:latin typeface="Times New Roman"/>
                        </a:rPr>
                        <a:t>2</a:t>
                      </a:r>
                      <a:r>
                        <a:rPr lang="en-US" sz="1400" b="0" i="0" u="none" strike="noStrike" dirty="0" smtClean="0">
                          <a:solidFill>
                            <a:schemeClr val="tx1"/>
                          </a:solidFill>
                          <a:latin typeface="Times New Roman"/>
                        </a:rPr>
                        <a: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smtClean="0">
                          <a:solidFill>
                            <a:schemeClr val="tx1"/>
                          </a:solidFill>
                          <a:latin typeface="Times New Roman"/>
                        </a:rPr>
                        <a:t>FAOSTAT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56634">
                <a:tc vMerge="1">
                  <a:txBody>
                    <a:bodyPr/>
                    <a:lstStyle/>
                    <a:p>
                      <a:pPr algn="ctr" fontAlgn="ctr"/>
                      <a:endParaRPr lang="en-US" sz="1200" b="1"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latin typeface="Times New Roman"/>
                        </a:rPr>
                        <a:t>Rice Cultivation</a:t>
                      </a:r>
                      <a:endParaRPr lang="en-US" sz="1400" b="0" i="0" u="none" strike="noStrike" dirty="0">
                        <a:solidFill>
                          <a:schemeClr val="tx1"/>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latin typeface="Times New Roman"/>
                        </a:rPr>
                        <a:t>CH</a:t>
                      </a:r>
                      <a:r>
                        <a:rPr lang="en-US" sz="1400" b="0" i="0" u="none" strike="noStrike" baseline="-25000" dirty="0" smtClean="0">
                          <a:solidFill>
                            <a:srgbClr val="000000"/>
                          </a:solidFill>
                          <a:latin typeface="Times New Roman"/>
                        </a:rPr>
                        <a:t>4</a:t>
                      </a:r>
                      <a:endParaRPr lang="en-US" sz="1400" b="0" i="0" u="none" strike="noStrike" dirty="0" smtClean="0">
                        <a:solidFill>
                          <a:schemeClr val="tx1"/>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smtClean="0">
                          <a:solidFill>
                            <a:schemeClr val="tx1"/>
                          </a:solidFill>
                          <a:latin typeface="Times New Roman"/>
                        </a:rPr>
                        <a:t>FAOSTAT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10536">
                <a:tc vMerge="1">
                  <a:txBody>
                    <a:bodyPr/>
                    <a:lstStyle/>
                    <a:p>
                      <a:pPr algn="ctr" fontAlgn="ctr"/>
                      <a:endParaRPr lang="en-US" sz="1200" b="1"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ctr" fontAlgn="ctr"/>
                      <a:r>
                        <a:rPr lang="en-US" sz="1400" b="0" i="0" u="none" strike="noStrike" dirty="0" smtClean="0">
                          <a:solidFill>
                            <a:srgbClr val="000000"/>
                          </a:solidFill>
                          <a:latin typeface="Times New Roman"/>
                        </a:rPr>
                        <a:t>Agricultural</a:t>
                      </a:r>
                      <a:r>
                        <a:rPr lang="en-US" sz="1400" b="0" i="0" u="none" strike="noStrike" baseline="0" dirty="0" smtClean="0">
                          <a:solidFill>
                            <a:srgbClr val="000000"/>
                          </a:solidFill>
                          <a:latin typeface="Times New Roman"/>
                        </a:rPr>
                        <a:t> soils</a:t>
                      </a:r>
                      <a:endParaRPr lang="en-US" sz="1400" b="0" i="0" u="none" strike="noStrike" dirty="0">
                        <a:solidFill>
                          <a:srgbClr val="000000"/>
                        </a:solidFill>
                        <a:latin typeface="Times New Roman"/>
                      </a:endParaRPr>
                    </a:p>
                  </a:txBody>
                  <a:tcPr marL="9525" marR="9525" marT="95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0" i="0" u="none" strike="noStrike" dirty="0">
                          <a:solidFill>
                            <a:srgbClr val="000000"/>
                          </a:solidFill>
                          <a:latin typeface="Times New Roman"/>
                        </a:rPr>
                        <a:t>Synthetic Fertilizers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0" i="0" u="none" strike="noStrike" dirty="0" smtClean="0">
                          <a:solidFill>
                            <a:srgbClr val="000000"/>
                          </a:solidFill>
                          <a:latin typeface="Times New Roman"/>
                        </a:rPr>
                        <a:t>N</a:t>
                      </a:r>
                      <a:r>
                        <a:rPr lang="en-US" sz="1400" b="0" i="0" u="none" strike="noStrike" baseline="-25000" dirty="0" smtClean="0">
                          <a:solidFill>
                            <a:srgbClr val="000000"/>
                          </a:solidFill>
                          <a:latin typeface="Times New Roman"/>
                        </a:rPr>
                        <a:t>2</a:t>
                      </a:r>
                      <a:r>
                        <a:rPr lang="en-US" sz="1400" b="0" i="0" u="none" strike="noStrike" dirty="0" smtClean="0">
                          <a:solidFill>
                            <a:srgbClr val="000000"/>
                          </a:solidFill>
                          <a:latin typeface="Times New Roman"/>
                        </a:rPr>
                        <a:t>O</a:t>
                      </a:r>
                      <a:endParaRPr lang="en-US" sz="14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0" i="0" u="none" strike="noStrike" dirty="0" smtClean="0">
                          <a:solidFill>
                            <a:srgbClr val="000000"/>
                          </a:solidFill>
                          <a:latin typeface="Times New Roman"/>
                        </a:rPr>
                        <a:t>FAOSTAT</a:t>
                      </a:r>
                      <a:endParaRPr lang="en-US" sz="14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90316">
                <a:tc vMerge="1">
                  <a:txBody>
                    <a:bodyPr/>
                    <a:lstStyle/>
                    <a:p>
                      <a:pPr algn="ctr" fontAlgn="ctr"/>
                      <a:endParaRPr lang="en-US" sz="1200" b="1"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fontAlgn="ctr"/>
                      <a:endParaRPr lang="en-US" sz="1200" b="1"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latin typeface="Times New Roman"/>
                        </a:rPr>
                        <a:t>Manure applied to soils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0" i="0" u="none" strike="noStrike" dirty="0" smtClean="0">
                          <a:solidFill>
                            <a:srgbClr val="000000"/>
                          </a:solidFill>
                          <a:latin typeface="Times New Roman"/>
                        </a:rPr>
                        <a:t>N</a:t>
                      </a:r>
                      <a:r>
                        <a:rPr lang="en-US" sz="1400" b="0" i="0" u="none" strike="noStrike" baseline="-25000" dirty="0" smtClean="0">
                          <a:solidFill>
                            <a:srgbClr val="000000"/>
                          </a:solidFill>
                          <a:latin typeface="Times New Roman"/>
                        </a:rPr>
                        <a:t>2</a:t>
                      </a:r>
                      <a:r>
                        <a:rPr lang="en-US" sz="1400" b="0" i="0" u="none" strike="noStrike" dirty="0" smtClean="0">
                          <a:solidFill>
                            <a:srgbClr val="000000"/>
                          </a:solidFill>
                          <a:latin typeface="Times New Roman"/>
                        </a:rPr>
                        <a:t>O</a:t>
                      </a:r>
                      <a:endParaRPr lang="en-US" sz="14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0" i="0" u="none" strike="noStrike" dirty="0" smtClean="0">
                          <a:solidFill>
                            <a:srgbClr val="000000"/>
                          </a:solidFill>
                          <a:latin typeface="Times New Roman"/>
                        </a:rPr>
                        <a:t>FAOSTAT</a:t>
                      </a:r>
                      <a:endParaRPr lang="en-US" sz="14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83836">
                <a:tc vMerge="1">
                  <a:txBody>
                    <a:bodyPr/>
                    <a:lstStyle/>
                    <a:p>
                      <a:pPr algn="ctr" fontAlgn="ctr"/>
                      <a:endParaRPr lang="en-US" sz="1200" b="1"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pPr algn="ctr" fontAlgn="ctr"/>
                      <a:endParaRPr lang="en-US" sz="1200" b="1"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latin typeface="Times New Roman"/>
                        </a:rPr>
                        <a:t>Manure left on pasture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0" i="0" u="none" strike="noStrike" dirty="0" smtClean="0">
                          <a:solidFill>
                            <a:srgbClr val="000000"/>
                          </a:solidFill>
                          <a:latin typeface="Times New Roman"/>
                        </a:rPr>
                        <a:t>N</a:t>
                      </a:r>
                      <a:r>
                        <a:rPr lang="en-US" sz="1400" b="0" i="0" u="none" strike="noStrike" baseline="-25000" dirty="0" smtClean="0">
                          <a:solidFill>
                            <a:srgbClr val="000000"/>
                          </a:solidFill>
                          <a:latin typeface="Times New Roman"/>
                        </a:rPr>
                        <a:t>2</a:t>
                      </a:r>
                      <a:r>
                        <a:rPr lang="en-US" sz="1400" b="0" i="0" u="none" strike="noStrike" dirty="0" smtClean="0">
                          <a:solidFill>
                            <a:srgbClr val="000000"/>
                          </a:solidFill>
                          <a:latin typeface="Times New Roman"/>
                        </a:rPr>
                        <a:t>O</a:t>
                      </a:r>
                      <a:endParaRPr lang="en-US" sz="14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0" i="0" u="none" strike="noStrike" dirty="0" smtClean="0">
                          <a:solidFill>
                            <a:srgbClr val="000000"/>
                          </a:solidFill>
                          <a:latin typeface="Times New Roman"/>
                        </a:rPr>
                        <a:t>FAOSTAT</a:t>
                      </a:r>
                      <a:endParaRPr lang="en-US" sz="14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30803">
                <a:tc vMerge="1">
                  <a:txBody>
                    <a:bodyPr/>
                    <a:lstStyle/>
                    <a:p>
                      <a:pPr algn="ctr" fontAlgn="ctr"/>
                      <a:endParaRPr lang="en-US" sz="1200" b="1"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fontAlgn="ctr"/>
                      <a:endParaRPr lang="en-US" sz="1200" b="1"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latin typeface="Times New Roman"/>
                        </a:rPr>
                        <a:t>Crop residues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0" i="0" u="none" strike="noStrike" dirty="0" smtClean="0">
                          <a:solidFill>
                            <a:srgbClr val="000000"/>
                          </a:solidFill>
                          <a:latin typeface="Times New Roman"/>
                        </a:rPr>
                        <a:t>N</a:t>
                      </a:r>
                      <a:r>
                        <a:rPr lang="en-US" sz="1400" b="0" i="0" u="none" strike="noStrike" baseline="-25000" dirty="0" smtClean="0">
                          <a:solidFill>
                            <a:srgbClr val="000000"/>
                          </a:solidFill>
                          <a:latin typeface="Times New Roman"/>
                        </a:rPr>
                        <a:t>2</a:t>
                      </a:r>
                      <a:r>
                        <a:rPr lang="en-US" sz="1400" b="0" i="0" u="none" strike="noStrike" dirty="0" smtClean="0">
                          <a:solidFill>
                            <a:srgbClr val="000000"/>
                          </a:solidFill>
                          <a:latin typeface="Times New Roman"/>
                        </a:rPr>
                        <a:t>O</a:t>
                      </a:r>
                      <a:endParaRPr lang="en-US" sz="14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0" i="0" u="none" strike="noStrike" dirty="0" smtClean="0">
                          <a:solidFill>
                            <a:srgbClr val="000000"/>
                          </a:solidFill>
                          <a:latin typeface="Times New Roman"/>
                        </a:rPr>
                        <a:t>FAOSTAT</a:t>
                      </a:r>
                      <a:endParaRPr lang="en-US" sz="14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36245">
                <a:tc vMerge="1">
                  <a:txBody>
                    <a:bodyPr/>
                    <a:lstStyle/>
                    <a:p>
                      <a:pPr algn="ctr" fontAlgn="ctr"/>
                      <a:endParaRPr lang="en-US" sz="1200" b="1" i="0" u="none" strike="noStrike" dirty="0">
                        <a:solidFill>
                          <a:srgbClr val="000000"/>
                        </a:solidFill>
                        <a:latin typeface="Times New Roman"/>
                      </a:endParaRPr>
                    </a:p>
                  </a:txBody>
                  <a:tcPr marL="9525" marR="9525" marT="95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sz="2000" dirty="0"/>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400" b="0" i="0" u="none" strike="noStrike" kern="1200" dirty="0" smtClean="0">
                          <a:solidFill>
                            <a:srgbClr val="000000"/>
                          </a:solidFill>
                          <a:latin typeface="Times New Roman"/>
                          <a:ea typeface="+mn-ea"/>
                          <a:cs typeface="+mn-cs"/>
                        </a:rPr>
                        <a:t>Cultivated organic</a:t>
                      </a:r>
                      <a:r>
                        <a:rPr lang="en-US" sz="1400" b="0" i="0" u="none" strike="noStrike" kern="1200" baseline="0" dirty="0" smtClean="0">
                          <a:solidFill>
                            <a:srgbClr val="000000"/>
                          </a:solidFill>
                          <a:latin typeface="Times New Roman"/>
                          <a:ea typeface="+mn-ea"/>
                          <a:cs typeface="+mn-cs"/>
                        </a:rPr>
                        <a:t> soils</a:t>
                      </a:r>
                      <a:endParaRPr lang="en-US" sz="1400" b="0" i="0" u="none" strike="noStrike" kern="1200" dirty="0">
                        <a:solidFill>
                          <a:srgbClr val="000000"/>
                        </a:solidFill>
                        <a:latin typeface="Times New Roman"/>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0" i="0" u="none" strike="noStrike" dirty="0" smtClean="0">
                          <a:solidFill>
                            <a:srgbClr val="000000"/>
                          </a:solidFill>
                          <a:latin typeface="Times New Roman"/>
                        </a:rPr>
                        <a:t>N</a:t>
                      </a:r>
                      <a:r>
                        <a:rPr lang="en-US" sz="1400" b="0" i="0" u="none" strike="noStrike" baseline="-25000" dirty="0" smtClean="0">
                          <a:solidFill>
                            <a:srgbClr val="000000"/>
                          </a:solidFill>
                          <a:latin typeface="Times New Roman"/>
                        </a:rPr>
                        <a:t>2</a:t>
                      </a:r>
                      <a:r>
                        <a:rPr lang="en-US" sz="1400" b="0" i="0" u="none" strike="noStrike" dirty="0" smtClean="0">
                          <a:solidFill>
                            <a:srgbClr val="000000"/>
                          </a:solidFill>
                          <a:latin typeface="Times New Roman"/>
                        </a:rPr>
                        <a:t>O</a:t>
                      </a:r>
                      <a:endParaRPr lang="en-US" sz="14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0" i="0" u="none" strike="noStrike" dirty="0" smtClean="0">
                          <a:solidFill>
                            <a:srgbClr val="000000"/>
                          </a:solidFill>
                          <a:latin typeface="Times New Roman"/>
                        </a:rPr>
                        <a:t>HWSD, GLC2000</a:t>
                      </a:r>
                      <a:endParaRPr lang="en-US" sz="14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649605">
                <a:tc vMerge="1">
                  <a:txBody>
                    <a:bodyPr/>
                    <a:lstStyle/>
                    <a:p>
                      <a:endParaRPr lang="en-US"/>
                    </a:p>
                  </a:txBody>
                  <a:tcPr/>
                </a:tc>
                <a:tc gridSpan="2">
                  <a:txBody>
                    <a:bodyPr/>
                    <a:lstStyle/>
                    <a:p>
                      <a:pPr marL="0" indent="0" algn="ctr" defTabSz="914400" rtl="0" eaLnBrk="1" fontAlgn="ctr" latinLnBrk="0" hangingPunct="1">
                        <a:tabLst/>
                      </a:pPr>
                      <a:r>
                        <a:rPr lang="en-US" sz="1400" b="0" i="0" u="none" strike="noStrike" kern="1200" dirty="0" smtClean="0">
                          <a:solidFill>
                            <a:srgbClr val="000000"/>
                          </a:solidFill>
                          <a:latin typeface="Times New Roman"/>
                          <a:ea typeface="+mn-ea"/>
                          <a:cs typeface="+mn-cs"/>
                        </a:rPr>
                        <a:t>Burning -</a:t>
                      </a:r>
                      <a:r>
                        <a:rPr lang="en-US" sz="1400" b="0" i="0" u="none" strike="noStrike" kern="1200" baseline="0" dirty="0" smtClean="0">
                          <a:solidFill>
                            <a:srgbClr val="000000"/>
                          </a:solidFill>
                          <a:latin typeface="Times New Roman"/>
                          <a:ea typeface="+mn-ea"/>
                          <a:cs typeface="+mn-cs"/>
                        </a:rPr>
                        <a:t> </a:t>
                      </a:r>
                      <a:r>
                        <a:rPr lang="en-US" sz="1400" b="0" i="0" u="none" strike="noStrike" kern="1200" dirty="0" smtClean="0">
                          <a:solidFill>
                            <a:srgbClr val="000000"/>
                          </a:solidFill>
                          <a:latin typeface="Times New Roman"/>
                          <a:ea typeface="+mn-ea"/>
                          <a:cs typeface="+mn-cs"/>
                        </a:rPr>
                        <a:t>Savanna</a:t>
                      </a:r>
                      <a:endParaRPr lang="en-US" sz="1400" b="0" i="0" u="none" strike="noStrike" kern="1200" dirty="0">
                        <a:solidFill>
                          <a:srgbClr val="000000"/>
                        </a:solidFill>
                        <a:latin typeface="Times New Roman"/>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fontAlgn="ctr"/>
                      <a:endParaRPr lang="en-US" sz="1200" b="1" i="0" u="none" strike="noStrike" dirty="0">
                        <a:solidFill>
                          <a:srgbClr val="000000"/>
                        </a:solidFill>
                        <a:latin typeface="Times New Roman"/>
                      </a:endParaRPr>
                    </a:p>
                  </a:txBody>
                  <a:tcPr marL="9525" marR="9525" marT="952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smtClean="0">
                          <a:solidFill>
                            <a:schemeClr val="tx1"/>
                          </a:solidFill>
                          <a:latin typeface="Times New Roman"/>
                        </a:rPr>
                        <a:t>CH</a:t>
                      </a:r>
                      <a:r>
                        <a:rPr lang="en-US" sz="1400" b="0" i="0" u="none" strike="noStrike" baseline="-25000" dirty="0" smtClean="0">
                          <a:solidFill>
                            <a:schemeClr val="tx1"/>
                          </a:solidFill>
                          <a:latin typeface="Times New Roman"/>
                        </a:rPr>
                        <a:t>4</a:t>
                      </a:r>
                      <a:r>
                        <a:rPr lang="en-US" sz="1400" b="0" i="0" u="none" strike="noStrike" dirty="0" smtClean="0">
                          <a:solidFill>
                            <a:schemeClr val="tx1"/>
                          </a:solidFill>
                          <a:latin typeface="Times New Roman"/>
                        </a:rPr>
                        <a:t>, N</a:t>
                      </a:r>
                      <a:r>
                        <a:rPr lang="en-US" sz="1400" b="0" i="0" u="none" strike="noStrike" baseline="-25000" dirty="0" smtClean="0">
                          <a:solidFill>
                            <a:schemeClr val="tx1"/>
                          </a:solidFill>
                          <a:latin typeface="Times New Roman"/>
                        </a:rPr>
                        <a:t>2</a:t>
                      </a:r>
                      <a:r>
                        <a:rPr lang="en-US" sz="1400" b="0" i="0" u="none" strike="noStrike" dirty="0" smtClean="0">
                          <a:solidFill>
                            <a:schemeClr val="tx1"/>
                          </a:solidFill>
                          <a:latin typeface="Times New Roman"/>
                        </a:rPr>
                        <a: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smtClean="0">
                          <a:solidFill>
                            <a:schemeClr val="tx1"/>
                          </a:solidFill>
                          <a:latin typeface="Times New Roman"/>
                        </a:rPr>
                        <a:t>GFED4, JRC, FRA-GEZ</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489022">
                <a:tc vMerge="1">
                  <a:txBody>
                    <a:bodyPr/>
                    <a:lstStyle/>
                    <a:p>
                      <a:pPr algn="ctr" fontAlgn="ctr"/>
                      <a:endParaRPr lang="en-US" sz="1600" b="1" i="0" u="none" strike="noStrike" dirty="0">
                        <a:solidFill>
                          <a:srgbClr val="000000"/>
                        </a:solidFill>
                        <a:latin typeface="Times New Roman"/>
                      </a:endParaRPr>
                    </a:p>
                  </a:txBody>
                  <a:tcPr marL="9525" marR="9525" marT="95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gridSpan="2">
                  <a:txBody>
                    <a:bodyPr/>
                    <a:lstStyle/>
                    <a:p>
                      <a:pPr marL="0" algn="ctr" defTabSz="914400" rtl="0" eaLnBrk="1" fontAlgn="ctr" latinLnBrk="0" hangingPunct="1"/>
                      <a:r>
                        <a:rPr lang="en-US" sz="1400" b="0" i="0" u="none" strike="noStrike" kern="1200" dirty="0" smtClean="0">
                          <a:solidFill>
                            <a:srgbClr val="000000"/>
                          </a:solidFill>
                          <a:latin typeface="Times New Roman"/>
                          <a:ea typeface="+mn-ea"/>
                          <a:cs typeface="+mn-cs"/>
                        </a:rPr>
                        <a:t>         Burning – Crop residues</a:t>
                      </a:r>
                      <a:endParaRPr lang="en-US" sz="1400" b="0" i="0" u="none" strike="noStrike" kern="1200" dirty="0">
                        <a:solidFill>
                          <a:srgbClr val="000000"/>
                        </a:solidFill>
                        <a:latin typeface="Times New Roman"/>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smtClean="0">
                          <a:solidFill>
                            <a:schemeClr val="tx1"/>
                          </a:solidFill>
                          <a:latin typeface="Times New Roman"/>
                        </a:rPr>
                        <a:t>CH</a:t>
                      </a:r>
                      <a:r>
                        <a:rPr lang="en-US" sz="1400" b="0" i="0" u="none" strike="noStrike" baseline="-25000" dirty="0" smtClean="0">
                          <a:solidFill>
                            <a:schemeClr val="tx1"/>
                          </a:solidFill>
                          <a:latin typeface="Times New Roman"/>
                        </a:rPr>
                        <a:t>4</a:t>
                      </a:r>
                      <a:r>
                        <a:rPr lang="en-US" sz="1400" b="0" i="0" u="none" strike="noStrike" dirty="0" smtClean="0">
                          <a:solidFill>
                            <a:schemeClr val="tx1"/>
                          </a:solidFill>
                          <a:latin typeface="Times New Roman"/>
                        </a:rPr>
                        <a:t>, N</a:t>
                      </a:r>
                      <a:r>
                        <a:rPr lang="en-US" sz="1400" b="0" i="0" u="none" strike="noStrike" baseline="-25000" dirty="0" smtClean="0">
                          <a:solidFill>
                            <a:schemeClr val="tx1"/>
                          </a:solidFill>
                          <a:latin typeface="Times New Roman"/>
                        </a:rPr>
                        <a:t>2</a:t>
                      </a:r>
                      <a:r>
                        <a:rPr lang="en-US" sz="1400" b="0" i="0" u="none" strike="noStrike" dirty="0" smtClean="0">
                          <a:solidFill>
                            <a:schemeClr val="tx1"/>
                          </a:solidFill>
                          <a:latin typeface="Times New Roman"/>
                        </a:rPr>
                        <a: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kern="1200" dirty="0" smtClean="0">
                          <a:solidFill>
                            <a:srgbClr val="000000"/>
                          </a:solidFill>
                          <a:latin typeface="Times New Roman"/>
                          <a:ea typeface="+mn-ea"/>
                          <a:cs typeface="+mn-cs"/>
                        </a:rPr>
                        <a:t>FAOSTAT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graphicFrame>
        <p:nvGraphicFramePr>
          <p:cNvPr id="6" name="Table 5"/>
          <p:cNvGraphicFramePr>
            <a:graphicFrameLocks noGrp="1"/>
          </p:cNvGraphicFramePr>
          <p:nvPr/>
        </p:nvGraphicFramePr>
        <p:xfrm>
          <a:off x="4863206" y="1631975"/>
          <a:ext cx="3957266" cy="4140666"/>
        </p:xfrm>
        <a:graphic>
          <a:graphicData uri="http://schemas.openxmlformats.org/drawingml/2006/table">
            <a:tbl>
              <a:tblPr/>
              <a:tblGrid>
                <a:gridCol w="725499"/>
                <a:gridCol w="1647591"/>
                <a:gridCol w="720080"/>
                <a:gridCol w="864096"/>
              </a:tblGrid>
              <a:tr h="375285">
                <a:tc>
                  <a:txBody>
                    <a:bodyPr/>
                    <a:lstStyle/>
                    <a:p>
                      <a:pPr algn="ctr" fontAlgn="ctr"/>
                      <a:r>
                        <a:rPr lang="en-US" sz="1200" b="1" i="0" u="none" strike="noStrike" dirty="0" smtClean="0">
                          <a:solidFill>
                            <a:srgbClr val="000000"/>
                          </a:solidFill>
                          <a:latin typeface="Times New Roman"/>
                        </a:rPr>
                        <a:t>DOMAIN</a:t>
                      </a:r>
                      <a:endParaRPr lang="en-US" sz="1200" b="1"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smtClean="0">
                          <a:solidFill>
                            <a:srgbClr val="000000"/>
                          </a:solidFill>
                          <a:latin typeface="Times New Roman"/>
                        </a:rPr>
                        <a:t>CATEGORY</a:t>
                      </a:r>
                      <a:endParaRPr lang="en-US" sz="1200" b="1"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smtClean="0">
                          <a:solidFill>
                            <a:srgbClr val="000000"/>
                          </a:solidFill>
                          <a:latin typeface="Times New Roman"/>
                        </a:rPr>
                        <a:t>GAS</a:t>
                      </a:r>
                    </a:p>
                    <a:p>
                      <a:pPr algn="ctr" fontAlgn="ctr"/>
                      <a:r>
                        <a:rPr lang="en-US" sz="1200" b="1" i="0" u="none" strike="noStrike" dirty="0" smtClean="0">
                          <a:solidFill>
                            <a:srgbClr val="000000"/>
                          </a:solidFill>
                          <a:latin typeface="Times New Roman"/>
                        </a:rPr>
                        <a:t>reported</a:t>
                      </a:r>
                      <a:endParaRPr lang="en-US" sz="1200" b="1"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smtClean="0">
                          <a:solidFill>
                            <a:srgbClr val="000000"/>
                          </a:solidFill>
                          <a:latin typeface="Times New Roman"/>
                        </a:rPr>
                        <a:t>Data source</a:t>
                      </a:r>
                      <a:endParaRPr lang="en-US" sz="1200" b="1"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4056">
                <a:tc rowSpan="7">
                  <a:txBody>
                    <a:bodyPr/>
                    <a:lstStyle/>
                    <a:p>
                      <a:pPr algn="ctr" fontAlgn="ctr"/>
                      <a:r>
                        <a:rPr lang="en-US" sz="1200" b="1" i="0" u="none" strike="noStrike" dirty="0" smtClean="0">
                          <a:solidFill>
                            <a:srgbClr val="000000"/>
                          </a:solidFill>
                          <a:latin typeface="Times New Roman"/>
                        </a:rPr>
                        <a:t>LULUCF</a:t>
                      </a:r>
                      <a:endParaRPr lang="en-US" sz="1200" b="1" i="0" u="none" strike="noStrike" dirty="0">
                        <a:solidFill>
                          <a:srgbClr val="000000"/>
                        </a:solidFill>
                        <a:latin typeface="Times New Roman"/>
                      </a:endParaRPr>
                    </a:p>
                  </a:txBody>
                  <a:tcPr marL="9525" marR="9525" marT="95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fontAlgn="ctr"/>
                      <a:r>
                        <a:rPr lang="en-US" sz="1600" b="0" i="0" u="none" strike="noStrike" dirty="0" smtClean="0">
                          <a:solidFill>
                            <a:schemeClr val="tx1"/>
                          </a:solidFill>
                          <a:latin typeface="Times New Roman"/>
                        </a:rPr>
                        <a:t>Forest land</a:t>
                      </a:r>
                      <a:endParaRPr lang="en-US" sz="1600" b="0" i="0" u="none" strike="noStrike" dirty="0">
                        <a:solidFill>
                          <a:schemeClr val="tx1"/>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i="0" u="none" strike="noStrike" dirty="0" smtClean="0">
                          <a:solidFill>
                            <a:schemeClr val="tx1"/>
                          </a:solidFill>
                          <a:latin typeface="Times New Roman"/>
                        </a:rPr>
                        <a:t>CO</a:t>
                      </a:r>
                      <a:r>
                        <a:rPr lang="en-US" sz="1600" b="0" i="0" u="none" strike="noStrike" baseline="-25000" dirty="0" smtClean="0">
                          <a:solidFill>
                            <a:schemeClr val="tx1"/>
                          </a:solidFill>
                          <a:latin typeface="Times New Roman"/>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kern="1200" dirty="0" smtClean="0">
                          <a:solidFill>
                            <a:schemeClr val="tx1"/>
                          </a:solidFill>
                          <a:latin typeface="Times New Roman"/>
                          <a:ea typeface="+mn-ea"/>
                          <a:cs typeface="+mn-cs"/>
                        </a:rPr>
                        <a:t>FRA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4056">
                <a:tc vMerge="1">
                  <a:txBody>
                    <a:bodyPr/>
                    <a:lstStyle/>
                    <a:p>
                      <a:pPr algn="ctr" fontAlgn="ctr"/>
                      <a:endParaRPr lang="en-US" sz="1200" b="0" i="0" u="none" strike="noStrike" dirty="0">
                        <a:solidFill>
                          <a:srgbClr val="000000"/>
                        </a:solidFill>
                        <a:latin typeface="Times New Roman"/>
                      </a:endParaRPr>
                    </a:p>
                  </a:txBody>
                  <a:tcPr marL="9525" marR="9525" marT="95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600" b="0" i="0" u="none" strike="noStrike" dirty="0" smtClean="0">
                          <a:solidFill>
                            <a:schemeClr val="tx1"/>
                          </a:solidFill>
                          <a:latin typeface="Times New Roman"/>
                        </a:rPr>
                        <a:t>Cropland</a:t>
                      </a:r>
                      <a:endParaRPr lang="en-US" sz="1600" b="0" i="0" u="none" strike="noStrike" dirty="0">
                        <a:solidFill>
                          <a:schemeClr val="tx1"/>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i="0" u="none" strike="noStrike" dirty="0" smtClean="0">
                          <a:solidFill>
                            <a:schemeClr val="tx1"/>
                          </a:solidFill>
                          <a:latin typeface="Times New Roman"/>
                        </a:rPr>
                        <a:t>CO</a:t>
                      </a:r>
                      <a:r>
                        <a:rPr lang="en-US" sz="1600" b="0" i="0" u="none" strike="noStrike" baseline="-25000" dirty="0" smtClean="0">
                          <a:solidFill>
                            <a:schemeClr val="tx1"/>
                          </a:solidFill>
                          <a:latin typeface="Times New Roman"/>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latin typeface="Times New Roman"/>
                        </a:rPr>
                        <a:t>HWSD, GLC2000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504056">
                <a:tc vMerge="1">
                  <a:txBody>
                    <a:bodyPr/>
                    <a:lstStyle/>
                    <a:p>
                      <a:pPr algn="ctr" fontAlgn="ctr"/>
                      <a:endParaRPr lang="en-US" sz="1200" b="1"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smtClean="0">
                          <a:solidFill>
                            <a:schemeClr val="tx1"/>
                          </a:solidFill>
                          <a:latin typeface="Times New Roman"/>
                        </a:rPr>
                        <a:t>Grassland</a:t>
                      </a:r>
                      <a:endParaRPr lang="en-US" sz="1600" b="0" i="0" u="none" strike="noStrike" dirty="0">
                        <a:solidFill>
                          <a:schemeClr val="tx1"/>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i="0" u="none" strike="noStrike" dirty="0" smtClean="0">
                          <a:solidFill>
                            <a:schemeClr val="tx1"/>
                          </a:solidFill>
                          <a:latin typeface="Times New Roman"/>
                        </a:rPr>
                        <a:t>CO</a:t>
                      </a:r>
                      <a:r>
                        <a:rPr lang="en-US" sz="1600" b="0" i="0" u="none" strike="noStrike" baseline="-25000" dirty="0" smtClean="0">
                          <a:solidFill>
                            <a:schemeClr val="tx1"/>
                          </a:solidFill>
                          <a:latin typeface="Times New Roman"/>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latin typeface="Times New Roman"/>
                        </a:rPr>
                        <a:t>HWSD, GLC2000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741045">
                <a:tc vMerge="1">
                  <a:txBody>
                    <a:bodyPr/>
                    <a:lstStyle/>
                    <a:p>
                      <a:endParaRPr lang="en-GB"/>
                    </a:p>
                  </a:txBody>
                  <a:tcPr/>
                </a:tc>
                <a:tc>
                  <a:txBody>
                    <a:bodyPr/>
                    <a:lstStyle/>
                    <a:p>
                      <a:pPr algn="ctr" fontAlgn="ctr"/>
                      <a:r>
                        <a:rPr lang="en-US" sz="1600" b="0" i="0" u="none" strike="noStrike" dirty="0" smtClean="0">
                          <a:solidFill>
                            <a:schemeClr val="tx1"/>
                          </a:solidFill>
                          <a:latin typeface="Times New Roman"/>
                        </a:rPr>
                        <a:t>Burning Biomass</a:t>
                      </a:r>
                      <a:endParaRPr lang="en-US" sz="1600" b="0" i="0" u="none" strike="noStrike" dirty="0">
                        <a:solidFill>
                          <a:schemeClr val="tx1"/>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i="0" u="none" strike="noStrike" dirty="0" smtClean="0">
                          <a:solidFill>
                            <a:schemeClr val="tx1"/>
                          </a:solidFill>
                          <a:latin typeface="Times New Roman"/>
                        </a:rPr>
                        <a:t>CH</a:t>
                      </a:r>
                      <a:r>
                        <a:rPr lang="en-US" sz="1600" b="0" i="0" u="none" strike="noStrike" baseline="-25000" dirty="0" smtClean="0">
                          <a:solidFill>
                            <a:schemeClr val="tx1"/>
                          </a:solidFill>
                          <a:latin typeface="Times New Roman"/>
                        </a:rPr>
                        <a:t>4</a:t>
                      </a:r>
                      <a:r>
                        <a:rPr lang="en-US" sz="1600" b="0" i="0" u="none" strike="noStrike" dirty="0" smtClean="0">
                          <a:solidFill>
                            <a:schemeClr val="tx1"/>
                          </a:solidFill>
                          <a:latin typeface="Times New Roman"/>
                        </a:rPr>
                        <a:t>, N</a:t>
                      </a:r>
                      <a:r>
                        <a:rPr lang="en-US" sz="1600" b="0" i="0" u="none" strike="noStrike" baseline="-25000" dirty="0" smtClean="0">
                          <a:solidFill>
                            <a:schemeClr val="tx1"/>
                          </a:solidFill>
                          <a:latin typeface="Times New Roman"/>
                        </a:rPr>
                        <a:t>2</a:t>
                      </a:r>
                      <a:r>
                        <a:rPr lang="en-US" sz="1600" b="0" i="0" u="none" strike="noStrike" dirty="0" smtClean="0">
                          <a:solidFill>
                            <a:schemeClr val="tx1"/>
                          </a:solidFill>
                          <a:latin typeface="Times New Roman"/>
                        </a:rPr>
                        <a:t>O, CO</a:t>
                      </a:r>
                      <a:r>
                        <a:rPr lang="en-US" sz="1600" b="0" i="0" u="none" strike="noStrike" baseline="-25000" dirty="0" smtClean="0">
                          <a:solidFill>
                            <a:schemeClr val="tx1"/>
                          </a:solidFill>
                          <a:latin typeface="Times New Roman"/>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kern="1200" dirty="0" smtClean="0">
                          <a:solidFill>
                            <a:schemeClr val="tx1"/>
                          </a:solidFill>
                          <a:latin typeface="Times New Roman"/>
                          <a:ea typeface="+mn-ea"/>
                          <a:cs typeface="+mn-cs"/>
                        </a:rPr>
                        <a:t>GFED4, HWSD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504056">
                <a:tc vMerge="1">
                  <a:txBody>
                    <a:bodyPr/>
                    <a:lstStyle/>
                    <a:p>
                      <a:pPr algn="ctr" fontAlgn="ctr"/>
                      <a:endParaRPr lang="en-US" sz="1200" b="1"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smtClean="0">
                          <a:solidFill>
                            <a:schemeClr val="bg1">
                              <a:lumMod val="50000"/>
                            </a:schemeClr>
                          </a:solidFill>
                          <a:latin typeface="Times New Roman"/>
                        </a:rPr>
                        <a:t>Wetlands</a:t>
                      </a:r>
                      <a:endParaRPr lang="en-US" sz="1600" b="0" i="0" u="none" strike="noStrike" dirty="0">
                        <a:solidFill>
                          <a:schemeClr val="bg1">
                            <a:lumMod val="50000"/>
                          </a:schemeClr>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i="0" u="none" strike="noStrike" dirty="0" smtClean="0">
                          <a:solidFill>
                            <a:schemeClr val="bg1">
                              <a:lumMod val="50000"/>
                            </a:schemeClr>
                          </a:solidFill>
                          <a:latin typeface="Times New Roman"/>
                        </a:rPr>
                        <a:t>CO</a:t>
                      </a:r>
                      <a:r>
                        <a:rPr lang="en-US" sz="1600" b="0" i="0" u="none" strike="noStrike" baseline="-25000" dirty="0" smtClean="0">
                          <a:solidFill>
                            <a:schemeClr val="bg1">
                              <a:lumMod val="50000"/>
                            </a:schemeClr>
                          </a:solidFill>
                          <a:latin typeface="Times New Roman"/>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1400" b="0" i="0" u="none" strike="noStrike" kern="1200" dirty="0" smtClean="0">
                        <a:solidFill>
                          <a:srgbClr val="000000"/>
                        </a:solidFill>
                        <a:latin typeface="Times New Roman"/>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4056">
                <a:tc vMerge="1">
                  <a:txBody>
                    <a:bodyPr/>
                    <a:lstStyle/>
                    <a:p>
                      <a:pPr algn="ctr" fontAlgn="ctr"/>
                      <a:endParaRPr lang="en-US" sz="1200" b="1"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smtClean="0">
                          <a:solidFill>
                            <a:schemeClr val="bg1">
                              <a:lumMod val="50000"/>
                            </a:schemeClr>
                          </a:solidFill>
                          <a:latin typeface="Times New Roman"/>
                        </a:rPr>
                        <a:t>Settlements</a:t>
                      </a:r>
                      <a:r>
                        <a:rPr lang="en-US" sz="1600" b="0" i="0" u="none" strike="noStrike" baseline="0" dirty="0" smtClean="0">
                          <a:solidFill>
                            <a:schemeClr val="bg1">
                              <a:lumMod val="50000"/>
                            </a:schemeClr>
                          </a:solidFill>
                          <a:latin typeface="Times New Roman"/>
                        </a:rPr>
                        <a:t> </a:t>
                      </a:r>
                      <a:endParaRPr lang="en-US" sz="1600" b="0" i="0" u="none" strike="noStrike" dirty="0">
                        <a:solidFill>
                          <a:schemeClr val="bg1">
                            <a:lumMod val="50000"/>
                          </a:schemeClr>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i="0" u="none" strike="noStrike" dirty="0" smtClean="0">
                          <a:solidFill>
                            <a:schemeClr val="bg1">
                              <a:lumMod val="50000"/>
                            </a:schemeClr>
                          </a:solidFill>
                          <a:latin typeface="Times New Roman"/>
                        </a:rPr>
                        <a:t>CO</a:t>
                      </a:r>
                      <a:r>
                        <a:rPr lang="en-US" sz="1600" b="0" i="0" u="none" strike="noStrike" baseline="-25000" dirty="0" smtClean="0">
                          <a:solidFill>
                            <a:schemeClr val="bg1">
                              <a:lumMod val="50000"/>
                            </a:schemeClr>
                          </a:solidFill>
                          <a:latin typeface="Times New Roman"/>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1400" b="0" i="0" u="none" strike="noStrike" kern="1200" dirty="0" smtClean="0">
                        <a:solidFill>
                          <a:srgbClr val="000000"/>
                        </a:solidFill>
                        <a:latin typeface="Times New Roman"/>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4056">
                <a:tc vMerge="1">
                  <a:txBody>
                    <a:bodyPr/>
                    <a:lstStyle/>
                    <a:p>
                      <a:pPr algn="ctr" fontAlgn="ctr"/>
                      <a:endParaRPr lang="en-US" sz="1200" b="1"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smtClean="0">
                          <a:solidFill>
                            <a:schemeClr val="bg1">
                              <a:lumMod val="50000"/>
                            </a:schemeClr>
                          </a:solidFill>
                          <a:latin typeface="Times New Roman"/>
                        </a:rPr>
                        <a:t>Other land</a:t>
                      </a:r>
                      <a:endParaRPr lang="en-US" sz="1600" b="0" i="0" u="none" strike="noStrike" dirty="0">
                        <a:solidFill>
                          <a:schemeClr val="bg1">
                            <a:lumMod val="50000"/>
                          </a:schemeClr>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i="0" u="none" strike="noStrike" dirty="0" smtClean="0">
                          <a:solidFill>
                            <a:schemeClr val="bg1">
                              <a:lumMod val="50000"/>
                            </a:schemeClr>
                          </a:solidFill>
                          <a:latin typeface="Times New Roman"/>
                        </a:rPr>
                        <a:t>CO</a:t>
                      </a:r>
                      <a:r>
                        <a:rPr lang="en-US" sz="1600" b="0" i="0" u="none" strike="noStrike" baseline="-25000" dirty="0" smtClean="0">
                          <a:solidFill>
                            <a:schemeClr val="bg1">
                              <a:lumMod val="50000"/>
                            </a:schemeClr>
                          </a:solidFill>
                          <a:latin typeface="Times New Roman"/>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1400" b="0" i="0" u="none" strike="noStrike" kern="1200" dirty="0" smtClean="0">
                        <a:solidFill>
                          <a:srgbClr val="000000"/>
                        </a:solidFill>
                        <a:latin typeface="Times New Roman"/>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0" name="Table 9"/>
          <p:cNvGraphicFramePr>
            <a:graphicFrameLocks noGrp="1"/>
          </p:cNvGraphicFramePr>
          <p:nvPr/>
        </p:nvGraphicFramePr>
        <p:xfrm>
          <a:off x="395536" y="836712"/>
          <a:ext cx="4248472" cy="4942180"/>
        </p:xfrm>
        <a:graphic>
          <a:graphicData uri="http://schemas.openxmlformats.org/drawingml/2006/table">
            <a:tbl>
              <a:tblPr/>
              <a:tblGrid>
                <a:gridCol w="725318"/>
                <a:gridCol w="387930"/>
                <a:gridCol w="1627702"/>
                <a:gridCol w="643426"/>
                <a:gridCol w="864096"/>
              </a:tblGrid>
              <a:tr h="377621">
                <a:tc>
                  <a:txBody>
                    <a:bodyPr/>
                    <a:lstStyle/>
                    <a:p>
                      <a:pPr algn="ctr" fontAlgn="ctr"/>
                      <a:r>
                        <a:rPr lang="en-US" sz="1200" b="1" i="0" u="none" strike="noStrike" dirty="0" smtClean="0">
                          <a:solidFill>
                            <a:srgbClr val="000000"/>
                          </a:solidFill>
                          <a:latin typeface="Times New Roman"/>
                        </a:rPr>
                        <a:t>DOMAIN</a:t>
                      </a:r>
                      <a:endParaRPr lang="en-US" sz="1200" b="1"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en-US" sz="1200" b="1" i="0" u="none" strike="noStrike" dirty="0" smtClean="0">
                          <a:solidFill>
                            <a:srgbClr val="000000"/>
                          </a:solidFill>
                          <a:latin typeface="Times New Roman"/>
                        </a:rPr>
                        <a:t>CATEGORY</a:t>
                      </a:r>
                      <a:endParaRPr lang="en-US" sz="1200" b="1"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1200" b="1" i="0" u="none" strike="noStrike" dirty="0" smtClean="0">
                          <a:solidFill>
                            <a:srgbClr val="000000"/>
                          </a:solidFill>
                          <a:latin typeface="Times New Roman"/>
                        </a:rPr>
                        <a:t>GAS reported</a:t>
                      </a:r>
                      <a:endParaRPr lang="en-US" sz="1200" b="1"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smtClean="0">
                          <a:solidFill>
                            <a:srgbClr val="000000"/>
                          </a:solidFill>
                          <a:latin typeface="Times New Roman"/>
                        </a:rPr>
                        <a:t>Data source</a:t>
                      </a:r>
                      <a:endParaRPr lang="en-US" sz="1200" b="1"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0842">
                <a:tc rowSpan="10">
                  <a:txBody>
                    <a:bodyPr/>
                    <a:lstStyle/>
                    <a:p>
                      <a:pPr algn="ctr" fontAlgn="ctr"/>
                      <a:r>
                        <a:rPr lang="en-US" sz="1600" b="1" i="0" u="none" strike="noStrike" dirty="0" smtClean="0">
                          <a:solidFill>
                            <a:srgbClr val="000000"/>
                          </a:solidFill>
                          <a:latin typeface="Times New Roman"/>
                        </a:rPr>
                        <a:t>Agriculture</a:t>
                      </a:r>
                      <a:endParaRPr lang="en-US" sz="1600" b="1" i="0" u="none" strike="noStrike" dirty="0">
                        <a:solidFill>
                          <a:srgbClr val="000000"/>
                        </a:solidFill>
                        <a:latin typeface="Times New Roman"/>
                      </a:endParaRPr>
                    </a:p>
                  </a:txBody>
                  <a:tcPr marL="9525" marR="9525" marT="95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gridSpan="2">
                  <a:txBody>
                    <a:bodyPr/>
                    <a:lstStyle/>
                    <a:p>
                      <a:pPr algn="ctr" fontAlgn="ctr"/>
                      <a:r>
                        <a:rPr lang="en-US" sz="1400" b="0" i="0" u="none" strike="noStrike" dirty="0">
                          <a:solidFill>
                            <a:srgbClr val="000000"/>
                          </a:solidFill>
                          <a:latin typeface="Times New Roman"/>
                        </a:rPr>
                        <a:t>Enteric Fermentation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a:txBody>
                    <a:bodyPr/>
                    <a:lstStyle/>
                    <a:p>
                      <a:pPr algn="ctr" fontAlgn="ctr"/>
                      <a:r>
                        <a:rPr lang="en-US" sz="1400" b="0" i="0" u="none" strike="noStrike" dirty="0" smtClean="0">
                          <a:solidFill>
                            <a:srgbClr val="000000"/>
                          </a:solidFill>
                          <a:latin typeface="Times New Roman"/>
                        </a:rPr>
                        <a:t>CH</a:t>
                      </a:r>
                      <a:r>
                        <a:rPr lang="en-US" sz="1400" b="0" i="0" u="none" strike="noStrike" baseline="-25000" dirty="0" smtClean="0">
                          <a:solidFill>
                            <a:srgbClr val="000000"/>
                          </a:solidFill>
                          <a:latin typeface="Times New Roman"/>
                        </a:rPr>
                        <a:t>4</a:t>
                      </a:r>
                      <a:endParaRPr lang="en-US" sz="14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0" i="0" u="none" strike="noStrike" dirty="0" smtClean="0">
                          <a:solidFill>
                            <a:srgbClr val="000000"/>
                          </a:solidFill>
                          <a:latin typeface="Times New Roman"/>
                        </a:rPr>
                        <a:t>FAOSTAT</a:t>
                      </a:r>
                      <a:endParaRPr lang="en-US" sz="14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36245">
                <a:tc vMerge="1">
                  <a:txBody>
                    <a:bodyPr/>
                    <a:lstStyle/>
                    <a:p>
                      <a:pPr algn="ctr" fontAlgn="ctr"/>
                      <a:endParaRPr lang="en-US" sz="1200" b="1"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en-US" sz="1400" b="0" i="0" u="none" strike="noStrike" dirty="0" smtClean="0">
                          <a:solidFill>
                            <a:schemeClr val="tx1"/>
                          </a:solidFill>
                          <a:latin typeface="Times New Roman"/>
                        </a:rPr>
                        <a:t>Manure</a:t>
                      </a:r>
                      <a:r>
                        <a:rPr lang="en-US" sz="1400" b="0" i="0" u="none" strike="noStrike" baseline="0" dirty="0" smtClean="0">
                          <a:solidFill>
                            <a:schemeClr val="tx1"/>
                          </a:solidFill>
                          <a:latin typeface="Times New Roman"/>
                        </a:rPr>
                        <a:t> Management </a:t>
                      </a:r>
                      <a:endParaRPr lang="en-US" sz="14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smtClean="0">
                          <a:solidFill>
                            <a:schemeClr val="tx1"/>
                          </a:solidFill>
                          <a:latin typeface="Times New Roman"/>
                        </a:rPr>
                        <a:t>CH</a:t>
                      </a:r>
                      <a:r>
                        <a:rPr lang="en-US" sz="1400" b="0" i="0" u="none" strike="noStrike" baseline="-25000" dirty="0" smtClean="0">
                          <a:solidFill>
                            <a:schemeClr val="tx1"/>
                          </a:solidFill>
                          <a:latin typeface="Times New Roman"/>
                        </a:rPr>
                        <a:t>4</a:t>
                      </a:r>
                      <a:r>
                        <a:rPr lang="en-US" sz="1400" b="0" i="0" u="none" strike="noStrike" dirty="0" smtClean="0">
                          <a:solidFill>
                            <a:schemeClr val="tx1"/>
                          </a:solidFill>
                          <a:latin typeface="Times New Roman"/>
                        </a:rPr>
                        <a:t>, N</a:t>
                      </a:r>
                      <a:r>
                        <a:rPr lang="en-US" sz="1400" b="0" i="0" u="none" strike="noStrike" baseline="-25000" dirty="0" smtClean="0">
                          <a:solidFill>
                            <a:schemeClr val="tx1"/>
                          </a:solidFill>
                          <a:latin typeface="Times New Roman"/>
                        </a:rPr>
                        <a:t>2</a:t>
                      </a:r>
                      <a:r>
                        <a:rPr lang="en-US" sz="1400" b="0" i="0" u="none" strike="noStrike" dirty="0" smtClean="0">
                          <a:solidFill>
                            <a:schemeClr val="tx1"/>
                          </a:solidFill>
                          <a:latin typeface="Times New Roman"/>
                        </a:rPr>
                        <a: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smtClean="0">
                          <a:solidFill>
                            <a:schemeClr val="tx1"/>
                          </a:solidFill>
                          <a:latin typeface="Times New Roman"/>
                        </a:rPr>
                        <a:t>FAOSTAT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56634">
                <a:tc vMerge="1">
                  <a:txBody>
                    <a:bodyPr/>
                    <a:lstStyle/>
                    <a:p>
                      <a:pPr algn="ctr" fontAlgn="ctr"/>
                      <a:endParaRPr lang="en-US" sz="1200" b="1"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latin typeface="Times New Roman"/>
                        </a:rPr>
                        <a:t>Rice Cultivation</a:t>
                      </a:r>
                      <a:endParaRPr lang="en-US" sz="1400" b="0" i="0" u="none" strike="noStrike" dirty="0">
                        <a:solidFill>
                          <a:schemeClr val="tx1"/>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latin typeface="Times New Roman"/>
                        </a:rPr>
                        <a:t>CH</a:t>
                      </a:r>
                      <a:r>
                        <a:rPr lang="en-US" sz="1400" b="0" i="0" u="none" strike="noStrike" baseline="-25000" dirty="0" smtClean="0">
                          <a:solidFill>
                            <a:srgbClr val="000000"/>
                          </a:solidFill>
                          <a:latin typeface="Times New Roman"/>
                        </a:rPr>
                        <a:t>4</a:t>
                      </a:r>
                      <a:endParaRPr lang="en-US" sz="1400" b="0" i="0" u="none" strike="noStrike" dirty="0" smtClean="0">
                        <a:solidFill>
                          <a:schemeClr val="tx1"/>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smtClean="0">
                          <a:solidFill>
                            <a:schemeClr val="tx1"/>
                          </a:solidFill>
                          <a:latin typeface="Times New Roman"/>
                        </a:rPr>
                        <a:t>FAOSTAT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10536">
                <a:tc vMerge="1">
                  <a:txBody>
                    <a:bodyPr/>
                    <a:lstStyle/>
                    <a:p>
                      <a:pPr algn="ctr" fontAlgn="ctr"/>
                      <a:endParaRPr lang="en-US" sz="1200" b="1"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ctr" fontAlgn="ctr"/>
                      <a:r>
                        <a:rPr lang="en-US" sz="1400" b="0" i="0" u="none" strike="noStrike" dirty="0" smtClean="0">
                          <a:solidFill>
                            <a:srgbClr val="000000"/>
                          </a:solidFill>
                          <a:latin typeface="Times New Roman"/>
                        </a:rPr>
                        <a:t>Agricultural</a:t>
                      </a:r>
                      <a:r>
                        <a:rPr lang="en-US" sz="1400" b="0" i="0" u="none" strike="noStrike" baseline="0" dirty="0" smtClean="0">
                          <a:solidFill>
                            <a:srgbClr val="000000"/>
                          </a:solidFill>
                          <a:latin typeface="Times New Roman"/>
                        </a:rPr>
                        <a:t> soils</a:t>
                      </a:r>
                      <a:endParaRPr lang="en-US" sz="1400" b="0" i="0" u="none" strike="noStrike" dirty="0">
                        <a:solidFill>
                          <a:srgbClr val="000000"/>
                        </a:solidFill>
                        <a:latin typeface="Times New Roman"/>
                      </a:endParaRPr>
                    </a:p>
                  </a:txBody>
                  <a:tcPr marL="9525" marR="9525" marT="95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0" i="0" u="none" strike="noStrike" dirty="0">
                          <a:solidFill>
                            <a:srgbClr val="000000"/>
                          </a:solidFill>
                          <a:latin typeface="Times New Roman"/>
                        </a:rPr>
                        <a:t>Synthetic Fertilizers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0" i="0" u="none" strike="noStrike" dirty="0" smtClean="0">
                          <a:solidFill>
                            <a:srgbClr val="000000"/>
                          </a:solidFill>
                          <a:latin typeface="Times New Roman"/>
                        </a:rPr>
                        <a:t>N</a:t>
                      </a:r>
                      <a:r>
                        <a:rPr lang="en-US" sz="1400" b="0" i="0" u="none" strike="noStrike" baseline="-25000" dirty="0" smtClean="0">
                          <a:solidFill>
                            <a:srgbClr val="000000"/>
                          </a:solidFill>
                          <a:latin typeface="Times New Roman"/>
                        </a:rPr>
                        <a:t>2</a:t>
                      </a:r>
                      <a:r>
                        <a:rPr lang="en-US" sz="1400" b="0" i="0" u="none" strike="noStrike" dirty="0" smtClean="0">
                          <a:solidFill>
                            <a:srgbClr val="000000"/>
                          </a:solidFill>
                          <a:latin typeface="Times New Roman"/>
                        </a:rPr>
                        <a:t>O</a:t>
                      </a:r>
                      <a:endParaRPr lang="en-US" sz="14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0" i="0" u="none" strike="noStrike" dirty="0" smtClean="0">
                          <a:solidFill>
                            <a:srgbClr val="000000"/>
                          </a:solidFill>
                          <a:latin typeface="Times New Roman"/>
                        </a:rPr>
                        <a:t>FAOSTAT</a:t>
                      </a:r>
                      <a:endParaRPr lang="en-US" sz="14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90316">
                <a:tc vMerge="1">
                  <a:txBody>
                    <a:bodyPr/>
                    <a:lstStyle/>
                    <a:p>
                      <a:pPr algn="ctr" fontAlgn="ctr"/>
                      <a:endParaRPr lang="en-US" sz="1200" b="1"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fontAlgn="ctr"/>
                      <a:endParaRPr lang="en-US" sz="1200" b="1"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latin typeface="Times New Roman"/>
                        </a:rPr>
                        <a:t>Manure applied to soils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0" i="0" u="none" strike="noStrike" dirty="0" smtClean="0">
                          <a:solidFill>
                            <a:srgbClr val="000000"/>
                          </a:solidFill>
                          <a:latin typeface="Times New Roman"/>
                        </a:rPr>
                        <a:t>N</a:t>
                      </a:r>
                      <a:r>
                        <a:rPr lang="en-US" sz="1400" b="0" i="0" u="none" strike="noStrike" baseline="-25000" dirty="0" smtClean="0">
                          <a:solidFill>
                            <a:srgbClr val="000000"/>
                          </a:solidFill>
                          <a:latin typeface="Times New Roman"/>
                        </a:rPr>
                        <a:t>2</a:t>
                      </a:r>
                      <a:r>
                        <a:rPr lang="en-US" sz="1400" b="0" i="0" u="none" strike="noStrike" dirty="0" smtClean="0">
                          <a:solidFill>
                            <a:srgbClr val="000000"/>
                          </a:solidFill>
                          <a:latin typeface="Times New Roman"/>
                        </a:rPr>
                        <a:t>O</a:t>
                      </a:r>
                      <a:endParaRPr lang="en-US" sz="14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0" i="0" u="none" strike="noStrike" dirty="0" smtClean="0">
                          <a:solidFill>
                            <a:srgbClr val="000000"/>
                          </a:solidFill>
                          <a:latin typeface="Times New Roman"/>
                        </a:rPr>
                        <a:t>FAOSTAT</a:t>
                      </a:r>
                      <a:endParaRPr lang="en-US" sz="14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83836">
                <a:tc vMerge="1">
                  <a:txBody>
                    <a:bodyPr/>
                    <a:lstStyle/>
                    <a:p>
                      <a:pPr algn="ctr" fontAlgn="ctr"/>
                      <a:endParaRPr lang="en-US" sz="1200" b="1"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pPr algn="ctr" fontAlgn="ctr"/>
                      <a:endParaRPr lang="en-US" sz="1200" b="1"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latin typeface="Times New Roman"/>
                        </a:rPr>
                        <a:t>Manure left on pasture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0" i="0" u="none" strike="noStrike" dirty="0" smtClean="0">
                          <a:solidFill>
                            <a:srgbClr val="000000"/>
                          </a:solidFill>
                          <a:latin typeface="Times New Roman"/>
                        </a:rPr>
                        <a:t>N</a:t>
                      </a:r>
                      <a:r>
                        <a:rPr lang="en-US" sz="1400" b="0" i="0" u="none" strike="noStrike" baseline="-25000" dirty="0" smtClean="0">
                          <a:solidFill>
                            <a:srgbClr val="000000"/>
                          </a:solidFill>
                          <a:latin typeface="Times New Roman"/>
                        </a:rPr>
                        <a:t>2</a:t>
                      </a:r>
                      <a:r>
                        <a:rPr lang="en-US" sz="1400" b="0" i="0" u="none" strike="noStrike" dirty="0" smtClean="0">
                          <a:solidFill>
                            <a:srgbClr val="000000"/>
                          </a:solidFill>
                          <a:latin typeface="Times New Roman"/>
                        </a:rPr>
                        <a:t>O</a:t>
                      </a:r>
                      <a:endParaRPr lang="en-US" sz="14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0" i="0" u="none" strike="noStrike" dirty="0" smtClean="0">
                          <a:solidFill>
                            <a:srgbClr val="000000"/>
                          </a:solidFill>
                          <a:latin typeface="Times New Roman"/>
                        </a:rPr>
                        <a:t>FAOSTAT</a:t>
                      </a:r>
                      <a:endParaRPr lang="en-US" sz="14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30803">
                <a:tc vMerge="1">
                  <a:txBody>
                    <a:bodyPr/>
                    <a:lstStyle/>
                    <a:p>
                      <a:pPr algn="ctr" fontAlgn="ctr"/>
                      <a:endParaRPr lang="en-US" sz="1200" b="1"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fontAlgn="ctr"/>
                      <a:endParaRPr lang="en-US" sz="1200" b="1"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latin typeface="Times New Roman"/>
                        </a:rPr>
                        <a:t>Crop residues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0" i="0" u="none" strike="noStrike" dirty="0" smtClean="0">
                          <a:solidFill>
                            <a:srgbClr val="000000"/>
                          </a:solidFill>
                          <a:latin typeface="Times New Roman"/>
                        </a:rPr>
                        <a:t>N</a:t>
                      </a:r>
                      <a:r>
                        <a:rPr lang="en-US" sz="1400" b="0" i="0" u="none" strike="noStrike" baseline="-25000" dirty="0" smtClean="0">
                          <a:solidFill>
                            <a:srgbClr val="000000"/>
                          </a:solidFill>
                          <a:latin typeface="Times New Roman"/>
                        </a:rPr>
                        <a:t>2</a:t>
                      </a:r>
                      <a:r>
                        <a:rPr lang="en-US" sz="1400" b="0" i="0" u="none" strike="noStrike" dirty="0" smtClean="0">
                          <a:solidFill>
                            <a:srgbClr val="000000"/>
                          </a:solidFill>
                          <a:latin typeface="Times New Roman"/>
                        </a:rPr>
                        <a:t>O</a:t>
                      </a:r>
                      <a:endParaRPr lang="en-US" sz="14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0" i="0" u="none" strike="noStrike" dirty="0" smtClean="0">
                          <a:solidFill>
                            <a:srgbClr val="000000"/>
                          </a:solidFill>
                          <a:latin typeface="Times New Roman"/>
                        </a:rPr>
                        <a:t>FAOSTAT</a:t>
                      </a:r>
                      <a:endParaRPr lang="en-US" sz="14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18160">
                <a:tc vMerge="1">
                  <a:txBody>
                    <a:bodyPr/>
                    <a:lstStyle/>
                    <a:p>
                      <a:pPr algn="ctr" fontAlgn="ctr"/>
                      <a:endParaRPr lang="en-US" sz="1200" b="1" i="0" u="none" strike="noStrike" dirty="0">
                        <a:solidFill>
                          <a:srgbClr val="000000"/>
                        </a:solidFill>
                        <a:latin typeface="Times New Roman"/>
                      </a:endParaRPr>
                    </a:p>
                  </a:txBody>
                  <a:tcPr marL="9525" marR="9525" marT="95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sz="2000" dirty="0"/>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400" b="0" i="0" u="none" strike="noStrike" kern="1200" dirty="0" smtClean="0">
                          <a:solidFill>
                            <a:srgbClr val="000000"/>
                          </a:solidFill>
                          <a:latin typeface="Times New Roman"/>
                          <a:ea typeface="+mn-ea"/>
                          <a:cs typeface="+mn-cs"/>
                        </a:rPr>
                        <a:t>Cultivated organic</a:t>
                      </a:r>
                      <a:r>
                        <a:rPr lang="en-US" sz="1400" b="0" i="0" u="none" strike="noStrike" kern="1200" baseline="0" dirty="0" smtClean="0">
                          <a:solidFill>
                            <a:srgbClr val="000000"/>
                          </a:solidFill>
                          <a:latin typeface="Times New Roman"/>
                          <a:ea typeface="+mn-ea"/>
                          <a:cs typeface="+mn-cs"/>
                        </a:rPr>
                        <a:t> soils</a:t>
                      </a:r>
                      <a:endParaRPr lang="en-US" sz="1400" b="0" i="0" u="none" strike="noStrike" kern="1200" dirty="0">
                        <a:solidFill>
                          <a:srgbClr val="000000"/>
                        </a:solidFill>
                        <a:latin typeface="Times New Roman"/>
                        <a:ea typeface="+mn-ea"/>
                        <a:cs typeface="+mn-cs"/>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0" i="0" u="none" strike="noStrike" dirty="0" smtClean="0">
                          <a:solidFill>
                            <a:srgbClr val="000000"/>
                          </a:solidFill>
                          <a:latin typeface="Times New Roman"/>
                        </a:rPr>
                        <a:t>N</a:t>
                      </a:r>
                      <a:r>
                        <a:rPr lang="en-US" sz="1400" b="0" i="0" u="none" strike="noStrike" baseline="-25000" dirty="0" smtClean="0">
                          <a:solidFill>
                            <a:srgbClr val="000000"/>
                          </a:solidFill>
                          <a:latin typeface="Times New Roman"/>
                        </a:rPr>
                        <a:t>2</a:t>
                      </a:r>
                      <a:r>
                        <a:rPr lang="en-US" sz="1400" b="0" i="0" u="none" strike="noStrike" dirty="0" smtClean="0">
                          <a:solidFill>
                            <a:srgbClr val="000000"/>
                          </a:solidFill>
                          <a:latin typeface="Times New Roman"/>
                        </a:rPr>
                        <a:t>O</a:t>
                      </a:r>
                      <a:endParaRPr lang="en-US" sz="14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en-US" sz="1800" dirty="0" smtClean="0"/>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558165">
                <a:tc vMerge="1">
                  <a:txBody>
                    <a:bodyPr/>
                    <a:lstStyle/>
                    <a:p>
                      <a:endParaRPr lang="en-US"/>
                    </a:p>
                  </a:txBody>
                  <a:tcPr/>
                </a:tc>
                <a:tc gridSpan="2">
                  <a:txBody>
                    <a:bodyPr/>
                    <a:lstStyle/>
                    <a:p>
                      <a:pPr marL="0" indent="0" algn="ctr" defTabSz="914400" rtl="0" eaLnBrk="1" fontAlgn="ctr" latinLnBrk="0" hangingPunct="1">
                        <a:tabLst/>
                      </a:pPr>
                      <a:r>
                        <a:rPr lang="en-US" sz="1400" b="0" i="0" u="none" strike="noStrike" kern="1200" dirty="0" smtClean="0">
                          <a:solidFill>
                            <a:srgbClr val="000000"/>
                          </a:solidFill>
                          <a:latin typeface="Times New Roman"/>
                          <a:ea typeface="+mn-ea"/>
                          <a:cs typeface="+mn-cs"/>
                        </a:rPr>
                        <a:t>Burning -</a:t>
                      </a:r>
                      <a:r>
                        <a:rPr lang="en-US" sz="1400" b="0" i="0" u="none" strike="noStrike" kern="1200" baseline="0" dirty="0" smtClean="0">
                          <a:solidFill>
                            <a:srgbClr val="000000"/>
                          </a:solidFill>
                          <a:latin typeface="Times New Roman"/>
                          <a:ea typeface="+mn-ea"/>
                          <a:cs typeface="+mn-cs"/>
                        </a:rPr>
                        <a:t> </a:t>
                      </a:r>
                      <a:r>
                        <a:rPr lang="en-US" sz="1400" b="0" i="0" u="none" strike="noStrike" kern="1200" dirty="0" smtClean="0">
                          <a:solidFill>
                            <a:srgbClr val="000000"/>
                          </a:solidFill>
                          <a:latin typeface="Times New Roman"/>
                          <a:ea typeface="+mn-ea"/>
                          <a:cs typeface="+mn-cs"/>
                        </a:rPr>
                        <a:t>Savanna</a:t>
                      </a:r>
                      <a:endParaRPr lang="en-US" sz="1400" b="0" i="0" u="none" strike="noStrike" kern="1200" dirty="0">
                        <a:solidFill>
                          <a:srgbClr val="000000"/>
                        </a:solidFill>
                        <a:latin typeface="Times New Roman"/>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fontAlgn="ctr"/>
                      <a:endParaRPr lang="en-US" sz="1200" b="1" i="0" u="none" strike="noStrike" dirty="0">
                        <a:solidFill>
                          <a:srgbClr val="000000"/>
                        </a:solidFill>
                        <a:latin typeface="Times New Roman"/>
                      </a:endParaRPr>
                    </a:p>
                  </a:txBody>
                  <a:tcPr marL="9525" marR="9525" marT="952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smtClean="0">
                          <a:solidFill>
                            <a:schemeClr val="tx1"/>
                          </a:solidFill>
                          <a:latin typeface="Times New Roman"/>
                        </a:rPr>
                        <a:t>CH</a:t>
                      </a:r>
                      <a:r>
                        <a:rPr lang="en-US" sz="1400" b="0" i="0" u="none" strike="noStrike" baseline="-25000" dirty="0" smtClean="0">
                          <a:solidFill>
                            <a:schemeClr val="tx1"/>
                          </a:solidFill>
                          <a:latin typeface="Times New Roman"/>
                        </a:rPr>
                        <a:t>4</a:t>
                      </a:r>
                      <a:r>
                        <a:rPr lang="en-US" sz="1400" b="0" i="0" u="none" strike="noStrike" dirty="0" smtClean="0">
                          <a:solidFill>
                            <a:schemeClr val="tx1"/>
                          </a:solidFill>
                          <a:latin typeface="Times New Roman"/>
                        </a:rPr>
                        <a:t>, N</a:t>
                      </a:r>
                      <a:r>
                        <a:rPr lang="en-US" sz="1400" b="0" i="0" u="none" strike="noStrike" baseline="-25000" dirty="0" smtClean="0">
                          <a:solidFill>
                            <a:schemeClr val="tx1"/>
                          </a:solidFill>
                          <a:latin typeface="Times New Roman"/>
                        </a:rPr>
                        <a:t>2</a:t>
                      </a:r>
                      <a:r>
                        <a:rPr lang="en-US" sz="1400" b="0" i="0" u="none" strike="noStrike" dirty="0" smtClean="0">
                          <a:solidFill>
                            <a:schemeClr val="tx1"/>
                          </a:solidFill>
                          <a:latin typeface="Times New Roman"/>
                        </a:rPr>
                        <a: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en-US" sz="1800" dirty="0" smtClean="0"/>
                    </a:p>
                    <a:p>
                      <a:endParaRPr lang="en-US" sz="1800" dirty="0" smtClean="0"/>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489022">
                <a:tc vMerge="1">
                  <a:txBody>
                    <a:bodyPr/>
                    <a:lstStyle/>
                    <a:p>
                      <a:pPr algn="ctr" fontAlgn="ctr"/>
                      <a:endParaRPr lang="en-US" sz="1600" b="1" i="0" u="none" strike="noStrike" dirty="0">
                        <a:solidFill>
                          <a:srgbClr val="000000"/>
                        </a:solidFill>
                        <a:latin typeface="Times New Roman"/>
                      </a:endParaRPr>
                    </a:p>
                  </a:txBody>
                  <a:tcPr marL="9525" marR="9525" marT="95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gridSpan="2">
                  <a:txBody>
                    <a:bodyPr/>
                    <a:lstStyle/>
                    <a:p>
                      <a:pPr marL="0" algn="ctr" defTabSz="914400" rtl="0" eaLnBrk="1" fontAlgn="ctr" latinLnBrk="0" hangingPunct="1"/>
                      <a:r>
                        <a:rPr lang="en-US" sz="1400" b="0" i="0" u="none" strike="noStrike" kern="1200" dirty="0" smtClean="0">
                          <a:solidFill>
                            <a:srgbClr val="000000"/>
                          </a:solidFill>
                          <a:latin typeface="Times New Roman"/>
                          <a:ea typeface="+mn-ea"/>
                          <a:cs typeface="+mn-cs"/>
                        </a:rPr>
                        <a:t>         Burning – Crop residues</a:t>
                      </a:r>
                      <a:endParaRPr lang="en-US" sz="1400" b="0" i="0" u="none" strike="noStrike" kern="1200" dirty="0">
                        <a:solidFill>
                          <a:srgbClr val="000000"/>
                        </a:solidFill>
                        <a:latin typeface="Times New Roman"/>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smtClean="0">
                          <a:solidFill>
                            <a:schemeClr val="tx1"/>
                          </a:solidFill>
                          <a:latin typeface="Times New Roman"/>
                        </a:rPr>
                        <a:t>CH</a:t>
                      </a:r>
                      <a:r>
                        <a:rPr lang="en-US" sz="1400" b="0" i="0" u="none" strike="noStrike" baseline="-25000" dirty="0" smtClean="0">
                          <a:solidFill>
                            <a:schemeClr val="tx1"/>
                          </a:solidFill>
                          <a:latin typeface="Times New Roman"/>
                        </a:rPr>
                        <a:t>4</a:t>
                      </a:r>
                      <a:r>
                        <a:rPr lang="en-US" sz="1400" b="0" i="0" u="none" strike="noStrike" dirty="0" smtClean="0">
                          <a:solidFill>
                            <a:schemeClr val="tx1"/>
                          </a:solidFill>
                          <a:latin typeface="Times New Roman"/>
                        </a:rPr>
                        <a:t>, N</a:t>
                      </a:r>
                      <a:r>
                        <a:rPr lang="en-US" sz="1400" b="0" i="0" u="none" strike="noStrike" baseline="-25000" dirty="0" smtClean="0">
                          <a:solidFill>
                            <a:schemeClr val="tx1"/>
                          </a:solidFill>
                          <a:latin typeface="Times New Roman"/>
                        </a:rPr>
                        <a:t>2</a:t>
                      </a:r>
                      <a:r>
                        <a:rPr lang="en-US" sz="1400" b="0" i="0" u="none" strike="noStrike" dirty="0" smtClean="0">
                          <a:solidFill>
                            <a:schemeClr val="tx1"/>
                          </a:solidFill>
                          <a:latin typeface="Times New Roman"/>
                        </a:rPr>
                        <a: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kern="1200" dirty="0" smtClean="0">
                          <a:solidFill>
                            <a:srgbClr val="000000"/>
                          </a:solidFill>
                          <a:latin typeface="Times New Roman"/>
                          <a:ea typeface="+mn-ea"/>
                          <a:cs typeface="+mn-cs"/>
                        </a:rPr>
                        <a:t>FAOSTAT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graphicFrame>
        <p:nvGraphicFramePr>
          <p:cNvPr id="11" name="Table 10"/>
          <p:cNvGraphicFramePr>
            <a:graphicFrameLocks noGrp="1"/>
          </p:cNvGraphicFramePr>
          <p:nvPr/>
        </p:nvGraphicFramePr>
        <p:xfrm>
          <a:off x="4863206" y="1631975"/>
          <a:ext cx="3957266" cy="4140666"/>
        </p:xfrm>
        <a:graphic>
          <a:graphicData uri="http://schemas.openxmlformats.org/drawingml/2006/table">
            <a:tbl>
              <a:tblPr/>
              <a:tblGrid>
                <a:gridCol w="725499"/>
                <a:gridCol w="1647591"/>
                <a:gridCol w="720080"/>
                <a:gridCol w="864096"/>
              </a:tblGrid>
              <a:tr h="375285">
                <a:tc>
                  <a:txBody>
                    <a:bodyPr/>
                    <a:lstStyle/>
                    <a:p>
                      <a:pPr algn="ctr" fontAlgn="ctr"/>
                      <a:r>
                        <a:rPr lang="en-US" sz="1200" b="1" i="0" u="none" strike="noStrike" dirty="0" smtClean="0">
                          <a:solidFill>
                            <a:srgbClr val="000000"/>
                          </a:solidFill>
                          <a:latin typeface="Times New Roman"/>
                        </a:rPr>
                        <a:t>DOMAIN</a:t>
                      </a:r>
                      <a:endParaRPr lang="en-US" sz="1200" b="1"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smtClean="0">
                          <a:solidFill>
                            <a:srgbClr val="000000"/>
                          </a:solidFill>
                          <a:latin typeface="Times New Roman"/>
                        </a:rPr>
                        <a:t>CATEGORY</a:t>
                      </a:r>
                      <a:endParaRPr lang="en-US" sz="1200" b="1"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smtClean="0">
                          <a:solidFill>
                            <a:srgbClr val="000000"/>
                          </a:solidFill>
                          <a:latin typeface="Times New Roman"/>
                        </a:rPr>
                        <a:t>GAS</a:t>
                      </a:r>
                    </a:p>
                    <a:p>
                      <a:pPr algn="ctr" fontAlgn="ctr"/>
                      <a:r>
                        <a:rPr lang="en-US" sz="1200" b="1" i="0" u="none" strike="noStrike" dirty="0" smtClean="0">
                          <a:solidFill>
                            <a:srgbClr val="000000"/>
                          </a:solidFill>
                          <a:latin typeface="Times New Roman"/>
                        </a:rPr>
                        <a:t>reported</a:t>
                      </a:r>
                      <a:endParaRPr lang="en-US" sz="1200" b="1"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smtClean="0">
                          <a:solidFill>
                            <a:srgbClr val="000000"/>
                          </a:solidFill>
                          <a:latin typeface="Times New Roman"/>
                        </a:rPr>
                        <a:t>Data source</a:t>
                      </a:r>
                      <a:endParaRPr lang="en-US" sz="1200" b="1"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4056">
                <a:tc rowSpan="7">
                  <a:txBody>
                    <a:bodyPr/>
                    <a:lstStyle/>
                    <a:p>
                      <a:pPr algn="ctr" fontAlgn="ctr"/>
                      <a:r>
                        <a:rPr lang="en-US" sz="1200" b="1" i="0" u="none" strike="noStrike" dirty="0" smtClean="0">
                          <a:solidFill>
                            <a:srgbClr val="000000"/>
                          </a:solidFill>
                          <a:latin typeface="Times New Roman"/>
                        </a:rPr>
                        <a:t>LULUCF</a:t>
                      </a:r>
                      <a:endParaRPr lang="en-US" sz="1200" b="1" i="0" u="none" strike="noStrike" dirty="0">
                        <a:solidFill>
                          <a:srgbClr val="000000"/>
                        </a:solidFill>
                        <a:latin typeface="Times New Roman"/>
                      </a:endParaRPr>
                    </a:p>
                  </a:txBody>
                  <a:tcPr marL="9525" marR="9525" marT="95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fontAlgn="ctr"/>
                      <a:r>
                        <a:rPr lang="en-US" sz="1600" b="0" i="0" u="none" strike="noStrike" dirty="0" smtClean="0">
                          <a:solidFill>
                            <a:schemeClr val="tx1"/>
                          </a:solidFill>
                          <a:latin typeface="Times New Roman"/>
                        </a:rPr>
                        <a:t>Forest land</a:t>
                      </a:r>
                      <a:endParaRPr lang="en-US" sz="1600" b="0" i="0" u="none" strike="noStrike" dirty="0">
                        <a:solidFill>
                          <a:schemeClr val="tx1"/>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i="0" u="none" strike="noStrike" dirty="0" smtClean="0">
                          <a:solidFill>
                            <a:schemeClr val="tx1"/>
                          </a:solidFill>
                          <a:latin typeface="Times New Roman"/>
                        </a:rPr>
                        <a:t>CO</a:t>
                      </a:r>
                      <a:r>
                        <a:rPr lang="en-US" sz="1600" b="0" i="0" u="none" strike="noStrike" baseline="-25000" dirty="0" smtClean="0">
                          <a:solidFill>
                            <a:schemeClr val="tx1"/>
                          </a:solidFill>
                          <a:latin typeface="Times New Roman"/>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kern="1200" dirty="0" smtClean="0">
                          <a:solidFill>
                            <a:schemeClr val="tx1"/>
                          </a:solidFill>
                          <a:latin typeface="Times New Roman"/>
                          <a:ea typeface="+mn-ea"/>
                          <a:cs typeface="+mn-cs"/>
                        </a:rPr>
                        <a:t>FRA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4056">
                <a:tc vMerge="1">
                  <a:txBody>
                    <a:bodyPr/>
                    <a:lstStyle/>
                    <a:p>
                      <a:pPr algn="ctr" fontAlgn="ctr"/>
                      <a:endParaRPr lang="en-US" sz="1200" b="0" i="0" u="none" strike="noStrike" dirty="0">
                        <a:solidFill>
                          <a:srgbClr val="000000"/>
                        </a:solidFill>
                        <a:latin typeface="Times New Roman"/>
                      </a:endParaRPr>
                    </a:p>
                  </a:txBody>
                  <a:tcPr marL="9525" marR="9525" marT="95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600" b="0" i="0" u="none" strike="noStrike" dirty="0" smtClean="0">
                          <a:solidFill>
                            <a:schemeClr val="tx1"/>
                          </a:solidFill>
                          <a:latin typeface="Times New Roman"/>
                        </a:rPr>
                        <a:t>Cropland</a:t>
                      </a:r>
                      <a:endParaRPr lang="en-US" sz="1600" b="0" i="0" u="none" strike="noStrike" dirty="0">
                        <a:solidFill>
                          <a:schemeClr val="tx1"/>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i="0" u="none" strike="noStrike" dirty="0" smtClean="0">
                          <a:solidFill>
                            <a:schemeClr val="tx1"/>
                          </a:solidFill>
                          <a:latin typeface="Times New Roman"/>
                        </a:rPr>
                        <a:t>CO</a:t>
                      </a:r>
                      <a:r>
                        <a:rPr lang="en-US" sz="1600" b="0" i="0" u="none" strike="noStrike" baseline="-25000" dirty="0" smtClean="0">
                          <a:solidFill>
                            <a:schemeClr val="tx1"/>
                          </a:solidFill>
                          <a:latin typeface="Times New Roman"/>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800" dirty="0"/>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504056">
                <a:tc vMerge="1">
                  <a:txBody>
                    <a:bodyPr/>
                    <a:lstStyle/>
                    <a:p>
                      <a:pPr algn="ctr" fontAlgn="ctr"/>
                      <a:endParaRPr lang="en-US" sz="1200" b="1"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smtClean="0">
                          <a:solidFill>
                            <a:schemeClr val="tx1"/>
                          </a:solidFill>
                          <a:latin typeface="Times New Roman"/>
                        </a:rPr>
                        <a:t>Grassland</a:t>
                      </a:r>
                      <a:endParaRPr lang="en-US" sz="1600" b="0" i="0" u="none" strike="noStrike" dirty="0">
                        <a:solidFill>
                          <a:schemeClr val="tx1"/>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i="0" u="none" strike="noStrike" dirty="0" smtClean="0">
                          <a:solidFill>
                            <a:schemeClr val="tx1"/>
                          </a:solidFill>
                          <a:latin typeface="Times New Roman"/>
                        </a:rPr>
                        <a:t>CO</a:t>
                      </a:r>
                      <a:r>
                        <a:rPr lang="en-US" sz="1600" b="0" i="0" u="none" strike="noStrike" baseline="-25000" dirty="0" smtClean="0">
                          <a:solidFill>
                            <a:schemeClr val="tx1"/>
                          </a:solidFill>
                          <a:latin typeface="Times New Roman"/>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800"/>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741045">
                <a:tc vMerge="1">
                  <a:txBody>
                    <a:bodyPr/>
                    <a:lstStyle/>
                    <a:p>
                      <a:endParaRPr lang="en-GB"/>
                    </a:p>
                  </a:txBody>
                  <a:tcPr/>
                </a:tc>
                <a:tc>
                  <a:txBody>
                    <a:bodyPr/>
                    <a:lstStyle/>
                    <a:p>
                      <a:pPr algn="ctr" fontAlgn="ctr"/>
                      <a:r>
                        <a:rPr lang="en-US" sz="1600" b="0" i="0" u="none" strike="noStrike" dirty="0" smtClean="0">
                          <a:solidFill>
                            <a:schemeClr val="tx1"/>
                          </a:solidFill>
                          <a:latin typeface="Times New Roman"/>
                        </a:rPr>
                        <a:t>Burning Biomass</a:t>
                      </a:r>
                      <a:endParaRPr lang="en-US" sz="1600" b="0" i="0" u="none" strike="noStrike" dirty="0">
                        <a:solidFill>
                          <a:schemeClr val="tx1"/>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i="0" u="none" strike="noStrike" dirty="0" smtClean="0">
                          <a:solidFill>
                            <a:schemeClr val="tx1"/>
                          </a:solidFill>
                          <a:latin typeface="Times New Roman"/>
                        </a:rPr>
                        <a:t>CH</a:t>
                      </a:r>
                      <a:r>
                        <a:rPr lang="en-US" sz="1600" b="0" i="0" u="none" strike="noStrike" baseline="-25000" dirty="0" smtClean="0">
                          <a:solidFill>
                            <a:schemeClr val="tx1"/>
                          </a:solidFill>
                          <a:latin typeface="Times New Roman"/>
                        </a:rPr>
                        <a:t>4</a:t>
                      </a:r>
                      <a:r>
                        <a:rPr lang="en-US" sz="1600" b="0" i="0" u="none" strike="noStrike" dirty="0" smtClean="0">
                          <a:solidFill>
                            <a:schemeClr val="tx1"/>
                          </a:solidFill>
                          <a:latin typeface="Times New Roman"/>
                        </a:rPr>
                        <a:t>, N</a:t>
                      </a:r>
                      <a:r>
                        <a:rPr lang="en-US" sz="1600" b="0" i="0" u="none" strike="noStrike" baseline="-25000" dirty="0" smtClean="0">
                          <a:solidFill>
                            <a:schemeClr val="tx1"/>
                          </a:solidFill>
                          <a:latin typeface="Times New Roman"/>
                        </a:rPr>
                        <a:t>2</a:t>
                      </a:r>
                      <a:r>
                        <a:rPr lang="en-US" sz="1600" b="0" i="0" u="none" strike="noStrike" dirty="0" smtClean="0">
                          <a:solidFill>
                            <a:schemeClr val="tx1"/>
                          </a:solidFill>
                          <a:latin typeface="Times New Roman"/>
                        </a:rPr>
                        <a:t>O, CO</a:t>
                      </a:r>
                      <a:r>
                        <a:rPr lang="en-US" sz="1600" b="0" i="0" u="none" strike="noStrike" baseline="-25000" dirty="0" smtClean="0">
                          <a:solidFill>
                            <a:schemeClr val="tx1"/>
                          </a:solidFill>
                          <a:latin typeface="Times New Roman"/>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800" dirty="0"/>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504056">
                <a:tc vMerge="1">
                  <a:txBody>
                    <a:bodyPr/>
                    <a:lstStyle/>
                    <a:p>
                      <a:pPr algn="ctr" fontAlgn="ctr"/>
                      <a:endParaRPr lang="en-US" sz="1200" b="1"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smtClean="0">
                          <a:solidFill>
                            <a:schemeClr val="bg1">
                              <a:lumMod val="50000"/>
                            </a:schemeClr>
                          </a:solidFill>
                          <a:latin typeface="Times New Roman"/>
                        </a:rPr>
                        <a:t>Wetlands</a:t>
                      </a:r>
                      <a:endParaRPr lang="en-US" sz="1600" b="0" i="0" u="none" strike="noStrike" dirty="0">
                        <a:solidFill>
                          <a:schemeClr val="bg1">
                            <a:lumMod val="50000"/>
                          </a:schemeClr>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i="0" u="none" strike="noStrike" dirty="0" smtClean="0">
                          <a:solidFill>
                            <a:schemeClr val="bg1">
                              <a:lumMod val="50000"/>
                            </a:schemeClr>
                          </a:solidFill>
                          <a:latin typeface="Times New Roman"/>
                        </a:rPr>
                        <a:t>CO</a:t>
                      </a:r>
                      <a:r>
                        <a:rPr lang="en-US" sz="1600" b="0" i="0" u="none" strike="noStrike" baseline="-25000" dirty="0" smtClean="0">
                          <a:solidFill>
                            <a:schemeClr val="bg1">
                              <a:lumMod val="50000"/>
                            </a:schemeClr>
                          </a:solidFill>
                          <a:latin typeface="Times New Roman"/>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1400" b="0" i="0" u="none" strike="noStrike" kern="1200" dirty="0" smtClean="0">
                        <a:solidFill>
                          <a:srgbClr val="000000"/>
                        </a:solidFill>
                        <a:latin typeface="Times New Roman"/>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4056">
                <a:tc vMerge="1">
                  <a:txBody>
                    <a:bodyPr/>
                    <a:lstStyle/>
                    <a:p>
                      <a:pPr algn="ctr" fontAlgn="ctr"/>
                      <a:endParaRPr lang="en-US" sz="1200" b="1"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smtClean="0">
                          <a:solidFill>
                            <a:schemeClr val="bg1">
                              <a:lumMod val="50000"/>
                            </a:schemeClr>
                          </a:solidFill>
                          <a:latin typeface="Times New Roman"/>
                        </a:rPr>
                        <a:t>Settlements</a:t>
                      </a:r>
                      <a:r>
                        <a:rPr lang="en-US" sz="1600" b="0" i="0" u="none" strike="noStrike" baseline="0" dirty="0" smtClean="0">
                          <a:solidFill>
                            <a:schemeClr val="bg1">
                              <a:lumMod val="50000"/>
                            </a:schemeClr>
                          </a:solidFill>
                          <a:latin typeface="Times New Roman"/>
                        </a:rPr>
                        <a:t> </a:t>
                      </a:r>
                      <a:endParaRPr lang="en-US" sz="1600" b="0" i="0" u="none" strike="noStrike" dirty="0">
                        <a:solidFill>
                          <a:schemeClr val="bg1">
                            <a:lumMod val="50000"/>
                          </a:schemeClr>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i="0" u="none" strike="noStrike" dirty="0" smtClean="0">
                          <a:solidFill>
                            <a:schemeClr val="bg1">
                              <a:lumMod val="50000"/>
                            </a:schemeClr>
                          </a:solidFill>
                          <a:latin typeface="Times New Roman"/>
                        </a:rPr>
                        <a:t>CO</a:t>
                      </a:r>
                      <a:r>
                        <a:rPr lang="en-US" sz="1600" b="0" i="0" u="none" strike="noStrike" baseline="-25000" dirty="0" smtClean="0">
                          <a:solidFill>
                            <a:schemeClr val="bg1">
                              <a:lumMod val="50000"/>
                            </a:schemeClr>
                          </a:solidFill>
                          <a:latin typeface="Times New Roman"/>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1400" b="0" i="0" u="none" strike="noStrike" kern="1200" dirty="0" smtClean="0">
                        <a:solidFill>
                          <a:srgbClr val="000000"/>
                        </a:solidFill>
                        <a:latin typeface="Times New Roman"/>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4056">
                <a:tc vMerge="1">
                  <a:txBody>
                    <a:bodyPr/>
                    <a:lstStyle/>
                    <a:p>
                      <a:pPr algn="ctr" fontAlgn="ctr"/>
                      <a:endParaRPr lang="en-US" sz="1200" b="1"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smtClean="0">
                          <a:solidFill>
                            <a:schemeClr val="bg1">
                              <a:lumMod val="50000"/>
                            </a:schemeClr>
                          </a:solidFill>
                          <a:latin typeface="Times New Roman"/>
                        </a:rPr>
                        <a:t>Other land</a:t>
                      </a:r>
                      <a:endParaRPr lang="en-US" sz="1600" b="0" i="0" u="none" strike="noStrike" dirty="0">
                        <a:solidFill>
                          <a:schemeClr val="bg1">
                            <a:lumMod val="50000"/>
                          </a:schemeClr>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i="0" u="none" strike="noStrike" dirty="0" smtClean="0">
                          <a:solidFill>
                            <a:schemeClr val="bg1">
                              <a:lumMod val="50000"/>
                            </a:schemeClr>
                          </a:solidFill>
                          <a:latin typeface="Times New Roman"/>
                        </a:rPr>
                        <a:t>CO</a:t>
                      </a:r>
                      <a:r>
                        <a:rPr lang="en-US" sz="1600" b="0" i="0" u="none" strike="noStrike" baseline="-25000" dirty="0" smtClean="0">
                          <a:solidFill>
                            <a:schemeClr val="bg1">
                              <a:lumMod val="50000"/>
                            </a:schemeClr>
                          </a:solidFill>
                          <a:latin typeface="Times New Roman"/>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1400" b="0" i="0" u="none" strike="noStrike" kern="1200" dirty="0" smtClean="0">
                        <a:solidFill>
                          <a:srgbClr val="000000"/>
                        </a:solidFill>
                        <a:latin typeface="Times New Roman"/>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Rectangle 8"/>
          <p:cNvSpPr/>
          <p:nvPr/>
        </p:nvSpPr>
        <p:spPr>
          <a:xfrm>
            <a:off x="80963" y="6172200"/>
            <a:ext cx="8982075" cy="7175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6873" name="Picture 11"/>
          <p:cNvPicPr>
            <a:picLocks noChangeAspect="1" noChangeArrowheads="1"/>
          </p:cNvPicPr>
          <p:nvPr/>
        </p:nvPicPr>
        <p:blipFill>
          <a:blip r:embed="rId3">
            <a:extLst>
              <a:ext uri="{28A0092B-C50C-407E-A947-70E740481C1C}">
                <a14:useLocalDpi xmlns="" xmlns:a14="http://schemas.microsoft.com/office/drawing/2010/main" val="0"/>
              </a:ext>
            </a:extLst>
          </a:blip>
          <a:srcRect l="68987" t="72554" r="23830" b="17648"/>
          <a:stretch>
            <a:fillRect/>
          </a:stretch>
        </p:blipFill>
        <p:spPr bwMode="auto">
          <a:xfrm>
            <a:off x="160338" y="6148388"/>
            <a:ext cx="714375" cy="715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5265665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nodeType="clickEffect">
                                  <p:stCondLst>
                                    <p:cond delay="0"/>
                                  </p:stCondLst>
                                  <p:childTnLst>
                                    <p:animEffect transition="out" filter="dissolv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9" presetClass="exit" presetSubtype="0" fill="hold" nodeType="withEffect">
                                  <p:stCondLst>
                                    <p:cond delay="0"/>
                                  </p:stCondLst>
                                  <p:childTnLst>
                                    <p:animEffect transition="out" filter="dissolve">
                                      <p:cBhvr>
                                        <p:cTn id="9" dur="500"/>
                                        <p:tgtEl>
                                          <p:spTgt spid="11"/>
                                        </p:tgtEl>
                                      </p:cBhvr>
                                    </p:animEffect>
                                    <p:set>
                                      <p:cBhvr>
                                        <p:cTn id="10"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olo 1"/>
          <p:cNvSpPr>
            <a:spLocks noGrp="1"/>
          </p:cNvSpPr>
          <p:nvPr>
            <p:ph type="title"/>
          </p:nvPr>
        </p:nvSpPr>
        <p:spPr bwMode="auto">
          <a:xfrm>
            <a:off x="0" y="198438"/>
            <a:ext cx="9144000" cy="11430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sz="3600" dirty="0" smtClean="0">
                <a:solidFill>
                  <a:srgbClr val="F36F21"/>
                </a:solidFill>
                <a:latin typeface="Arial" charset="0"/>
              </a:rPr>
              <a:t>Summary</a:t>
            </a:r>
            <a:endParaRPr lang="en-US" sz="3600" dirty="0">
              <a:solidFill>
                <a:srgbClr val="F36F21"/>
              </a:solidFill>
              <a:latin typeface="Arial" charset="0"/>
            </a:endParaRPr>
          </a:p>
        </p:txBody>
      </p:sp>
      <p:sp>
        <p:nvSpPr>
          <p:cNvPr id="32770" name="Segnaposto contenuto 2"/>
          <p:cNvSpPr>
            <a:spLocks noGrp="1"/>
          </p:cNvSpPr>
          <p:nvPr>
            <p:ph idx="1"/>
          </p:nvPr>
        </p:nvSpPr>
        <p:spPr bwMode="auto">
          <a:xfrm>
            <a:off x="323850" y="1052053"/>
            <a:ext cx="8640763" cy="4670886"/>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10000"/>
          </a:bodyPr>
          <a:lstStyle/>
          <a:p>
            <a:pPr marL="0" indent="358775"/>
            <a:r>
              <a:rPr lang="en-US" sz="2600" dirty="0" smtClean="0">
                <a:latin typeface="Calibri" charset="0"/>
              </a:rPr>
              <a:t>FAO Work on GHG Emissions from agriculture, forestry and land use change</a:t>
            </a:r>
            <a:endParaRPr lang="en-US" sz="2600" dirty="0">
              <a:latin typeface="Calibri" charset="0"/>
            </a:endParaRPr>
          </a:p>
          <a:p>
            <a:pPr marL="0" indent="358775"/>
            <a:endParaRPr lang="en-US" sz="2600" dirty="0">
              <a:latin typeface="Calibri" charset="0"/>
            </a:endParaRPr>
          </a:p>
          <a:p>
            <a:pPr marL="0" indent="358775"/>
            <a:r>
              <a:rPr lang="en-US" sz="2600" dirty="0" smtClean="0">
                <a:latin typeface="Calibri" charset="0"/>
              </a:rPr>
              <a:t>Support </a:t>
            </a:r>
            <a:r>
              <a:rPr lang="en-US" sz="2600" dirty="0" smtClean="0">
                <a:latin typeface="Calibri" charset="0"/>
              </a:rPr>
              <a:t>to member </a:t>
            </a:r>
            <a:r>
              <a:rPr lang="en-US" sz="2600" dirty="0" smtClean="0">
                <a:latin typeface="Calibri" charset="0"/>
              </a:rPr>
              <a:t>countries to improve rural statistics and 	report their GHG emissions </a:t>
            </a:r>
            <a:r>
              <a:rPr lang="en-US" sz="2600" dirty="0" smtClean="0">
                <a:latin typeface="Calibri" charset="0"/>
              </a:rPr>
              <a:t>within UNFCCC requirements 	and 	IPCC GLs: NCs</a:t>
            </a:r>
            <a:r>
              <a:rPr lang="en-US" sz="2600" dirty="0" smtClean="0">
                <a:latin typeface="Calibri" charset="0"/>
              </a:rPr>
              <a:t>, BURs, NAMAs and REDD+</a:t>
            </a:r>
          </a:p>
          <a:p>
            <a:pPr marL="0" indent="358775"/>
            <a:endParaRPr lang="en-US" sz="2600" dirty="0" smtClean="0">
              <a:latin typeface="Calibri" charset="0"/>
            </a:endParaRPr>
          </a:p>
          <a:p>
            <a:pPr marL="0" indent="358775"/>
            <a:r>
              <a:rPr lang="en-US" sz="2600" dirty="0" smtClean="0">
                <a:latin typeface="Calibri" charset="0"/>
              </a:rPr>
              <a:t>Underlying </a:t>
            </a:r>
            <a:r>
              <a:rPr lang="en-US" sz="2600" dirty="0" smtClean="0">
                <a:latin typeface="Calibri" charset="0"/>
              </a:rPr>
              <a:t>Issues for </a:t>
            </a:r>
            <a:r>
              <a:rPr lang="en-US" sz="2600" dirty="0" smtClean="0">
                <a:latin typeface="Calibri" charset="0"/>
              </a:rPr>
              <a:t>in-country </a:t>
            </a:r>
            <a:r>
              <a:rPr lang="en-US" sz="2600" dirty="0" smtClean="0">
                <a:latin typeface="Calibri" charset="0"/>
              </a:rPr>
              <a:t>work: </a:t>
            </a:r>
          </a:p>
          <a:p>
            <a:pPr marL="0" indent="358775">
              <a:buNone/>
            </a:pPr>
            <a:r>
              <a:rPr lang="en-US" sz="2600" dirty="0" smtClean="0">
                <a:latin typeface="Calibri" charset="0"/>
              </a:rPr>
              <a:t>-Establishment </a:t>
            </a:r>
            <a:r>
              <a:rPr lang="en-US" sz="2600" dirty="0" smtClean="0">
                <a:latin typeface="Calibri" charset="0"/>
              </a:rPr>
              <a:t>of Tier 1 </a:t>
            </a:r>
            <a:r>
              <a:rPr lang="en-US" sz="2600" dirty="0" smtClean="0">
                <a:latin typeface="Calibri" charset="0"/>
              </a:rPr>
              <a:t>Inventories as reference for gap 	analysis, QA/QC, long-term sustainability</a:t>
            </a:r>
          </a:p>
          <a:p>
            <a:pPr marL="0" indent="358775">
              <a:buNone/>
            </a:pPr>
            <a:r>
              <a:rPr lang="en-US" sz="2600" dirty="0" smtClean="0">
                <a:latin typeface="Calibri" charset="0"/>
              </a:rPr>
              <a:t>-Consistency </a:t>
            </a:r>
            <a:r>
              <a:rPr lang="en-US" sz="2600" dirty="0" smtClean="0">
                <a:latin typeface="Calibri" charset="0"/>
              </a:rPr>
              <a:t>with food security, resilience and rural development </a:t>
            </a:r>
            <a:r>
              <a:rPr lang="en-US" sz="2600" dirty="0" smtClean="0">
                <a:latin typeface="Calibri" charset="0"/>
              </a:rPr>
              <a:t>	goals</a:t>
            </a:r>
            <a:r>
              <a:rPr lang="en-US" sz="2600" dirty="0" smtClean="0">
                <a:latin typeface="Calibri" charset="0"/>
              </a:rPr>
              <a:t>, </a:t>
            </a:r>
            <a:r>
              <a:rPr lang="en-US" sz="2600" dirty="0" smtClean="0">
                <a:latin typeface="Calibri" charset="0"/>
              </a:rPr>
              <a:t>SEEA and SDGs</a:t>
            </a:r>
            <a:endParaRPr lang="en-US" sz="2600" dirty="0" smtClean="0">
              <a:latin typeface="Arial" charset="0"/>
            </a:endParaRPr>
          </a:p>
          <a:p>
            <a:pPr marL="0" indent="358775">
              <a:buFont typeface="Arial" charset="0"/>
              <a:buNone/>
            </a:pPr>
            <a:endParaRPr lang="en-US" sz="2600" dirty="0">
              <a:latin typeface="Calibri" charset="0"/>
            </a:endParaRPr>
          </a:p>
        </p:txBody>
      </p:sp>
      <p:sp>
        <p:nvSpPr>
          <p:cNvPr id="4" name="Rectangle 3"/>
          <p:cNvSpPr/>
          <p:nvPr/>
        </p:nvSpPr>
        <p:spPr>
          <a:xfrm>
            <a:off x="80963" y="5948363"/>
            <a:ext cx="8982075" cy="7159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2772" name="Picture 4"/>
          <p:cNvPicPr>
            <a:picLocks noChangeAspect="1" noChangeArrowheads="1"/>
          </p:cNvPicPr>
          <p:nvPr/>
        </p:nvPicPr>
        <p:blipFill>
          <a:blip r:embed="rId2">
            <a:extLst>
              <a:ext uri="{28A0092B-C50C-407E-A947-70E740481C1C}">
                <a14:useLocalDpi xmlns="" xmlns:a14="http://schemas.microsoft.com/office/drawing/2010/main" val="0"/>
              </a:ext>
            </a:extLst>
          </a:blip>
          <a:srcRect l="68987" t="72554" r="23830" b="17648"/>
          <a:stretch>
            <a:fillRect/>
          </a:stretch>
        </p:blipFill>
        <p:spPr bwMode="auto">
          <a:xfrm>
            <a:off x="160338" y="5922963"/>
            <a:ext cx="714375" cy="715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648388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77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77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770">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77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olo 1"/>
          <p:cNvSpPr>
            <a:spLocks noGrp="1"/>
          </p:cNvSpPr>
          <p:nvPr>
            <p:ph type="title"/>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3600" dirty="0" smtClean="0">
                <a:solidFill>
                  <a:srgbClr val="F36F21"/>
                </a:solidFill>
                <a:latin typeface="Arial" charset="0"/>
              </a:rPr>
              <a:t>Specific FAO </a:t>
            </a:r>
            <a:r>
              <a:rPr lang="en-US" sz="3600" dirty="0" smtClean="0">
                <a:solidFill>
                  <a:srgbClr val="F36F21"/>
                </a:solidFill>
                <a:latin typeface="Arial" charset="0"/>
              </a:rPr>
              <a:t>Activities</a:t>
            </a:r>
            <a:endParaRPr lang="en-US" sz="3600" dirty="0">
              <a:latin typeface="Arial" charset="0"/>
            </a:endParaRPr>
          </a:p>
        </p:txBody>
      </p:sp>
      <p:sp>
        <p:nvSpPr>
          <p:cNvPr id="3" name="Segnaposto contenuto 2"/>
          <p:cNvSpPr>
            <a:spLocks noGrp="1"/>
          </p:cNvSpPr>
          <p:nvPr>
            <p:ph idx="1"/>
          </p:nvPr>
        </p:nvSpPr>
        <p:spPr>
          <a:xfrm>
            <a:off x="395288" y="1279525"/>
            <a:ext cx="8667750" cy="4525963"/>
          </a:xfrm>
        </p:spPr>
        <p:txBody>
          <a:bodyPr>
            <a:normAutofit fontScale="92500" lnSpcReduction="10000"/>
          </a:bodyPr>
          <a:lstStyle/>
          <a:p>
            <a:pPr>
              <a:lnSpc>
                <a:spcPct val="150000"/>
              </a:lnSpc>
              <a:buFont typeface="Arial" pitchFamily="34" charset="0"/>
              <a:buChar char="•"/>
              <a:defRPr/>
            </a:pPr>
            <a:r>
              <a:rPr lang="en-US" sz="2600" u="sng" dirty="0" smtClean="0">
                <a:cs typeface="Arial" pitchFamily="34" charset="0"/>
              </a:rPr>
              <a:t>Global, regional and country data</a:t>
            </a:r>
            <a:r>
              <a:rPr lang="en-US" sz="2600" dirty="0" smtClean="0">
                <a:cs typeface="Arial" pitchFamily="34" charset="0"/>
              </a:rPr>
              <a:t>: FAOSTAT Emissions database for AFOLU, </a:t>
            </a:r>
            <a:r>
              <a:rPr lang="en-US" sz="2600" dirty="0" smtClean="0">
                <a:cs typeface="Arial" pitchFamily="34" charset="0"/>
              </a:rPr>
              <a:t>1961-present</a:t>
            </a:r>
            <a:r>
              <a:rPr lang="en-US" sz="2600" dirty="0" smtClean="0">
                <a:cs typeface="Arial" pitchFamily="34" charset="0"/>
              </a:rPr>
              <a:t>, with country </a:t>
            </a:r>
            <a:r>
              <a:rPr lang="en-US" sz="2600" dirty="0" smtClean="0">
                <a:cs typeface="Arial" pitchFamily="34" charset="0"/>
              </a:rPr>
              <a:t>detail</a:t>
            </a:r>
          </a:p>
          <a:p>
            <a:pPr>
              <a:lnSpc>
                <a:spcPct val="150000"/>
              </a:lnSpc>
              <a:buNone/>
              <a:defRPr/>
            </a:pPr>
            <a:endParaRPr lang="en-US" sz="2600" dirty="0" smtClean="0">
              <a:cs typeface="Arial" pitchFamily="34" charset="0"/>
            </a:endParaRPr>
          </a:p>
          <a:p>
            <a:pPr>
              <a:lnSpc>
                <a:spcPct val="150000"/>
              </a:lnSpc>
              <a:buFont typeface="Arial" pitchFamily="34" charset="0"/>
              <a:buChar char="•"/>
              <a:defRPr/>
            </a:pPr>
            <a:r>
              <a:rPr lang="en-US" sz="2600" u="sng" dirty="0" smtClean="0">
                <a:cs typeface="Arial" pitchFamily="34" charset="0"/>
              </a:rPr>
              <a:t>Knowledge generation</a:t>
            </a:r>
            <a:r>
              <a:rPr lang="en-US" sz="2600" dirty="0" smtClean="0">
                <a:cs typeface="Arial" pitchFamily="34" charset="0"/>
              </a:rPr>
              <a:t>: IPCC AR5</a:t>
            </a:r>
            <a:r>
              <a:rPr lang="en-US" sz="2600" dirty="0">
                <a:cs typeface="Arial" pitchFamily="34" charset="0"/>
              </a:rPr>
              <a:t> </a:t>
            </a:r>
            <a:r>
              <a:rPr lang="en-US" sz="2600" dirty="0" smtClean="0">
                <a:cs typeface="Arial" pitchFamily="34" charset="0"/>
              </a:rPr>
              <a:t>and IPCC </a:t>
            </a:r>
            <a:r>
              <a:rPr lang="en-US" sz="2600" dirty="0" smtClean="0">
                <a:cs typeface="Arial" pitchFamily="34" charset="0"/>
              </a:rPr>
              <a:t>Guidelines; IPCC</a:t>
            </a:r>
            <a:r>
              <a:rPr lang="en-US" sz="2600" dirty="0" smtClean="0">
                <a:cs typeface="Arial" pitchFamily="34" charset="0"/>
              </a:rPr>
              <a:t>, UNFCCC SBSTA, ADP, COP </a:t>
            </a:r>
            <a:r>
              <a:rPr lang="en-US" sz="2600" dirty="0" smtClean="0">
                <a:cs typeface="Arial" pitchFamily="34" charset="0"/>
              </a:rPr>
              <a:t>Processes</a:t>
            </a:r>
          </a:p>
          <a:p>
            <a:pPr>
              <a:lnSpc>
                <a:spcPct val="150000"/>
              </a:lnSpc>
              <a:buNone/>
              <a:defRPr/>
            </a:pPr>
            <a:endParaRPr lang="en-US" sz="2600" dirty="0" smtClean="0">
              <a:cs typeface="Arial" pitchFamily="34" charset="0"/>
            </a:endParaRPr>
          </a:p>
          <a:p>
            <a:pPr>
              <a:lnSpc>
                <a:spcPct val="150000"/>
              </a:lnSpc>
              <a:buFont typeface="Arial" pitchFamily="34" charset="0"/>
              <a:buChar char="•"/>
              <a:defRPr/>
            </a:pPr>
            <a:r>
              <a:rPr lang="en-US" sz="2600" u="sng" dirty="0" smtClean="0">
                <a:cs typeface="Arial" pitchFamily="34" charset="0"/>
              </a:rPr>
              <a:t>Capacity Development</a:t>
            </a:r>
            <a:r>
              <a:rPr lang="en-US" sz="2600" dirty="0" smtClean="0">
                <a:cs typeface="Arial" pitchFamily="34" charset="0"/>
              </a:rPr>
              <a:t>: Support member countries </a:t>
            </a:r>
            <a:r>
              <a:rPr lang="en-US" sz="2600" dirty="0" smtClean="0">
                <a:cs typeface="Arial" pitchFamily="34" charset="0"/>
              </a:rPr>
              <a:t>identify </a:t>
            </a:r>
            <a:r>
              <a:rPr lang="en-US" sz="2600" dirty="0" smtClean="0">
                <a:cs typeface="Arial" pitchFamily="34" charset="0"/>
              </a:rPr>
              <a:t>and report GHG data </a:t>
            </a:r>
            <a:r>
              <a:rPr lang="en-US" sz="2600" dirty="0">
                <a:cs typeface="Arial" pitchFamily="34" charset="0"/>
              </a:rPr>
              <a:t>for </a:t>
            </a:r>
            <a:r>
              <a:rPr lang="en-US" sz="2600" dirty="0" smtClean="0">
                <a:cs typeface="Arial" pitchFamily="34" charset="0"/>
              </a:rPr>
              <a:t>UNFCCC process </a:t>
            </a:r>
            <a:endParaRPr lang="en-US" sz="2600" dirty="0"/>
          </a:p>
        </p:txBody>
      </p:sp>
      <p:sp>
        <p:nvSpPr>
          <p:cNvPr id="5" name="Rectangle 4"/>
          <p:cNvSpPr/>
          <p:nvPr/>
        </p:nvSpPr>
        <p:spPr>
          <a:xfrm>
            <a:off x="80963" y="5948363"/>
            <a:ext cx="8982075" cy="7159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3797" name="Picture 5"/>
          <p:cNvPicPr>
            <a:picLocks noChangeAspect="1" noChangeArrowheads="1"/>
          </p:cNvPicPr>
          <p:nvPr/>
        </p:nvPicPr>
        <p:blipFill>
          <a:blip r:embed="rId2">
            <a:extLst>
              <a:ext uri="{28A0092B-C50C-407E-A947-70E740481C1C}">
                <a14:useLocalDpi xmlns="" xmlns:a14="http://schemas.microsoft.com/office/drawing/2010/main" val="0"/>
              </a:ext>
            </a:extLst>
          </a:blip>
          <a:srcRect l="68987" t="72554" r="23830" b="17648"/>
          <a:stretch>
            <a:fillRect/>
          </a:stretch>
        </p:blipFill>
        <p:spPr bwMode="auto">
          <a:xfrm>
            <a:off x="160338" y="5922963"/>
            <a:ext cx="714375" cy="715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806791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olo 1"/>
          <p:cNvSpPr>
            <a:spLocks noGrp="1"/>
          </p:cNvSpPr>
          <p:nvPr>
            <p:ph type="title"/>
          </p:nvPr>
        </p:nvSpPr>
        <p:spPr bwMode="auto">
          <a:xfrm>
            <a:off x="0" y="6350"/>
            <a:ext cx="9144000" cy="11430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US" sz="3600" b="1">
                <a:solidFill>
                  <a:srgbClr val="F36F21"/>
                </a:solidFill>
                <a:latin typeface="Arial" charset="0"/>
              </a:rPr>
              <a:t>FAOSTAT Emissions Database: </a:t>
            </a:r>
            <a:br>
              <a:rPr lang="en-US" sz="3600" b="1">
                <a:solidFill>
                  <a:srgbClr val="F36F21"/>
                </a:solidFill>
                <a:latin typeface="Arial" charset="0"/>
              </a:rPr>
            </a:br>
            <a:r>
              <a:rPr lang="en-US" sz="3600" b="1">
                <a:solidFill>
                  <a:srgbClr val="F36F21"/>
                </a:solidFill>
                <a:latin typeface="Arial" charset="0"/>
              </a:rPr>
              <a:t>A reference Tier 1 Exercise</a:t>
            </a:r>
          </a:p>
        </p:txBody>
      </p:sp>
      <p:grpSp>
        <p:nvGrpSpPr>
          <p:cNvPr id="34818" name="Group 9"/>
          <p:cNvGrpSpPr>
            <a:grpSpLocks/>
          </p:cNvGrpSpPr>
          <p:nvPr/>
        </p:nvGrpSpPr>
        <p:grpSpPr bwMode="auto">
          <a:xfrm>
            <a:off x="1803400" y="2349500"/>
            <a:ext cx="2736850" cy="3382963"/>
            <a:chOff x="1907704" y="1916832"/>
            <a:chExt cx="2736304" cy="3384376"/>
          </a:xfrm>
        </p:grpSpPr>
        <p:sp>
          <p:nvSpPr>
            <p:cNvPr id="34829" name="TextBox 5"/>
            <p:cNvSpPr txBox="1">
              <a:spLocks noChangeArrowheads="1"/>
            </p:cNvSpPr>
            <p:nvPr/>
          </p:nvSpPr>
          <p:spPr bwMode="auto">
            <a:xfrm>
              <a:off x="2051720" y="1916832"/>
              <a:ext cx="576064"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700">
                  <a:solidFill>
                    <a:schemeClr val="tx1"/>
                  </a:solidFill>
                  <a:latin typeface="Arial" charset="0"/>
                  <a:ea typeface="ＭＳ Ｐゴシック" charset="0"/>
                  <a:cs typeface="ＭＳ Ｐゴシック" charset="0"/>
                </a:defRPr>
              </a:lvl1pPr>
              <a:lvl2pPr marL="742950" indent="-285750">
                <a:defRPr sz="1700">
                  <a:solidFill>
                    <a:schemeClr val="tx1"/>
                  </a:solidFill>
                  <a:latin typeface="Arial" charset="0"/>
                  <a:ea typeface="ＭＳ Ｐゴシック" charset="0"/>
                </a:defRPr>
              </a:lvl2pPr>
              <a:lvl3pPr marL="1143000" indent="-228600">
                <a:defRPr sz="1700">
                  <a:solidFill>
                    <a:schemeClr val="tx1"/>
                  </a:solidFill>
                  <a:latin typeface="Arial" charset="0"/>
                  <a:ea typeface="ＭＳ Ｐゴシック" charset="0"/>
                </a:defRPr>
              </a:lvl3pPr>
              <a:lvl4pPr marL="1600200" indent="-228600">
                <a:defRPr sz="1700">
                  <a:solidFill>
                    <a:schemeClr val="tx1"/>
                  </a:solidFill>
                  <a:latin typeface="Arial" charset="0"/>
                  <a:ea typeface="ＭＳ Ｐゴシック" charset="0"/>
                </a:defRPr>
              </a:lvl4pPr>
              <a:lvl5pPr marL="2057400" indent="-228600">
                <a:defRPr sz="1700">
                  <a:solidFill>
                    <a:schemeClr val="tx1"/>
                  </a:solidFill>
                  <a:latin typeface="Arial" charset="0"/>
                  <a:ea typeface="ＭＳ Ｐゴシック" charset="0"/>
                </a:defRPr>
              </a:lvl5pPr>
              <a:lvl6pPr marL="2514600" indent="-228600" eaLnBrk="0" fontAlgn="base" hangingPunct="0">
                <a:spcBef>
                  <a:spcPct val="0"/>
                </a:spcBef>
                <a:spcAft>
                  <a:spcPct val="0"/>
                </a:spcAft>
                <a:defRPr sz="1700">
                  <a:solidFill>
                    <a:schemeClr val="tx1"/>
                  </a:solidFill>
                  <a:latin typeface="Arial" charset="0"/>
                  <a:ea typeface="ＭＳ Ｐゴシック" charset="0"/>
                </a:defRPr>
              </a:lvl6pPr>
              <a:lvl7pPr marL="2971800" indent="-228600" eaLnBrk="0" fontAlgn="base" hangingPunct="0">
                <a:spcBef>
                  <a:spcPct val="0"/>
                </a:spcBef>
                <a:spcAft>
                  <a:spcPct val="0"/>
                </a:spcAft>
                <a:defRPr sz="1700">
                  <a:solidFill>
                    <a:schemeClr val="tx1"/>
                  </a:solidFill>
                  <a:latin typeface="Arial" charset="0"/>
                  <a:ea typeface="ＭＳ Ｐゴシック" charset="0"/>
                </a:defRPr>
              </a:lvl7pPr>
              <a:lvl8pPr marL="3429000" indent="-228600" eaLnBrk="0" fontAlgn="base" hangingPunct="0">
                <a:spcBef>
                  <a:spcPct val="0"/>
                </a:spcBef>
                <a:spcAft>
                  <a:spcPct val="0"/>
                </a:spcAft>
                <a:defRPr sz="1700">
                  <a:solidFill>
                    <a:schemeClr val="tx1"/>
                  </a:solidFill>
                  <a:latin typeface="Arial" charset="0"/>
                  <a:ea typeface="ＭＳ Ｐゴシック" charset="0"/>
                </a:defRPr>
              </a:lvl8pPr>
              <a:lvl9pPr marL="3886200" indent="-228600" eaLnBrk="0" fontAlgn="base" hangingPunct="0">
                <a:spcBef>
                  <a:spcPct val="0"/>
                </a:spcBef>
                <a:spcAft>
                  <a:spcPct val="0"/>
                </a:spcAft>
                <a:defRPr sz="1700">
                  <a:solidFill>
                    <a:schemeClr val="tx1"/>
                  </a:solidFill>
                  <a:latin typeface="Arial" charset="0"/>
                  <a:ea typeface="ＭＳ Ｐゴシック" charset="0"/>
                </a:defRPr>
              </a:lvl9pPr>
            </a:lstStyle>
            <a:p>
              <a:r>
                <a:rPr lang="en-US" sz="5400"/>
                <a:t>+</a:t>
              </a:r>
            </a:p>
          </p:txBody>
        </p:sp>
        <p:pic>
          <p:nvPicPr>
            <p:cNvPr id="34830" name="Picture 2" descr="http://www.ipcc-nggip.iges.or.jp/img/books/2006gls.gif"/>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907704" y="3068960"/>
              <a:ext cx="2467220" cy="22322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4831" name="TextBox 7"/>
            <p:cNvSpPr txBox="1">
              <a:spLocks noChangeArrowheads="1"/>
            </p:cNvSpPr>
            <p:nvPr/>
          </p:nvSpPr>
          <p:spPr bwMode="auto">
            <a:xfrm>
              <a:off x="1907704" y="2780928"/>
              <a:ext cx="273630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700">
                  <a:solidFill>
                    <a:schemeClr val="tx1"/>
                  </a:solidFill>
                  <a:latin typeface="Arial" charset="0"/>
                  <a:ea typeface="ＭＳ Ｐゴシック" charset="0"/>
                  <a:cs typeface="ＭＳ Ｐゴシック" charset="0"/>
                </a:defRPr>
              </a:lvl1pPr>
              <a:lvl2pPr marL="742950" indent="-285750">
                <a:defRPr sz="1700">
                  <a:solidFill>
                    <a:schemeClr val="tx1"/>
                  </a:solidFill>
                  <a:latin typeface="Arial" charset="0"/>
                  <a:ea typeface="ＭＳ Ｐゴシック" charset="0"/>
                </a:defRPr>
              </a:lvl2pPr>
              <a:lvl3pPr marL="1143000" indent="-228600">
                <a:defRPr sz="1700">
                  <a:solidFill>
                    <a:schemeClr val="tx1"/>
                  </a:solidFill>
                  <a:latin typeface="Arial" charset="0"/>
                  <a:ea typeface="ＭＳ Ｐゴシック" charset="0"/>
                </a:defRPr>
              </a:lvl3pPr>
              <a:lvl4pPr marL="1600200" indent="-228600">
                <a:defRPr sz="1700">
                  <a:solidFill>
                    <a:schemeClr val="tx1"/>
                  </a:solidFill>
                  <a:latin typeface="Arial" charset="0"/>
                  <a:ea typeface="ＭＳ Ｐゴシック" charset="0"/>
                </a:defRPr>
              </a:lvl4pPr>
              <a:lvl5pPr marL="2057400" indent="-228600">
                <a:defRPr sz="1700">
                  <a:solidFill>
                    <a:schemeClr val="tx1"/>
                  </a:solidFill>
                  <a:latin typeface="Arial" charset="0"/>
                  <a:ea typeface="ＭＳ Ｐゴシック" charset="0"/>
                </a:defRPr>
              </a:lvl5pPr>
              <a:lvl6pPr marL="2514600" indent="-228600" eaLnBrk="0" fontAlgn="base" hangingPunct="0">
                <a:spcBef>
                  <a:spcPct val="0"/>
                </a:spcBef>
                <a:spcAft>
                  <a:spcPct val="0"/>
                </a:spcAft>
                <a:defRPr sz="1700">
                  <a:solidFill>
                    <a:schemeClr val="tx1"/>
                  </a:solidFill>
                  <a:latin typeface="Arial" charset="0"/>
                  <a:ea typeface="ＭＳ Ｐゴシック" charset="0"/>
                </a:defRPr>
              </a:lvl6pPr>
              <a:lvl7pPr marL="2971800" indent="-228600" eaLnBrk="0" fontAlgn="base" hangingPunct="0">
                <a:spcBef>
                  <a:spcPct val="0"/>
                </a:spcBef>
                <a:spcAft>
                  <a:spcPct val="0"/>
                </a:spcAft>
                <a:defRPr sz="1700">
                  <a:solidFill>
                    <a:schemeClr val="tx1"/>
                  </a:solidFill>
                  <a:latin typeface="Arial" charset="0"/>
                  <a:ea typeface="ＭＳ Ｐゴシック" charset="0"/>
                </a:defRPr>
              </a:lvl7pPr>
              <a:lvl8pPr marL="3429000" indent="-228600" eaLnBrk="0" fontAlgn="base" hangingPunct="0">
                <a:spcBef>
                  <a:spcPct val="0"/>
                </a:spcBef>
                <a:spcAft>
                  <a:spcPct val="0"/>
                </a:spcAft>
                <a:defRPr sz="1700">
                  <a:solidFill>
                    <a:schemeClr val="tx1"/>
                  </a:solidFill>
                  <a:latin typeface="Arial" charset="0"/>
                  <a:ea typeface="ＭＳ Ｐゴシック" charset="0"/>
                </a:defRPr>
              </a:lvl8pPr>
              <a:lvl9pPr marL="3886200" indent="-228600" eaLnBrk="0" fontAlgn="base" hangingPunct="0">
                <a:spcBef>
                  <a:spcPct val="0"/>
                </a:spcBef>
                <a:spcAft>
                  <a:spcPct val="0"/>
                </a:spcAft>
                <a:defRPr sz="1700">
                  <a:solidFill>
                    <a:schemeClr val="tx1"/>
                  </a:solidFill>
                  <a:latin typeface="Arial" charset="0"/>
                  <a:ea typeface="ＭＳ Ｐゴシック" charset="0"/>
                </a:defRPr>
              </a:lvl9pPr>
            </a:lstStyle>
            <a:p>
              <a:r>
                <a:rPr lang="en-US"/>
                <a:t>IPCC 2006 Guidelines</a:t>
              </a:r>
            </a:p>
          </p:txBody>
        </p:sp>
      </p:grpSp>
      <p:sp>
        <p:nvSpPr>
          <p:cNvPr id="14" name="Rectangle 13"/>
          <p:cNvSpPr/>
          <p:nvPr/>
        </p:nvSpPr>
        <p:spPr>
          <a:xfrm>
            <a:off x="7019925" y="6669088"/>
            <a:ext cx="2124075" cy="188912"/>
          </a:xfrm>
          <a:prstGeom prst="rect">
            <a:avLst/>
          </a:prstGeom>
          <a:solidFill>
            <a:srgbClr val="F16A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4820" name="Picture 2" descr="FAO"/>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514350" y="1484313"/>
            <a:ext cx="4273550" cy="596900"/>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pic>
      <p:grpSp>
        <p:nvGrpSpPr>
          <p:cNvPr id="34821" name="Group 17"/>
          <p:cNvGrpSpPr>
            <a:grpSpLocks/>
          </p:cNvGrpSpPr>
          <p:nvPr/>
        </p:nvGrpSpPr>
        <p:grpSpPr bwMode="auto">
          <a:xfrm>
            <a:off x="4716463" y="1268413"/>
            <a:ext cx="3895725" cy="4897437"/>
            <a:chOff x="4756418" y="1295690"/>
            <a:chExt cx="3896219" cy="4896544"/>
          </a:xfrm>
        </p:grpSpPr>
        <p:sp>
          <p:nvSpPr>
            <p:cNvPr id="34825" name="TextBox 8"/>
            <p:cNvSpPr txBox="1">
              <a:spLocks noChangeArrowheads="1"/>
            </p:cNvSpPr>
            <p:nvPr/>
          </p:nvSpPr>
          <p:spPr bwMode="auto">
            <a:xfrm>
              <a:off x="4756418" y="3933056"/>
              <a:ext cx="576064"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700">
                  <a:solidFill>
                    <a:schemeClr val="tx1"/>
                  </a:solidFill>
                  <a:latin typeface="Arial" charset="0"/>
                  <a:ea typeface="ＭＳ Ｐゴシック" charset="0"/>
                  <a:cs typeface="ＭＳ Ｐゴシック" charset="0"/>
                </a:defRPr>
              </a:lvl1pPr>
              <a:lvl2pPr marL="742950" indent="-285750">
                <a:defRPr sz="1700">
                  <a:solidFill>
                    <a:schemeClr val="tx1"/>
                  </a:solidFill>
                  <a:latin typeface="Arial" charset="0"/>
                  <a:ea typeface="ＭＳ Ｐゴシック" charset="0"/>
                </a:defRPr>
              </a:lvl2pPr>
              <a:lvl3pPr marL="1143000" indent="-228600">
                <a:defRPr sz="1700">
                  <a:solidFill>
                    <a:schemeClr val="tx1"/>
                  </a:solidFill>
                  <a:latin typeface="Arial" charset="0"/>
                  <a:ea typeface="ＭＳ Ｐゴシック" charset="0"/>
                </a:defRPr>
              </a:lvl3pPr>
              <a:lvl4pPr marL="1600200" indent="-228600">
                <a:defRPr sz="1700">
                  <a:solidFill>
                    <a:schemeClr val="tx1"/>
                  </a:solidFill>
                  <a:latin typeface="Arial" charset="0"/>
                  <a:ea typeface="ＭＳ Ｐゴシック" charset="0"/>
                </a:defRPr>
              </a:lvl4pPr>
              <a:lvl5pPr marL="2057400" indent="-228600">
                <a:defRPr sz="1700">
                  <a:solidFill>
                    <a:schemeClr val="tx1"/>
                  </a:solidFill>
                  <a:latin typeface="Arial" charset="0"/>
                  <a:ea typeface="ＭＳ Ｐゴシック" charset="0"/>
                </a:defRPr>
              </a:lvl5pPr>
              <a:lvl6pPr marL="2514600" indent="-228600" eaLnBrk="0" fontAlgn="base" hangingPunct="0">
                <a:spcBef>
                  <a:spcPct val="0"/>
                </a:spcBef>
                <a:spcAft>
                  <a:spcPct val="0"/>
                </a:spcAft>
                <a:defRPr sz="1700">
                  <a:solidFill>
                    <a:schemeClr val="tx1"/>
                  </a:solidFill>
                  <a:latin typeface="Arial" charset="0"/>
                  <a:ea typeface="ＭＳ Ｐゴシック" charset="0"/>
                </a:defRPr>
              </a:lvl6pPr>
              <a:lvl7pPr marL="2971800" indent="-228600" eaLnBrk="0" fontAlgn="base" hangingPunct="0">
                <a:spcBef>
                  <a:spcPct val="0"/>
                </a:spcBef>
                <a:spcAft>
                  <a:spcPct val="0"/>
                </a:spcAft>
                <a:defRPr sz="1700">
                  <a:solidFill>
                    <a:schemeClr val="tx1"/>
                  </a:solidFill>
                  <a:latin typeface="Arial" charset="0"/>
                  <a:ea typeface="ＭＳ Ｐゴシック" charset="0"/>
                </a:defRPr>
              </a:lvl7pPr>
              <a:lvl8pPr marL="3429000" indent="-228600" eaLnBrk="0" fontAlgn="base" hangingPunct="0">
                <a:spcBef>
                  <a:spcPct val="0"/>
                </a:spcBef>
                <a:spcAft>
                  <a:spcPct val="0"/>
                </a:spcAft>
                <a:defRPr sz="1700">
                  <a:solidFill>
                    <a:schemeClr val="tx1"/>
                  </a:solidFill>
                  <a:latin typeface="Arial" charset="0"/>
                  <a:ea typeface="ＭＳ Ｐゴシック" charset="0"/>
                </a:defRPr>
              </a:lvl8pPr>
              <a:lvl9pPr marL="3886200" indent="-228600" eaLnBrk="0" fontAlgn="base" hangingPunct="0">
                <a:spcBef>
                  <a:spcPct val="0"/>
                </a:spcBef>
                <a:spcAft>
                  <a:spcPct val="0"/>
                </a:spcAft>
                <a:defRPr sz="1700">
                  <a:solidFill>
                    <a:schemeClr val="tx1"/>
                  </a:solidFill>
                  <a:latin typeface="Arial" charset="0"/>
                  <a:ea typeface="ＭＳ Ｐゴシック" charset="0"/>
                </a:defRPr>
              </a:lvl9pPr>
            </a:lstStyle>
            <a:p>
              <a:r>
                <a:rPr lang="en-US" sz="5400"/>
                <a:t>=</a:t>
              </a:r>
            </a:p>
          </p:txBody>
        </p:sp>
        <p:grpSp>
          <p:nvGrpSpPr>
            <p:cNvPr id="34826" name="Group 16"/>
            <p:cNvGrpSpPr>
              <a:grpSpLocks/>
            </p:cNvGrpSpPr>
            <p:nvPr/>
          </p:nvGrpSpPr>
          <p:grpSpPr bwMode="auto">
            <a:xfrm>
              <a:off x="5476498" y="1295690"/>
              <a:ext cx="3176139" cy="4896544"/>
              <a:chOff x="5476498" y="1295690"/>
              <a:chExt cx="3176139" cy="4896544"/>
            </a:xfrm>
          </p:grpSpPr>
          <p:pic>
            <p:nvPicPr>
              <p:cNvPr id="34827" name="Picture 2" descr="http://ei.netgen.co.za/wp-content/uploads/2011/03/IPCC_2006.jpg"/>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5476498" y="1295690"/>
                <a:ext cx="3096344" cy="19836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4828" name="Picture 3">
                <a:hlinkClick r:id="rId6"/>
              </p:cNvPr>
              <p:cNvPicPr>
                <a:picLocks noChangeAspect="1" noChangeArrowheads="1"/>
              </p:cNvPicPr>
              <p:nvPr/>
            </p:nvPicPr>
            <p:blipFill>
              <a:blip r:embed="rId7">
                <a:extLst>
                  <a:ext uri="{28A0092B-C50C-407E-A947-70E740481C1C}">
                    <a14:useLocalDpi xmlns="" xmlns:a14="http://schemas.microsoft.com/office/drawing/2010/main" val="0"/>
                  </a:ext>
                </a:extLst>
              </a:blip>
              <a:srcRect l="10332" t="12640" r="11707"/>
              <a:stretch>
                <a:fillRect/>
              </a:stretch>
            </p:blipFill>
            <p:spPr bwMode="auto">
              <a:xfrm>
                <a:off x="5477159" y="3429000"/>
                <a:ext cx="3175478" cy="27632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sp>
        <p:nvSpPr>
          <p:cNvPr id="34822" name="TextBox 3"/>
          <p:cNvSpPr txBox="1">
            <a:spLocks noChangeArrowheads="1"/>
          </p:cNvSpPr>
          <p:nvPr/>
        </p:nvSpPr>
        <p:spPr bwMode="auto">
          <a:xfrm>
            <a:off x="539750" y="2205038"/>
            <a:ext cx="2351088"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700">
                <a:solidFill>
                  <a:schemeClr val="tx1"/>
                </a:solidFill>
                <a:latin typeface="Arial" charset="0"/>
                <a:ea typeface="ＭＳ Ｐゴシック" charset="0"/>
                <a:cs typeface="ＭＳ Ｐゴシック" charset="0"/>
              </a:defRPr>
            </a:lvl1pPr>
            <a:lvl2pPr marL="742950" indent="-285750">
              <a:defRPr sz="1700">
                <a:solidFill>
                  <a:schemeClr val="tx1"/>
                </a:solidFill>
                <a:latin typeface="Arial" charset="0"/>
                <a:ea typeface="ＭＳ Ｐゴシック" charset="0"/>
              </a:defRPr>
            </a:lvl2pPr>
            <a:lvl3pPr marL="1143000" indent="-228600">
              <a:defRPr sz="1700">
                <a:solidFill>
                  <a:schemeClr val="tx1"/>
                </a:solidFill>
                <a:latin typeface="Arial" charset="0"/>
                <a:ea typeface="ＭＳ Ｐゴシック" charset="0"/>
              </a:defRPr>
            </a:lvl3pPr>
            <a:lvl4pPr marL="1600200" indent="-228600">
              <a:defRPr sz="1700">
                <a:solidFill>
                  <a:schemeClr val="tx1"/>
                </a:solidFill>
                <a:latin typeface="Arial" charset="0"/>
                <a:ea typeface="ＭＳ Ｐゴシック" charset="0"/>
              </a:defRPr>
            </a:lvl4pPr>
            <a:lvl5pPr marL="2057400" indent="-228600">
              <a:defRPr sz="1700">
                <a:solidFill>
                  <a:schemeClr val="tx1"/>
                </a:solidFill>
                <a:latin typeface="Arial" charset="0"/>
                <a:ea typeface="ＭＳ Ｐゴシック" charset="0"/>
              </a:defRPr>
            </a:lvl5pPr>
            <a:lvl6pPr marL="2514600" indent="-228600" eaLnBrk="0" fontAlgn="base" hangingPunct="0">
              <a:spcBef>
                <a:spcPct val="0"/>
              </a:spcBef>
              <a:spcAft>
                <a:spcPct val="0"/>
              </a:spcAft>
              <a:defRPr sz="1700">
                <a:solidFill>
                  <a:schemeClr val="tx1"/>
                </a:solidFill>
                <a:latin typeface="Arial" charset="0"/>
                <a:ea typeface="ＭＳ Ｐゴシック" charset="0"/>
              </a:defRPr>
            </a:lvl6pPr>
            <a:lvl7pPr marL="2971800" indent="-228600" eaLnBrk="0" fontAlgn="base" hangingPunct="0">
              <a:spcBef>
                <a:spcPct val="0"/>
              </a:spcBef>
              <a:spcAft>
                <a:spcPct val="0"/>
              </a:spcAft>
              <a:defRPr sz="1700">
                <a:solidFill>
                  <a:schemeClr val="tx1"/>
                </a:solidFill>
                <a:latin typeface="Arial" charset="0"/>
                <a:ea typeface="ＭＳ Ｐゴシック" charset="0"/>
              </a:defRPr>
            </a:lvl7pPr>
            <a:lvl8pPr marL="3429000" indent="-228600" eaLnBrk="0" fontAlgn="base" hangingPunct="0">
              <a:spcBef>
                <a:spcPct val="0"/>
              </a:spcBef>
              <a:spcAft>
                <a:spcPct val="0"/>
              </a:spcAft>
              <a:defRPr sz="1700">
                <a:solidFill>
                  <a:schemeClr val="tx1"/>
                </a:solidFill>
                <a:latin typeface="Arial" charset="0"/>
                <a:ea typeface="ＭＳ Ｐゴシック" charset="0"/>
              </a:defRPr>
            </a:lvl8pPr>
            <a:lvl9pPr marL="3886200" indent="-228600" eaLnBrk="0" fontAlgn="base" hangingPunct="0">
              <a:spcBef>
                <a:spcPct val="0"/>
              </a:spcBef>
              <a:spcAft>
                <a:spcPct val="0"/>
              </a:spcAft>
              <a:defRPr sz="1700">
                <a:solidFill>
                  <a:schemeClr val="tx1"/>
                </a:solidFill>
                <a:latin typeface="Arial" charset="0"/>
                <a:ea typeface="ＭＳ Ｐゴシック" charset="0"/>
              </a:defRPr>
            </a:lvl9pPr>
          </a:lstStyle>
          <a:p>
            <a:r>
              <a:rPr lang="en-US"/>
              <a:t>&amp; geo-reference data</a:t>
            </a:r>
          </a:p>
        </p:txBody>
      </p:sp>
      <p:sp>
        <p:nvSpPr>
          <p:cNvPr id="15" name="Rectangle 14"/>
          <p:cNvSpPr/>
          <p:nvPr/>
        </p:nvSpPr>
        <p:spPr>
          <a:xfrm>
            <a:off x="80963" y="6156325"/>
            <a:ext cx="9063037" cy="7175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4824" name="Picture 15"/>
          <p:cNvPicPr>
            <a:picLocks noChangeAspect="1" noChangeArrowheads="1"/>
          </p:cNvPicPr>
          <p:nvPr/>
        </p:nvPicPr>
        <p:blipFill>
          <a:blip r:embed="rId8">
            <a:extLst>
              <a:ext uri="{28A0092B-C50C-407E-A947-70E740481C1C}">
                <a14:useLocalDpi xmlns="" xmlns:a14="http://schemas.microsoft.com/office/drawing/2010/main" val="0"/>
              </a:ext>
            </a:extLst>
          </a:blip>
          <a:srcRect l="68987" t="72554" r="23830" b="17648"/>
          <a:stretch>
            <a:fillRect/>
          </a:stretch>
        </p:blipFill>
        <p:spPr bwMode="auto">
          <a:xfrm>
            <a:off x="160338" y="6132513"/>
            <a:ext cx="720725" cy="715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6321048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olo 1"/>
          <p:cNvSpPr>
            <a:spLocks noGrp="1"/>
          </p:cNvSpPr>
          <p:nvPr>
            <p:ph type="title"/>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GB" sz="3600" b="1">
                <a:solidFill>
                  <a:srgbClr val="F36F21"/>
                </a:solidFill>
                <a:latin typeface="Arial" charset="0"/>
              </a:rPr>
              <a:t>Addressing different data analysis needs:</a:t>
            </a:r>
            <a:endParaRPr lang="en-US" sz="3600" b="1">
              <a:solidFill>
                <a:srgbClr val="F36F21"/>
              </a:solidFill>
              <a:latin typeface="Arial" charset="0"/>
            </a:endParaRPr>
          </a:p>
        </p:txBody>
      </p:sp>
      <p:sp>
        <p:nvSpPr>
          <p:cNvPr id="3" name="Segnaposto contenuto 2"/>
          <p:cNvSpPr>
            <a:spLocks noGrp="1"/>
          </p:cNvSpPr>
          <p:nvPr>
            <p:ph idx="1"/>
          </p:nvPr>
        </p:nvSpPr>
        <p:spPr>
          <a:xfrm>
            <a:off x="323850" y="1484313"/>
            <a:ext cx="8569325" cy="4525962"/>
          </a:xfrm>
        </p:spPr>
        <p:txBody>
          <a:bodyPr/>
          <a:lstStyle/>
          <a:p>
            <a:pPr marL="457200" indent="-457200">
              <a:spcAft>
                <a:spcPts val="1200"/>
              </a:spcAft>
              <a:buFont typeface="+mj-lt"/>
              <a:buAutoNum type="arabicPeriod"/>
              <a:defRPr/>
            </a:pPr>
            <a:r>
              <a:rPr lang="en-US" sz="2400" u="sng" dirty="0" smtClean="0"/>
              <a:t>National, Regional and Global Assessments</a:t>
            </a:r>
            <a:r>
              <a:rPr lang="en-US" sz="2400" dirty="0"/>
              <a:t>: </a:t>
            </a:r>
            <a:r>
              <a:rPr lang="en-US" sz="2400" dirty="0" smtClean="0"/>
              <a:t>Facilitate regional comparisons and trend analysis for AFOLU</a:t>
            </a:r>
          </a:p>
          <a:p>
            <a:pPr marL="457200" indent="-457200">
              <a:spcAft>
                <a:spcPts val="1200"/>
              </a:spcAft>
              <a:buFont typeface="+mj-lt"/>
              <a:buAutoNum type="arabicPeriod"/>
              <a:defRPr/>
            </a:pPr>
            <a:r>
              <a:rPr lang="en-US" sz="2400" u="sng" dirty="0" smtClean="0"/>
              <a:t>Fill data gaps and QA/QC procedures</a:t>
            </a:r>
            <a:r>
              <a:rPr lang="en-US" sz="2400" dirty="0" smtClean="0"/>
              <a:t>: Provide a reference, Tier 1 data framework for analysis of AFOLU GHG trends for all countries–EU 28 QA/QC </a:t>
            </a:r>
            <a:r>
              <a:rPr lang="en-US" sz="2400" dirty="0" smtClean="0"/>
              <a:t>uses </a:t>
            </a:r>
            <a:r>
              <a:rPr lang="en-US" sz="2400" dirty="0" smtClean="0"/>
              <a:t>FAOSTAT Emissions data</a:t>
            </a:r>
          </a:p>
          <a:p>
            <a:pPr marL="457200" indent="-457200">
              <a:spcAft>
                <a:spcPts val="1200"/>
              </a:spcAft>
              <a:buFont typeface="+mj-lt"/>
              <a:buAutoNum type="arabicPeriod"/>
              <a:defRPr/>
            </a:pPr>
            <a:r>
              <a:rPr lang="en-US" sz="2400" u="sng" dirty="0" smtClean="0"/>
              <a:t>Develop Indicators</a:t>
            </a:r>
            <a:r>
              <a:rPr lang="en-US" sz="2400" dirty="0" smtClean="0"/>
              <a:t>: Derive complex GHG indexes useful  for analysis and policy support</a:t>
            </a:r>
          </a:p>
          <a:p>
            <a:pPr marL="457200" indent="-457200">
              <a:spcAft>
                <a:spcPts val="1200"/>
              </a:spcAft>
              <a:buFont typeface="+mj-lt"/>
              <a:buAutoNum type="arabicPeriod"/>
              <a:defRPr/>
            </a:pPr>
            <a:r>
              <a:rPr lang="en-US" sz="2400" u="sng" dirty="0" smtClean="0"/>
              <a:t>Access geo-referenced data</a:t>
            </a:r>
            <a:r>
              <a:rPr lang="en-US" sz="2400" dirty="0" smtClean="0"/>
              <a:t>: Move beyond nationally aggregated statistics for the land use sector</a:t>
            </a:r>
            <a:endParaRPr lang="en-US" sz="2400" dirty="0"/>
          </a:p>
          <a:p>
            <a:pPr>
              <a:defRPr/>
            </a:pPr>
            <a:endParaRPr lang="en-US" sz="2400" dirty="0"/>
          </a:p>
        </p:txBody>
      </p:sp>
      <p:sp>
        <p:nvSpPr>
          <p:cNvPr id="4" name="Rectangle 3"/>
          <p:cNvSpPr/>
          <p:nvPr/>
        </p:nvSpPr>
        <p:spPr>
          <a:xfrm>
            <a:off x="80963" y="5948363"/>
            <a:ext cx="8982075" cy="7159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8916" name="Picture 4"/>
          <p:cNvPicPr>
            <a:picLocks noChangeAspect="1" noChangeArrowheads="1"/>
          </p:cNvPicPr>
          <p:nvPr/>
        </p:nvPicPr>
        <p:blipFill>
          <a:blip r:embed="rId3">
            <a:extLst>
              <a:ext uri="{28A0092B-C50C-407E-A947-70E740481C1C}">
                <a14:useLocalDpi xmlns="" xmlns:a14="http://schemas.microsoft.com/office/drawing/2010/main" val="0"/>
              </a:ext>
            </a:extLst>
          </a:blip>
          <a:srcRect l="68987" t="72554" r="23830" b="17648"/>
          <a:stretch>
            <a:fillRect/>
          </a:stretch>
        </p:blipFill>
        <p:spPr bwMode="auto">
          <a:xfrm>
            <a:off x="160338" y="5922963"/>
            <a:ext cx="714375" cy="715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5372942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143000"/>
          </a:xfrm>
        </p:spPr>
        <p:txBody>
          <a:bodyPr>
            <a:normAutofit fontScale="90000"/>
          </a:bodyPr>
          <a:lstStyle/>
          <a:p>
            <a:r>
              <a:rPr lang="es-UY" dirty="0" smtClean="0">
                <a:solidFill>
                  <a:srgbClr val="F36F21"/>
                </a:solidFill>
              </a:rPr>
              <a:t>New Data Analysis Tools in </a:t>
            </a:r>
            <a:br>
              <a:rPr lang="es-UY" dirty="0" smtClean="0">
                <a:solidFill>
                  <a:srgbClr val="F36F21"/>
                </a:solidFill>
              </a:rPr>
            </a:br>
            <a:r>
              <a:rPr lang="es-UY" dirty="0" smtClean="0">
                <a:solidFill>
                  <a:srgbClr val="F36F21"/>
                </a:solidFill>
              </a:rPr>
              <a:t>FAOSTAT Emissions Database</a:t>
            </a:r>
            <a:endParaRPr lang="en-US" dirty="0">
              <a:solidFill>
                <a:srgbClr val="F36F21"/>
              </a:solidFill>
            </a:endParaRPr>
          </a:p>
        </p:txBody>
      </p:sp>
      <p:pic>
        <p:nvPicPr>
          <p:cNvPr id="6" name="Picture 5" descr="panorama.jpg">
            <a:hlinkClick r:id="rId2"/>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51520" y="1484784"/>
            <a:ext cx="4296389" cy="2160240"/>
          </a:xfrm>
          <a:prstGeom prst="rect">
            <a:avLst/>
          </a:prstGeom>
        </p:spPr>
      </p:pic>
      <p:pic>
        <p:nvPicPr>
          <p:cNvPr id="7" name="Picture 6" descr="garantia.jpg">
            <a:hlinkClick r:id="rId2"/>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716016" y="1484784"/>
            <a:ext cx="4269156" cy="2146548"/>
          </a:xfrm>
          <a:prstGeom prst="rect">
            <a:avLst/>
          </a:prstGeom>
        </p:spPr>
      </p:pic>
      <p:pic>
        <p:nvPicPr>
          <p:cNvPr id="8" name="Picture 7" descr="indicatores.jpg">
            <a:hlinkClick r:id="rId5"/>
          </p:cNvPr>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251520" y="3861048"/>
            <a:ext cx="4248472" cy="2136148"/>
          </a:xfrm>
          <a:prstGeom prst="rect">
            <a:avLst/>
          </a:prstGeom>
        </p:spPr>
      </p:pic>
      <p:pic>
        <p:nvPicPr>
          <p:cNvPr id="9" name="Picture 8" descr="datos.jpg">
            <a:hlinkClick r:id="rId2"/>
          </p:cNvPr>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4716016" y="3861049"/>
            <a:ext cx="4248472" cy="2136148"/>
          </a:xfrm>
          <a:prstGeom prst="rect">
            <a:avLst/>
          </a:prstGeom>
        </p:spPr>
      </p:pic>
      <p:sp>
        <p:nvSpPr>
          <p:cNvPr id="14" name="Action Button: Custom 13">
            <a:hlinkClick r:id="rId8" action="ppaction://hlinksldjump" highlightClick="1"/>
          </p:cNvPr>
          <p:cNvSpPr/>
          <p:nvPr/>
        </p:nvSpPr>
        <p:spPr>
          <a:xfrm>
            <a:off x="8532440" y="6309320"/>
            <a:ext cx="432048" cy="360040"/>
          </a:xfrm>
          <a:prstGeom prst="actionButtonBlank">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0" name="TextBox 9"/>
          <p:cNvSpPr txBox="1"/>
          <p:nvPr/>
        </p:nvSpPr>
        <p:spPr>
          <a:xfrm>
            <a:off x="827584" y="6093296"/>
            <a:ext cx="2520280" cy="369332"/>
          </a:xfrm>
          <a:prstGeom prst="rect">
            <a:avLst/>
          </a:prstGeom>
          <a:noFill/>
        </p:spPr>
        <p:txBody>
          <a:bodyPr wrap="square" rtlCol="0">
            <a:spAutoFit/>
          </a:bodyPr>
          <a:lstStyle/>
          <a:p>
            <a:r>
              <a:rPr lang="en-US" dirty="0" smtClean="0">
                <a:hlinkClick r:id="rId9"/>
              </a:rPr>
              <a:t>Per capita</a:t>
            </a:r>
            <a:endParaRPr lang="en-US" dirty="0"/>
          </a:p>
        </p:txBody>
      </p:sp>
      <p:sp>
        <p:nvSpPr>
          <p:cNvPr id="11" name="TextBox 10">
            <a:hlinkClick r:id="rId10"/>
          </p:cNvPr>
          <p:cNvSpPr txBox="1"/>
          <p:nvPr/>
        </p:nvSpPr>
        <p:spPr>
          <a:xfrm>
            <a:off x="5148064" y="6093296"/>
            <a:ext cx="2520280" cy="369332"/>
          </a:xfrm>
          <a:prstGeom prst="rect">
            <a:avLst/>
          </a:prstGeom>
          <a:noFill/>
        </p:spPr>
        <p:txBody>
          <a:bodyPr wrap="square" rtlCol="0">
            <a:spAutoFit/>
          </a:bodyPr>
          <a:lstStyle/>
          <a:p>
            <a:r>
              <a:rPr lang="en-US" dirty="0" smtClean="0">
                <a:hlinkClick r:id="rId11"/>
              </a:rPr>
              <a:t>Agro-</a:t>
            </a:r>
            <a:r>
              <a:rPr lang="en-US" dirty="0" err="1" smtClean="0">
                <a:hlinkClick r:id="rId11"/>
              </a:rPr>
              <a:t>meterology</a:t>
            </a:r>
            <a:endParaRPr lang="en-US" dirty="0"/>
          </a:p>
        </p:txBody>
      </p:sp>
    </p:spTree>
    <p:extLst>
      <p:ext uri="{BB962C8B-B14F-4D97-AF65-F5344CB8AC3E}">
        <p14:creationId xmlns="" xmlns:p14="http://schemas.microsoft.com/office/powerpoint/2010/main" val="22244751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3600">
                <a:latin typeface="Arial" charset="0"/>
              </a:rPr>
              <a:t>Global Agriculture Emissions, 2012</a:t>
            </a:r>
          </a:p>
        </p:txBody>
      </p:sp>
      <p:pic>
        <p:nvPicPr>
          <p:cNvPr id="43010" name="Picture 2"/>
          <p:cNvPicPr>
            <a:picLocks noGrp="1" noChangeAspect="1" noChangeArrowheads="1"/>
          </p:cNvPicPr>
          <p:nvPr>
            <p:ph idx="1"/>
          </p:nvPr>
        </p:nvPicPr>
        <p:blipFill>
          <a:blip r:embed="rId3">
            <a:extLst>
              <a:ext uri="{28A0092B-C50C-407E-A947-70E740481C1C}">
                <a14:useLocalDpi xmlns="" xmlns:a14="http://schemas.microsoft.com/office/drawing/2010/main" val="0"/>
              </a:ext>
            </a:extLst>
          </a:blip>
          <a:srcRect r="3835"/>
          <a:stretch>
            <a:fillRect/>
          </a:stretch>
        </p:blipFill>
        <p:spPr bwMode="auto">
          <a:xfrm>
            <a:off x="539750" y="1268413"/>
            <a:ext cx="8169275" cy="2509837"/>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5" name="Chart 4"/>
          <p:cNvGraphicFramePr>
            <a:graphicFrameLocks/>
          </p:cNvGraphicFramePr>
          <p:nvPr/>
        </p:nvGraphicFramePr>
        <p:xfrm>
          <a:off x="1475656" y="3789040"/>
          <a:ext cx="6696744" cy="2160240"/>
        </p:xfrm>
        <a:graphic>
          <a:graphicData uri="http://schemas.openxmlformats.org/drawingml/2006/chart">
            <c:chart xmlns:c="http://schemas.openxmlformats.org/drawingml/2006/chart" xmlns:r="http://schemas.openxmlformats.org/officeDocument/2006/relationships" r:id="rId4"/>
          </a:graphicData>
        </a:graphic>
      </p:graphicFrame>
      <p:sp>
        <p:nvSpPr>
          <p:cNvPr id="8" name="Action Button: Custom 7"/>
          <p:cNvSpPr/>
          <p:nvPr/>
        </p:nvSpPr>
        <p:spPr>
          <a:xfrm>
            <a:off x="8532440" y="6309320"/>
            <a:ext cx="432048" cy="360040"/>
          </a:xfrm>
          <a:prstGeom prst="actionButtonBlank">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9" name="Rectangle 8"/>
          <p:cNvSpPr/>
          <p:nvPr/>
        </p:nvSpPr>
        <p:spPr>
          <a:xfrm>
            <a:off x="80963" y="6043613"/>
            <a:ext cx="8982075" cy="7175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43016" name="Picture 8"/>
          <p:cNvPicPr>
            <a:picLocks noChangeAspect="1" noChangeArrowheads="1"/>
          </p:cNvPicPr>
          <p:nvPr/>
        </p:nvPicPr>
        <p:blipFill>
          <a:blip r:embed="rId5">
            <a:extLst>
              <a:ext uri="{28A0092B-C50C-407E-A947-70E740481C1C}">
                <a14:useLocalDpi xmlns="" xmlns:a14="http://schemas.microsoft.com/office/drawing/2010/main" val="0"/>
              </a:ext>
            </a:extLst>
          </a:blip>
          <a:srcRect l="68987" t="72554" r="23830" b="17648"/>
          <a:stretch>
            <a:fillRect/>
          </a:stretch>
        </p:blipFill>
        <p:spPr bwMode="auto">
          <a:xfrm>
            <a:off x="160338" y="6019800"/>
            <a:ext cx="714375" cy="71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8925109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noGrp="1"/>
          </p:cNvGraphicFramePr>
          <p:nvPr/>
        </p:nvGraphicFramePr>
        <p:xfrm>
          <a:off x="683568" y="1052736"/>
          <a:ext cx="7272808" cy="4968552"/>
        </p:xfrm>
        <a:graphic>
          <a:graphicData uri="http://schemas.openxmlformats.org/drawingml/2006/chart">
            <c:chart xmlns:c="http://schemas.openxmlformats.org/drawingml/2006/chart" xmlns:r="http://schemas.openxmlformats.org/officeDocument/2006/relationships" r:id="rId2"/>
          </a:graphicData>
        </a:graphic>
      </p:graphicFrame>
      <p:sp>
        <p:nvSpPr>
          <p:cNvPr id="45058" name="Title 1"/>
          <p:cNvSpPr>
            <a:spLocks noGrp="1"/>
          </p:cNvSpPr>
          <p:nvPr>
            <p:ph type="title"/>
          </p:nvPr>
        </p:nvSpPr>
        <p:spPr bwMode="auto">
          <a:xfrm>
            <a:off x="179388" y="0"/>
            <a:ext cx="8229600" cy="83661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US" sz="3600">
                <a:latin typeface="Arial" charset="0"/>
              </a:rPr>
              <a:t>2012 Status Against Baseline Projections</a:t>
            </a:r>
          </a:p>
        </p:txBody>
      </p:sp>
      <p:sp>
        <p:nvSpPr>
          <p:cNvPr id="7" name="TextBox 6"/>
          <p:cNvSpPr txBox="1"/>
          <p:nvPr/>
        </p:nvSpPr>
        <p:spPr>
          <a:xfrm>
            <a:off x="179512" y="1916832"/>
            <a:ext cx="461665" cy="2031325"/>
          </a:xfrm>
          <a:prstGeom prst="rect">
            <a:avLst/>
          </a:prstGeom>
          <a:noFill/>
        </p:spPr>
        <p:txBody>
          <a:bodyPr vert="vert270">
            <a:spAutoFit/>
          </a:bodyPr>
          <a:lstStyle/>
          <a:p>
            <a:pPr>
              <a:defRPr/>
            </a:pPr>
            <a:r>
              <a:rPr lang="en-US" dirty="0"/>
              <a:t>GgCO2eq yr-1</a:t>
            </a:r>
          </a:p>
        </p:txBody>
      </p:sp>
      <p:sp>
        <p:nvSpPr>
          <p:cNvPr id="10" name="Action Button: Custom 9"/>
          <p:cNvSpPr/>
          <p:nvPr/>
        </p:nvSpPr>
        <p:spPr>
          <a:xfrm>
            <a:off x="8532440" y="6309320"/>
            <a:ext cx="432048" cy="360040"/>
          </a:xfrm>
          <a:prstGeom prst="actionButtonBlank">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11" name="Rectangle 10"/>
          <p:cNvSpPr/>
          <p:nvPr/>
        </p:nvSpPr>
        <p:spPr>
          <a:xfrm>
            <a:off x="80963" y="6043613"/>
            <a:ext cx="8982075" cy="7175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45064" name="Picture 8"/>
          <p:cNvPicPr>
            <a:picLocks noChangeAspect="1" noChangeArrowheads="1"/>
          </p:cNvPicPr>
          <p:nvPr/>
        </p:nvPicPr>
        <p:blipFill>
          <a:blip r:embed="rId3">
            <a:extLst>
              <a:ext uri="{28A0092B-C50C-407E-A947-70E740481C1C}">
                <a14:useLocalDpi xmlns="" xmlns:a14="http://schemas.microsoft.com/office/drawing/2010/main" val="0"/>
              </a:ext>
            </a:extLst>
          </a:blip>
          <a:srcRect l="68987" t="72554" r="23830" b="17648"/>
          <a:stretch>
            <a:fillRect/>
          </a:stretch>
        </p:blipFill>
        <p:spPr bwMode="auto">
          <a:xfrm>
            <a:off x="160338" y="6019800"/>
            <a:ext cx="714375" cy="71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TextBox 7"/>
          <p:cNvSpPr txBox="1"/>
          <p:nvPr/>
        </p:nvSpPr>
        <p:spPr>
          <a:xfrm>
            <a:off x="3562350" y="1447800"/>
            <a:ext cx="1581150" cy="369332"/>
          </a:xfrm>
          <a:prstGeom prst="rect">
            <a:avLst/>
          </a:prstGeom>
          <a:noFill/>
        </p:spPr>
        <p:txBody>
          <a:bodyPr wrap="square" rtlCol="0">
            <a:spAutoFit/>
          </a:bodyPr>
          <a:lstStyle/>
          <a:p>
            <a:r>
              <a:rPr lang="en-US" b="1" dirty="0" smtClean="0"/>
              <a:t>HOT AIR</a:t>
            </a:r>
            <a:endParaRPr lang="en-US" b="1" dirty="0"/>
          </a:p>
        </p:txBody>
      </p:sp>
    </p:spTree>
    <p:extLst>
      <p:ext uri="{BB962C8B-B14F-4D97-AF65-F5344CB8AC3E}">
        <p14:creationId xmlns="" xmlns:p14="http://schemas.microsoft.com/office/powerpoint/2010/main" val="33370112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3" descr="gcb_12865_Rev2_EV.pdf">
            <a:hlinkClick r:id="rId2"/>
          </p:cNvPr>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166688"/>
            <a:ext cx="4846638"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1986" name="Picture 5" descr="Figure2.jpg"/>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0" y="2284413"/>
            <a:ext cx="9144000" cy="45735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3274974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IPCC_ColourPalette">
    <a:dk1>
      <a:srgbClr val="000000"/>
    </a:dk1>
    <a:lt1>
      <a:srgbClr val="FFFFFF"/>
    </a:lt1>
    <a:dk2>
      <a:srgbClr val="5492CD"/>
    </a:dk2>
    <a:lt2>
      <a:srgbClr val="990002"/>
    </a:lt2>
    <a:accent1>
      <a:srgbClr val="7F7F7F"/>
    </a:accent1>
    <a:accent2>
      <a:srgbClr val="C8DEF4"/>
    </a:accent2>
    <a:accent3>
      <a:srgbClr val="E1C0BC"/>
    </a:accent3>
    <a:accent4>
      <a:srgbClr val="E8D4B2"/>
    </a:accent4>
    <a:accent5>
      <a:srgbClr val="C47900"/>
    </a:accent5>
    <a:accent6>
      <a:srgbClr val="EF550F"/>
    </a:accent6>
    <a:hlink>
      <a:srgbClr val="0000FF"/>
    </a:hlink>
    <a:folHlink>
      <a:srgbClr val="800080"/>
    </a:folHlink>
  </a:clrScheme>
  <a:fontScheme name="IPCC_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IPCC_ColourPalette">
    <a:dk1>
      <a:srgbClr val="000000"/>
    </a:dk1>
    <a:lt1>
      <a:srgbClr val="FFFFFF"/>
    </a:lt1>
    <a:dk2>
      <a:srgbClr val="5492CD"/>
    </a:dk2>
    <a:lt2>
      <a:srgbClr val="990002"/>
    </a:lt2>
    <a:accent1>
      <a:srgbClr val="7F7F7F"/>
    </a:accent1>
    <a:accent2>
      <a:srgbClr val="C8DEF4"/>
    </a:accent2>
    <a:accent3>
      <a:srgbClr val="E1C0BC"/>
    </a:accent3>
    <a:accent4>
      <a:srgbClr val="E8D4B2"/>
    </a:accent4>
    <a:accent5>
      <a:srgbClr val="C47900"/>
    </a:accent5>
    <a:accent6>
      <a:srgbClr val="EF550F"/>
    </a:accent6>
    <a:hlink>
      <a:srgbClr val="0000FF"/>
    </a:hlink>
    <a:folHlink>
      <a:srgbClr val="800080"/>
    </a:folHlink>
  </a:clrScheme>
  <a:fontScheme name="IPCC_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IPCC_ColourPalette">
    <a:dk1>
      <a:srgbClr val="000000"/>
    </a:dk1>
    <a:lt1>
      <a:srgbClr val="FFFFFF"/>
    </a:lt1>
    <a:dk2>
      <a:srgbClr val="5492CD"/>
    </a:dk2>
    <a:lt2>
      <a:srgbClr val="990002"/>
    </a:lt2>
    <a:accent1>
      <a:srgbClr val="7F7F7F"/>
    </a:accent1>
    <a:accent2>
      <a:srgbClr val="C8DEF4"/>
    </a:accent2>
    <a:accent3>
      <a:srgbClr val="E1C0BC"/>
    </a:accent3>
    <a:accent4>
      <a:srgbClr val="E8D4B2"/>
    </a:accent4>
    <a:accent5>
      <a:srgbClr val="C47900"/>
    </a:accent5>
    <a:accent6>
      <a:srgbClr val="EF550F"/>
    </a:accent6>
    <a:hlink>
      <a:srgbClr val="0000FF"/>
    </a:hlink>
    <a:folHlink>
      <a:srgbClr val="800080"/>
    </a:folHlink>
  </a:clrScheme>
  <a:fontScheme name="IPCC_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IPCC_ColourPalette">
    <a:dk1>
      <a:srgbClr val="000000"/>
    </a:dk1>
    <a:lt1>
      <a:srgbClr val="FFFFFF"/>
    </a:lt1>
    <a:dk2>
      <a:srgbClr val="5492CD"/>
    </a:dk2>
    <a:lt2>
      <a:srgbClr val="990002"/>
    </a:lt2>
    <a:accent1>
      <a:srgbClr val="7F7F7F"/>
    </a:accent1>
    <a:accent2>
      <a:srgbClr val="C8DEF4"/>
    </a:accent2>
    <a:accent3>
      <a:srgbClr val="E1C0BC"/>
    </a:accent3>
    <a:accent4>
      <a:srgbClr val="E8D4B2"/>
    </a:accent4>
    <a:accent5>
      <a:srgbClr val="C47900"/>
    </a:accent5>
    <a:accent6>
      <a:srgbClr val="EF550F"/>
    </a:accent6>
    <a:hlink>
      <a:srgbClr val="0000FF"/>
    </a:hlink>
    <a:folHlink>
      <a:srgbClr val="800080"/>
    </a:folHlink>
  </a:clrScheme>
  <a:fontScheme name="IPCC_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IPCC_ColourPalette">
    <a:dk1>
      <a:srgbClr val="000000"/>
    </a:dk1>
    <a:lt1>
      <a:srgbClr val="FFFFFF"/>
    </a:lt1>
    <a:dk2>
      <a:srgbClr val="5492CD"/>
    </a:dk2>
    <a:lt2>
      <a:srgbClr val="990002"/>
    </a:lt2>
    <a:accent1>
      <a:srgbClr val="7F7F7F"/>
    </a:accent1>
    <a:accent2>
      <a:srgbClr val="C8DEF4"/>
    </a:accent2>
    <a:accent3>
      <a:srgbClr val="E1C0BC"/>
    </a:accent3>
    <a:accent4>
      <a:srgbClr val="E8D4B2"/>
    </a:accent4>
    <a:accent5>
      <a:srgbClr val="C47900"/>
    </a:accent5>
    <a:accent6>
      <a:srgbClr val="EF550F"/>
    </a:accent6>
    <a:hlink>
      <a:srgbClr val="0000FF"/>
    </a:hlink>
    <a:folHlink>
      <a:srgbClr val="800080"/>
    </a:folHlink>
  </a:clrScheme>
  <a:fontScheme name="IPCC_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2099</TotalTime>
  <Words>980</Words>
  <Application>Microsoft Office PowerPoint</Application>
  <PresentationFormat>On-screen Show (4:3)</PresentationFormat>
  <Paragraphs>261</Paragraphs>
  <Slides>18</Slides>
  <Notes>10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Slide 1</vt:lpstr>
      <vt:lpstr>Summary</vt:lpstr>
      <vt:lpstr>Specific FAO Activities</vt:lpstr>
      <vt:lpstr>FAOSTAT Emissions Database:  A reference Tier 1 Exercise</vt:lpstr>
      <vt:lpstr>Addressing different data analysis needs:</vt:lpstr>
      <vt:lpstr>New Data Analysis Tools in  FAOSTAT Emissions Database</vt:lpstr>
      <vt:lpstr>Global Agriculture Emissions, 2012</vt:lpstr>
      <vt:lpstr>2012 Status Against Baseline Projections</vt:lpstr>
      <vt:lpstr>Slide 9</vt:lpstr>
      <vt:lpstr> Relevant Indicators developed for IPCC AR5 (SDGs): Emissions intensity of AFOLU commodities  falling over the last several decades, as agriculture and forestry production become more efficient</vt:lpstr>
      <vt:lpstr>Capacity Development-Regional Statistics</vt:lpstr>
      <vt:lpstr>Current Capacity Development: BURs</vt:lpstr>
      <vt:lpstr>Capacity Development-Knowledge </vt:lpstr>
      <vt:lpstr>Lessons Learned</vt:lpstr>
      <vt:lpstr>Conclusions</vt:lpstr>
      <vt:lpstr>Thank You !</vt:lpstr>
      <vt:lpstr>Slide 17</vt:lpstr>
      <vt:lpstr>GHG Emissions Statistics: Categories</vt:lpstr>
    </vt:vector>
  </TitlesOfParts>
  <Company>fao of un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Francesco Tubiello</dc:creator>
  <cp:lastModifiedBy>Francesco Tubiello (ESS)</cp:lastModifiedBy>
  <cp:revision>56</cp:revision>
  <dcterms:created xsi:type="dcterms:W3CDTF">2015-02-23T19:58:22Z</dcterms:created>
  <dcterms:modified xsi:type="dcterms:W3CDTF">2015-09-02T14:15:02Z</dcterms:modified>
</cp:coreProperties>
</file>