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2" r:id="rId3"/>
  </p:sldMasterIdLst>
  <p:notesMasterIdLst>
    <p:notesMasterId r:id="rId14"/>
  </p:notesMasterIdLst>
  <p:handoutMasterIdLst>
    <p:handoutMasterId r:id="rId15"/>
  </p:handoutMasterIdLst>
  <p:sldIdLst>
    <p:sldId id="256" r:id="rId4"/>
    <p:sldId id="428" r:id="rId5"/>
    <p:sldId id="429" r:id="rId6"/>
    <p:sldId id="397" r:id="rId7"/>
    <p:sldId id="430" r:id="rId8"/>
    <p:sldId id="436" r:id="rId9"/>
    <p:sldId id="433" r:id="rId10"/>
    <p:sldId id="438" r:id="rId11"/>
    <p:sldId id="439" r:id="rId12"/>
    <p:sldId id="440" r:id="rId13"/>
  </p:sldIdLst>
  <p:sldSz cx="9144000" cy="6858000" type="screen4x3"/>
  <p:notesSz cx="6794500" cy="9906000"/>
  <p:defaultTex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ianna Bolshakova" initials="MBO" lastIdx="4" clrIdx="0"/>
  <p:cmAuthor id="1" name="Manguiat, Maria Socorro" initials="MSM" lastIdx="9" clrIdx="1"/>
  <p:cmAuthor id="2" name="Kononov" initials="SK"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960AB"/>
    <a:srgbClr val="68D8D5"/>
    <a:srgbClr val="4D4D4D"/>
    <a:srgbClr val="5F5F5F"/>
    <a:srgbClr val="777777"/>
    <a:srgbClr val="808080"/>
    <a:srgbClr val="FFFFFF"/>
    <a:srgbClr val="6C547A"/>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83871" autoAdjust="0"/>
  </p:normalViewPr>
  <p:slideViewPr>
    <p:cSldViewPr>
      <p:cViewPr varScale="1">
        <p:scale>
          <a:sx n="61" d="100"/>
          <a:sy n="61" d="100"/>
        </p:scale>
        <p:origin x="-816"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23" name="Line 7"/>
          <p:cNvSpPr>
            <a:spLocks noChangeShapeType="1"/>
          </p:cNvSpPr>
          <p:nvPr/>
        </p:nvSpPr>
        <p:spPr bwMode="auto">
          <a:xfrm>
            <a:off x="476250" y="388938"/>
            <a:ext cx="5842000"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6026" name="Line 10"/>
          <p:cNvSpPr>
            <a:spLocks noChangeShapeType="1"/>
          </p:cNvSpPr>
          <p:nvPr/>
        </p:nvSpPr>
        <p:spPr bwMode="auto">
          <a:xfrm>
            <a:off x="476250" y="9223375"/>
            <a:ext cx="5842000" cy="15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6027" name="Rectangle 11"/>
          <p:cNvSpPr>
            <a:spLocks noGrp="1" noChangeArrowheads="1"/>
          </p:cNvSpPr>
          <p:nvPr>
            <p:ph type="hdr" sz="quarter"/>
          </p:nvPr>
        </p:nvSpPr>
        <p:spPr bwMode="auto">
          <a:xfrm>
            <a:off x="469900" y="149225"/>
            <a:ext cx="5842000" cy="17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52500">
              <a:spcBef>
                <a:spcPct val="0"/>
              </a:spcBef>
              <a:defRPr sz="1200">
                <a:cs typeface="Arial" charset="0"/>
              </a:defRPr>
            </a:lvl1pPr>
          </a:lstStyle>
          <a:p>
            <a:r>
              <a:rPr lang="en-US"/>
              <a:t>Presentation title</a:t>
            </a:r>
          </a:p>
        </p:txBody>
      </p:sp>
      <p:pic>
        <p:nvPicPr>
          <p:cNvPr id="86028" name="Picture 12" descr="unfccc_logos+tex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250" y="9332913"/>
            <a:ext cx="5148263"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686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6" name="Rectangle 4"/>
          <p:cNvSpPr>
            <a:spLocks noGrp="1" noRot="1" noChangeAspect="1" noChangeArrowheads="1" noTextEdit="1"/>
          </p:cNvSpPr>
          <p:nvPr>
            <p:ph type="sldImg" idx="2"/>
          </p:nvPr>
        </p:nvSpPr>
        <p:spPr bwMode="auto">
          <a:xfrm>
            <a:off x="919163" y="742950"/>
            <a:ext cx="4956175" cy="37163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904875" y="4706938"/>
            <a:ext cx="4984750" cy="445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423" tIns="47710" rIns="95423" bIns="4771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5011" name="Line 19"/>
          <p:cNvSpPr>
            <a:spLocks noChangeShapeType="1"/>
          </p:cNvSpPr>
          <p:nvPr/>
        </p:nvSpPr>
        <p:spPr bwMode="auto">
          <a:xfrm>
            <a:off x="476250" y="388938"/>
            <a:ext cx="5842000"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5012" name="Line 20"/>
          <p:cNvSpPr>
            <a:spLocks noChangeShapeType="1"/>
          </p:cNvSpPr>
          <p:nvPr/>
        </p:nvSpPr>
        <p:spPr bwMode="auto">
          <a:xfrm>
            <a:off x="476250" y="9223375"/>
            <a:ext cx="5842000" cy="158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5013" name="Rectangle 21"/>
          <p:cNvSpPr>
            <a:spLocks noGrp="1" noChangeArrowheads="1"/>
          </p:cNvSpPr>
          <p:nvPr>
            <p:ph type="hdr" sz="quarter"/>
          </p:nvPr>
        </p:nvSpPr>
        <p:spPr bwMode="auto">
          <a:xfrm>
            <a:off x="469900" y="149225"/>
            <a:ext cx="5842000" cy="17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52500">
              <a:spcBef>
                <a:spcPct val="0"/>
              </a:spcBef>
              <a:defRPr sz="1200">
                <a:cs typeface="Arial" charset="0"/>
              </a:defRPr>
            </a:lvl1pPr>
          </a:lstStyle>
          <a:p>
            <a:r>
              <a:rPr lang="en-US"/>
              <a:t>Presentation title</a:t>
            </a:r>
          </a:p>
        </p:txBody>
      </p:sp>
      <p:pic>
        <p:nvPicPr>
          <p:cNvPr id="85014" name="Picture 22" descr="unfccc_logos+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0" y="9332913"/>
            <a:ext cx="5840413" cy="573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325774"/>
      </p:ext>
    </p:extLst>
  </p:cSld>
  <p:clrMap bg1="lt1" tx1="dk1" bg2="lt2" tx2="dk2" accent1="accent1" accent2="accent2" accent3="accent3" accent4="accent4" accent5="accent5" accent6="accent6" hlink="hlink" folHlink="folHlink"/>
  <p:hf ftr="0" dt="0"/>
  <p:notesStyle>
    <a:lvl1pPr marL="271463" indent="-271463" algn="l" rtl="0" fontAlgn="base">
      <a:spcBef>
        <a:spcPct val="30000"/>
      </a:spcBef>
      <a:spcAft>
        <a:spcPct val="0"/>
      </a:spcAft>
      <a:buChar char="•"/>
      <a:defRPr sz="1200" kern="1200">
        <a:solidFill>
          <a:schemeClr val="tx1"/>
        </a:solidFill>
        <a:latin typeface="Arial" charset="0"/>
        <a:ea typeface="+mn-ea"/>
        <a:cs typeface="Arial" charset="0"/>
      </a:defRPr>
    </a:lvl1pPr>
    <a:lvl2pPr marL="546100" indent="-273050" algn="l" rtl="0" fontAlgn="base">
      <a:spcBef>
        <a:spcPct val="30000"/>
      </a:spcBef>
      <a:spcAft>
        <a:spcPct val="0"/>
      </a:spcAft>
      <a:buChar char="•"/>
      <a:defRPr sz="1200" kern="1200">
        <a:solidFill>
          <a:schemeClr val="tx1"/>
        </a:solidFill>
        <a:latin typeface="Arial" charset="0"/>
        <a:ea typeface="+mn-ea"/>
        <a:cs typeface="Arial" charset="0"/>
      </a:defRPr>
    </a:lvl2pPr>
    <a:lvl3pPr marL="800100" indent="-252413" algn="l" rtl="0" fontAlgn="base">
      <a:spcBef>
        <a:spcPct val="30000"/>
      </a:spcBef>
      <a:spcAft>
        <a:spcPct val="0"/>
      </a:spcAft>
      <a:buChar char="•"/>
      <a:defRPr sz="1200" kern="1200">
        <a:solidFill>
          <a:schemeClr val="tx1"/>
        </a:solidFill>
        <a:latin typeface="Arial" charset="0"/>
        <a:ea typeface="+mn-ea"/>
        <a:cs typeface="Arial" charset="0"/>
      </a:defRPr>
    </a:lvl3pPr>
    <a:lvl4pPr marL="1073150" indent="-271463" algn="l" rtl="0" fontAlgn="base">
      <a:spcBef>
        <a:spcPct val="30000"/>
      </a:spcBef>
      <a:spcAft>
        <a:spcPct val="0"/>
      </a:spcAft>
      <a:buChar char="•"/>
      <a:defRPr sz="1200" kern="1200">
        <a:solidFill>
          <a:schemeClr val="tx1"/>
        </a:solidFill>
        <a:latin typeface="Arial" charset="0"/>
        <a:ea typeface="+mn-ea"/>
        <a:cs typeface="Arial" charset="0"/>
      </a:defRPr>
    </a:lvl4pPr>
    <a:lvl5pPr marL="1346200" indent="-271463" algn="l" rtl="0" fontAlgn="base">
      <a:spcBef>
        <a:spcPct val="30000"/>
      </a:spcBef>
      <a:spcAft>
        <a:spcPct val="0"/>
      </a:spcAft>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b="0" i="0" u="none" strike="noStrike" kern="1200" baseline="0" dirty="0" smtClean="0">
                <a:solidFill>
                  <a:schemeClr val="tx1"/>
                </a:solidFill>
                <a:latin typeface="Arial" charset="0"/>
                <a:ea typeface="+mn-ea"/>
                <a:cs typeface="Arial" charset="0"/>
              </a:rPr>
              <a:t>Direct (a “shall”) requirement: </a:t>
            </a:r>
          </a:p>
          <a:p>
            <a:r>
              <a:rPr lang="en-US" sz="1200" b="0" i="0" u="none" strike="noStrike" kern="1200" baseline="0" dirty="0" smtClean="0">
                <a:solidFill>
                  <a:schemeClr val="tx1"/>
                </a:solidFill>
                <a:latin typeface="Arial" charset="0"/>
                <a:ea typeface="+mn-ea"/>
                <a:cs typeface="Arial" charset="0"/>
              </a:rPr>
              <a:t>carbon dioxide (CO2), methane (CH4), nitrous oxide (N2O), </a:t>
            </a:r>
            <a:r>
              <a:rPr lang="en-US" sz="1200" b="0" i="0" u="none" strike="noStrike" kern="1200" baseline="0" dirty="0" err="1" smtClean="0">
                <a:solidFill>
                  <a:schemeClr val="tx1"/>
                </a:solidFill>
                <a:latin typeface="Arial" charset="0"/>
                <a:ea typeface="+mn-ea"/>
                <a:cs typeface="Arial" charset="0"/>
              </a:rPr>
              <a:t>perfluorocarbons</a:t>
            </a:r>
            <a:r>
              <a:rPr lang="en-US" sz="1200" b="0" i="0" u="none" strike="noStrike" kern="1200" baseline="0" dirty="0" smtClean="0">
                <a:solidFill>
                  <a:schemeClr val="tx1"/>
                </a:solidFill>
                <a:latin typeface="Arial" charset="0"/>
                <a:ea typeface="+mn-ea"/>
                <a:cs typeface="Arial" charset="0"/>
              </a:rPr>
              <a:t> (PFCs), </a:t>
            </a:r>
            <a:r>
              <a:rPr lang="en-US" sz="1200" b="0" i="0" u="none" strike="noStrike" kern="1200" baseline="0" dirty="0" err="1" smtClean="0">
                <a:solidFill>
                  <a:schemeClr val="tx1"/>
                </a:solidFill>
                <a:latin typeface="Arial" charset="0"/>
                <a:ea typeface="+mn-ea"/>
                <a:cs typeface="Arial" charset="0"/>
              </a:rPr>
              <a:t>hydrofluorocarbons</a:t>
            </a:r>
            <a:r>
              <a:rPr lang="en-US" sz="1200" b="0" i="0" u="none" strike="noStrike" kern="1200" baseline="0" dirty="0" smtClean="0">
                <a:solidFill>
                  <a:schemeClr val="tx1"/>
                </a:solidFill>
                <a:latin typeface="Arial" charset="0"/>
                <a:ea typeface="+mn-ea"/>
                <a:cs typeface="Arial" charset="0"/>
              </a:rPr>
              <a:t> (HFCs) and </a:t>
            </a:r>
            <a:r>
              <a:rPr lang="en-US" sz="1200" b="0" i="0" u="none" strike="noStrike" kern="1200" baseline="0" dirty="0" err="1" smtClean="0">
                <a:solidFill>
                  <a:schemeClr val="tx1"/>
                </a:solidFill>
                <a:latin typeface="Arial" charset="0"/>
                <a:ea typeface="+mn-ea"/>
                <a:cs typeface="Arial" charset="0"/>
              </a:rPr>
              <a:t>sulphur</a:t>
            </a:r>
            <a:r>
              <a:rPr lang="en-US" sz="1200" b="0" i="0" u="none" strike="noStrike" kern="1200" baseline="0" dirty="0" smtClean="0">
                <a:solidFill>
                  <a:schemeClr val="tx1"/>
                </a:solidFill>
                <a:latin typeface="Arial" charset="0"/>
                <a:ea typeface="+mn-ea"/>
                <a:cs typeface="Arial" charset="0"/>
              </a:rPr>
              <a:t> hexafluoride (SF6); </a:t>
            </a:r>
            <a:r>
              <a:rPr lang="en-US" sz="1200" kern="1200" dirty="0" smtClean="0">
                <a:solidFill>
                  <a:schemeClr val="tx1"/>
                </a:solidFill>
                <a:effectLst/>
                <a:latin typeface="Arial" charset="0"/>
                <a:ea typeface="+mn-ea"/>
                <a:cs typeface="Arial" charset="0"/>
              </a:rPr>
              <a:t>nitrogen </a:t>
            </a:r>
            <a:r>
              <a:rPr lang="en-US" sz="1200" kern="1200" dirty="0" err="1" smtClean="0">
                <a:solidFill>
                  <a:schemeClr val="tx1"/>
                </a:solidFill>
                <a:effectLst/>
                <a:latin typeface="Arial" charset="0"/>
                <a:ea typeface="+mn-ea"/>
                <a:cs typeface="Arial" charset="0"/>
              </a:rPr>
              <a:t>trifluoride</a:t>
            </a:r>
            <a:r>
              <a:rPr lang="en-US" sz="1200" kern="1200" dirty="0" smtClean="0">
                <a:solidFill>
                  <a:schemeClr val="tx1"/>
                </a:solidFill>
                <a:effectLst/>
                <a:latin typeface="Arial" charset="0"/>
                <a:ea typeface="+mn-ea"/>
                <a:cs typeface="Arial" charset="0"/>
              </a:rPr>
              <a:t> (NF3)</a:t>
            </a:r>
          </a:p>
          <a:p>
            <a:r>
              <a:rPr lang="en-US" sz="1200" b="0" i="0" u="none" strike="noStrike" kern="1200" baseline="0" dirty="0" smtClean="0">
                <a:solidFill>
                  <a:schemeClr val="tx1"/>
                </a:solidFill>
                <a:latin typeface="Arial" charset="0"/>
                <a:ea typeface="+mn-ea"/>
                <a:cs typeface="Arial" charset="0"/>
              </a:rPr>
              <a:t>.</a:t>
            </a:r>
          </a:p>
          <a:p>
            <a:pPr marL="0" indent="0">
              <a:buNone/>
            </a:pPr>
            <a:r>
              <a:rPr lang="en-US" sz="1200" b="0" i="0" u="none" strike="noStrike" kern="1200" baseline="0" dirty="0" smtClean="0">
                <a:solidFill>
                  <a:schemeClr val="tx1"/>
                </a:solidFill>
                <a:latin typeface="Arial" charset="0"/>
                <a:ea typeface="+mn-ea"/>
                <a:cs typeface="Arial" charset="0"/>
              </a:rPr>
              <a:t>Indirect (“should”): </a:t>
            </a:r>
          </a:p>
          <a:p>
            <a:r>
              <a:rPr lang="en-US" sz="1200" b="0" i="0" u="none" strike="noStrike" kern="1200" baseline="0" dirty="0" smtClean="0">
                <a:solidFill>
                  <a:schemeClr val="tx1"/>
                </a:solidFill>
                <a:latin typeface="Arial" charset="0"/>
                <a:ea typeface="+mn-ea"/>
                <a:cs typeface="Arial" charset="0"/>
              </a:rPr>
              <a:t>carbon monoxide (CO), nitrogen oxides (NOX) and non-methane volatile organic </a:t>
            </a:r>
            <a:r>
              <a:rPr lang="en-IE" sz="1200" b="0" i="0" u="none" strike="noStrike" kern="1200" baseline="0" dirty="0" smtClean="0">
                <a:solidFill>
                  <a:schemeClr val="tx1"/>
                </a:solidFill>
                <a:latin typeface="Arial" charset="0"/>
                <a:ea typeface="+mn-ea"/>
                <a:cs typeface="Arial" charset="0"/>
              </a:rPr>
              <a:t>compounds (NMVOCs), as well as sulphur oxides (</a:t>
            </a:r>
            <a:r>
              <a:rPr lang="en-IE" sz="1200" b="0" i="0" u="none" strike="noStrike" kern="1200" baseline="0" dirty="0" err="1" smtClean="0">
                <a:solidFill>
                  <a:schemeClr val="tx1"/>
                </a:solidFill>
                <a:latin typeface="Arial" charset="0"/>
                <a:ea typeface="+mn-ea"/>
                <a:cs typeface="Arial" charset="0"/>
              </a:rPr>
              <a:t>SOx</a:t>
            </a:r>
            <a:r>
              <a:rPr lang="en-IE" sz="1200" b="0" i="0" u="none" strike="noStrike" kern="1200" baseline="0" dirty="0" smtClean="0">
                <a:solidFill>
                  <a:schemeClr val="tx1"/>
                </a:solidFill>
                <a:latin typeface="Arial" charset="0"/>
                <a:ea typeface="+mn-ea"/>
                <a:cs typeface="Arial" charset="0"/>
              </a:rPr>
              <a:t>).</a:t>
            </a:r>
          </a:p>
          <a:p>
            <a:pPr marL="0" indent="0">
              <a:buNone/>
            </a:pPr>
            <a:r>
              <a:rPr lang="en-IE" sz="1200" b="0" i="0" u="none" strike="noStrike" kern="1200" baseline="0" dirty="0" smtClean="0">
                <a:solidFill>
                  <a:schemeClr val="tx1"/>
                </a:solidFill>
                <a:latin typeface="Arial" charset="0"/>
                <a:ea typeface="+mn-ea"/>
                <a:cs typeface="Arial" charset="0"/>
              </a:rPr>
              <a:t>Optional:</a:t>
            </a:r>
          </a:p>
          <a:p>
            <a:r>
              <a:rPr lang="en-IE" sz="1200" kern="1200" dirty="0" smtClean="0">
                <a:solidFill>
                  <a:schemeClr val="tx1"/>
                </a:solidFill>
                <a:effectLst/>
                <a:latin typeface="Arial" charset="0"/>
                <a:ea typeface="+mn-ea"/>
                <a:cs typeface="Arial" charset="0"/>
              </a:rPr>
              <a:t>Annex I Parties may report indirect CO2 from the atmospheric oxidation of CH4, CO and NMVOCs. </a:t>
            </a:r>
          </a:p>
          <a:p>
            <a:r>
              <a:rPr lang="en-IE" sz="1200" kern="1200" dirty="0" smtClean="0">
                <a:solidFill>
                  <a:schemeClr val="tx1"/>
                </a:solidFill>
                <a:effectLst/>
                <a:latin typeface="Arial" charset="0"/>
                <a:ea typeface="+mn-ea"/>
                <a:cs typeface="Arial" charset="0"/>
              </a:rPr>
              <a:t>Annex I Parties may report as a memo item indirect N2O emissions from other than the agriculture and LULUCF sources. These estimates of indirect N2O should not be included in national totals. </a:t>
            </a:r>
          </a:p>
          <a:p>
            <a:r>
              <a:rPr lang="en-IE" sz="1200" kern="1200" dirty="0" smtClean="0">
                <a:solidFill>
                  <a:schemeClr val="tx1"/>
                </a:solidFill>
                <a:effectLst/>
                <a:latin typeface="Arial" charset="0"/>
                <a:ea typeface="+mn-ea"/>
                <a:cs typeface="Arial" charset="0"/>
              </a:rPr>
              <a:t>For Parties that decide to report indirect CO2, the national totals shall be presented with and without indirect CO2. </a:t>
            </a:r>
          </a:p>
          <a:p>
            <a:pPr marL="0" indent="0">
              <a:buNone/>
            </a:pPr>
            <a:endParaRPr lang="en-US" dirty="0"/>
          </a:p>
        </p:txBody>
      </p:sp>
      <p:sp>
        <p:nvSpPr>
          <p:cNvPr id="4" name="Header Placeholder 3"/>
          <p:cNvSpPr>
            <a:spLocks noGrp="1"/>
          </p:cNvSpPr>
          <p:nvPr>
            <p:ph type="hdr" sz="quarter" idx="10"/>
          </p:nvPr>
        </p:nvSpPr>
        <p:spPr/>
        <p:txBody>
          <a:bodyPr/>
          <a:lstStyle/>
          <a:p>
            <a:r>
              <a:rPr lang="en-US" smtClean="0"/>
              <a:t>Presentation title</a:t>
            </a:r>
            <a:endParaRPr lang="en-US"/>
          </a:p>
        </p:txBody>
      </p:sp>
    </p:spTree>
    <p:extLst>
      <p:ext uri="{BB962C8B-B14F-4D97-AF65-F5344CB8AC3E}">
        <p14:creationId xmlns:p14="http://schemas.microsoft.com/office/powerpoint/2010/main" val="1863763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US"/>
              <a:t>Presentation title</a:t>
            </a:r>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106" name="Rectangle 34"/>
          <p:cNvSpPr>
            <a:spLocks noChangeArrowheads="1"/>
          </p:cNvSpPr>
          <p:nvPr/>
        </p:nvSpPr>
        <p:spPr bwMode="auto">
          <a:xfrm>
            <a:off x="0" y="1265238"/>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0" name="Rectangle 28"/>
          <p:cNvSpPr>
            <a:spLocks noGrp="1" noChangeArrowheads="1"/>
          </p:cNvSpPr>
          <p:nvPr>
            <p:ph type="ctrTitle"/>
          </p:nvPr>
        </p:nvSpPr>
        <p:spPr>
          <a:xfrm>
            <a:off x="627063" y="2205038"/>
            <a:ext cx="7881937" cy="1204912"/>
          </a:xfrm>
        </p:spPr>
        <p:txBody>
          <a:bodyPr anchor="b"/>
          <a:lstStyle>
            <a:lvl1pPr>
              <a:lnSpc>
                <a:spcPts val="3600"/>
              </a:lnSpc>
              <a:defRPr sz="3000">
                <a:solidFill>
                  <a:schemeClr val="bg1"/>
                </a:solidFill>
              </a:defRPr>
            </a:lvl1pPr>
          </a:lstStyle>
          <a:p>
            <a:pPr lvl="0"/>
            <a:r>
              <a:rPr lang="en-US" noProof="0" smtClean="0"/>
              <a:t>Click to edit Master title style</a:t>
            </a:r>
          </a:p>
        </p:txBody>
      </p:sp>
      <p:sp>
        <p:nvSpPr>
          <p:cNvPr id="3101" name="Rectangle 29"/>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smtClean="0"/>
              <a:t>Click to edit Master subtitle style</a:t>
            </a:r>
          </a:p>
        </p:txBody>
      </p:sp>
      <p:sp>
        <p:nvSpPr>
          <p:cNvPr id="3108" name="Rectangle 36"/>
          <p:cNvSpPr>
            <a:spLocks noGrp="1" noChangeArrowheads="1"/>
          </p:cNvSpPr>
          <p:nvPr>
            <p:ph type="dt" sz="quarter" idx="2"/>
          </p:nvPr>
        </p:nvSpPr>
        <p:spPr bwMode="auto">
          <a:xfrm>
            <a:off x="3273425" y="6505575"/>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vl1pPr>
          </a:lstStyle>
          <a:p>
            <a:r>
              <a:rPr lang="en-US"/>
              <a:t>UNFCCC secretariat, programme</a:t>
            </a:r>
            <a:endParaRPr lang="de-DE"/>
          </a:p>
        </p:txBody>
      </p:sp>
      <p:sp>
        <p:nvSpPr>
          <p:cNvPr id="3109" name="Rectangle 37"/>
          <p:cNvSpPr>
            <a:spLocks noGrp="1" noChangeArrowheads="1"/>
          </p:cNvSpPr>
          <p:nvPr>
            <p:ph type="ftr" sz="quarter" idx="3"/>
          </p:nvPr>
        </p:nvSpPr>
        <p:spPr bwMode="auto">
          <a:xfrm>
            <a:off x="3273425" y="6261100"/>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vl1pPr>
          </a:lstStyle>
          <a:p>
            <a:r>
              <a:rPr lang="de-DE"/>
              <a:t>Firstname Lastname, Job Title</a:t>
            </a:r>
          </a:p>
        </p:txBody>
      </p:sp>
      <p:sp>
        <p:nvSpPr>
          <p:cNvPr id="3110" name="Line 38"/>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1" name="Line 39"/>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112" name="Picture 40"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pic>
        <p:nvPicPr>
          <p:cNvPr id="3114" name="Picture 42" descr="unfccc-letter-es-e-heade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27746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8183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6521256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9894845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417075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110368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236442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2661061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1077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888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979141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0357060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2524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408967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159746" name="Rectangle 2"/>
          <p:cNvSpPr>
            <a:spLocks noChangeArrowheads="1"/>
          </p:cNvSpPr>
          <p:nvPr/>
        </p:nvSpPr>
        <p:spPr bwMode="auto">
          <a:xfrm>
            <a:off x="0" y="1262063"/>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9747" name="Rectangle 3"/>
          <p:cNvSpPr>
            <a:spLocks noGrp="1" noChangeArrowheads="1"/>
          </p:cNvSpPr>
          <p:nvPr>
            <p:ph type="ctrTitle"/>
          </p:nvPr>
        </p:nvSpPr>
        <p:spPr>
          <a:xfrm>
            <a:off x="627063" y="2205038"/>
            <a:ext cx="7881937" cy="1439862"/>
          </a:xfrm>
        </p:spPr>
        <p:txBody>
          <a:bodyPr/>
          <a:lstStyle>
            <a:lvl1pPr>
              <a:lnSpc>
                <a:spcPts val="5600"/>
              </a:lnSpc>
              <a:defRPr sz="5000">
                <a:solidFill>
                  <a:schemeClr val="bg1"/>
                </a:solidFill>
              </a:defRPr>
            </a:lvl1pPr>
          </a:lstStyle>
          <a:p>
            <a:pPr lvl="0"/>
            <a:r>
              <a:rPr lang="en-US" noProof="0" smtClean="0"/>
              <a:t>Click to edit Master title style</a:t>
            </a:r>
          </a:p>
        </p:txBody>
      </p:sp>
      <p:sp>
        <p:nvSpPr>
          <p:cNvPr id="159748" name="Rectangle 4"/>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smtClean="0"/>
              <a:t>Click to edit Master subtitle style</a:t>
            </a:r>
          </a:p>
        </p:txBody>
      </p:sp>
      <p:sp>
        <p:nvSpPr>
          <p:cNvPr id="159751" name="Rectangle 7"/>
          <p:cNvSpPr>
            <a:spLocks noGrp="1" noChangeArrowheads="1"/>
          </p:cNvSpPr>
          <p:nvPr>
            <p:ph type="dt" sz="quarter" idx="2"/>
          </p:nvPr>
        </p:nvSpPr>
        <p:spPr bwMode="auto">
          <a:xfrm>
            <a:off x="3273425" y="6505575"/>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vl1pPr>
          </a:lstStyle>
          <a:p>
            <a:r>
              <a:rPr lang="en-US"/>
              <a:t>UNFCCC secretariat, programme</a:t>
            </a:r>
            <a:endParaRPr lang="de-DE"/>
          </a:p>
        </p:txBody>
      </p:sp>
      <p:sp>
        <p:nvSpPr>
          <p:cNvPr id="159752" name="Rectangle 8"/>
          <p:cNvSpPr>
            <a:spLocks noGrp="1" noChangeArrowheads="1"/>
          </p:cNvSpPr>
          <p:nvPr>
            <p:ph type="ftr" sz="quarter" idx="3"/>
          </p:nvPr>
        </p:nvSpPr>
        <p:spPr bwMode="auto">
          <a:xfrm>
            <a:off x="3273425" y="6261100"/>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b="1" i="1"/>
            </a:lvl1pPr>
          </a:lstStyle>
          <a:p>
            <a:r>
              <a:rPr lang="de-DE"/>
              <a:t>Firstname Lastname, Job Title</a:t>
            </a:r>
          </a:p>
        </p:txBody>
      </p:sp>
      <p:sp>
        <p:nvSpPr>
          <p:cNvPr id="159753" name="Line 9"/>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9754" name="Line 10"/>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59755" name="Picture 11"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pic>
        <p:nvPicPr>
          <p:cNvPr id="159757" name="Picture 13" descr="unfccc-letter-es-e-header"/>
          <p:cNvPicPr preferRelativeResize="0">
            <a:picLocks noChangeAspect="1" noChangeArrowheads="1"/>
          </p:cNvPicPr>
          <p:nvPr/>
        </p:nvPicPr>
        <p:blipFill>
          <a:blip r:embed="rId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89136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550886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998031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667810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5384878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726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58714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767367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58719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61980295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1776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57979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436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95080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9326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11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6305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50" name="Rectangle 26"/>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Rectangle 27"/>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Rectangle 28"/>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53" name="Rectangle 29"/>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7" name="Line 3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8" name="Line 3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71" name="Picture 47" descr="unfccc_logos_bi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39763" y="6261100"/>
            <a:ext cx="1354137" cy="43021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2583" name="Rectangle 7"/>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2584" name="Rectangle 8"/>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2585" name="Rectangle 9"/>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52586" name="Rectangle 10"/>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smtClean="0"/>
              <a:t>Click to edit Master text styles</a:t>
            </a:r>
          </a:p>
        </p:txBody>
      </p:sp>
      <p:sp>
        <p:nvSpPr>
          <p:cNvPr id="152589" name="Line 1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2590" name="Line 1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52592" name="Picture 16"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cs typeface="Arial" charset="0"/>
        </a:defRPr>
      </a:lvl2pPr>
      <a:lvl3pPr algn="l" rtl="0" eaLnBrk="0" fontAlgn="base" hangingPunct="0">
        <a:lnSpc>
          <a:spcPts val="1500"/>
        </a:lnSpc>
        <a:spcBef>
          <a:spcPct val="0"/>
        </a:spcBef>
        <a:spcAft>
          <a:spcPct val="0"/>
        </a:spcAft>
        <a:defRPr sz="1200">
          <a:solidFill>
            <a:schemeClr val="tx2"/>
          </a:solidFill>
          <a:latin typeface="Arial" charset="0"/>
          <a:cs typeface="Arial" charset="0"/>
        </a:defRPr>
      </a:lvl3pPr>
      <a:lvl4pPr algn="l" rtl="0" eaLnBrk="0" fontAlgn="base" hangingPunct="0">
        <a:lnSpc>
          <a:spcPts val="1500"/>
        </a:lnSpc>
        <a:spcBef>
          <a:spcPct val="0"/>
        </a:spcBef>
        <a:spcAft>
          <a:spcPct val="0"/>
        </a:spcAft>
        <a:defRPr sz="1200">
          <a:solidFill>
            <a:schemeClr val="tx2"/>
          </a:solidFill>
          <a:latin typeface="Arial" charset="0"/>
          <a:cs typeface="Arial" charset="0"/>
        </a:defRPr>
      </a:lvl4pPr>
      <a:lvl5pPr algn="l" rtl="0" eaLnBrk="0" fontAlgn="base" hangingPunct="0">
        <a:lnSpc>
          <a:spcPts val="1500"/>
        </a:lnSpc>
        <a:spcBef>
          <a:spcPct val="0"/>
        </a:spcBef>
        <a:spcAft>
          <a:spcPct val="0"/>
        </a:spcAft>
        <a:defRPr sz="1200">
          <a:solidFill>
            <a:schemeClr val="tx2"/>
          </a:solidFill>
          <a:latin typeface="Arial" charset="0"/>
          <a:cs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cs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cs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cs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cs typeface="Arial" charset="0"/>
        </a:defRPr>
      </a:lvl9pPr>
    </p:titleStyle>
    <p:bodyStyle>
      <a:lvl1pPr marL="342900" indent="-342900" algn="ctr" rtl="0" fontAlgn="base">
        <a:lnSpc>
          <a:spcPts val="2900"/>
        </a:lnSpc>
        <a:spcBef>
          <a:spcPct val="0"/>
        </a:spcBef>
        <a:spcAft>
          <a:spcPct val="0"/>
        </a:spcAft>
        <a:defRPr sz="2400" i="1">
          <a:solidFill>
            <a:schemeClr val="tx1"/>
          </a:solidFill>
          <a:latin typeface="+mn-lt"/>
          <a:ea typeface="+mn-ea"/>
          <a:cs typeface="+mn-cs"/>
        </a:defRPr>
      </a:lvl1pPr>
      <a:lvl2pPr marL="742950" indent="-285750" algn="ctr" rtl="0" fontAlgn="base">
        <a:spcBef>
          <a:spcPct val="20000"/>
        </a:spcBef>
        <a:spcAft>
          <a:spcPct val="0"/>
        </a:spcAft>
        <a:defRPr sz="2800">
          <a:solidFill>
            <a:schemeClr val="tx1"/>
          </a:solidFill>
          <a:latin typeface="+mn-lt"/>
          <a:cs typeface="+mn-cs"/>
        </a:defRPr>
      </a:lvl2pPr>
      <a:lvl3pPr marL="1143000" indent="-228600" algn="ctr" rtl="0" fontAlgn="base">
        <a:spcBef>
          <a:spcPct val="20000"/>
        </a:spcBef>
        <a:spcAft>
          <a:spcPct val="0"/>
        </a:spcAft>
        <a:defRPr sz="2400">
          <a:solidFill>
            <a:schemeClr val="tx1"/>
          </a:solidFill>
          <a:latin typeface="+mn-lt"/>
          <a:cs typeface="+mn-cs"/>
        </a:defRPr>
      </a:lvl3pPr>
      <a:lvl4pPr marL="1600200" indent="-228600" algn="ctr" rtl="0" fontAlgn="base">
        <a:spcBef>
          <a:spcPct val="20000"/>
        </a:spcBef>
        <a:spcAft>
          <a:spcPct val="0"/>
        </a:spcAft>
        <a:defRPr sz="2000">
          <a:solidFill>
            <a:schemeClr val="tx1"/>
          </a:solidFill>
          <a:latin typeface="+mn-lt"/>
          <a:cs typeface="+mn-cs"/>
        </a:defRPr>
      </a:lvl4pPr>
      <a:lvl5pPr marL="2057400" indent="-228600" algn="ctr" rtl="0" fontAlgn="base">
        <a:spcBef>
          <a:spcPct val="20000"/>
        </a:spcBef>
        <a:spcAft>
          <a:spcPct val="0"/>
        </a:spcAft>
        <a:defRPr sz="2000">
          <a:solidFill>
            <a:schemeClr val="tx1"/>
          </a:solidFill>
          <a:latin typeface="+mn-lt"/>
          <a:cs typeface="+mn-cs"/>
        </a:defRPr>
      </a:lvl5pPr>
      <a:lvl6pPr marL="2514600" indent="-228600" algn="ctr" rtl="0" fontAlgn="base">
        <a:spcBef>
          <a:spcPct val="20000"/>
        </a:spcBef>
        <a:spcAft>
          <a:spcPct val="0"/>
        </a:spcAft>
        <a:defRPr sz="2000">
          <a:solidFill>
            <a:schemeClr val="tx1"/>
          </a:solidFill>
          <a:latin typeface="+mn-lt"/>
          <a:cs typeface="+mn-cs"/>
        </a:defRPr>
      </a:lvl6pPr>
      <a:lvl7pPr marL="2971800" indent="-228600" algn="ctr" rtl="0" fontAlgn="base">
        <a:spcBef>
          <a:spcPct val="20000"/>
        </a:spcBef>
        <a:spcAft>
          <a:spcPct val="0"/>
        </a:spcAft>
        <a:defRPr sz="2000">
          <a:solidFill>
            <a:schemeClr val="tx1"/>
          </a:solidFill>
          <a:latin typeface="+mn-lt"/>
          <a:cs typeface="+mn-cs"/>
        </a:defRPr>
      </a:lvl7pPr>
      <a:lvl8pPr marL="3429000" indent="-228600" algn="ctr" rtl="0" fontAlgn="base">
        <a:spcBef>
          <a:spcPct val="20000"/>
        </a:spcBef>
        <a:spcAft>
          <a:spcPct val="0"/>
        </a:spcAft>
        <a:defRPr sz="2000">
          <a:solidFill>
            <a:schemeClr val="tx1"/>
          </a:solidFill>
          <a:latin typeface="+mn-lt"/>
          <a:cs typeface="+mn-cs"/>
        </a:defRPr>
      </a:lvl8pPr>
      <a:lvl9pPr marL="3886200" indent="-228600" algn="ctr"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58722" name="Rectangle 2"/>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23" name="Rectangle 3"/>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58724" name="Rectangle 4"/>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58725" name="Rectangle 5"/>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8727" name="Line 7"/>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58728" name="Line 8"/>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58730" name="Picture 10" descr="unfccc-letter-es-e-header"/>
          <p:cNvPicPr preferRelativeResize="0">
            <a:picLocks noChangeAspect="1" noChangeArrowheads="1"/>
          </p:cNvPicPr>
          <p:nvPr/>
        </p:nvPicPr>
        <p:blipFill>
          <a:blip r:embed="rId1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3"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fontAlgn="base">
        <a:lnSpc>
          <a:spcPts val="1500"/>
        </a:lnSpc>
        <a:spcBef>
          <a:spcPct val="0"/>
        </a:spcBef>
        <a:spcAft>
          <a:spcPct val="0"/>
        </a:spcAft>
        <a:defRPr sz="1200">
          <a:solidFill>
            <a:schemeClr val="tx2"/>
          </a:solidFill>
          <a:latin typeface="+mj-lt"/>
          <a:ea typeface="+mj-ea"/>
          <a:cs typeface="+mj-cs"/>
        </a:defRPr>
      </a:lvl1pPr>
      <a:lvl2pPr algn="l" rtl="0" fontAlgn="base">
        <a:lnSpc>
          <a:spcPts val="1500"/>
        </a:lnSpc>
        <a:spcBef>
          <a:spcPct val="0"/>
        </a:spcBef>
        <a:spcAft>
          <a:spcPct val="0"/>
        </a:spcAft>
        <a:defRPr sz="1200">
          <a:solidFill>
            <a:schemeClr val="tx2"/>
          </a:solidFill>
          <a:latin typeface="Arial" charset="0"/>
          <a:cs typeface="Arial" charset="0"/>
        </a:defRPr>
      </a:lvl2pPr>
      <a:lvl3pPr algn="l" rtl="0" fontAlgn="base">
        <a:lnSpc>
          <a:spcPts val="1500"/>
        </a:lnSpc>
        <a:spcBef>
          <a:spcPct val="0"/>
        </a:spcBef>
        <a:spcAft>
          <a:spcPct val="0"/>
        </a:spcAft>
        <a:defRPr sz="1200">
          <a:solidFill>
            <a:schemeClr val="tx2"/>
          </a:solidFill>
          <a:latin typeface="Arial" charset="0"/>
          <a:cs typeface="Arial" charset="0"/>
        </a:defRPr>
      </a:lvl3pPr>
      <a:lvl4pPr algn="l" rtl="0" fontAlgn="base">
        <a:lnSpc>
          <a:spcPts val="1500"/>
        </a:lnSpc>
        <a:spcBef>
          <a:spcPct val="0"/>
        </a:spcBef>
        <a:spcAft>
          <a:spcPct val="0"/>
        </a:spcAft>
        <a:defRPr sz="1200">
          <a:solidFill>
            <a:schemeClr val="tx2"/>
          </a:solidFill>
          <a:latin typeface="Arial" charset="0"/>
          <a:cs typeface="Arial" charset="0"/>
        </a:defRPr>
      </a:lvl4pPr>
      <a:lvl5pPr algn="l" rtl="0" fontAlgn="base">
        <a:lnSpc>
          <a:spcPts val="1500"/>
        </a:lnSpc>
        <a:spcBef>
          <a:spcPct val="0"/>
        </a:spcBef>
        <a:spcAft>
          <a:spcPct val="0"/>
        </a:spcAft>
        <a:defRPr sz="1200">
          <a:solidFill>
            <a:schemeClr val="tx2"/>
          </a:solidFill>
          <a:latin typeface="Arial" charset="0"/>
          <a:cs typeface="Arial" charset="0"/>
        </a:defRPr>
      </a:lvl5pPr>
      <a:lvl6pPr marL="457200" algn="l" rtl="0" fontAlgn="base">
        <a:lnSpc>
          <a:spcPts val="1500"/>
        </a:lnSpc>
        <a:spcBef>
          <a:spcPct val="0"/>
        </a:spcBef>
        <a:spcAft>
          <a:spcPct val="0"/>
        </a:spcAft>
        <a:defRPr sz="1200">
          <a:solidFill>
            <a:schemeClr val="tx2"/>
          </a:solidFill>
          <a:latin typeface="Arial" charset="0"/>
          <a:cs typeface="Arial" charset="0"/>
        </a:defRPr>
      </a:lvl6pPr>
      <a:lvl7pPr marL="914400" algn="l" rtl="0" fontAlgn="base">
        <a:lnSpc>
          <a:spcPts val="1500"/>
        </a:lnSpc>
        <a:spcBef>
          <a:spcPct val="0"/>
        </a:spcBef>
        <a:spcAft>
          <a:spcPct val="0"/>
        </a:spcAft>
        <a:defRPr sz="1200">
          <a:solidFill>
            <a:schemeClr val="tx2"/>
          </a:solidFill>
          <a:latin typeface="Arial" charset="0"/>
          <a:cs typeface="Arial" charset="0"/>
        </a:defRPr>
      </a:lvl7pPr>
      <a:lvl8pPr marL="1371600" algn="l" rtl="0" fontAlgn="base">
        <a:lnSpc>
          <a:spcPts val="1500"/>
        </a:lnSpc>
        <a:spcBef>
          <a:spcPct val="0"/>
        </a:spcBef>
        <a:spcAft>
          <a:spcPct val="0"/>
        </a:spcAft>
        <a:defRPr sz="1200">
          <a:solidFill>
            <a:schemeClr val="tx2"/>
          </a:solidFill>
          <a:latin typeface="Arial" charset="0"/>
          <a:cs typeface="Arial" charset="0"/>
        </a:defRPr>
      </a:lvl8pPr>
      <a:lvl9pPr marL="1828800" algn="l" rtl="0" fontAlgn="base">
        <a:lnSpc>
          <a:spcPts val="1500"/>
        </a:lnSpc>
        <a:spcBef>
          <a:spcPct val="0"/>
        </a:spcBef>
        <a:spcAft>
          <a:spcPct val="0"/>
        </a:spcAft>
        <a:defRPr sz="1200">
          <a:solidFill>
            <a:schemeClr val="tx2"/>
          </a:solidFill>
          <a:latin typeface="Arial" charset="0"/>
          <a:cs typeface="Arial" charset="0"/>
        </a:defRPr>
      </a:lvl9pPr>
    </p:titleStyle>
    <p:bodyStyle>
      <a:lvl1pPr marL="269875" indent="-269875" algn="l" rtl="0" fontAlgn="base">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fontAlgn="base">
        <a:lnSpc>
          <a:spcPts val="2400"/>
        </a:lnSpc>
        <a:spcBef>
          <a:spcPct val="0"/>
        </a:spcBef>
        <a:spcAft>
          <a:spcPct val="0"/>
        </a:spcAft>
        <a:buClr>
          <a:schemeClr val="tx1"/>
        </a:buClr>
        <a:buAutoNum type="alphaLcParenR"/>
        <a:defRPr sz="1500">
          <a:solidFill>
            <a:schemeClr val="tx1"/>
          </a:solidFill>
          <a:latin typeface="+mn-lt"/>
          <a:cs typeface="+mn-cs"/>
        </a:defRPr>
      </a:lvl2pPr>
      <a:lvl3pPr marL="900113" indent="-269875" algn="l" rtl="0" fontAlgn="base">
        <a:lnSpc>
          <a:spcPts val="2400"/>
        </a:lnSpc>
        <a:spcBef>
          <a:spcPct val="0"/>
        </a:spcBef>
        <a:spcAft>
          <a:spcPct val="0"/>
        </a:spcAft>
        <a:buClr>
          <a:schemeClr val="tx1"/>
        </a:buClr>
        <a:buChar char="•"/>
        <a:defRPr sz="1500">
          <a:solidFill>
            <a:schemeClr val="tx1"/>
          </a:solidFill>
          <a:latin typeface="+mn-lt"/>
          <a:cs typeface="+mn-cs"/>
        </a:defRPr>
      </a:lvl3pPr>
      <a:lvl4pPr marL="1169988" indent="-268288" algn="l" rtl="0" fontAlgn="base">
        <a:lnSpc>
          <a:spcPts val="2400"/>
        </a:lnSpc>
        <a:spcBef>
          <a:spcPct val="0"/>
        </a:spcBef>
        <a:spcAft>
          <a:spcPct val="0"/>
        </a:spcAft>
        <a:buClr>
          <a:schemeClr val="tx1"/>
        </a:buClr>
        <a:buChar char="•"/>
        <a:defRPr sz="1500">
          <a:solidFill>
            <a:schemeClr val="tx1"/>
          </a:solidFill>
          <a:latin typeface="+mn-lt"/>
          <a:cs typeface="+mn-cs"/>
        </a:defRPr>
      </a:lvl4pPr>
      <a:lvl5pPr marL="1438275" indent="-266700" algn="l" rtl="0" fontAlgn="base">
        <a:lnSpc>
          <a:spcPts val="2400"/>
        </a:lnSpc>
        <a:spcBef>
          <a:spcPct val="0"/>
        </a:spcBef>
        <a:spcAft>
          <a:spcPct val="0"/>
        </a:spcAft>
        <a:buClr>
          <a:schemeClr val="tx1"/>
        </a:buClr>
        <a:buChar char="•"/>
        <a:defRPr sz="1500">
          <a:solidFill>
            <a:schemeClr val="tx1"/>
          </a:solidFill>
          <a:latin typeface="+mn-lt"/>
          <a:cs typeface="+mn-cs"/>
        </a:defRPr>
      </a:lvl5pPr>
      <a:lvl6pPr marL="1895475" indent="-266700" algn="l" rtl="0" fontAlgn="base">
        <a:lnSpc>
          <a:spcPts val="2400"/>
        </a:lnSpc>
        <a:spcBef>
          <a:spcPct val="0"/>
        </a:spcBef>
        <a:spcAft>
          <a:spcPct val="0"/>
        </a:spcAft>
        <a:buClr>
          <a:schemeClr val="tx1"/>
        </a:buClr>
        <a:buChar char="•"/>
        <a:defRPr sz="1500">
          <a:solidFill>
            <a:schemeClr val="tx1"/>
          </a:solidFill>
          <a:latin typeface="+mn-lt"/>
          <a:cs typeface="+mn-cs"/>
        </a:defRPr>
      </a:lvl6pPr>
      <a:lvl7pPr marL="2352675" indent="-266700" algn="l" rtl="0" fontAlgn="base">
        <a:lnSpc>
          <a:spcPts val="2400"/>
        </a:lnSpc>
        <a:spcBef>
          <a:spcPct val="0"/>
        </a:spcBef>
        <a:spcAft>
          <a:spcPct val="0"/>
        </a:spcAft>
        <a:buClr>
          <a:schemeClr val="tx1"/>
        </a:buClr>
        <a:buChar char="•"/>
        <a:defRPr sz="1500">
          <a:solidFill>
            <a:schemeClr val="tx1"/>
          </a:solidFill>
          <a:latin typeface="+mn-lt"/>
          <a:cs typeface="+mn-cs"/>
        </a:defRPr>
      </a:lvl7pPr>
      <a:lvl8pPr marL="2809875" indent="-266700" algn="l" rtl="0" fontAlgn="base">
        <a:lnSpc>
          <a:spcPts val="2400"/>
        </a:lnSpc>
        <a:spcBef>
          <a:spcPct val="0"/>
        </a:spcBef>
        <a:spcAft>
          <a:spcPct val="0"/>
        </a:spcAft>
        <a:buClr>
          <a:schemeClr val="tx1"/>
        </a:buClr>
        <a:buChar char="•"/>
        <a:defRPr sz="1500">
          <a:solidFill>
            <a:schemeClr val="tx1"/>
          </a:solidFill>
          <a:latin typeface="+mn-lt"/>
          <a:cs typeface="+mn-cs"/>
        </a:defRPr>
      </a:lvl8pPr>
      <a:lvl9pPr marL="3267075" indent="-266700" algn="l" rtl="0" fontAlgn="base">
        <a:lnSpc>
          <a:spcPts val="2400"/>
        </a:lnSpc>
        <a:spcBef>
          <a:spcPct val="0"/>
        </a:spcBef>
        <a:spcAft>
          <a:spcPct val="0"/>
        </a:spcAft>
        <a:buClr>
          <a:schemeClr val="tx1"/>
        </a:buClr>
        <a:buChar char="•"/>
        <a:defRPr sz="15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6"/>
          <p:cNvSpPr>
            <a:spLocks noGrp="1" noChangeArrowheads="1"/>
          </p:cNvSpPr>
          <p:nvPr>
            <p:ph type="dt" sz="quarter" idx="2"/>
          </p:nvPr>
        </p:nvSpPr>
        <p:spPr>
          <a:xfrm>
            <a:off x="3877691" y="6453336"/>
            <a:ext cx="5230813" cy="179388"/>
          </a:xfrm>
        </p:spPr>
        <p:txBody>
          <a:bodyPr/>
          <a:lstStyle/>
          <a:p>
            <a:r>
              <a:rPr lang="de-DE" dirty="0" smtClean="0"/>
              <a:t>UNFCCC secretariat</a:t>
            </a:r>
            <a:endParaRPr lang="de-DE" dirty="0"/>
          </a:p>
        </p:txBody>
      </p:sp>
      <p:sp>
        <p:nvSpPr>
          <p:cNvPr id="5" name="Rectangle 37"/>
          <p:cNvSpPr>
            <a:spLocks noGrp="1" noChangeArrowheads="1"/>
          </p:cNvSpPr>
          <p:nvPr>
            <p:ph type="ftr" sz="quarter" idx="3"/>
          </p:nvPr>
        </p:nvSpPr>
        <p:spPr>
          <a:xfrm>
            <a:off x="3877691" y="6201940"/>
            <a:ext cx="5230813" cy="179388"/>
          </a:xfrm>
        </p:spPr>
        <p:txBody>
          <a:bodyPr/>
          <a:lstStyle/>
          <a:p>
            <a:r>
              <a:rPr lang="de-DE" dirty="0" smtClean="0"/>
              <a:t>Sergey Kononov, Manager for Inventories and Data Services</a:t>
            </a:r>
            <a:endParaRPr lang="de-DE" dirty="0"/>
          </a:p>
        </p:txBody>
      </p:sp>
      <p:sp>
        <p:nvSpPr>
          <p:cNvPr id="161794" name="Rectangle 2"/>
          <p:cNvSpPr>
            <a:spLocks noGrp="1" noChangeArrowheads="1"/>
          </p:cNvSpPr>
          <p:nvPr>
            <p:ph type="ctrTitle"/>
          </p:nvPr>
        </p:nvSpPr>
        <p:spPr>
          <a:xfrm>
            <a:off x="611560" y="1628800"/>
            <a:ext cx="8193087" cy="2952328"/>
          </a:xfrm>
        </p:spPr>
        <p:txBody>
          <a:bodyPr/>
          <a:lstStyle/>
          <a:p>
            <a:r>
              <a:rPr lang="en-IE" sz="3200" b="1" dirty="0" smtClean="0">
                <a:latin typeface="Baskerville Old Face" pitchFamily="18" charset="0"/>
              </a:rPr>
              <a:t>Current</a:t>
            </a:r>
            <a:r>
              <a:rPr lang="en-IE" sz="3200" dirty="0" smtClean="0">
                <a:latin typeface="Baskerville Old Face" pitchFamily="18" charset="0"/>
              </a:rPr>
              <a:t>  and  </a:t>
            </a:r>
            <a:r>
              <a:rPr lang="en-IE" sz="3200" b="1" dirty="0" smtClean="0">
                <a:latin typeface="Baskerville Old Face" pitchFamily="18" charset="0"/>
              </a:rPr>
              <a:t>emerging</a:t>
            </a:r>
            <a:r>
              <a:rPr lang="en-IE" sz="3200" dirty="0" smtClean="0">
                <a:latin typeface="Baskerville Old Face" pitchFamily="18" charset="0"/>
              </a:rPr>
              <a:t> </a:t>
            </a:r>
            <a:br>
              <a:rPr lang="en-IE" sz="3200" dirty="0" smtClean="0">
                <a:latin typeface="Baskerville Old Face" pitchFamily="18" charset="0"/>
              </a:rPr>
            </a:br>
            <a:r>
              <a:rPr lang="en-IE" sz="3200" dirty="0" smtClean="0">
                <a:latin typeface="Baskerville Old Face" pitchFamily="18" charset="0"/>
              </a:rPr>
              <a:t>data needs of </a:t>
            </a:r>
            <a:r>
              <a:rPr lang="en-IE" sz="3200" dirty="0">
                <a:latin typeface="Baskerville Old Face" pitchFamily="18" charset="0"/>
              </a:rPr>
              <a:t>the global climate change </a:t>
            </a:r>
            <a:r>
              <a:rPr lang="en-IE" sz="3200" dirty="0" smtClean="0">
                <a:latin typeface="Baskerville Old Face" pitchFamily="18" charset="0"/>
              </a:rPr>
              <a:t>regime </a:t>
            </a:r>
            <a:r>
              <a:rPr lang="en-IE" sz="2400" dirty="0">
                <a:latin typeface="Baskerville Old Face" pitchFamily="18" charset="0"/>
              </a:rPr>
              <a:t/>
            </a:r>
            <a:br>
              <a:rPr lang="en-IE" sz="2400" dirty="0">
                <a:latin typeface="Baskerville Old Face" pitchFamily="18" charset="0"/>
              </a:rPr>
            </a:br>
            <a:r>
              <a:rPr lang="en-IE" sz="2400" dirty="0" smtClean="0">
                <a:latin typeface="Baskerville Old Face" pitchFamily="18" charset="0"/>
              </a:rPr>
              <a:t/>
            </a:r>
            <a:br>
              <a:rPr lang="en-IE" sz="2400" dirty="0" smtClean="0">
                <a:latin typeface="Baskerville Old Face" pitchFamily="18" charset="0"/>
              </a:rPr>
            </a:br>
            <a:r>
              <a:rPr lang="en-IE" sz="2400" dirty="0" smtClean="0">
                <a:latin typeface="Baskerville Old Face" pitchFamily="18" charset="0"/>
              </a:rPr>
              <a:t> </a:t>
            </a:r>
            <a:r>
              <a:rPr lang="en-IE" sz="2600" dirty="0" smtClean="0">
                <a:latin typeface="Baskerville Old Face" pitchFamily="18" charset="0"/>
              </a:rPr>
              <a:t>- requirements/guidelines for data reporting</a:t>
            </a:r>
            <a:br>
              <a:rPr lang="en-IE" sz="2600" dirty="0" smtClean="0">
                <a:latin typeface="Baskerville Old Face" pitchFamily="18" charset="0"/>
              </a:rPr>
            </a:br>
            <a:r>
              <a:rPr lang="en-IE" sz="2600" dirty="0" smtClean="0">
                <a:latin typeface="Baskerville Old Face" pitchFamily="18" charset="0"/>
              </a:rPr>
              <a:t> - the review/verification processes for the data</a:t>
            </a:r>
            <a:br>
              <a:rPr lang="en-IE" sz="2600" dirty="0" smtClean="0">
                <a:latin typeface="Baskerville Old Face" pitchFamily="18" charset="0"/>
              </a:rPr>
            </a:br>
            <a:r>
              <a:rPr lang="en-IE" sz="2600" dirty="0">
                <a:latin typeface="Baskerville Old Face" pitchFamily="18" charset="0"/>
              </a:rPr>
              <a:t> </a:t>
            </a:r>
            <a:r>
              <a:rPr lang="en-IE" sz="2600" dirty="0" smtClean="0">
                <a:latin typeface="Baskerville Old Face" pitchFamily="18" charset="0"/>
              </a:rPr>
              <a:t>- “entry points” for NSO inputs/involvement</a:t>
            </a:r>
            <a:endParaRPr lang="de-DE" sz="2600" dirty="0">
              <a:latin typeface="Baskerville Old Face"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402549" y="392938"/>
            <a:ext cx="8424936" cy="576064"/>
          </a:xfrm>
          <a:prstGeom prst="rect">
            <a:avLst/>
          </a:prstGeom>
        </p:spPr>
        <p:txBody>
          <a:bodyPr/>
          <a:lst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r>
              <a:rPr lang="en-US" sz="3200" b="1" kern="0" dirty="0" smtClean="0">
                <a:latin typeface="Baskerville Old Face" pitchFamily="18" charset="0"/>
              </a:rPr>
              <a:t>Conclusions</a:t>
            </a:r>
            <a:endParaRPr lang="de-DE" sz="3200" b="1" kern="0" dirty="0">
              <a:latin typeface="Baskerville Old Face" pitchFamily="18" charset="0"/>
            </a:endParaRPr>
          </a:p>
        </p:txBody>
      </p:sp>
      <p:sp>
        <p:nvSpPr>
          <p:cNvPr id="4" name="Rectangle 3"/>
          <p:cNvSpPr txBox="1">
            <a:spLocks noChangeArrowheads="1"/>
          </p:cNvSpPr>
          <p:nvPr/>
        </p:nvSpPr>
        <p:spPr>
          <a:xfrm>
            <a:off x="683567" y="908720"/>
            <a:ext cx="8143917" cy="5400600"/>
          </a:xfrm>
          <a:prstGeom prst="rect">
            <a:avLst/>
          </a:prstGeom>
        </p:spPr>
        <p:txBody>
          <a:bodyPr/>
          <a:lst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a:lstStyle>
          <a:p>
            <a:pPr eaLnBrk="1" hangingPunct="1">
              <a:lnSpc>
                <a:spcPct val="80000"/>
              </a:lnSpc>
              <a:spcBef>
                <a:spcPts val="600"/>
              </a:spcBef>
              <a:spcAft>
                <a:spcPts val="400"/>
              </a:spcAft>
              <a:buFont typeface="Wingdings" panose="05000000000000000000" pitchFamily="2" charset="2"/>
              <a:buChar char="ü"/>
            </a:pPr>
            <a:r>
              <a:rPr lang="en-GB" altLang="en-US" sz="2000" kern="0" dirty="0" smtClean="0">
                <a:solidFill>
                  <a:srgbClr val="1960AB"/>
                </a:solidFill>
              </a:rPr>
              <a:t>There are already extensive reporting/review requirements under the UNFCCC; they differ between developed and developing countries but are challenging for both</a:t>
            </a:r>
            <a:endParaRPr lang="en-GB" altLang="en-US" sz="1600" kern="0" dirty="0" smtClean="0"/>
          </a:p>
          <a:p>
            <a:pPr eaLnBrk="1" hangingPunct="1">
              <a:lnSpc>
                <a:spcPct val="80000"/>
              </a:lnSpc>
              <a:spcBef>
                <a:spcPts val="600"/>
              </a:spcBef>
              <a:spcAft>
                <a:spcPts val="400"/>
              </a:spcAft>
              <a:buFont typeface="Wingdings" panose="05000000000000000000" pitchFamily="2" charset="2"/>
              <a:buChar char="ü"/>
            </a:pPr>
            <a:r>
              <a:rPr lang="en-GB" altLang="en-US" sz="2000" kern="0" dirty="0">
                <a:solidFill>
                  <a:srgbClr val="1960AB"/>
                </a:solidFill>
              </a:rPr>
              <a:t>For those existing requirements, comprehensive and accurate statistical data are </a:t>
            </a:r>
            <a:r>
              <a:rPr lang="en-GB" altLang="en-US" sz="2000" kern="0" dirty="0" smtClean="0">
                <a:solidFill>
                  <a:srgbClr val="1960AB"/>
                </a:solidFill>
              </a:rPr>
              <a:t>indispensable</a:t>
            </a:r>
          </a:p>
          <a:p>
            <a:pPr eaLnBrk="1" hangingPunct="1">
              <a:lnSpc>
                <a:spcPct val="80000"/>
              </a:lnSpc>
              <a:spcBef>
                <a:spcPts val="600"/>
              </a:spcBef>
              <a:spcAft>
                <a:spcPts val="400"/>
              </a:spcAft>
              <a:buFont typeface="Wingdings" panose="05000000000000000000" pitchFamily="2" charset="2"/>
              <a:buChar char="ü"/>
            </a:pPr>
            <a:r>
              <a:rPr lang="en-GB" altLang="en-US" sz="2000" kern="0" dirty="0" smtClean="0">
                <a:solidFill>
                  <a:srgbClr val="1960AB"/>
                </a:solidFill>
              </a:rPr>
              <a:t>The anticipated new climate-related agreement in Paris in Dec.2015 is expected to result in more requirements, such as the reporting in the form of INDCs</a:t>
            </a:r>
          </a:p>
          <a:p>
            <a:pPr eaLnBrk="1" hangingPunct="1">
              <a:lnSpc>
                <a:spcPct val="80000"/>
              </a:lnSpc>
              <a:spcBef>
                <a:spcPts val="600"/>
              </a:spcBef>
              <a:spcAft>
                <a:spcPts val="400"/>
              </a:spcAft>
              <a:buFont typeface="Wingdings" panose="05000000000000000000" pitchFamily="2" charset="2"/>
              <a:buChar char="ü"/>
            </a:pPr>
            <a:r>
              <a:rPr lang="en-GB" altLang="en-US" sz="2000" kern="0" dirty="0" smtClean="0">
                <a:solidFill>
                  <a:srgbClr val="1960AB"/>
                </a:solidFill>
              </a:rPr>
              <a:t>The information required for INDC preparation does not differ significantly, in present understanding, from the information required under the UNFCCC now</a:t>
            </a:r>
            <a:endParaRPr lang="en-GB" altLang="en-US" sz="2000" kern="0" dirty="0">
              <a:solidFill>
                <a:srgbClr val="1960AB"/>
              </a:solidFill>
            </a:endParaRPr>
          </a:p>
          <a:p>
            <a:pPr eaLnBrk="1" hangingPunct="1">
              <a:lnSpc>
                <a:spcPct val="80000"/>
              </a:lnSpc>
              <a:spcBef>
                <a:spcPts val="600"/>
              </a:spcBef>
              <a:spcAft>
                <a:spcPts val="400"/>
              </a:spcAft>
              <a:buFont typeface="Wingdings" panose="05000000000000000000" pitchFamily="2" charset="2"/>
              <a:buChar char="ü"/>
            </a:pPr>
            <a:r>
              <a:rPr lang="en-GB" altLang="en-US" sz="2000" kern="0" dirty="0" smtClean="0">
                <a:solidFill>
                  <a:srgbClr val="1960AB"/>
                </a:solidFill>
              </a:rPr>
              <a:t>However, depending on the outcome of the Paris conference and the legal character of the new agreement, the need to be accurate, consistent and timely in providing such information may increase</a:t>
            </a:r>
            <a:endParaRPr lang="en-GB" altLang="en-US" sz="2000" kern="0" dirty="0">
              <a:solidFill>
                <a:srgbClr val="1960AB"/>
              </a:solidFill>
            </a:endParaRPr>
          </a:p>
          <a:p>
            <a:pPr eaLnBrk="1" hangingPunct="1">
              <a:lnSpc>
                <a:spcPct val="80000"/>
              </a:lnSpc>
              <a:spcBef>
                <a:spcPts val="600"/>
              </a:spcBef>
              <a:spcAft>
                <a:spcPts val="400"/>
              </a:spcAft>
              <a:buFont typeface="Wingdings" panose="05000000000000000000" pitchFamily="2" charset="2"/>
              <a:buChar char="ü"/>
            </a:pPr>
            <a:r>
              <a:rPr lang="en-GB" altLang="en-US" sz="2000" kern="0" dirty="0" smtClean="0">
                <a:solidFill>
                  <a:srgbClr val="1960AB"/>
                </a:solidFill>
              </a:rPr>
              <a:t>There are still large uncertainties about what INDCs will eventually be and what they will require; it is important to monitor the process closely and react timely</a:t>
            </a:r>
            <a:endParaRPr lang="en-IE" altLang="en-US" sz="1800" kern="0" dirty="0" smtClean="0"/>
          </a:p>
        </p:txBody>
      </p:sp>
    </p:spTree>
    <p:extLst>
      <p:ext uri="{BB962C8B-B14F-4D97-AF65-F5344CB8AC3E}">
        <p14:creationId xmlns:p14="http://schemas.microsoft.com/office/powerpoint/2010/main" val="4052449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492896" y="908720"/>
            <a:ext cx="8229600" cy="5400600"/>
          </a:xfrm>
        </p:spPr>
        <p:txBody>
          <a:bodyPr/>
          <a:lstStyle/>
          <a:p>
            <a:pPr marL="609600" indent="-609600" eaLnBrk="1" hangingPunct="1">
              <a:lnSpc>
                <a:spcPct val="80000"/>
              </a:lnSpc>
              <a:buFontTx/>
              <a:buAutoNum type="arabicPeriod"/>
            </a:pPr>
            <a:r>
              <a:rPr lang="en-GB" altLang="en-US" sz="2000" dirty="0" smtClean="0">
                <a:solidFill>
                  <a:srgbClr val="1960AB"/>
                </a:solidFill>
              </a:rPr>
              <a:t>UNFCCC (Climate Change Convention), with 196 “Parties”: </a:t>
            </a:r>
          </a:p>
          <a:p>
            <a:pPr marL="968375" lvl="1" indent="-609600" eaLnBrk="1" hangingPunct="1">
              <a:lnSpc>
                <a:spcPct val="80000"/>
              </a:lnSpc>
              <a:spcBef>
                <a:spcPts val="100"/>
              </a:spcBef>
              <a:spcAft>
                <a:spcPts val="100"/>
              </a:spcAft>
              <a:buFont typeface="Symbol" panose="05050102010706020507" pitchFamily="18" charset="2"/>
              <a:buChar char="-"/>
            </a:pPr>
            <a:r>
              <a:rPr lang="en-IE" altLang="en-US" sz="1800" dirty="0"/>
              <a:t>one of the three “Rio Conventions”, adopted at “Rio Earth Summit” (1992); entered into force in 1994</a:t>
            </a:r>
          </a:p>
          <a:p>
            <a:pPr marL="968375" lvl="1" indent="-609600" eaLnBrk="1" hangingPunct="1">
              <a:lnSpc>
                <a:spcPct val="80000"/>
              </a:lnSpc>
              <a:spcBef>
                <a:spcPts val="100"/>
              </a:spcBef>
              <a:spcAft>
                <a:spcPts val="100"/>
              </a:spcAft>
              <a:buFont typeface="Symbol" panose="05050102010706020507" pitchFamily="18" charset="2"/>
              <a:buChar char="-"/>
            </a:pPr>
            <a:r>
              <a:rPr lang="en-IE" altLang="en-US" sz="1800" dirty="0" smtClean="0"/>
              <a:t>ultimate aim = preventing </a:t>
            </a:r>
            <a:r>
              <a:rPr lang="en-IE" altLang="en-US" sz="1800" dirty="0"/>
              <a:t>“dangerous” human interference with the climate </a:t>
            </a:r>
            <a:r>
              <a:rPr lang="en-IE" altLang="en-US" sz="1800" dirty="0" smtClean="0"/>
              <a:t>system </a:t>
            </a:r>
          </a:p>
          <a:p>
            <a:pPr marL="0" indent="0" eaLnBrk="1" hangingPunct="1">
              <a:lnSpc>
                <a:spcPct val="80000"/>
              </a:lnSpc>
              <a:buNone/>
            </a:pPr>
            <a:endParaRPr lang="en-GB" altLang="en-US" sz="1600" dirty="0" smtClean="0"/>
          </a:p>
          <a:p>
            <a:pPr marL="609600" indent="-609600" eaLnBrk="1" hangingPunct="1">
              <a:lnSpc>
                <a:spcPct val="80000"/>
              </a:lnSpc>
              <a:buFontTx/>
              <a:buAutoNum type="arabicPeriod"/>
            </a:pPr>
            <a:r>
              <a:rPr lang="en-GB" altLang="en-US" sz="2000" dirty="0">
                <a:solidFill>
                  <a:srgbClr val="1960AB"/>
                </a:solidFill>
              </a:rPr>
              <a:t>Two major groups of Parties under the UNFCCC:  </a:t>
            </a:r>
          </a:p>
          <a:p>
            <a:pPr marL="968375" lvl="1" indent="-609600" eaLnBrk="1" hangingPunct="1">
              <a:lnSpc>
                <a:spcPct val="80000"/>
              </a:lnSpc>
              <a:spcBef>
                <a:spcPts val="100"/>
              </a:spcBef>
              <a:spcAft>
                <a:spcPts val="100"/>
              </a:spcAft>
              <a:buFont typeface="Symbol" panose="05050102010706020507" pitchFamily="18" charset="2"/>
              <a:buChar char="-"/>
            </a:pPr>
            <a:r>
              <a:rPr lang="en-GB" altLang="en-US" sz="1800" b="1" dirty="0"/>
              <a:t>Annex I Parties </a:t>
            </a:r>
            <a:r>
              <a:rPr lang="en-GB" altLang="en-US" sz="1800" dirty="0"/>
              <a:t>(“developed countries”)</a:t>
            </a:r>
          </a:p>
          <a:p>
            <a:pPr marL="968375" lvl="1" indent="-609600" eaLnBrk="1" hangingPunct="1">
              <a:lnSpc>
                <a:spcPct val="80000"/>
              </a:lnSpc>
              <a:spcBef>
                <a:spcPts val="100"/>
              </a:spcBef>
              <a:spcAft>
                <a:spcPts val="100"/>
              </a:spcAft>
              <a:buFont typeface="Symbol" panose="05050102010706020507" pitchFamily="18" charset="2"/>
              <a:buChar char="-"/>
            </a:pPr>
            <a:r>
              <a:rPr lang="en-GB" altLang="en-US" sz="1800" b="1" dirty="0"/>
              <a:t>Non-Annex I Parties </a:t>
            </a:r>
            <a:r>
              <a:rPr lang="en-GB" altLang="en-US" sz="1800" dirty="0"/>
              <a:t>(“developing countries</a:t>
            </a:r>
            <a:r>
              <a:rPr lang="en-GB" altLang="en-US" sz="1800" dirty="0" smtClean="0"/>
              <a:t>”)</a:t>
            </a:r>
          </a:p>
          <a:p>
            <a:pPr marL="358775" lvl="1" indent="0" eaLnBrk="1" hangingPunct="1">
              <a:lnSpc>
                <a:spcPct val="80000"/>
              </a:lnSpc>
              <a:buNone/>
            </a:pPr>
            <a:endParaRPr lang="en-GB" altLang="en-US" sz="1600" dirty="0"/>
          </a:p>
          <a:p>
            <a:pPr marL="609600" indent="-609600" eaLnBrk="1" hangingPunct="1">
              <a:lnSpc>
                <a:spcPct val="80000"/>
              </a:lnSpc>
              <a:buFontTx/>
              <a:buAutoNum type="arabicPeriod"/>
            </a:pPr>
            <a:r>
              <a:rPr lang="en-GB" altLang="en-US" sz="2000" dirty="0">
                <a:solidFill>
                  <a:srgbClr val="1960AB"/>
                </a:solidFill>
              </a:rPr>
              <a:t>Kyoto Protocol, </a:t>
            </a:r>
            <a:r>
              <a:rPr lang="en-GB" altLang="en-US" sz="2000" dirty="0" smtClean="0">
                <a:solidFill>
                  <a:srgbClr val="1960AB"/>
                </a:solidFill>
              </a:rPr>
              <a:t>with 192 </a:t>
            </a:r>
            <a:r>
              <a:rPr lang="en-GB" altLang="en-US" sz="2000" dirty="0">
                <a:solidFill>
                  <a:srgbClr val="1960AB"/>
                </a:solidFill>
              </a:rPr>
              <a:t>Parties: </a:t>
            </a:r>
          </a:p>
          <a:p>
            <a:pPr marL="968375" lvl="1" indent="-609600" eaLnBrk="1" hangingPunct="1">
              <a:lnSpc>
                <a:spcPct val="80000"/>
              </a:lnSpc>
              <a:spcBef>
                <a:spcPts val="100"/>
              </a:spcBef>
              <a:spcAft>
                <a:spcPts val="100"/>
              </a:spcAft>
              <a:buFont typeface="Symbol" panose="05050102010706020507" pitchFamily="18" charset="2"/>
              <a:buChar char="-"/>
            </a:pPr>
            <a:r>
              <a:rPr lang="en-IE" altLang="en-US" sz="1800" dirty="0"/>
              <a:t>a “Protocol” to the Convention, adopted in Kyoto, Japan, in 1997; entered into force in 2005 </a:t>
            </a:r>
          </a:p>
          <a:p>
            <a:pPr marL="968375" lvl="1" indent="-609600" eaLnBrk="1" hangingPunct="1">
              <a:lnSpc>
                <a:spcPct val="80000"/>
              </a:lnSpc>
              <a:spcBef>
                <a:spcPts val="100"/>
              </a:spcBef>
              <a:spcAft>
                <a:spcPts val="100"/>
              </a:spcAft>
              <a:buFont typeface="Symbol" panose="05050102010706020507" pitchFamily="18" charset="2"/>
              <a:buChar char="-"/>
            </a:pPr>
            <a:r>
              <a:rPr lang="en-IE" altLang="en-US" sz="1800" dirty="0"/>
              <a:t>under the Kyoto Protocol: legally-binding targets/commitments to reduce/limit GHG emissions and more stringent reporting/review requirements</a:t>
            </a:r>
          </a:p>
          <a:p>
            <a:pPr marL="968375" lvl="1" indent="-609600" eaLnBrk="1" hangingPunct="1">
              <a:lnSpc>
                <a:spcPct val="80000"/>
              </a:lnSpc>
              <a:spcBef>
                <a:spcPts val="100"/>
              </a:spcBef>
              <a:spcAft>
                <a:spcPts val="100"/>
              </a:spcAft>
              <a:buFont typeface="Symbol" panose="05050102010706020507" pitchFamily="18" charset="2"/>
              <a:buChar char="-"/>
            </a:pPr>
            <a:r>
              <a:rPr lang="en-IE" altLang="en-US" sz="1800" b="1" dirty="0"/>
              <a:t>these targets and rules apply only to Annex I </a:t>
            </a:r>
            <a:r>
              <a:rPr lang="en-IE" altLang="en-US" sz="1800" b="1" dirty="0" smtClean="0"/>
              <a:t>countries</a:t>
            </a:r>
          </a:p>
          <a:p>
            <a:pPr marL="358775" lvl="1" indent="0" eaLnBrk="1" hangingPunct="1">
              <a:lnSpc>
                <a:spcPct val="80000"/>
              </a:lnSpc>
              <a:spcBef>
                <a:spcPts val="100"/>
              </a:spcBef>
              <a:spcAft>
                <a:spcPts val="100"/>
              </a:spcAft>
              <a:buNone/>
            </a:pPr>
            <a:endParaRPr lang="en-GB" altLang="en-US" sz="1600" b="1" dirty="0"/>
          </a:p>
          <a:p>
            <a:pPr marL="609600" indent="-609600" eaLnBrk="1" hangingPunct="1">
              <a:lnSpc>
                <a:spcPct val="80000"/>
              </a:lnSpc>
              <a:buFontTx/>
              <a:buAutoNum type="arabicPeriod"/>
            </a:pPr>
            <a:r>
              <a:rPr lang="en-GB" altLang="en-US" sz="2000" dirty="0" smtClean="0">
                <a:solidFill>
                  <a:srgbClr val="1960AB"/>
                </a:solidFill>
              </a:rPr>
              <a:t>Anticipated new agreement (Paris, 2015): </a:t>
            </a:r>
          </a:p>
          <a:p>
            <a:pPr marL="968375" lvl="1" indent="-609600" eaLnBrk="1" hangingPunct="1">
              <a:lnSpc>
                <a:spcPct val="80000"/>
              </a:lnSpc>
              <a:spcBef>
                <a:spcPts val="100"/>
              </a:spcBef>
              <a:spcAft>
                <a:spcPts val="100"/>
              </a:spcAft>
              <a:buFont typeface="Symbol" panose="05050102010706020507" pitchFamily="18" charset="2"/>
              <a:buChar char="-"/>
            </a:pPr>
            <a:r>
              <a:rPr lang="en-IE" altLang="en-US" sz="1800" dirty="0" smtClean="0"/>
              <a:t>Since 2011: “</a:t>
            </a:r>
            <a:r>
              <a:rPr lang="en-IE" altLang="en-US" sz="1800" dirty="0"/>
              <a:t>a process to develop </a:t>
            </a:r>
            <a:r>
              <a:rPr lang="en-IE" altLang="en-US" sz="1800" u="sng" dirty="0">
                <a:solidFill>
                  <a:srgbClr val="FF0000"/>
                </a:solidFill>
              </a:rPr>
              <a:t>a protocol, another legal instrument </a:t>
            </a:r>
            <a:r>
              <a:rPr lang="en-IE" altLang="en-US" sz="1800" u="sng" dirty="0" smtClean="0">
                <a:solidFill>
                  <a:srgbClr val="FF0000"/>
                </a:solidFill>
              </a:rPr>
              <a:t>or an </a:t>
            </a:r>
            <a:r>
              <a:rPr lang="en-IE" altLang="en-US" sz="1800" u="sng" dirty="0">
                <a:solidFill>
                  <a:srgbClr val="FF0000"/>
                </a:solidFill>
              </a:rPr>
              <a:t>agreed outcome with legal force </a:t>
            </a:r>
            <a:r>
              <a:rPr lang="en-IE" altLang="en-US" sz="1800" dirty="0"/>
              <a:t>under the Convention </a:t>
            </a:r>
            <a:r>
              <a:rPr lang="en-IE" altLang="en-US" sz="1800" u="sng" dirty="0">
                <a:solidFill>
                  <a:srgbClr val="FF0000"/>
                </a:solidFill>
              </a:rPr>
              <a:t>applicable to all </a:t>
            </a:r>
            <a:r>
              <a:rPr lang="en-IE" altLang="en-US" sz="1800" u="sng" dirty="0" smtClean="0">
                <a:solidFill>
                  <a:srgbClr val="FF0000"/>
                </a:solidFill>
              </a:rPr>
              <a:t>Parties</a:t>
            </a:r>
            <a:r>
              <a:rPr lang="en-GB" altLang="en-US" sz="1800" dirty="0" smtClean="0"/>
              <a:t>”</a:t>
            </a:r>
            <a:endParaRPr lang="en-IE" altLang="en-US" sz="1800" dirty="0" smtClean="0"/>
          </a:p>
        </p:txBody>
      </p:sp>
      <p:sp>
        <p:nvSpPr>
          <p:cNvPr id="5" name="Rectangle 2"/>
          <p:cNvSpPr txBox="1">
            <a:spLocks noChangeArrowheads="1"/>
          </p:cNvSpPr>
          <p:nvPr/>
        </p:nvSpPr>
        <p:spPr bwMode="auto">
          <a:xfrm>
            <a:off x="539552" y="188640"/>
            <a:ext cx="7869238"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r>
              <a:rPr lang="en-US" sz="3200" b="1" kern="0" dirty="0" smtClean="0">
                <a:latin typeface="Baskerville Old Face" pitchFamily="18" charset="0"/>
              </a:rPr>
              <a:t>Background:  from Rio (1992) to Paris (2015)</a:t>
            </a:r>
            <a:endParaRPr lang="de-DE" sz="3200" b="1" kern="0" dirty="0">
              <a:latin typeface="Baskerville Old Face" pitchFamily="18" charset="0"/>
            </a:endParaRPr>
          </a:p>
        </p:txBody>
      </p:sp>
    </p:spTree>
    <p:extLst>
      <p:ext uri="{BB962C8B-B14F-4D97-AF65-F5344CB8AC3E}">
        <p14:creationId xmlns:p14="http://schemas.microsoft.com/office/powerpoint/2010/main" val="1330307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539552" y="188640"/>
            <a:ext cx="7869238"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r>
              <a:rPr lang="en-US" sz="3200" b="1" kern="0" dirty="0" smtClean="0">
                <a:latin typeface="Baskerville Old Face" pitchFamily="18" charset="0"/>
              </a:rPr>
              <a:t>Requirements for data reporting: </a:t>
            </a:r>
            <a:endParaRPr lang="de-DE" sz="3200" b="1" kern="0" dirty="0">
              <a:latin typeface="Baskerville Old Face" pitchFamily="18" charset="0"/>
            </a:endParaRPr>
          </a:p>
        </p:txBody>
      </p:sp>
      <p:sp>
        <p:nvSpPr>
          <p:cNvPr id="8" name="Rectangle 7"/>
          <p:cNvSpPr/>
          <p:nvPr/>
        </p:nvSpPr>
        <p:spPr>
          <a:xfrm>
            <a:off x="467544" y="936180"/>
            <a:ext cx="8424936" cy="5644622"/>
          </a:xfrm>
          <a:prstGeom prst="rect">
            <a:avLst/>
          </a:prstGeom>
        </p:spPr>
        <p:txBody>
          <a:bodyPr wrap="square">
            <a:spAutoFit/>
          </a:bodyPr>
          <a:lstStyle/>
          <a:p>
            <a:pPr eaLnBrk="1" hangingPunct="1">
              <a:lnSpc>
                <a:spcPct val="80000"/>
              </a:lnSpc>
            </a:pPr>
            <a:r>
              <a:rPr lang="en-GB" altLang="en-US" sz="2400" dirty="0" smtClean="0">
                <a:solidFill>
                  <a:srgbClr val="FF0000"/>
                </a:solidFill>
              </a:rPr>
              <a:t>Foundation: </a:t>
            </a:r>
            <a:r>
              <a:rPr lang="en-IE" altLang="en-US" sz="2400" dirty="0">
                <a:solidFill>
                  <a:srgbClr val="FF0000"/>
                </a:solidFill>
              </a:rPr>
              <a:t>Articles 4 and 12 of the Convention</a:t>
            </a:r>
            <a:endParaRPr lang="en-GB" altLang="en-US" sz="2400" dirty="0">
              <a:solidFill>
                <a:srgbClr val="FF0000"/>
              </a:solidFill>
            </a:endParaRPr>
          </a:p>
          <a:p>
            <a:pPr marL="968375" lvl="1" indent="-609600" eaLnBrk="1" hangingPunct="1">
              <a:lnSpc>
                <a:spcPct val="80000"/>
              </a:lnSpc>
              <a:spcBef>
                <a:spcPts val="600"/>
              </a:spcBef>
              <a:buFont typeface="Symbol" panose="05050102010706020507" pitchFamily="18" charset="2"/>
              <a:buChar char="-"/>
            </a:pPr>
            <a:r>
              <a:rPr lang="en-IE" altLang="en-US" sz="2000" dirty="0" smtClean="0"/>
              <a:t>Each </a:t>
            </a:r>
            <a:r>
              <a:rPr lang="en-IE" altLang="en-US" sz="2000" dirty="0"/>
              <a:t>Party, taking into account their common but differentiated responsibilities </a:t>
            </a:r>
            <a:r>
              <a:rPr lang="en-IE" altLang="en-US" sz="2000" dirty="0" smtClean="0"/>
              <a:t>… to develop</a:t>
            </a:r>
            <a:r>
              <a:rPr lang="en-IE" altLang="en-US" sz="2000" dirty="0"/>
              <a:t>, periodically update, publish and </a:t>
            </a:r>
            <a:r>
              <a:rPr lang="en-IE" altLang="en-US" sz="2000" dirty="0" smtClean="0"/>
              <a:t>communicate, </a:t>
            </a:r>
            <a:r>
              <a:rPr lang="en-IE" altLang="en-US" sz="2000" u="sng" dirty="0" smtClean="0"/>
              <a:t>national </a:t>
            </a:r>
            <a:r>
              <a:rPr lang="en-IE" altLang="en-US" sz="2000" u="sng" dirty="0"/>
              <a:t>inventories of anthropogenic emissions by sources and removals </a:t>
            </a:r>
            <a:r>
              <a:rPr lang="en-IE" altLang="en-US" sz="2000" dirty="0"/>
              <a:t>by sinks of all greenhouse gases not controlled by the Montreal Protocol, </a:t>
            </a:r>
            <a:r>
              <a:rPr lang="en-IE" altLang="en-US" sz="2000" u="sng" dirty="0"/>
              <a:t>using comparable </a:t>
            </a:r>
            <a:r>
              <a:rPr lang="en-IE" altLang="en-US" sz="2000" u="sng" dirty="0" smtClean="0"/>
              <a:t>methodologies</a:t>
            </a:r>
            <a:r>
              <a:rPr lang="en-IE" altLang="en-US" sz="2000" dirty="0" smtClean="0"/>
              <a:t>… ”</a:t>
            </a:r>
            <a:endParaRPr lang="en-IE" altLang="en-US" sz="2000" dirty="0"/>
          </a:p>
          <a:p>
            <a:pPr marL="968375" lvl="1" indent="-609600" eaLnBrk="1" hangingPunct="1">
              <a:lnSpc>
                <a:spcPct val="80000"/>
              </a:lnSpc>
              <a:spcBef>
                <a:spcPts val="600"/>
              </a:spcBef>
              <a:buFont typeface="Symbol" panose="05050102010706020507" pitchFamily="18" charset="2"/>
              <a:buChar char="-"/>
            </a:pPr>
            <a:r>
              <a:rPr lang="en-IE" altLang="en-US" sz="2000" dirty="0" smtClean="0"/>
              <a:t>The provisions for reporting are detailed in many decisions</a:t>
            </a:r>
          </a:p>
          <a:p>
            <a:pPr>
              <a:lnSpc>
                <a:spcPct val="80000"/>
              </a:lnSpc>
            </a:pPr>
            <a:r>
              <a:rPr lang="en-IE" altLang="en-US" sz="2400" dirty="0" smtClean="0">
                <a:solidFill>
                  <a:srgbClr val="FF0000"/>
                </a:solidFill>
              </a:rPr>
              <a:t>GHGs to report on: </a:t>
            </a:r>
          </a:p>
          <a:p>
            <a:pPr marL="968375" lvl="1" indent="-609600">
              <a:lnSpc>
                <a:spcPct val="80000"/>
              </a:lnSpc>
              <a:spcBef>
                <a:spcPts val="600"/>
              </a:spcBef>
              <a:buFont typeface="Symbol" panose="05050102010706020507" pitchFamily="18" charset="2"/>
              <a:buChar char="-"/>
            </a:pPr>
            <a:r>
              <a:rPr lang="en-IE" altLang="en-US" sz="2000" dirty="0"/>
              <a:t>Direct GHGs: </a:t>
            </a:r>
            <a:r>
              <a:rPr lang="en-IE" altLang="en-US" sz="2000" dirty="0" smtClean="0"/>
              <a:t>CO</a:t>
            </a:r>
            <a:r>
              <a:rPr lang="en-IE" altLang="en-US" sz="2000" baseline="-25000" dirty="0" smtClean="0"/>
              <a:t>2</a:t>
            </a:r>
            <a:r>
              <a:rPr lang="en-IE" altLang="en-US" sz="2000" dirty="0" smtClean="0"/>
              <a:t>, CH</a:t>
            </a:r>
            <a:r>
              <a:rPr lang="en-IE" altLang="en-US" sz="2000" baseline="-25000" dirty="0" smtClean="0"/>
              <a:t>4</a:t>
            </a:r>
            <a:r>
              <a:rPr lang="en-IE" altLang="en-US" sz="2000" dirty="0" smtClean="0"/>
              <a:t>, N</a:t>
            </a:r>
            <a:r>
              <a:rPr lang="en-IE" altLang="en-US" sz="2000" baseline="-25000" dirty="0" smtClean="0"/>
              <a:t>2</a:t>
            </a:r>
            <a:r>
              <a:rPr lang="en-IE" altLang="en-US" sz="2000" dirty="0" smtClean="0"/>
              <a:t>O, HFCs, PFCs, SF</a:t>
            </a:r>
            <a:r>
              <a:rPr lang="en-IE" altLang="en-US" sz="2000" baseline="-25000" dirty="0" smtClean="0"/>
              <a:t>6</a:t>
            </a:r>
            <a:r>
              <a:rPr lang="en-IE" altLang="en-US" sz="2000" dirty="0" smtClean="0"/>
              <a:t>, NF</a:t>
            </a:r>
            <a:r>
              <a:rPr lang="en-IE" altLang="en-US" sz="2000" baseline="-25000" dirty="0" smtClean="0"/>
              <a:t>3</a:t>
            </a:r>
            <a:endParaRPr lang="en-IE" altLang="en-US" sz="2000" baseline="-25000" dirty="0"/>
          </a:p>
          <a:p>
            <a:pPr marL="968375" lvl="1" indent="-609600">
              <a:lnSpc>
                <a:spcPct val="80000"/>
              </a:lnSpc>
              <a:spcBef>
                <a:spcPts val="600"/>
              </a:spcBef>
              <a:buFont typeface="Symbol" panose="05050102010706020507" pitchFamily="18" charset="2"/>
              <a:buChar char="-"/>
            </a:pPr>
            <a:r>
              <a:rPr lang="en-IE" altLang="en-US" sz="2000" dirty="0"/>
              <a:t>Indirect GHGs: </a:t>
            </a:r>
            <a:r>
              <a:rPr lang="en-IE" altLang="en-US" sz="2000" dirty="0" smtClean="0"/>
              <a:t>CO, </a:t>
            </a:r>
            <a:r>
              <a:rPr lang="en-IE" altLang="en-US" sz="2000" dirty="0" err="1" smtClean="0"/>
              <a:t>NO</a:t>
            </a:r>
            <a:r>
              <a:rPr lang="en-IE" altLang="en-US" sz="2000" baseline="-25000" dirty="0" err="1" smtClean="0"/>
              <a:t>x</a:t>
            </a:r>
            <a:r>
              <a:rPr lang="en-IE" altLang="en-US" sz="2000" dirty="0" smtClean="0"/>
              <a:t>, NMVOCs, </a:t>
            </a:r>
            <a:r>
              <a:rPr lang="en-IE" altLang="en-US" sz="2000" dirty="0" err="1" smtClean="0"/>
              <a:t>SO</a:t>
            </a:r>
            <a:r>
              <a:rPr lang="en-IE" altLang="en-US" sz="2000" baseline="-25000" dirty="0" err="1" smtClean="0"/>
              <a:t>x</a:t>
            </a:r>
            <a:endParaRPr lang="en-IE" altLang="en-US" sz="2000" baseline="-25000" dirty="0"/>
          </a:p>
          <a:p>
            <a:pPr>
              <a:lnSpc>
                <a:spcPct val="80000"/>
              </a:lnSpc>
            </a:pPr>
            <a:r>
              <a:rPr lang="en-IE" altLang="en-US" sz="2400" dirty="0" smtClean="0">
                <a:solidFill>
                  <a:srgbClr val="FF0000"/>
                </a:solidFill>
              </a:rPr>
              <a:t>Annex I / non-Annex I Parties have different requirements</a:t>
            </a:r>
          </a:p>
          <a:p>
            <a:pPr marL="968375" lvl="1" indent="-609600">
              <a:lnSpc>
                <a:spcPct val="80000"/>
              </a:lnSpc>
              <a:spcBef>
                <a:spcPts val="600"/>
              </a:spcBef>
              <a:buFont typeface="Symbol" panose="05050102010706020507" pitchFamily="18" charset="2"/>
              <a:buChar char="-"/>
            </a:pPr>
            <a:r>
              <a:rPr lang="en-IE" altLang="en-US" sz="2000" dirty="0" smtClean="0"/>
              <a:t>Different methodological basis (versions of IPCC guidelines) </a:t>
            </a:r>
          </a:p>
          <a:p>
            <a:pPr marL="968375" lvl="1" indent="-609600">
              <a:lnSpc>
                <a:spcPct val="80000"/>
              </a:lnSpc>
              <a:spcBef>
                <a:spcPts val="600"/>
              </a:spcBef>
              <a:buFont typeface="Symbol" panose="05050102010706020507" pitchFamily="18" charset="2"/>
              <a:buChar char="-"/>
            </a:pPr>
            <a:r>
              <a:rPr lang="en-IE" altLang="en-US" sz="2000" dirty="0" smtClean="0"/>
              <a:t>More extensive and </a:t>
            </a:r>
            <a:r>
              <a:rPr lang="en-IE" altLang="en-US" sz="2000" dirty="0"/>
              <a:t>frequent </a:t>
            </a:r>
            <a:r>
              <a:rPr lang="en-IE" altLang="en-US" sz="2000" dirty="0" smtClean="0"/>
              <a:t>reporting for Annex I Parties</a:t>
            </a:r>
          </a:p>
          <a:p>
            <a:pPr marL="968375" lvl="1" indent="-609600">
              <a:lnSpc>
                <a:spcPct val="80000"/>
              </a:lnSpc>
              <a:spcBef>
                <a:spcPts val="600"/>
              </a:spcBef>
              <a:buFont typeface="Symbol" panose="05050102010706020507" pitchFamily="18" charset="2"/>
              <a:buChar char="-"/>
            </a:pPr>
            <a:r>
              <a:rPr lang="en-IE" altLang="en-US" sz="2000" dirty="0" smtClean="0"/>
              <a:t>Reporting by non-Annex I Parties is conditioned by funding</a:t>
            </a:r>
          </a:p>
          <a:p>
            <a:pPr marL="968375" lvl="1" indent="-609600">
              <a:lnSpc>
                <a:spcPct val="80000"/>
              </a:lnSpc>
              <a:spcBef>
                <a:spcPts val="600"/>
              </a:spcBef>
              <a:buFont typeface="Symbol" panose="05050102010706020507" pitchFamily="18" charset="2"/>
              <a:buChar char="-"/>
            </a:pPr>
            <a:r>
              <a:rPr lang="en-IE" altLang="en-US" sz="2000" dirty="0" smtClean="0"/>
              <a:t>Annex I Parties have a rigorous </a:t>
            </a:r>
            <a:r>
              <a:rPr lang="en-IE" altLang="en-US" sz="2000" u="sng" dirty="0" smtClean="0"/>
              <a:t>review process </a:t>
            </a:r>
            <a:r>
              <a:rPr lang="en-IE" altLang="en-US" sz="2000" dirty="0" smtClean="0"/>
              <a:t>for GHG data</a:t>
            </a:r>
            <a:endParaRPr lang="en-IE" altLang="en-US" sz="2000" dirty="0"/>
          </a:p>
          <a:p>
            <a:pPr>
              <a:lnSpc>
                <a:spcPct val="80000"/>
              </a:lnSpc>
            </a:pPr>
            <a:endParaRPr lang="en-IE" altLang="en-US" sz="2400" dirty="0">
              <a:solidFill>
                <a:srgbClr val="FF0000"/>
              </a:solidFill>
            </a:endParaRPr>
          </a:p>
        </p:txBody>
      </p:sp>
      <p:sp>
        <p:nvSpPr>
          <p:cNvPr id="4" name="TextBox 3"/>
          <p:cNvSpPr txBox="1"/>
          <p:nvPr/>
        </p:nvSpPr>
        <p:spPr>
          <a:xfrm>
            <a:off x="4218047" y="6143817"/>
            <a:ext cx="4589718" cy="307777"/>
          </a:xfrm>
          <a:prstGeom prst="rect">
            <a:avLst/>
          </a:prstGeom>
          <a:noFill/>
        </p:spPr>
        <p:txBody>
          <a:bodyPr wrap="none" rtlCol="0">
            <a:spAutoFit/>
          </a:bodyPr>
          <a:lstStyle/>
          <a:p>
            <a:r>
              <a:rPr lang="en-US" sz="1400" i="1" dirty="0" smtClean="0"/>
              <a:t>* IPCC = Intergovernmental Panel on Climate Change </a:t>
            </a:r>
            <a:endParaRPr lang="en-US" sz="1400" i="1" dirty="0"/>
          </a:p>
        </p:txBody>
      </p:sp>
    </p:spTree>
    <p:extLst>
      <p:ext uri="{BB962C8B-B14F-4D97-AF65-F5344CB8AC3E}">
        <p14:creationId xmlns:p14="http://schemas.microsoft.com/office/powerpoint/2010/main" val="1210815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95536" y="142875"/>
            <a:ext cx="8424936" cy="765175"/>
          </a:xfrm>
        </p:spPr>
        <p:txBody>
          <a:bodyPr/>
          <a:lstStyle/>
          <a:p>
            <a:r>
              <a:rPr lang="en-US" sz="3200" b="1" dirty="0" smtClean="0">
                <a:latin typeface="Baskerville Old Face" pitchFamily="18" charset="0"/>
              </a:rPr>
              <a:t>The review/compliance process under UNFCCC*</a:t>
            </a:r>
            <a:endParaRPr lang="de-DE" sz="3200" b="1" dirty="0">
              <a:latin typeface="Baskerville Old Face" pitchFamily="18" charset="0"/>
            </a:endParaRPr>
          </a:p>
        </p:txBody>
      </p:sp>
      <p:sp>
        <p:nvSpPr>
          <p:cNvPr id="3" name="Rounded Rectangle 2"/>
          <p:cNvSpPr/>
          <p:nvPr/>
        </p:nvSpPr>
        <p:spPr bwMode="auto">
          <a:xfrm>
            <a:off x="395536" y="1700808"/>
            <a:ext cx="2376264" cy="1152128"/>
          </a:xfrm>
          <a:prstGeom prst="roundRect">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1800" dirty="0" smtClean="0">
                <a:latin typeface="Arial" charset="0"/>
              </a:rPr>
              <a:t>Parties submit mandated information/data</a:t>
            </a:r>
            <a:endParaRPr kumimoji="0" lang="en-US" sz="1800" b="0" i="0" u="none" strike="noStrike" cap="none" normalizeH="0" baseline="0" dirty="0" smtClean="0">
              <a:ln>
                <a:noFill/>
              </a:ln>
              <a:solidFill>
                <a:schemeClr val="tx1"/>
              </a:solidFill>
              <a:effectLst/>
              <a:latin typeface="Arial" charset="0"/>
            </a:endParaRPr>
          </a:p>
        </p:txBody>
      </p:sp>
      <p:sp>
        <p:nvSpPr>
          <p:cNvPr id="6" name="Rounded Rectangle 5"/>
          <p:cNvSpPr/>
          <p:nvPr/>
        </p:nvSpPr>
        <p:spPr bwMode="auto">
          <a:xfrm>
            <a:off x="3203848" y="1700808"/>
            <a:ext cx="2520280" cy="1152128"/>
          </a:xfrm>
          <a:prstGeom prst="roundRect">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1800" dirty="0">
                <a:latin typeface="Arial" charset="0"/>
              </a:rPr>
              <a:t>S</a:t>
            </a:r>
            <a:r>
              <a:rPr lang="en-US" sz="1800" dirty="0" smtClean="0">
                <a:latin typeface="Arial" charset="0"/>
              </a:rPr>
              <a:t>ubmitted info is reviewed by ERTs (“expert review teams”)</a:t>
            </a:r>
            <a:endParaRPr kumimoji="0" lang="en-US" sz="1800" b="0"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6156176" y="1700808"/>
            <a:ext cx="2664296" cy="1152128"/>
          </a:xfrm>
          <a:prstGeom prst="roundRect">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en-US" sz="1800" dirty="0" smtClean="0">
                <a:latin typeface="Arial" charset="0"/>
              </a:rPr>
              <a:t>Review reports by ERTs:    - </a:t>
            </a:r>
            <a:r>
              <a:rPr kumimoji="0" lang="en-US" sz="1800" b="0" i="0" u="none" strike="noStrike" cap="none" normalizeH="0" dirty="0" smtClean="0">
                <a:ln>
                  <a:noFill/>
                </a:ln>
                <a:solidFill>
                  <a:schemeClr val="tx1"/>
                </a:solidFill>
                <a:effectLst/>
                <a:latin typeface="Arial" charset="0"/>
              </a:rPr>
              <a:t>usually with issues</a:t>
            </a:r>
            <a:r>
              <a:rPr lang="en-US" sz="1800" dirty="0">
                <a:solidFill>
                  <a:schemeClr val="tx1"/>
                </a:solidFill>
                <a:latin typeface="Arial" charset="0"/>
              </a:rPr>
              <a:t> </a:t>
            </a:r>
            <a:r>
              <a:rPr lang="en-US" sz="1800" dirty="0" smtClean="0">
                <a:solidFill>
                  <a:schemeClr val="tx1"/>
                </a:solidFill>
                <a:latin typeface="Arial" charset="0"/>
              </a:rPr>
              <a:t>and recommendations</a:t>
            </a:r>
            <a:endParaRPr kumimoji="0" lang="en-US" sz="1800" b="0" i="0" u="none" strike="noStrike" cap="none" normalizeH="0" baseline="0" dirty="0" smtClean="0">
              <a:ln>
                <a:noFill/>
              </a:ln>
              <a:solidFill>
                <a:schemeClr val="tx1"/>
              </a:solidFill>
              <a:effectLst/>
              <a:latin typeface="Arial" charset="0"/>
            </a:endParaRPr>
          </a:p>
        </p:txBody>
      </p:sp>
      <p:sp>
        <p:nvSpPr>
          <p:cNvPr id="8" name="Bent Arrow 7"/>
          <p:cNvSpPr/>
          <p:nvPr/>
        </p:nvSpPr>
        <p:spPr bwMode="auto">
          <a:xfrm rot="10800000">
            <a:off x="5616810" y="3104964"/>
            <a:ext cx="1187438" cy="1944216"/>
          </a:xfrm>
          <a:prstGeom prst="bentArrow">
            <a:avLst>
              <a:gd name="adj1" fmla="val 25000"/>
              <a:gd name="adj2" fmla="val 25397"/>
              <a:gd name="adj3" fmla="val 25000"/>
              <a:gd name="adj4" fmla="val 43750"/>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
        <p:nvSpPr>
          <p:cNvPr id="9" name="Rounded Rectangle 8"/>
          <p:cNvSpPr/>
          <p:nvPr/>
        </p:nvSpPr>
        <p:spPr bwMode="auto">
          <a:xfrm>
            <a:off x="899592" y="4725144"/>
            <a:ext cx="4104456" cy="1296144"/>
          </a:xfrm>
          <a:prstGeom prst="roundRect">
            <a:avLst/>
          </a:prstGeom>
          <a:ln w="12700" cap="flat" cmpd="sng" algn="ctr">
            <a:solidFill>
              <a:schemeClr val="tx1"/>
            </a:solidFill>
            <a:prstDash val="solid"/>
            <a:round/>
            <a:headEnd type="none" w="med" len="med"/>
            <a:tailEnd type="none" w="med" len="med"/>
          </a:ln>
          <a:effectLst/>
          <a:extLst/>
        </p:spPr>
        <p:style>
          <a:lnRef idx="0">
            <a:scrgbClr r="0" g="0" b="0"/>
          </a:lnRef>
          <a:fillRef idx="1003">
            <a:schemeClr val="dk2"/>
          </a:fillRef>
          <a:effectRef idx="0">
            <a:scrgbClr r="0" g="0" b="0"/>
          </a:effectRef>
          <a:fontRef idx="major"/>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Compliance process…</a:t>
            </a:r>
            <a:r>
              <a:rPr lang="en-US" sz="2800" dirty="0">
                <a:solidFill>
                  <a:schemeClr val="bg1"/>
                </a:solidFill>
                <a:latin typeface="Arial" charset="0"/>
              </a:rPr>
              <a:t/>
            </a:r>
            <a:br>
              <a:rPr lang="en-US" sz="2800" dirty="0">
                <a:solidFill>
                  <a:schemeClr val="bg1"/>
                </a:solidFill>
                <a:latin typeface="Arial" charset="0"/>
              </a:rPr>
            </a:br>
            <a:r>
              <a:rPr lang="en-US" sz="2800" dirty="0" smtClean="0">
                <a:solidFill>
                  <a:schemeClr val="bg1"/>
                </a:solidFill>
                <a:latin typeface="Arial" charset="0"/>
              </a:rPr>
              <a:t>(for KP Parties only)</a:t>
            </a:r>
            <a:endParaRPr kumimoji="0" lang="en-US" sz="2800" b="0" i="0" u="none" strike="noStrike" cap="none" normalizeH="0" baseline="0" dirty="0" smtClean="0">
              <a:ln>
                <a:noFill/>
              </a:ln>
              <a:solidFill>
                <a:schemeClr val="bg1"/>
              </a:solidFill>
              <a:effectLst/>
              <a:latin typeface="Arial" charset="0"/>
            </a:endParaRPr>
          </a:p>
        </p:txBody>
      </p:sp>
      <p:sp>
        <p:nvSpPr>
          <p:cNvPr id="10" name="TextBox 9"/>
          <p:cNvSpPr txBox="1"/>
          <p:nvPr/>
        </p:nvSpPr>
        <p:spPr>
          <a:xfrm>
            <a:off x="585126" y="1052736"/>
            <a:ext cx="2474706" cy="553998"/>
          </a:xfrm>
          <a:prstGeom prst="rect">
            <a:avLst/>
          </a:prstGeom>
          <a:noFill/>
        </p:spPr>
        <p:txBody>
          <a:bodyPr wrap="square" rtlCol="0">
            <a:spAutoFit/>
          </a:bodyPr>
          <a:lstStyle/>
          <a:p>
            <a:pPr algn="ctr"/>
            <a:r>
              <a:rPr lang="en-US" i="1" dirty="0" smtClean="0">
                <a:solidFill>
                  <a:srgbClr val="FF0000"/>
                </a:solidFill>
              </a:rPr>
              <a:t>UNFCCC checks and manages the submissions</a:t>
            </a:r>
            <a:endParaRPr lang="en-US" i="1" dirty="0">
              <a:solidFill>
                <a:srgbClr val="FF0000"/>
              </a:solidFill>
            </a:endParaRPr>
          </a:p>
        </p:txBody>
      </p:sp>
      <p:sp>
        <p:nvSpPr>
          <p:cNvPr id="13" name="TextBox 12"/>
          <p:cNvSpPr txBox="1"/>
          <p:nvPr/>
        </p:nvSpPr>
        <p:spPr>
          <a:xfrm>
            <a:off x="3455181" y="1052736"/>
            <a:ext cx="2161629" cy="553998"/>
          </a:xfrm>
          <a:prstGeom prst="rect">
            <a:avLst/>
          </a:prstGeom>
          <a:noFill/>
        </p:spPr>
        <p:txBody>
          <a:bodyPr wrap="square" rtlCol="0">
            <a:spAutoFit/>
          </a:bodyPr>
          <a:lstStyle/>
          <a:p>
            <a:pPr algn="ctr"/>
            <a:r>
              <a:rPr lang="en-US" i="1" dirty="0" smtClean="0">
                <a:solidFill>
                  <a:srgbClr val="FF0000"/>
                </a:solidFill>
              </a:rPr>
              <a:t>UNFCCC coordinates the work of the ERTs</a:t>
            </a:r>
            <a:endParaRPr lang="en-US" i="1" dirty="0">
              <a:solidFill>
                <a:srgbClr val="FF0000"/>
              </a:solidFill>
            </a:endParaRPr>
          </a:p>
        </p:txBody>
      </p:sp>
      <p:sp>
        <p:nvSpPr>
          <p:cNvPr id="14" name="TextBox 13"/>
          <p:cNvSpPr txBox="1"/>
          <p:nvPr/>
        </p:nvSpPr>
        <p:spPr>
          <a:xfrm>
            <a:off x="6156176" y="1074802"/>
            <a:ext cx="2592287" cy="553998"/>
          </a:xfrm>
          <a:prstGeom prst="rect">
            <a:avLst/>
          </a:prstGeom>
          <a:noFill/>
        </p:spPr>
        <p:txBody>
          <a:bodyPr wrap="square" rtlCol="0">
            <a:spAutoFit/>
          </a:bodyPr>
          <a:lstStyle/>
          <a:p>
            <a:pPr algn="ctr"/>
            <a:r>
              <a:rPr lang="en-US" i="1" dirty="0" smtClean="0">
                <a:solidFill>
                  <a:srgbClr val="FF0000"/>
                </a:solidFill>
              </a:rPr>
              <a:t>UNFCCC coordinates and publishes the reports</a:t>
            </a:r>
            <a:endParaRPr lang="en-US" i="1" dirty="0">
              <a:solidFill>
                <a:srgbClr val="FF0000"/>
              </a:solidFill>
            </a:endParaRPr>
          </a:p>
        </p:txBody>
      </p:sp>
      <p:sp>
        <p:nvSpPr>
          <p:cNvPr id="2" name="Folded Corner 1"/>
          <p:cNvSpPr/>
          <p:nvPr/>
        </p:nvSpPr>
        <p:spPr bwMode="auto">
          <a:xfrm>
            <a:off x="6948264" y="3068960"/>
            <a:ext cx="1800199" cy="2916324"/>
          </a:xfrm>
          <a:prstGeom prst="foldedCorner">
            <a:avLst/>
          </a:prstGeom>
          <a:solidFill>
            <a:srgbClr val="92D050"/>
          </a:solidFill>
          <a:ln w="12700"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charset="0"/>
            </a:endParaRPr>
          </a:p>
          <a:p>
            <a:pPr marL="0" marR="0" indent="0" algn="ctr" defTabSz="914400" rtl="0" eaLnBrk="1" fontAlgn="base" latinLnBrk="0" hangingPunct="1">
              <a:lnSpc>
                <a:spcPct val="100000"/>
              </a:lnSpc>
              <a:spcBef>
                <a:spcPct val="50000"/>
              </a:spcBef>
              <a:spcAft>
                <a:spcPct val="0"/>
              </a:spcAft>
              <a:buClrTx/>
              <a:buSzTx/>
              <a:buFontTx/>
              <a:buNone/>
              <a:tabLst/>
            </a:pPr>
            <a:r>
              <a:rPr kumimoji="0" lang="en-US" sz="1500" b="0" i="0" u="sng" strike="noStrike" cap="none" normalizeH="0" baseline="0" dirty="0" smtClean="0">
                <a:ln>
                  <a:noFill/>
                </a:ln>
                <a:solidFill>
                  <a:schemeClr val="tx1"/>
                </a:solidFill>
                <a:effectLst/>
                <a:latin typeface="Arial" charset="0"/>
              </a:rPr>
              <a:t>Annual</a:t>
            </a:r>
            <a:r>
              <a:rPr kumimoji="0" lang="en-US" sz="1500" b="0" i="0" u="none" strike="noStrike" cap="none" normalizeH="0" dirty="0" smtClean="0">
                <a:ln>
                  <a:noFill/>
                </a:ln>
                <a:solidFill>
                  <a:schemeClr val="tx1"/>
                </a:solidFill>
                <a:effectLst/>
                <a:latin typeface="Arial" charset="0"/>
              </a:rPr>
              <a:t> reports</a:t>
            </a:r>
            <a:r>
              <a:rPr kumimoji="0" lang="en-US" sz="1500" b="0" i="0" u="none" strike="noStrike" cap="none" normalizeH="0" baseline="0" dirty="0" smtClean="0">
                <a:ln>
                  <a:noFill/>
                </a:ln>
                <a:solidFill>
                  <a:schemeClr val="tx1"/>
                </a:solidFill>
                <a:effectLst/>
                <a:latin typeface="Arial" charset="0"/>
              </a:rPr>
              <a:t> </a:t>
            </a:r>
            <a:br>
              <a:rPr kumimoji="0" lang="en-US" sz="1500" b="0" i="0" u="none" strike="noStrike" cap="none" normalizeH="0" baseline="0" dirty="0" smtClean="0">
                <a:ln>
                  <a:noFill/>
                </a:ln>
                <a:solidFill>
                  <a:schemeClr val="tx1"/>
                </a:solidFill>
                <a:effectLst/>
                <a:latin typeface="Arial" charset="0"/>
              </a:rPr>
            </a:br>
            <a:r>
              <a:rPr kumimoji="0" lang="en-US" sz="1500" b="0" i="0" u="none" strike="noStrike" cap="none" normalizeH="0" baseline="0" dirty="0" smtClean="0">
                <a:ln>
                  <a:noFill/>
                </a:ln>
                <a:solidFill>
                  <a:schemeClr val="tx1"/>
                </a:solidFill>
                <a:effectLst/>
                <a:latin typeface="Arial" charset="0"/>
              </a:rPr>
              <a:t>(GHG inventories): </a:t>
            </a:r>
            <a:br>
              <a:rPr kumimoji="0" lang="en-US" sz="1500" b="0" i="0" u="none" strike="noStrike" cap="none" normalizeH="0" baseline="0" dirty="0" smtClean="0">
                <a:ln>
                  <a:noFill/>
                </a:ln>
                <a:solidFill>
                  <a:schemeClr val="tx1"/>
                </a:solidFill>
                <a:effectLst/>
                <a:latin typeface="Arial" charset="0"/>
              </a:rPr>
            </a:br>
            <a:r>
              <a:rPr kumimoji="0" lang="en-US" sz="1500" b="0" i="0" u="none" strike="noStrike" cap="none" normalizeH="0" baseline="0" dirty="0" smtClean="0">
                <a:ln>
                  <a:noFill/>
                </a:ln>
                <a:solidFill>
                  <a:schemeClr val="tx1"/>
                </a:solidFill>
                <a:effectLst/>
                <a:latin typeface="Arial" charset="0"/>
              </a:rPr>
              <a:t>~40 </a:t>
            </a:r>
            <a:r>
              <a:rPr lang="en-US" dirty="0" smtClean="0"/>
              <a:t>reports</a:t>
            </a:r>
            <a:r>
              <a:rPr kumimoji="0" lang="en-US" sz="1500" b="0" i="0" u="none" strike="noStrike" cap="none" normalizeH="0" baseline="0" dirty="0" smtClean="0">
                <a:ln>
                  <a:noFill/>
                </a:ln>
                <a:solidFill>
                  <a:schemeClr val="tx1"/>
                </a:solidFill>
                <a:effectLst/>
                <a:latin typeface="Arial" charset="0"/>
              </a:rPr>
              <a:t>/year</a:t>
            </a:r>
          </a:p>
          <a:p>
            <a:pPr algn="ctr"/>
            <a:r>
              <a:rPr lang="en-US" u="sng" dirty="0"/>
              <a:t>Periodic</a:t>
            </a:r>
            <a:r>
              <a:rPr lang="en-US" dirty="0"/>
              <a:t> reports (NCs): </a:t>
            </a:r>
            <a:br>
              <a:rPr lang="en-US" dirty="0"/>
            </a:br>
            <a:r>
              <a:rPr lang="en-US" dirty="0"/>
              <a:t>~40 </a:t>
            </a:r>
            <a:r>
              <a:rPr lang="en-US" dirty="0" smtClean="0"/>
              <a:t>reports </a:t>
            </a:r>
            <a:br>
              <a:rPr lang="en-US" dirty="0" smtClean="0"/>
            </a:br>
            <a:r>
              <a:rPr lang="en-US" dirty="0" smtClean="0"/>
              <a:t>every </a:t>
            </a:r>
            <a:r>
              <a:rPr lang="en-US" dirty="0"/>
              <a:t>4 years</a:t>
            </a:r>
          </a:p>
          <a:p>
            <a:pPr marL="0" marR="0" indent="0" algn="ctr" defTabSz="914400" rtl="0" eaLnBrk="1" fontAlgn="base" latinLnBrk="0" hangingPunct="1">
              <a:lnSpc>
                <a:spcPct val="100000"/>
              </a:lnSpc>
              <a:spcBef>
                <a:spcPct val="50000"/>
              </a:spcBef>
              <a:spcAft>
                <a:spcPct val="0"/>
              </a:spcAft>
              <a:buClrTx/>
              <a:buSzTx/>
              <a:buFontTx/>
              <a:buNone/>
              <a:tabLst/>
            </a:pPr>
            <a:r>
              <a:rPr lang="en-US" u="sng" dirty="0" smtClean="0"/>
              <a:t>Update </a:t>
            </a:r>
            <a:r>
              <a:rPr lang="en-US" dirty="0" smtClean="0"/>
              <a:t>reports (BRs): </a:t>
            </a:r>
            <a:br>
              <a:rPr lang="en-US" dirty="0" smtClean="0"/>
            </a:br>
            <a:r>
              <a:rPr lang="en-US" dirty="0" smtClean="0"/>
              <a:t>~40 reports </a:t>
            </a:r>
            <a:br>
              <a:rPr lang="en-US" dirty="0" smtClean="0"/>
            </a:br>
            <a:r>
              <a:rPr lang="en-US" dirty="0" smtClean="0"/>
              <a:t>every 2 years</a:t>
            </a:r>
            <a:endParaRPr kumimoji="0" lang="en-US" sz="1500" b="0" i="0" u="none" strike="noStrike" cap="none" normalizeH="0" baseline="0" dirty="0" smtClean="0">
              <a:ln>
                <a:noFill/>
              </a:ln>
              <a:solidFill>
                <a:schemeClr val="tx1"/>
              </a:solidFill>
              <a:effectLst/>
              <a:latin typeface="Arial" charset="0"/>
            </a:endParaRPr>
          </a:p>
        </p:txBody>
      </p:sp>
      <p:sp>
        <p:nvSpPr>
          <p:cNvPr id="16" name="Rounded Rectangle 15"/>
          <p:cNvSpPr/>
          <p:nvPr/>
        </p:nvSpPr>
        <p:spPr bwMode="auto">
          <a:xfrm>
            <a:off x="899592" y="3230978"/>
            <a:ext cx="4104456" cy="1296144"/>
          </a:xfrm>
          <a:prstGeom prst="roundRect">
            <a:avLst/>
          </a:prstGeom>
          <a:ln w="12700" cap="flat" cmpd="sng" algn="ctr">
            <a:solidFill>
              <a:schemeClr val="tx1"/>
            </a:solidFill>
            <a:prstDash val="solid"/>
            <a:round/>
            <a:headEnd type="none" w="med" len="med"/>
            <a:tailEnd type="none" w="med" len="med"/>
          </a:ln>
          <a:effectLst/>
          <a:extLst/>
        </p:spPr>
        <p:style>
          <a:lnRef idx="0">
            <a:scrgbClr r="0" g="0" b="0"/>
          </a:lnRef>
          <a:fillRef idx="1003">
            <a:schemeClr val="dk2"/>
          </a:fillRef>
          <a:effectRef idx="0">
            <a:scrgbClr r="0" g="0" b="0"/>
          </a:effectRef>
          <a:fontRef idx="major"/>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800" b="0" i="0" u="none" strike="noStrike" cap="none" normalizeH="0" baseline="0" dirty="0" smtClean="0">
                <a:ln>
                  <a:noFill/>
                </a:ln>
                <a:solidFill>
                  <a:schemeClr val="bg1"/>
                </a:solidFill>
                <a:effectLst/>
                <a:latin typeface="Arial" charset="0"/>
              </a:rPr>
              <a:t>Multilateral assessment process…</a:t>
            </a:r>
            <a:r>
              <a:rPr lang="en-US" sz="2800" dirty="0">
                <a:solidFill>
                  <a:schemeClr val="bg1"/>
                </a:solidFill>
                <a:latin typeface="Arial" charset="0"/>
              </a:rPr>
              <a:t/>
            </a:r>
            <a:br>
              <a:rPr lang="en-US" sz="2800" dirty="0">
                <a:solidFill>
                  <a:schemeClr val="bg1"/>
                </a:solidFill>
                <a:latin typeface="Arial" charset="0"/>
              </a:rPr>
            </a:br>
            <a:r>
              <a:rPr lang="en-US" sz="2800" dirty="0" smtClean="0">
                <a:solidFill>
                  <a:schemeClr val="bg1"/>
                </a:solidFill>
                <a:latin typeface="Arial" charset="0"/>
              </a:rPr>
              <a:t>(for all Annex I Parties)</a:t>
            </a:r>
            <a:endParaRPr kumimoji="0" lang="en-US" sz="2800" b="0" i="0" u="none" strike="noStrike" cap="none" normalizeH="0" baseline="0" dirty="0" smtClean="0">
              <a:ln>
                <a:noFill/>
              </a:ln>
              <a:solidFill>
                <a:schemeClr val="bg1"/>
              </a:solidFill>
              <a:effectLst/>
              <a:latin typeface="Arial" charset="0"/>
            </a:endParaRPr>
          </a:p>
        </p:txBody>
      </p:sp>
      <p:sp>
        <p:nvSpPr>
          <p:cNvPr id="4" name="Right Brace 3"/>
          <p:cNvSpPr/>
          <p:nvPr/>
        </p:nvSpPr>
        <p:spPr bwMode="auto">
          <a:xfrm>
            <a:off x="5076057" y="3230978"/>
            <a:ext cx="432047" cy="2754306"/>
          </a:xfrm>
          <a:prstGeom prst="rightBrace">
            <a:avLst>
              <a:gd name="adj1" fmla="val 8333"/>
              <a:gd name="adj2" fmla="val 54356"/>
            </a:avLst>
          </a:prstGeom>
          <a:noFill/>
          <a:ln w="38100" cap="flat" cmpd="sng" algn="ctr">
            <a:solidFill>
              <a:srgbClr val="FF0000"/>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cxnSp>
        <p:nvCxnSpPr>
          <p:cNvPr id="11" name="Straight Arrow Connector 10"/>
          <p:cNvCxnSpPr/>
          <p:nvPr/>
        </p:nvCxnSpPr>
        <p:spPr bwMode="auto">
          <a:xfrm>
            <a:off x="2843808" y="2276872"/>
            <a:ext cx="288032"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a:off x="5796136" y="2276872"/>
            <a:ext cx="288032"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p:cNvSpPr txBox="1"/>
          <p:nvPr/>
        </p:nvSpPr>
        <p:spPr>
          <a:xfrm>
            <a:off x="1858058" y="6146140"/>
            <a:ext cx="7250446" cy="523220"/>
          </a:xfrm>
          <a:prstGeom prst="rect">
            <a:avLst/>
          </a:prstGeom>
          <a:noFill/>
        </p:spPr>
        <p:txBody>
          <a:bodyPr wrap="none" rtlCol="0">
            <a:spAutoFit/>
          </a:bodyPr>
          <a:lstStyle/>
          <a:p>
            <a:r>
              <a:rPr lang="en-US" sz="1400" i="1" dirty="0" smtClean="0"/>
              <a:t>* This process is for Annex I (developed) Parties; a somewhat different, “lighter”  process </a:t>
            </a:r>
            <a:br>
              <a:rPr lang="en-US" sz="1400" i="1" dirty="0" smtClean="0"/>
            </a:br>
            <a:r>
              <a:rPr lang="en-US" sz="1400" i="1" dirty="0" smtClean="0"/>
              <a:t>of “consideration” (not review) is being launched for non-Annex </a:t>
            </a:r>
            <a:r>
              <a:rPr lang="en-US" sz="1400" i="1" dirty="0"/>
              <a:t>I (developing) Parties </a:t>
            </a:r>
          </a:p>
        </p:txBody>
      </p:sp>
    </p:spTree>
    <p:extLst>
      <p:ext uri="{BB962C8B-B14F-4D97-AF65-F5344CB8AC3E}">
        <p14:creationId xmlns:p14="http://schemas.microsoft.com/office/powerpoint/2010/main" val="29931206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47289" y="188639"/>
            <a:ext cx="7869238"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r>
              <a:rPr lang="en-US" sz="3200" b="1" kern="0" dirty="0" smtClean="0">
                <a:latin typeface="Baskerville Old Face" pitchFamily="18" charset="0"/>
              </a:rPr>
              <a:t>What exactly is being reported / reviewed? </a:t>
            </a:r>
            <a:endParaRPr lang="de-DE" sz="3200" b="1" kern="0" dirty="0">
              <a:latin typeface="Baskerville Old Face" pitchFamily="18" charset="0"/>
            </a:endParaRPr>
          </a:p>
        </p:txBody>
      </p:sp>
      <p:sp>
        <p:nvSpPr>
          <p:cNvPr id="2" name="TextBox 1"/>
          <p:cNvSpPr txBox="1"/>
          <p:nvPr/>
        </p:nvSpPr>
        <p:spPr>
          <a:xfrm>
            <a:off x="4218047" y="6143817"/>
            <a:ext cx="4602542" cy="630942"/>
          </a:xfrm>
          <a:prstGeom prst="rect">
            <a:avLst/>
          </a:prstGeom>
          <a:noFill/>
        </p:spPr>
        <p:txBody>
          <a:bodyPr wrap="none" rtlCol="0">
            <a:spAutoFit/>
          </a:bodyPr>
          <a:lstStyle/>
          <a:p>
            <a:r>
              <a:rPr lang="en-US" sz="1400" i="1" dirty="0" smtClean="0"/>
              <a:t>* There is additional reporting for Kyoto Protocol Parties</a:t>
            </a:r>
          </a:p>
          <a:p>
            <a:r>
              <a:rPr lang="en-US" sz="1400" i="1" dirty="0" smtClean="0"/>
              <a:t>** IPCC = Intergovernmental Panel on Climate Change </a:t>
            </a:r>
            <a:endParaRPr lang="en-US" sz="1400" i="1" dirty="0"/>
          </a:p>
        </p:txBody>
      </p:sp>
      <p:sp>
        <p:nvSpPr>
          <p:cNvPr id="6" name="Rectangle 3"/>
          <p:cNvSpPr txBox="1">
            <a:spLocks noChangeArrowheads="1"/>
          </p:cNvSpPr>
          <p:nvPr/>
        </p:nvSpPr>
        <p:spPr bwMode="auto">
          <a:xfrm>
            <a:off x="611560" y="836713"/>
            <a:ext cx="3960440" cy="5184576"/>
          </a:xfrm>
          <a:prstGeom prst="rect">
            <a:avLst/>
          </a:prstGeom>
          <a:noFill/>
          <a:ln w="25400">
            <a:solidFill>
              <a:srgbClr val="0070C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a:lstStyle>
          <a:p>
            <a:pPr marL="0" indent="0">
              <a:spcBef>
                <a:spcPts val="1200"/>
              </a:spcBef>
              <a:spcAft>
                <a:spcPts val="300"/>
              </a:spcAft>
              <a:buFontTx/>
              <a:buNone/>
            </a:pPr>
            <a:r>
              <a:rPr lang="de-DE" sz="800" b="1" kern="0" dirty="0" smtClean="0">
                <a:solidFill>
                  <a:srgbClr val="FF0000"/>
                </a:solidFill>
                <a:latin typeface="Times New Roman" panose="02020603050405020304" pitchFamily="18" charset="0"/>
                <a:cs typeface="Times New Roman" panose="02020603050405020304" pitchFamily="18" charset="0"/>
              </a:rPr>
              <a:t> </a:t>
            </a:r>
            <a:r>
              <a:rPr lang="de-DE" sz="2200" b="1" kern="0" dirty="0" smtClean="0">
                <a:solidFill>
                  <a:srgbClr val="FF0000"/>
                </a:solidFill>
                <a:latin typeface="Times New Roman" panose="02020603050405020304" pitchFamily="18" charset="0"/>
                <a:cs typeface="Times New Roman" panose="02020603050405020304" pitchFamily="18" charset="0"/>
              </a:rPr>
              <a:t>Annex I Parties (44):</a:t>
            </a:r>
          </a:p>
          <a:p>
            <a:pPr lvl="1">
              <a:lnSpc>
                <a:spcPts val="1600"/>
              </a:lnSpc>
              <a:spcBef>
                <a:spcPts val="400"/>
              </a:spcBef>
              <a:spcAft>
                <a:spcPts val="200"/>
              </a:spcAft>
              <a:buFont typeface="Arial" panose="020B0604020202020204" pitchFamily="34" charset="0"/>
              <a:buChar char="•"/>
            </a:pPr>
            <a:endParaRPr lang="en-IE" altLang="zh-CN" sz="1800" b="1" kern="0" dirty="0" smtClean="0">
              <a:latin typeface="Times New Roman" panose="02020603050405020304" pitchFamily="18" charset="0"/>
              <a:ea typeface="宋体" pitchFamily="2" charset="-122"/>
              <a:cs typeface="Times New Roman" panose="02020603050405020304" pitchFamily="18" charset="0"/>
            </a:endParaRPr>
          </a:p>
          <a:p>
            <a:pPr lvl="1">
              <a:lnSpc>
                <a:spcPts val="1600"/>
              </a:lnSpc>
              <a:spcBef>
                <a:spcPts val="400"/>
              </a:spcBef>
              <a:spcAft>
                <a:spcPts val="200"/>
              </a:spcAft>
              <a:buFont typeface="Arial" panose="020B0604020202020204" pitchFamily="34" charset="0"/>
              <a:buChar char="•"/>
            </a:pPr>
            <a:r>
              <a:rPr lang="en-IE" altLang="zh-CN" sz="1800" b="1" kern="0" dirty="0" smtClean="0">
                <a:latin typeface="Times New Roman" panose="02020603050405020304" pitchFamily="18" charset="0"/>
                <a:ea typeface="宋体" pitchFamily="2" charset="-122"/>
                <a:cs typeface="Times New Roman" panose="02020603050405020304" pitchFamily="18" charset="0"/>
              </a:rPr>
              <a:t>Very detailed GHG inventory annually: </a:t>
            </a:r>
          </a:p>
          <a:p>
            <a:pPr lvl="2">
              <a:lnSpc>
                <a:spcPts val="1600"/>
              </a:lnSpc>
              <a:spcBef>
                <a:spcPts val="400"/>
              </a:spcBef>
              <a:spcAft>
                <a:spcPts val="200"/>
              </a:spcAft>
              <a:buFont typeface="Symbol" panose="05050102010706020507" pitchFamily="18" charset="2"/>
              <a:buChar char="-"/>
            </a:pPr>
            <a:r>
              <a:rPr lang="en-IE" altLang="zh-CN" sz="1800" kern="0" dirty="0" smtClean="0">
                <a:latin typeface="Times New Roman" panose="02020603050405020304" pitchFamily="18" charset="0"/>
                <a:ea typeface="宋体" pitchFamily="2" charset="-122"/>
                <a:cs typeface="Times New Roman" panose="02020603050405020304" pitchFamily="18" charset="0"/>
              </a:rPr>
              <a:t>Data in formatted tables (CRF)</a:t>
            </a:r>
          </a:p>
          <a:p>
            <a:pPr lvl="2">
              <a:lnSpc>
                <a:spcPts val="1600"/>
              </a:lnSpc>
              <a:spcBef>
                <a:spcPts val="400"/>
              </a:spcBef>
              <a:spcAft>
                <a:spcPts val="200"/>
              </a:spcAft>
              <a:buFont typeface="Symbol" panose="05050102010706020507" pitchFamily="18" charset="2"/>
              <a:buChar char="-"/>
            </a:pPr>
            <a:r>
              <a:rPr lang="en-IE" altLang="zh-CN" sz="1800" kern="0" dirty="0" smtClean="0">
                <a:latin typeface="Times New Roman" panose="02020603050405020304" pitchFamily="18" charset="0"/>
                <a:ea typeface="宋体" pitchFamily="2" charset="-122"/>
                <a:cs typeface="Times New Roman" panose="02020603050405020304" pitchFamily="18" charset="0"/>
              </a:rPr>
              <a:t>Methodological report (NIR)</a:t>
            </a:r>
          </a:p>
          <a:p>
            <a:pPr lvl="2">
              <a:lnSpc>
                <a:spcPts val="1600"/>
              </a:lnSpc>
              <a:spcBef>
                <a:spcPts val="400"/>
              </a:spcBef>
              <a:spcAft>
                <a:spcPts val="200"/>
              </a:spcAft>
              <a:buFont typeface="Symbol" panose="05050102010706020507" pitchFamily="18" charset="2"/>
              <a:buChar char="-"/>
            </a:pPr>
            <a:r>
              <a:rPr lang="en-US" altLang="zh-CN" sz="1800" kern="0" dirty="0" smtClean="0">
                <a:latin typeface="Times New Roman" panose="02020603050405020304" pitchFamily="18" charset="0"/>
                <a:ea typeface="宋体" pitchFamily="2" charset="-122"/>
                <a:cs typeface="Times New Roman" panose="02020603050405020304" pitchFamily="18" charset="0"/>
              </a:rPr>
              <a:t>Additional </a:t>
            </a:r>
            <a:r>
              <a:rPr lang="en-IE" altLang="zh-CN" sz="1800" kern="0" dirty="0" smtClean="0">
                <a:latin typeface="Times New Roman" panose="02020603050405020304" pitchFamily="18" charset="0"/>
                <a:ea typeface="宋体" pitchFamily="2" charset="-122"/>
                <a:cs typeface="Times New Roman" panose="02020603050405020304" pitchFamily="18" charset="0"/>
              </a:rPr>
              <a:t>information</a:t>
            </a:r>
            <a:r>
              <a:rPr lang="en-IE" altLang="zh-CN" sz="1800" kern="0" baseline="30000" dirty="0" smtClean="0">
                <a:latin typeface="Times New Roman" panose="02020603050405020304" pitchFamily="18" charset="0"/>
                <a:ea typeface="宋体" pitchFamily="2" charset="-122"/>
                <a:cs typeface="Times New Roman" panose="02020603050405020304" pitchFamily="18" charset="0"/>
              </a:rPr>
              <a:t>*</a:t>
            </a:r>
            <a:endParaRPr lang="en-IE" altLang="zh-CN" sz="1800" kern="0" baseline="30000" dirty="0">
              <a:latin typeface="Times New Roman" panose="02020603050405020304" pitchFamily="18" charset="0"/>
              <a:ea typeface="宋体" pitchFamily="2" charset="-122"/>
              <a:cs typeface="Times New Roman" panose="02020603050405020304" pitchFamily="18" charset="0"/>
            </a:endParaRPr>
          </a:p>
          <a:p>
            <a:pPr lvl="1">
              <a:lnSpc>
                <a:spcPts val="1600"/>
              </a:lnSpc>
              <a:spcBef>
                <a:spcPts val="400"/>
              </a:spcBef>
              <a:spcAft>
                <a:spcPts val="200"/>
              </a:spcAft>
              <a:buFont typeface="Arial" panose="020B0604020202020204" pitchFamily="34" charset="0"/>
              <a:buChar char="•"/>
            </a:pPr>
            <a:endParaRPr lang="en-IE" altLang="zh-CN" sz="1800" b="1" kern="0" dirty="0" smtClean="0">
              <a:latin typeface="Times New Roman" panose="02020603050405020304" pitchFamily="18" charset="0"/>
              <a:ea typeface="宋体" pitchFamily="2" charset="-122"/>
              <a:cs typeface="Times New Roman" panose="02020603050405020304" pitchFamily="18" charset="0"/>
            </a:endParaRPr>
          </a:p>
          <a:p>
            <a:pPr lvl="1">
              <a:lnSpc>
                <a:spcPts val="1600"/>
              </a:lnSpc>
              <a:spcBef>
                <a:spcPts val="400"/>
              </a:spcBef>
              <a:spcAft>
                <a:spcPts val="200"/>
              </a:spcAft>
              <a:buFont typeface="Arial" panose="020B0604020202020204" pitchFamily="34" charset="0"/>
              <a:buChar char="•"/>
            </a:pPr>
            <a:r>
              <a:rPr lang="en-IE" altLang="zh-CN" sz="1800" b="1" kern="0" dirty="0" smtClean="0">
                <a:latin typeface="Times New Roman" panose="02020603050405020304" pitchFamily="18" charset="0"/>
                <a:ea typeface="宋体" pitchFamily="2" charset="-122"/>
                <a:cs typeface="Times New Roman" panose="02020603050405020304" pitchFamily="18" charset="0"/>
              </a:rPr>
              <a:t>Policy-related information (mitigation, adaptation, funding):</a:t>
            </a:r>
          </a:p>
          <a:p>
            <a:pPr lvl="2">
              <a:lnSpc>
                <a:spcPts val="1600"/>
              </a:lnSpc>
              <a:spcBef>
                <a:spcPts val="400"/>
              </a:spcBef>
              <a:spcAft>
                <a:spcPts val="200"/>
              </a:spcAft>
              <a:buFont typeface="Symbol" panose="05050102010706020507" pitchFamily="18" charset="2"/>
              <a:buChar char="-"/>
            </a:pPr>
            <a:r>
              <a:rPr lang="en-IE" altLang="zh-CN" sz="1800" kern="0" dirty="0">
                <a:latin typeface="Times New Roman" panose="02020603050405020304" pitchFamily="18" charset="0"/>
                <a:ea typeface="宋体" pitchFamily="2" charset="-122"/>
                <a:cs typeface="Times New Roman" panose="02020603050405020304" pitchFamily="18" charset="0"/>
              </a:rPr>
              <a:t>every 4 years (“national communication”), </a:t>
            </a:r>
          </a:p>
          <a:p>
            <a:pPr lvl="2">
              <a:lnSpc>
                <a:spcPts val="1600"/>
              </a:lnSpc>
              <a:spcBef>
                <a:spcPts val="400"/>
              </a:spcBef>
              <a:spcAft>
                <a:spcPts val="200"/>
              </a:spcAft>
              <a:buFont typeface="Symbol" panose="05050102010706020507" pitchFamily="18" charset="2"/>
              <a:buChar char="-"/>
            </a:pPr>
            <a:r>
              <a:rPr lang="en-IE" altLang="zh-CN" sz="1800" kern="0" dirty="0">
                <a:latin typeface="Times New Roman" panose="02020603050405020304" pitchFamily="18" charset="0"/>
                <a:ea typeface="宋体" pitchFamily="2" charset="-122"/>
                <a:cs typeface="Times New Roman" panose="02020603050405020304" pitchFamily="18" charset="0"/>
              </a:rPr>
              <a:t>with an interim update in 2 years (“biennial report</a:t>
            </a:r>
            <a:r>
              <a:rPr lang="en-IE" altLang="zh-CN" sz="1800" kern="0" dirty="0" smtClean="0">
                <a:latin typeface="Times New Roman" panose="02020603050405020304" pitchFamily="18" charset="0"/>
                <a:ea typeface="宋体" pitchFamily="2" charset="-122"/>
                <a:cs typeface="Times New Roman" panose="02020603050405020304" pitchFamily="18" charset="0"/>
              </a:rPr>
              <a:t>”)</a:t>
            </a:r>
          </a:p>
          <a:p>
            <a:pPr lvl="2">
              <a:lnSpc>
                <a:spcPts val="1600"/>
              </a:lnSpc>
              <a:spcBef>
                <a:spcPts val="400"/>
              </a:spcBef>
              <a:spcAft>
                <a:spcPts val="200"/>
              </a:spcAft>
              <a:buFont typeface="Symbol" panose="05050102010706020507" pitchFamily="18" charset="2"/>
              <a:buChar char="-"/>
            </a:pPr>
            <a:endParaRPr lang="en-IE" altLang="zh-CN" sz="1800" kern="0" dirty="0">
              <a:latin typeface="Times New Roman" panose="02020603050405020304" pitchFamily="18" charset="0"/>
              <a:ea typeface="宋体" pitchFamily="2" charset="-122"/>
              <a:cs typeface="Times New Roman" panose="02020603050405020304" pitchFamily="18" charset="0"/>
            </a:endParaRPr>
          </a:p>
          <a:p>
            <a:pPr lvl="1">
              <a:lnSpc>
                <a:spcPts val="1600"/>
              </a:lnSpc>
              <a:spcBef>
                <a:spcPts val="400"/>
              </a:spcBef>
              <a:spcAft>
                <a:spcPts val="200"/>
              </a:spcAft>
              <a:buFont typeface="Arial" panose="020B0604020202020204" pitchFamily="34" charset="0"/>
              <a:buChar char="•"/>
            </a:pPr>
            <a:r>
              <a:rPr lang="en-IE" altLang="zh-CN" sz="1800" b="1" kern="0" dirty="0" smtClean="0">
                <a:latin typeface="Times New Roman" panose="02020603050405020304" pitchFamily="18" charset="0"/>
                <a:ea typeface="宋体" pitchFamily="2" charset="-122"/>
                <a:cs typeface="Times New Roman" panose="02020603050405020304" pitchFamily="18" charset="0"/>
              </a:rPr>
              <a:t>Methodological basis: </a:t>
            </a:r>
          </a:p>
          <a:p>
            <a:pPr lvl="2">
              <a:lnSpc>
                <a:spcPts val="1600"/>
              </a:lnSpc>
              <a:spcBef>
                <a:spcPts val="400"/>
              </a:spcBef>
              <a:spcAft>
                <a:spcPts val="200"/>
              </a:spcAft>
              <a:buFont typeface="Symbol" panose="05050102010706020507" pitchFamily="18" charset="2"/>
              <a:buChar char="-"/>
            </a:pPr>
            <a:r>
              <a:rPr lang="en-IE" altLang="zh-CN" sz="1800" b="1" kern="0" dirty="0" smtClean="0">
                <a:latin typeface="Times New Roman" panose="02020603050405020304" pitchFamily="18" charset="0"/>
                <a:ea typeface="宋体" pitchFamily="2" charset="-122"/>
                <a:cs typeface="Times New Roman" panose="02020603050405020304" pitchFamily="18" charset="0"/>
              </a:rPr>
              <a:t>2006 IPCC guidelines</a:t>
            </a:r>
          </a:p>
          <a:p>
            <a:pPr marL="271462" lvl="1" indent="0">
              <a:lnSpc>
                <a:spcPts val="1600"/>
              </a:lnSpc>
              <a:spcBef>
                <a:spcPts val="400"/>
              </a:spcBef>
              <a:spcAft>
                <a:spcPts val="200"/>
              </a:spcAft>
              <a:buNone/>
            </a:pPr>
            <a:endParaRPr lang="en-IE" altLang="zh-CN" sz="1800" kern="0" dirty="0" smtClean="0">
              <a:latin typeface="Times New Roman" panose="02020603050405020304" pitchFamily="18" charset="0"/>
              <a:ea typeface="宋体" pitchFamily="2" charset="-122"/>
              <a:cs typeface="Times New Roman" panose="02020603050405020304" pitchFamily="18" charset="0"/>
            </a:endParaRPr>
          </a:p>
        </p:txBody>
      </p:sp>
      <p:sp>
        <p:nvSpPr>
          <p:cNvPr id="9" name="Rectangle 3"/>
          <p:cNvSpPr txBox="1">
            <a:spLocks noChangeArrowheads="1"/>
          </p:cNvSpPr>
          <p:nvPr/>
        </p:nvSpPr>
        <p:spPr bwMode="auto">
          <a:xfrm>
            <a:off x="4860032" y="836712"/>
            <a:ext cx="3960440" cy="5184576"/>
          </a:xfrm>
          <a:prstGeom prst="rect">
            <a:avLst/>
          </a:prstGeom>
          <a:noFill/>
          <a:ln w="25400">
            <a:solidFill>
              <a:srgbClr val="0070C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a:lstStyle>
          <a:p>
            <a:pPr marL="0" indent="0">
              <a:spcBef>
                <a:spcPts val="1200"/>
              </a:spcBef>
              <a:spcAft>
                <a:spcPts val="300"/>
              </a:spcAft>
              <a:buFontTx/>
              <a:buNone/>
            </a:pPr>
            <a:r>
              <a:rPr lang="de-DE" sz="800" b="1" kern="0" dirty="0" smtClean="0">
                <a:solidFill>
                  <a:srgbClr val="FF0000"/>
                </a:solidFill>
                <a:latin typeface="Times New Roman" panose="02020603050405020304" pitchFamily="18" charset="0"/>
                <a:cs typeface="Times New Roman" panose="02020603050405020304" pitchFamily="18" charset="0"/>
              </a:rPr>
              <a:t> </a:t>
            </a:r>
            <a:r>
              <a:rPr lang="de-DE" sz="2200" b="1" kern="0" dirty="0" smtClean="0">
                <a:solidFill>
                  <a:srgbClr val="FF0000"/>
                </a:solidFill>
                <a:latin typeface="Times New Roman" panose="02020603050405020304" pitchFamily="18" charset="0"/>
                <a:cs typeface="Times New Roman" panose="02020603050405020304" pitchFamily="18" charset="0"/>
              </a:rPr>
              <a:t>Non-Annex I Parties (152):</a:t>
            </a:r>
          </a:p>
          <a:p>
            <a:pPr lvl="1">
              <a:lnSpc>
                <a:spcPts val="1600"/>
              </a:lnSpc>
              <a:spcBef>
                <a:spcPts val="400"/>
              </a:spcBef>
              <a:spcAft>
                <a:spcPts val="200"/>
              </a:spcAft>
              <a:buFont typeface="Arial" panose="020B0604020202020204" pitchFamily="34" charset="0"/>
              <a:buChar char="•"/>
            </a:pPr>
            <a:endParaRPr lang="en-IE" altLang="zh-CN" sz="1800" b="1" kern="0" dirty="0" smtClean="0">
              <a:latin typeface="Times New Roman" panose="02020603050405020304" pitchFamily="18" charset="0"/>
              <a:ea typeface="宋体" pitchFamily="2" charset="-122"/>
              <a:cs typeface="Times New Roman" panose="02020603050405020304" pitchFamily="18" charset="0"/>
            </a:endParaRPr>
          </a:p>
          <a:p>
            <a:pPr lvl="1">
              <a:lnSpc>
                <a:spcPts val="1600"/>
              </a:lnSpc>
              <a:spcBef>
                <a:spcPts val="400"/>
              </a:spcBef>
              <a:spcAft>
                <a:spcPts val="200"/>
              </a:spcAft>
              <a:buFont typeface="Arial" panose="020B0604020202020204" pitchFamily="34" charset="0"/>
              <a:buChar char="•"/>
            </a:pPr>
            <a:r>
              <a:rPr lang="en-IE" altLang="zh-CN" sz="1800" b="1" kern="0" dirty="0" smtClean="0">
                <a:latin typeface="Times New Roman" panose="02020603050405020304" pitchFamily="18" charset="0"/>
                <a:ea typeface="宋体" pitchFamily="2" charset="-122"/>
                <a:cs typeface="Times New Roman" panose="02020603050405020304" pitchFamily="18" charset="0"/>
              </a:rPr>
              <a:t>Less detailed GHG inventory: </a:t>
            </a:r>
          </a:p>
          <a:p>
            <a:pPr lvl="2">
              <a:lnSpc>
                <a:spcPts val="1600"/>
              </a:lnSpc>
              <a:spcBef>
                <a:spcPts val="400"/>
              </a:spcBef>
              <a:spcAft>
                <a:spcPts val="200"/>
              </a:spcAft>
              <a:buFont typeface="Symbol" panose="05050102010706020507" pitchFamily="18" charset="2"/>
              <a:buChar char="-"/>
            </a:pPr>
            <a:r>
              <a:rPr lang="en-IE" altLang="zh-CN" sz="1800" kern="0" dirty="0" smtClean="0">
                <a:latin typeface="Times New Roman" panose="02020603050405020304" pitchFamily="18" charset="0"/>
                <a:ea typeface="宋体" pitchFamily="2" charset="-122"/>
                <a:cs typeface="Times New Roman" panose="02020603050405020304" pitchFamily="18" charset="0"/>
              </a:rPr>
              <a:t>every </a:t>
            </a:r>
            <a:r>
              <a:rPr lang="en-IE" altLang="zh-CN" sz="1800" kern="0" dirty="0">
                <a:latin typeface="Times New Roman" panose="02020603050405020304" pitchFamily="18" charset="0"/>
                <a:ea typeface="宋体" pitchFamily="2" charset="-122"/>
                <a:cs typeface="Times New Roman" panose="02020603050405020304" pitchFamily="18" charset="0"/>
              </a:rPr>
              <a:t>4 years </a:t>
            </a:r>
            <a:r>
              <a:rPr lang="en-IE" altLang="zh-CN" sz="1800" kern="0" dirty="0" smtClean="0">
                <a:latin typeface="Times New Roman" panose="02020603050405020304" pitchFamily="18" charset="0"/>
                <a:ea typeface="宋体" pitchFamily="2" charset="-122"/>
                <a:cs typeface="Times New Roman" panose="02020603050405020304" pitchFamily="18" charset="0"/>
              </a:rPr>
              <a:t>in a “</a:t>
            </a:r>
            <a:r>
              <a:rPr lang="en-IE" altLang="zh-CN" sz="1800" kern="0" dirty="0">
                <a:latin typeface="Times New Roman" panose="02020603050405020304" pitchFamily="18" charset="0"/>
                <a:ea typeface="宋体" pitchFamily="2" charset="-122"/>
                <a:cs typeface="Times New Roman" panose="02020603050405020304" pitchFamily="18" charset="0"/>
              </a:rPr>
              <a:t>national communication</a:t>
            </a:r>
            <a:r>
              <a:rPr lang="en-IE" altLang="zh-CN" sz="1800" kern="0" dirty="0" smtClean="0">
                <a:latin typeface="Times New Roman" panose="02020603050405020304" pitchFamily="18" charset="0"/>
                <a:ea typeface="宋体" pitchFamily="2" charset="-122"/>
                <a:cs typeface="Times New Roman" panose="02020603050405020304" pitchFamily="18" charset="0"/>
              </a:rPr>
              <a:t>”  and an update </a:t>
            </a:r>
            <a:r>
              <a:rPr lang="en-IE" altLang="zh-CN" sz="1800" kern="0" dirty="0">
                <a:latin typeface="Times New Roman" panose="02020603050405020304" pitchFamily="18" charset="0"/>
                <a:ea typeface="宋体" pitchFamily="2" charset="-122"/>
                <a:cs typeface="Times New Roman" panose="02020603050405020304" pitchFamily="18" charset="0"/>
              </a:rPr>
              <a:t>in 2 years (“biennial </a:t>
            </a:r>
            <a:r>
              <a:rPr lang="en-IE" altLang="zh-CN" sz="1800" kern="0" dirty="0" smtClean="0">
                <a:latin typeface="Times New Roman" panose="02020603050405020304" pitchFamily="18" charset="0"/>
                <a:ea typeface="宋体" pitchFamily="2" charset="-122"/>
                <a:cs typeface="Times New Roman" panose="02020603050405020304" pitchFamily="18" charset="0"/>
              </a:rPr>
              <a:t>update report”), depending on funding</a:t>
            </a:r>
            <a:endParaRPr lang="en-IE" altLang="zh-CN" sz="1800" kern="0" dirty="0">
              <a:latin typeface="Times New Roman" panose="02020603050405020304" pitchFamily="18" charset="0"/>
              <a:ea typeface="宋体" pitchFamily="2" charset="-122"/>
              <a:cs typeface="Times New Roman" panose="02020603050405020304" pitchFamily="18" charset="0"/>
            </a:endParaRPr>
          </a:p>
          <a:p>
            <a:pPr lvl="1">
              <a:lnSpc>
                <a:spcPts val="1600"/>
              </a:lnSpc>
              <a:spcBef>
                <a:spcPts val="400"/>
              </a:spcBef>
              <a:spcAft>
                <a:spcPts val="200"/>
              </a:spcAft>
              <a:buFont typeface="Arial" panose="020B0604020202020204" pitchFamily="34" charset="0"/>
              <a:buChar char="•"/>
            </a:pPr>
            <a:endParaRPr lang="en-IE" altLang="zh-CN" sz="1800" b="1" kern="0" dirty="0" smtClean="0">
              <a:latin typeface="Times New Roman" panose="02020603050405020304" pitchFamily="18" charset="0"/>
              <a:ea typeface="宋体" pitchFamily="2" charset="-122"/>
              <a:cs typeface="Times New Roman" panose="02020603050405020304" pitchFamily="18" charset="0"/>
            </a:endParaRPr>
          </a:p>
          <a:p>
            <a:pPr lvl="1">
              <a:lnSpc>
                <a:spcPts val="1600"/>
              </a:lnSpc>
              <a:spcBef>
                <a:spcPts val="400"/>
              </a:spcBef>
              <a:spcAft>
                <a:spcPts val="200"/>
              </a:spcAft>
              <a:buFont typeface="Arial" panose="020B0604020202020204" pitchFamily="34" charset="0"/>
              <a:buChar char="•"/>
            </a:pPr>
            <a:r>
              <a:rPr lang="en-IE" altLang="zh-CN" sz="1800" b="1" kern="0" dirty="0" smtClean="0">
                <a:latin typeface="Times New Roman" panose="02020603050405020304" pitchFamily="18" charset="0"/>
                <a:ea typeface="宋体" pitchFamily="2" charset="-122"/>
                <a:cs typeface="Times New Roman" panose="02020603050405020304" pitchFamily="18" charset="0"/>
              </a:rPr>
              <a:t>Policy-related </a:t>
            </a:r>
            <a:r>
              <a:rPr lang="en-IE" altLang="zh-CN" sz="1800" b="1" kern="0" dirty="0">
                <a:latin typeface="Times New Roman" panose="02020603050405020304" pitchFamily="18" charset="0"/>
                <a:ea typeface="宋体" pitchFamily="2" charset="-122"/>
                <a:cs typeface="Times New Roman" panose="02020603050405020304" pitchFamily="18" charset="0"/>
              </a:rPr>
              <a:t>information (mitigation, adaptation, </a:t>
            </a:r>
            <a:r>
              <a:rPr lang="en-IE" altLang="zh-CN" sz="1800" b="1" kern="0" dirty="0" smtClean="0">
                <a:latin typeface="Times New Roman" panose="02020603050405020304" pitchFamily="18" charset="0"/>
                <a:ea typeface="宋体" pitchFamily="2" charset="-122"/>
                <a:cs typeface="Times New Roman" panose="02020603050405020304" pitchFamily="18" charset="0"/>
              </a:rPr>
              <a:t>funding and capacity building needs):</a:t>
            </a:r>
          </a:p>
          <a:p>
            <a:pPr lvl="2">
              <a:lnSpc>
                <a:spcPts val="1600"/>
              </a:lnSpc>
              <a:spcBef>
                <a:spcPts val="400"/>
              </a:spcBef>
              <a:spcAft>
                <a:spcPts val="200"/>
              </a:spcAft>
              <a:buFont typeface="Symbol" panose="05050102010706020507" pitchFamily="18" charset="2"/>
              <a:buChar char="-"/>
            </a:pPr>
            <a:r>
              <a:rPr lang="en-IE" altLang="zh-CN" sz="1800" kern="0" dirty="0">
                <a:latin typeface="Times New Roman" panose="02020603050405020304" pitchFamily="18" charset="0"/>
                <a:ea typeface="宋体" pitchFamily="2" charset="-122"/>
                <a:cs typeface="Times New Roman" panose="02020603050405020304" pitchFamily="18" charset="0"/>
              </a:rPr>
              <a:t>every 4 years in a “national communication”  and an update in 2 years (“biennial update report”), depending on funding</a:t>
            </a:r>
          </a:p>
          <a:p>
            <a:pPr lvl="1">
              <a:lnSpc>
                <a:spcPts val="1600"/>
              </a:lnSpc>
              <a:spcBef>
                <a:spcPts val="400"/>
              </a:spcBef>
              <a:spcAft>
                <a:spcPts val="200"/>
              </a:spcAft>
              <a:buFont typeface="Arial" panose="020B0604020202020204" pitchFamily="34" charset="0"/>
              <a:buChar char="•"/>
            </a:pPr>
            <a:endParaRPr lang="en-IE" altLang="zh-CN" sz="1800" b="1" kern="0" dirty="0" smtClean="0">
              <a:latin typeface="Times New Roman" panose="02020603050405020304" pitchFamily="18" charset="0"/>
              <a:ea typeface="宋体" pitchFamily="2" charset="-122"/>
              <a:cs typeface="Times New Roman" panose="02020603050405020304" pitchFamily="18" charset="0"/>
            </a:endParaRPr>
          </a:p>
          <a:p>
            <a:pPr lvl="1">
              <a:lnSpc>
                <a:spcPts val="1600"/>
              </a:lnSpc>
              <a:spcBef>
                <a:spcPts val="400"/>
              </a:spcBef>
              <a:spcAft>
                <a:spcPts val="200"/>
              </a:spcAft>
              <a:buFont typeface="Arial" panose="020B0604020202020204" pitchFamily="34" charset="0"/>
              <a:buChar char="•"/>
            </a:pPr>
            <a:r>
              <a:rPr lang="en-IE" altLang="zh-CN" sz="1800" b="1" kern="0" dirty="0" smtClean="0">
                <a:latin typeface="Times New Roman" panose="02020603050405020304" pitchFamily="18" charset="0"/>
                <a:ea typeface="宋体" pitchFamily="2" charset="-122"/>
                <a:cs typeface="Times New Roman" panose="02020603050405020304" pitchFamily="18" charset="0"/>
              </a:rPr>
              <a:t>Methodological basis: </a:t>
            </a:r>
            <a:endParaRPr lang="en-IE" altLang="zh-CN" sz="1800" b="1" kern="0" dirty="0">
              <a:latin typeface="Times New Roman" panose="02020603050405020304" pitchFamily="18" charset="0"/>
              <a:ea typeface="宋体" pitchFamily="2" charset="-122"/>
              <a:cs typeface="Times New Roman" panose="02020603050405020304" pitchFamily="18" charset="0"/>
            </a:endParaRPr>
          </a:p>
          <a:p>
            <a:pPr lvl="2">
              <a:lnSpc>
                <a:spcPts val="1600"/>
              </a:lnSpc>
              <a:spcBef>
                <a:spcPts val="400"/>
              </a:spcBef>
              <a:spcAft>
                <a:spcPts val="200"/>
              </a:spcAft>
              <a:buFont typeface="Symbol" panose="05050102010706020507" pitchFamily="18" charset="2"/>
              <a:buChar char="-"/>
            </a:pPr>
            <a:r>
              <a:rPr lang="en-IE" altLang="zh-CN" sz="1800" b="1" kern="0" dirty="0">
                <a:latin typeface="Times New Roman" panose="02020603050405020304" pitchFamily="18" charset="0"/>
                <a:ea typeface="宋体" pitchFamily="2" charset="-122"/>
                <a:cs typeface="Times New Roman" panose="02020603050405020304" pitchFamily="18" charset="0"/>
              </a:rPr>
              <a:t>1996 Revised </a:t>
            </a:r>
            <a:r>
              <a:rPr lang="en-IE" altLang="zh-CN" sz="1800" b="1" kern="0" dirty="0" smtClean="0">
                <a:latin typeface="Times New Roman" panose="02020603050405020304" pitchFamily="18" charset="0"/>
                <a:ea typeface="宋体" pitchFamily="2" charset="-122"/>
                <a:cs typeface="Times New Roman" panose="02020603050405020304" pitchFamily="18" charset="0"/>
              </a:rPr>
              <a:t>IPCC guidelines</a:t>
            </a:r>
          </a:p>
          <a:p>
            <a:pPr lvl="2">
              <a:lnSpc>
                <a:spcPts val="1600"/>
              </a:lnSpc>
              <a:spcBef>
                <a:spcPts val="400"/>
              </a:spcBef>
              <a:spcAft>
                <a:spcPts val="200"/>
              </a:spcAft>
              <a:buFont typeface="Symbol" panose="05050102010706020507" pitchFamily="18" charset="2"/>
              <a:buChar char="-"/>
            </a:pPr>
            <a:r>
              <a:rPr lang="en-IE" altLang="zh-CN" sz="1800" kern="0" dirty="0" smtClean="0">
                <a:latin typeface="Times New Roman" panose="02020603050405020304" pitchFamily="18" charset="0"/>
                <a:ea typeface="宋体" pitchFamily="2" charset="-122"/>
                <a:cs typeface="Times New Roman" panose="02020603050405020304" pitchFamily="18" charset="0"/>
              </a:rPr>
              <a:t>Can also use IPCCs good practice guidance (2000, 2003)</a:t>
            </a:r>
            <a:endParaRPr lang="en-IE" altLang="zh-CN" sz="1800" kern="0" dirty="0">
              <a:latin typeface="Times New Roman" panose="02020603050405020304" pitchFamily="18" charset="0"/>
              <a:ea typeface="宋体" pitchFamily="2" charset="-122"/>
              <a:cs typeface="Times New Roman" panose="02020603050405020304" pitchFamily="18" charset="0"/>
            </a:endParaRPr>
          </a:p>
        </p:txBody>
      </p:sp>
    </p:spTree>
    <p:extLst>
      <p:ext uri="{BB962C8B-B14F-4D97-AF65-F5344CB8AC3E}">
        <p14:creationId xmlns:p14="http://schemas.microsoft.com/office/powerpoint/2010/main" val="355713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95536" y="142875"/>
            <a:ext cx="8424936" cy="765175"/>
          </a:xfrm>
        </p:spPr>
        <p:txBody>
          <a:bodyPr/>
          <a:lstStyle/>
          <a:p>
            <a:r>
              <a:rPr lang="en-US" sz="3200" b="1" dirty="0" smtClean="0">
                <a:latin typeface="Baskerville Old Face" pitchFamily="18" charset="0"/>
              </a:rPr>
              <a:t>Data needs for GHG inventories and NCs</a:t>
            </a:r>
            <a:endParaRPr lang="de-DE" sz="3200" b="1" dirty="0">
              <a:latin typeface="Baskerville Old Face" pitchFamily="18" charset="0"/>
            </a:endParaRPr>
          </a:p>
        </p:txBody>
      </p:sp>
      <p:sp>
        <p:nvSpPr>
          <p:cNvPr id="8" name="Rounded Rectangle 7"/>
          <p:cNvSpPr/>
          <p:nvPr/>
        </p:nvSpPr>
        <p:spPr bwMode="auto">
          <a:xfrm>
            <a:off x="599117" y="1196752"/>
            <a:ext cx="7920880" cy="3312368"/>
          </a:xfrm>
          <a:prstGeom prst="roundRect">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algn="ctr"/>
            <a:r>
              <a:rPr lang="en-IE" sz="2000" u="sng" dirty="0"/>
              <a:t>General info</a:t>
            </a:r>
            <a:r>
              <a:rPr lang="en-IE" sz="2000" dirty="0"/>
              <a:t>: population/GDP/land data, </a:t>
            </a:r>
          </a:p>
          <a:p>
            <a:pPr algn="ctr"/>
            <a:r>
              <a:rPr lang="en-IE" sz="2000" u="sng" dirty="0"/>
              <a:t>For GHG inventory</a:t>
            </a:r>
            <a:r>
              <a:rPr lang="en-IE" sz="2000" dirty="0"/>
              <a:t>: national energy balance, industrial statistics, agricultural data, waste </a:t>
            </a:r>
            <a:r>
              <a:rPr lang="en-IE" sz="2000" dirty="0" smtClean="0"/>
              <a:t>collection/management data, </a:t>
            </a:r>
            <a:r>
              <a:rPr lang="en-IE" sz="2000" dirty="0"/>
              <a:t>forest inventory, </a:t>
            </a:r>
            <a:r>
              <a:rPr lang="en-IE" sz="2000" dirty="0" smtClean="0"/>
              <a:t>land-use </a:t>
            </a:r>
            <a:r>
              <a:rPr lang="en-IE" sz="2000" dirty="0"/>
              <a:t>data…</a:t>
            </a:r>
          </a:p>
          <a:p>
            <a:pPr algn="ctr"/>
            <a:r>
              <a:rPr lang="en-IE" sz="2000" u="sng" dirty="0"/>
              <a:t>For national communications</a:t>
            </a:r>
            <a:r>
              <a:rPr lang="en-IE" sz="2000" dirty="0"/>
              <a:t>: policy-related information (GHG-related actions/measures), information on vulnerability to climate change, data on funding (provided/received), information on adaptation measures…</a:t>
            </a:r>
          </a:p>
        </p:txBody>
      </p:sp>
      <p:sp>
        <p:nvSpPr>
          <p:cNvPr id="2" name="Rounded Rectangular Callout 1"/>
          <p:cNvSpPr/>
          <p:nvPr/>
        </p:nvSpPr>
        <p:spPr bwMode="auto">
          <a:xfrm>
            <a:off x="3491880" y="4941168"/>
            <a:ext cx="5328592" cy="1440160"/>
          </a:xfrm>
          <a:prstGeom prst="wedgeRoundRectCallout">
            <a:avLst>
              <a:gd name="adj1" fmla="val -27658"/>
              <a:gd name="adj2" fmla="val -85425"/>
              <a:gd name="adj3" fmla="val 16667"/>
            </a:avLst>
          </a:prstGeom>
          <a:solidFill>
            <a:srgbClr val="92D050"/>
          </a:solidFill>
          <a:ln w="12700"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algn="ctr"/>
            <a:r>
              <a:rPr lang="en-US" sz="2000" dirty="0">
                <a:solidFill>
                  <a:srgbClr val="FF0000"/>
                </a:solidFill>
              </a:rPr>
              <a:t>Usual data sources:</a:t>
            </a:r>
            <a:r>
              <a:rPr lang="en-IE" sz="2000" dirty="0">
                <a:solidFill>
                  <a:srgbClr val="FF0000"/>
                </a:solidFill>
              </a:rPr>
              <a:t> </a:t>
            </a:r>
            <a:r>
              <a:rPr lang="en-IE" sz="2000" b="1" u="sng" dirty="0">
                <a:solidFill>
                  <a:srgbClr val="FF0000"/>
                </a:solidFill>
              </a:rPr>
              <a:t>national statistical offices</a:t>
            </a:r>
            <a:r>
              <a:rPr lang="en-IE" sz="2000" dirty="0">
                <a:solidFill>
                  <a:srgbClr val="FF0000"/>
                </a:solidFill>
              </a:rPr>
              <a:t>, ministries, agencies, companies, research institutes…  </a:t>
            </a:r>
          </a:p>
        </p:txBody>
      </p:sp>
    </p:spTree>
    <p:extLst>
      <p:ext uri="{BB962C8B-B14F-4D97-AF65-F5344CB8AC3E}">
        <p14:creationId xmlns:p14="http://schemas.microsoft.com/office/powerpoint/2010/main" val="3941718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ounded Rectangular Callout 42"/>
          <p:cNvSpPr/>
          <p:nvPr/>
        </p:nvSpPr>
        <p:spPr bwMode="auto">
          <a:xfrm>
            <a:off x="4896036" y="2967520"/>
            <a:ext cx="1656184" cy="594439"/>
          </a:xfrm>
          <a:prstGeom prst="wedgeRoundRectCallout">
            <a:avLst>
              <a:gd name="adj1" fmla="val -59207"/>
              <a:gd name="adj2" fmla="val 202384"/>
              <a:gd name="adj3" fmla="val 16667"/>
            </a:avLst>
          </a:prstGeom>
          <a:solidFill>
            <a:srgbClr val="FFFF00"/>
          </a:solidFill>
          <a:ln w="12700"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algn="ctr"/>
            <a:r>
              <a:rPr lang="en-US" sz="1200" i="1" dirty="0" smtClean="0"/>
              <a:t>Dialogue with ERTs on their findings</a:t>
            </a:r>
            <a:endParaRPr lang="en-US" sz="1200" i="1" dirty="0"/>
          </a:p>
        </p:txBody>
      </p:sp>
      <p:sp>
        <p:nvSpPr>
          <p:cNvPr id="165891" name="Rounded Rectangular Callout 165890"/>
          <p:cNvSpPr/>
          <p:nvPr/>
        </p:nvSpPr>
        <p:spPr bwMode="auto">
          <a:xfrm>
            <a:off x="467544" y="4761148"/>
            <a:ext cx="1656184" cy="900100"/>
          </a:xfrm>
          <a:prstGeom prst="wedgeRoundRectCallout">
            <a:avLst>
              <a:gd name="adj1" fmla="val 30071"/>
              <a:gd name="adj2" fmla="val -226364"/>
              <a:gd name="adj3" fmla="val 16667"/>
            </a:avLst>
          </a:prstGeom>
          <a:solidFill>
            <a:srgbClr val="FFFF00"/>
          </a:solidFill>
          <a:ln w="12700"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algn="ctr"/>
            <a:r>
              <a:rPr lang="en-US" sz="1200" i="1" dirty="0"/>
              <a:t>Preparation of GHG inventory </a:t>
            </a:r>
            <a:r>
              <a:rPr lang="en-US" sz="1200" i="1" dirty="0" smtClean="0"/>
              <a:t>and/or </a:t>
            </a:r>
            <a:r>
              <a:rPr lang="en-US" sz="1200" i="1" dirty="0"/>
              <a:t>other data for UNFCCC</a:t>
            </a:r>
          </a:p>
        </p:txBody>
      </p:sp>
      <p:sp>
        <p:nvSpPr>
          <p:cNvPr id="165890" name="Rectangle 2"/>
          <p:cNvSpPr>
            <a:spLocks noGrp="1" noChangeArrowheads="1"/>
          </p:cNvSpPr>
          <p:nvPr>
            <p:ph type="title"/>
          </p:nvPr>
        </p:nvSpPr>
        <p:spPr>
          <a:xfrm>
            <a:off x="395536" y="142875"/>
            <a:ext cx="8424936" cy="765175"/>
          </a:xfrm>
        </p:spPr>
        <p:txBody>
          <a:bodyPr/>
          <a:lstStyle/>
          <a:p>
            <a:r>
              <a:rPr lang="en-US" sz="3200" b="1" dirty="0" smtClean="0">
                <a:latin typeface="Baskerville Old Face" pitchFamily="18" charset="0"/>
              </a:rPr>
              <a:t>“Entry points” for national statistical offices</a:t>
            </a:r>
            <a:endParaRPr lang="de-DE" sz="3200" b="1" dirty="0">
              <a:latin typeface="Baskerville Old Face" pitchFamily="18" charset="0"/>
            </a:endParaRPr>
          </a:p>
        </p:txBody>
      </p:sp>
      <p:sp>
        <p:nvSpPr>
          <p:cNvPr id="3" name="Rounded Rectangle 2"/>
          <p:cNvSpPr/>
          <p:nvPr/>
        </p:nvSpPr>
        <p:spPr bwMode="auto">
          <a:xfrm>
            <a:off x="395536" y="1700808"/>
            <a:ext cx="2376264" cy="1152128"/>
          </a:xfrm>
          <a:prstGeom prst="roundRect">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1800" dirty="0" smtClean="0">
                <a:latin typeface="Arial" charset="0"/>
              </a:rPr>
              <a:t>Parties submit mandated information/data</a:t>
            </a:r>
            <a:endParaRPr kumimoji="0" lang="en-US" sz="1800" b="0" i="0" u="none" strike="noStrike" cap="none" normalizeH="0" baseline="0" dirty="0" smtClean="0">
              <a:ln>
                <a:noFill/>
              </a:ln>
              <a:solidFill>
                <a:schemeClr val="tx1"/>
              </a:solidFill>
              <a:effectLst/>
              <a:latin typeface="Arial" charset="0"/>
            </a:endParaRPr>
          </a:p>
        </p:txBody>
      </p:sp>
      <p:sp>
        <p:nvSpPr>
          <p:cNvPr id="6" name="Rounded Rectangle 5"/>
          <p:cNvSpPr/>
          <p:nvPr/>
        </p:nvSpPr>
        <p:spPr bwMode="auto">
          <a:xfrm>
            <a:off x="3203848" y="1700808"/>
            <a:ext cx="2520280" cy="1152128"/>
          </a:xfrm>
          <a:prstGeom prst="roundRect">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1800" dirty="0">
                <a:latin typeface="Arial" charset="0"/>
              </a:rPr>
              <a:t>S</a:t>
            </a:r>
            <a:r>
              <a:rPr lang="en-US" sz="1800" dirty="0" smtClean="0">
                <a:latin typeface="Arial" charset="0"/>
              </a:rPr>
              <a:t>ubmitted info is reviewed by ERTs (“expert review teams”)</a:t>
            </a:r>
            <a:endParaRPr kumimoji="0" lang="en-US" sz="1800" b="0" i="0" u="none" strike="noStrike" cap="none" normalizeH="0" baseline="0" dirty="0" smtClean="0">
              <a:ln>
                <a:noFill/>
              </a:ln>
              <a:solidFill>
                <a:schemeClr val="tx1"/>
              </a:solidFill>
              <a:effectLst/>
              <a:latin typeface="Arial" charset="0"/>
            </a:endParaRPr>
          </a:p>
        </p:txBody>
      </p:sp>
      <p:sp>
        <p:nvSpPr>
          <p:cNvPr id="7" name="Rounded Rectangle 6"/>
          <p:cNvSpPr/>
          <p:nvPr/>
        </p:nvSpPr>
        <p:spPr bwMode="auto">
          <a:xfrm>
            <a:off x="6156176" y="1700808"/>
            <a:ext cx="2664296" cy="1152128"/>
          </a:xfrm>
          <a:prstGeom prst="roundRect">
            <a:avLst/>
          </a:prstGeom>
          <a:ln>
            <a:headEnd type="none" w="med" len="med"/>
            <a:tailEnd type="none" w="med" len="med"/>
          </a:ln>
          <a:extLst/>
        </p:spPr>
        <p:style>
          <a:lnRef idx="1">
            <a:schemeClr val="accent1"/>
          </a:lnRef>
          <a:fillRef idx="2">
            <a:schemeClr val="accent1"/>
          </a:fillRef>
          <a:effectRef idx="1">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r>
              <a:rPr lang="en-US" sz="1800" dirty="0" smtClean="0">
                <a:latin typeface="Arial" charset="0"/>
              </a:rPr>
              <a:t>Review reports by ERTs:  </a:t>
            </a:r>
            <a:br>
              <a:rPr lang="en-US" sz="1800" dirty="0" smtClean="0">
                <a:latin typeface="Arial" charset="0"/>
              </a:rPr>
            </a:br>
            <a:r>
              <a:rPr kumimoji="0" lang="en-US" sz="1800" b="0" i="0" u="none" strike="noStrike" cap="none" normalizeH="0" dirty="0" smtClean="0">
                <a:ln>
                  <a:noFill/>
                </a:ln>
                <a:solidFill>
                  <a:schemeClr val="tx1"/>
                </a:solidFill>
                <a:effectLst/>
                <a:latin typeface="Arial" charset="0"/>
              </a:rPr>
              <a:t>- some with issues</a:t>
            </a:r>
            <a:br>
              <a:rPr kumimoji="0" lang="en-US" sz="1800" b="0" i="0" u="none" strike="noStrike" cap="none" normalizeH="0" dirty="0" smtClean="0">
                <a:ln>
                  <a:noFill/>
                </a:ln>
                <a:solidFill>
                  <a:schemeClr val="tx1"/>
                </a:solidFill>
                <a:effectLst/>
                <a:latin typeface="Arial" charset="0"/>
              </a:rPr>
            </a:br>
            <a:r>
              <a:rPr lang="en-US" sz="1800" dirty="0" smtClean="0">
                <a:solidFill>
                  <a:schemeClr val="tx1"/>
                </a:solidFill>
                <a:latin typeface="Arial" charset="0"/>
              </a:rPr>
              <a:t>- some without</a:t>
            </a:r>
            <a:endParaRPr kumimoji="0" lang="en-US" sz="1800" b="0" i="0" u="none" strike="noStrike" cap="none" normalizeH="0" baseline="0" dirty="0" smtClean="0">
              <a:ln>
                <a:noFill/>
              </a:ln>
              <a:solidFill>
                <a:schemeClr val="tx1"/>
              </a:solidFill>
              <a:effectLst/>
              <a:latin typeface="Arial" charset="0"/>
            </a:endParaRPr>
          </a:p>
        </p:txBody>
      </p:sp>
      <p:sp>
        <p:nvSpPr>
          <p:cNvPr id="10" name="TextBox 9"/>
          <p:cNvSpPr txBox="1"/>
          <p:nvPr/>
        </p:nvSpPr>
        <p:spPr>
          <a:xfrm>
            <a:off x="585126" y="1052736"/>
            <a:ext cx="2474706" cy="553998"/>
          </a:xfrm>
          <a:prstGeom prst="rect">
            <a:avLst/>
          </a:prstGeom>
          <a:noFill/>
        </p:spPr>
        <p:txBody>
          <a:bodyPr wrap="square" rtlCol="0">
            <a:spAutoFit/>
          </a:bodyPr>
          <a:lstStyle/>
          <a:p>
            <a:pPr algn="ctr"/>
            <a:r>
              <a:rPr lang="en-US" i="1" dirty="0" smtClean="0">
                <a:solidFill>
                  <a:srgbClr val="FF0000"/>
                </a:solidFill>
              </a:rPr>
              <a:t>UNFCCC checks and manages the submissions</a:t>
            </a:r>
            <a:endParaRPr lang="en-US" i="1" dirty="0">
              <a:solidFill>
                <a:srgbClr val="FF0000"/>
              </a:solidFill>
            </a:endParaRPr>
          </a:p>
        </p:txBody>
      </p:sp>
      <p:sp>
        <p:nvSpPr>
          <p:cNvPr id="13" name="TextBox 12"/>
          <p:cNvSpPr txBox="1"/>
          <p:nvPr/>
        </p:nvSpPr>
        <p:spPr>
          <a:xfrm>
            <a:off x="3455181" y="1052736"/>
            <a:ext cx="2161629" cy="553998"/>
          </a:xfrm>
          <a:prstGeom prst="rect">
            <a:avLst/>
          </a:prstGeom>
          <a:noFill/>
        </p:spPr>
        <p:txBody>
          <a:bodyPr wrap="square" rtlCol="0">
            <a:spAutoFit/>
          </a:bodyPr>
          <a:lstStyle/>
          <a:p>
            <a:pPr algn="ctr"/>
            <a:r>
              <a:rPr lang="en-US" i="1" dirty="0" smtClean="0">
                <a:solidFill>
                  <a:srgbClr val="FF0000"/>
                </a:solidFill>
              </a:rPr>
              <a:t>UNFCCC coordinates the work of the ERTs</a:t>
            </a:r>
            <a:endParaRPr lang="en-US" i="1" dirty="0">
              <a:solidFill>
                <a:srgbClr val="FF0000"/>
              </a:solidFill>
            </a:endParaRPr>
          </a:p>
        </p:txBody>
      </p:sp>
      <p:sp>
        <p:nvSpPr>
          <p:cNvPr id="14" name="TextBox 13"/>
          <p:cNvSpPr txBox="1"/>
          <p:nvPr/>
        </p:nvSpPr>
        <p:spPr>
          <a:xfrm>
            <a:off x="6156176" y="1074802"/>
            <a:ext cx="2592287" cy="553998"/>
          </a:xfrm>
          <a:prstGeom prst="rect">
            <a:avLst/>
          </a:prstGeom>
          <a:noFill/>
        </p:spPr>
        <p:txBody>
          <a:bodyPr wrap="square" rtlCol="0">
            <a:spAutoFit/>
          </a:bodyPr>
          <a:lstStyle/>
          <a:p>
            <a:pPr algn="ctr"/>
            <a:r>
              <a:rPr lang="en-US" i="1" dirty="0" smtClean="0">
                <a:solidFill>
                  <a:srgbClr val="FF0000"/>
                </a:solidFill>
              </a:rPr>
              <a:t>UNFCCC coordinates and publishes the reports</a:t>
            </a:r>
            <a:endParaRPr lang="en-US" i="1" dirty="0">
              <a:solidFill>
                <a:srgbClr val="FF0000"/>
              </a:solidFill>
            </a:endParaRPr>
          </a:p>
        </p:txBody>
      </p:sp>
      <p:cxnSp>
        <p:nvCxnSpPr>
          <p:cNvPr id="11" name="Straight Arrow Connector 10"/>
          <p:cNvCxnSpPr/>
          <p:nvPr/>
        </p:nvCxnSpPr>
        <p:spPr bwMode="auto">
          <a:xfrm>
            <a:off x="2843808" y="2276872"/>
            <a:ext cx="288032"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p:cNvCxnSpPr/>
          <p:nvPr/>
        </p:nvCxnSpPr>
        <p:spPr bwMode="auto">
          <a:xfrm>
            <a:off x="5796136" y="2276872"/>
            <a:ext cx="288032" cy="0"/>
          </a:xfrm>
          <a:prstGeom prst="straightConnector1">
            <a:avLst/>
          </a:prstGeom>
          <a:solidFill>
            <a:schemeClr val="accent1"/>
          </a:solidFill>
          <a:ln w="127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Oval 4"/>
          <p:cNvSpPr/>
          <p:nvPr/>
        </p:nvSpPr>
        <p:spPr bwMode="auto">
          <a:xfrm>
            <a:off x="2411760" y="4581128"/>
            <a:ext cx="4392488" cy="1440160"/>
          </a:xfrm>
          <a:prstGeom prst="ellipse">
            <a:avLst/>
          </a:prstGeom>
          <a:solidFill>
            <a:srgbClr val="92D050"/>
          </a:solidFill>
          <a:ln w="12700"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400" b="0" i="0" u="none" strike="noStrike" cap="none" normalizeH="0" baseline="0" dirty="0" smtClean="0">
                <a:ln>
                  <a:noFill/>
                </a:ln>
                <a:solidFill>
                  <a:srgbClr val="FF0000"/>
                </a:solidFill>
                <a:effectLst/>
              </a:rPr>
              <a:t>National</a:t>
            </a:r>
            <a:r>
              <a:rPr kumimoji="0" lang="en-US" sz="2400" b="0" i="0" u="none" strike="noStrike" cap="none" normalizeH="0" dirty="0" smtClean="0">
                <a:ln>
                  <a:noFill/>
                </a:ln>
                <a:solidFill>
                  <a:srgbClr val="FF0000"/>
                </a:solidFill>
                <a:effectLst/>
              </a:rPr>
              <a:t> stat. offices, </a:t>
            </a:r>
          </a:p>
          <a:p>
            <a:pPr marL="0" marR="0" indent="0" algn="ctr" defTabSz="914400" rtl="0" eaLnBrk="1" fontAlgn="base" latinLnBrk="0" hangingPunct="1">
              <a:lnSpc>
                <a:spcPct val="100000"/>
              </a:lnSpc>
              <a:spcBef>
                <a:spcPct val="50000"/>
              </a:spcBef>
              <a:spcAft>
                <a:spcPct val="0"/>
              </a:spcAft>
              <a:buClrTx/>
              <a:buSzTx/>
              <a:buFontTx/>
              <a:buNone/>
              <a:tabLst/>
            </a:pPr>
            <a:r>
              <a:rPr lang="en-US" sz="2400" dirty="0">
                <a:solidFill>
                  <a:srgbClr val="FF0000"/>
                </a:solidFill>
              </a:rPr>
              <a:t>o</a:t>
            </a:r>
            <a:r>
              <a:rPr lang="en-US" sz="2400" baseline="0" dirty="0" smtClean="0">
                <a:solidFill>
                  <a:srgbClr val="FF0000"/>
                </a:solidFill>
              </a:rPr>
              <a:t>ther</a:t>
            </a:r>
            <a:r>
              <a:rPr lang="en-US" sz="2400" dirty="0" smtClean="0">
                <a:solidFill>
                  <a:srgbClr val="FF0000"/>
                </a:solidFill>
              </a:rPr>
              <a:t> data providers…</a:t>
            </a:r>
            <a:endParaRPr kumimoji="0" lang="en-US" sz="2400" b="0" i="0" u="none" strike="noStrike" cap="none" normalizeH="0" baseline="0" dirty="0" smtClean="0">
              <a:ln>
                <a:noFill/>
              </a:ln>
              <a:solidFill>
                <a:srgbClr val="FF0000"/>
              </a:solidFill>
              <a:effectLst/>
            </a:endParaRPr>
          </a:p>
        </p:txBody>
      </p:sp>
      <p:cxnSp>
        <p:nvCxnSpPr>
          <p:cNvPr id="19" name="Straight Arrow Connector 18"/>
          <p:cNvCxnSpPr>
            <a:stCxn id="5" idx="1"/>
            <a:endCxn id="3" idx="2"/>
          </p:cNvCxnSpPr>
          <p:nvPr/>
        </p:nvCxnSpPr>
        <p:spPr bwMode="auto">
          <a:xfrm flipH="1" flipV="1">
            <a:off x="1583668" y="2852936"/>
            <a:ext cx="1471357" cy="1939099"/>
          </a:xfrm>
          <a:prstGeom prst="straightConnector1">
            <a:avLst/>
          </a:prstGeom>
          <a:solidFill>
            <a:schemeClr val="accent1"/>
          </a:solidFill>
          <a:ln w="254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Arrow Connector 20"/>
          <p:cNvCxnSpPr>
            <a:stCxn id="5" idx="0"/>
            <a:endCxn id="6" idx="2"/>
          </p:cNvCxnSpPr>
          <p:nvPr/>
        </p:nvCxnSpPr>
        <p:spPr bwMode="auto">
          <a:xfrm flipH="1" flipV="1">
            <a:off x="4463988" y="2852936"/>
            <a:ext cx="144016" cy="1728192"/>
          </a:xfrm>
          <a:prstGeom prst="straightConnector1">
            <a:avLst/>
          </a:prstGeom>
          <a:solidFill>
            <a:schemeClr val="accent1"/>
          </a:solidFill>
          <a:ln w="25400" cap="flat" cmpd="sng" algn="ctr">
            <a:solidFill>
              <a:schemeClr val="tx1"/>
            </a:solidFill>
            <a:prstDash val="solid"/>
            <a:round/>
            <a:headEnd type="arrow"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stCxn id="5" idx="7"/>
            <a:endCxn id="7" idx="2"/>
          </p:cNvCxnSpPr>
          <p:nvPr/>
        </p:nvCxnSpPr>
        <p:spPr bwMode="auto">
          <a:xfrm flipV="1">
            <a:off x="6160983" y="2852936"/>
            <a:ext cx="1327341" cy="1939099"/>
          </a:xfrm>
          <a:prstGeom prst="straightConnector1">
            <a:avLst/>
          </a:prstGeom>
          <a:solidFill>
            <a:schemeClr val="accent1"/>
          </a:solidFill>
          <a:ln w="25400" cap="flat" cmpd="sng" algn="ctr">
            <a:solidFill>
              <a:schemeClr val="tx1"/>
            </a:solidFill>
            <a:prstDash val="solid"/>
            <a:round/>
            <a:headEnd type="arrow" w="med" len="med"/>
            <a:tailEnd type="non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Rounded Rectangle 26"/>
          <p:cNvSpPr/>
          <p:nvPr/>
        </p:nvSpPr>
        <p:spPr bwMode="auto">
          <a:xfrm>
            <a:off x="755576" y="3717032"/>
            <a:ext cx="7992887" cy="648072"/>
          </a:xfrm>
          <a:prstGeom prst="roundRect">
            <a:avLst/>
          </a:prstGeom>
          <a:solidFill>
            <a:srgbClr val="68D8D5"/>
          </a:solidFill>
          <a:ln w="12700"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0" i="0" u="none" strike="noStrike" cap="none" normalizeH="0" baseline="0" dirty="0" smtClean="0">
                <a:ln>
                  <a:noFill/>
                </a:ln>
                <a:solidFill>
                  <a:srgbClr val="FF0000"/>
                </a:solidFill>
                <a:effectLst/>
                <a:latin typeface="Arial" charset="0"/>
              </a:rPr>
              <a:t>National focal points / national focal organization(s) for UNFCCC</a:t>
            </a:r>
          </a:p>
        </p:txBody>
      </p:sp>
      <p:sp>
        <p:nvSpPr>
          <p:cNvPr id="165888" name="Oval 165887"/>
          <p:cNvSpPr/>
          <p:nvPr/>
        </p:nvSpPr>
        <p:spPr bwMode="auto">
          <a:xfrm>
            <a:off x="1547664" y="2780928"/>
            <a:ext cx="216024" cy="21602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
        <p:nvSpPr>
          <p:cNvPr id="37" name="Oval 36"/>
          <p:cNvSpPr/>
          <p:nvPr/>
        </p:nvSpPr>
        <p:spPr bwMode="auto">
          <a:xfrm>
            <a:off x="4391883" y="2807082"/>
            <a:ext cx="216024" cy="21602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
        <p:nvSpPr>
          <p:cNvPr id="38" name="Oval 37"/>
          <p:cNvSpPr/>
          <p:nvPr/>
        </p:nvSpPr>
        <p:spPr bwMode="auto">
          <a:xfrm>
            <a:off x="4499895" y="4389023"/>
            <a:ext cx="216024" cy="21602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
        <p:nvSpPr>
          <p:cNvPr id="39" name="Oval 38"/>
          <p:cNvSpPr/>
          <p:nvPr/>
        </p:nvSpPr>
        <p:spPr bwMode="auto">
          <a:xfrm>
            <a:off x="6084168" y="4653136"/>
            <a:ext cx="216024" cy="216024"/>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
        <p:nvSpPr>
          <p:cNvPr id="42" name="Rounded Rectangular Callout 41"/>
          <p:cNvSpPr/>
          <p:nvPr/>
        </p:nvSpPr>
        <p:spPr bwMode="auto">
          <a:xfrm>
            <a:off x="4896036" y="2978577"/>
            <a:ext cx="1656184" cy="594439"/>
          </a:xfrm>
          <a:prstGeom prst="wedgeRoundRectCallout">
            <a:avLst>
              <a:gd name="adj1" fmla="val -67430"/>
              <a:gd name="adj2" fmla="val -49628"/>
              <a:gd name="adj3" fmla="val 16667"/>
            </a:avLst>
          </a:prstGeom>
          <a:solidFill>
            <a:srgbClr val="FFFF00"/>
          </a:solidFill>
          <a:ln w="12700"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algn="ctr"/>
            <a:r>
              <a:rPr lang="en-US" sz="1200" i="1" dirty="0" smtClean="0"/>
              <a:t>Dialogue with ERTs on their findings</a:t>
            </a:r>
            <a:endParaRPr lang="en-US" sz="1200" i="1" dirty="0"/>
          </a:p>
        </p:txBody>
      </p:sp>
      <p:sp>
        <p:nvSpPr>
          <p:cNvPr id="44" name="Rounded Rectangular Callout 43"/>
          <p:cNvSpPr/>
          <p:nvPr/>
        </p:nvSpPr>
        <p:spPr bwMode="auto">
          <a:xfrm>
            <a:off x="7092279" y="4793115"/>
            <a:ext cx="1656184" cy="900100"/>
          </a:xfrm>
          <a:prstGeom prst="wedgeRoundRectCallout">
            <a:avLst>
              <a:gd name="adj1" fmla="val -93861"/>
              <a:gd name="adj2" fmla="val -62093"/>
              <a:gd name="adj3" fmla="val 16667"/>
            </a:avLst>
          </a:prstGeom>
          <a:solidFill>
            <a:srgbClr val="FFFF00"/>
          </a:solidFill>
          <a:ln w="12700" cap="flat" cmpd="sng" algn="ctr">
            <a:solidFill>
              <a:schemeClr val="tx1"/>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algn="ctr"/>
            <a:r>
              <a:rPr lang="en-US" sz="1200" i="1" dirty="0" smtClean="0"/>
              <a:t>Feedback on data needs and data quality =&gt; changes</a:t>
            </a:r>
            <a:endParaRPr lang="en-US" sz="1200" i="1" dirty="0"/>
          </a:p>
        </p:txBody>
      </p:sp>
    </p:spTree>
    <p:extLst>
      <p:ext uri="{BB962C8B-B14F-4D97-AF65-F5344CB8AC3E}">
        <p14:creationId xmlns:p14="http://schemas.microsoft.com/office/powerpoint/2010/main" val="1223194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95536" y="142875"/>
            <a:ext cx="8424936" cy="765175"/>
          </a:xfrm>
        </p:spPr>
        <p:txBody>
          <a:bodyPr/>
          <a:lstStyle/>
          <a:p>
            <a:r>
              <a:rPr lang="en-US" sz="3200" b="1" dirty="0" smtClean="0">
                <a:latin typeface="Baskerville Old Face" pitchFamily="18" charset="0"/>
              </a:rPr>
              <a:t>Upcoming additional challenge: INDCs</a:t>
            </a:r>
            <a:endParaRPr lang="de-DE" sz="3200" b="1" dirty="0">
              <a:latin typeface="Baskerville Old Face" pitchFamily="18" charset="0"/>
            </a:endParaRPr>
          </a:p>
        </p:txBody>
      </p:sp>
      <p:sp>
        <p:nvSpPr>
          <p:cNvPr id="2" name="TextBox 1"/>
          <p:cNvSpPr txBox="1"/>
          <p:nvPr/>
        </p:nvSpPr>
        <p:spPr>
          <a:xfrm>
            <a:off x="611560" y="908720"/>
            <a:ext cx="7992888" cy="4950073"/>
          </a:xfrm>
          <a:prstGeom prst="rect">
            <a:avLst/>
          </a:prstGeom>
          <a:noFill/>
        </p:spPr>
        <p:txBody>
          <a:bodyPr wrap="square" rtlCol="0">
            <a:spAutoFit/>
          </a:bodyPr>
          <a:lstStyle/>
          <a:p>
            <a:pPr marL="342900" indent="-342900">
              <a:buFont typeface="Arial" panose="020B0604020202020204" pitchFamily="34" charset="0"/>
              <a:buChar char="•"/>
            </a:pPr>
            <a:r>
              <a:rPr lang="en-US" sz="1800" dirty="0">
                <a:solidFill>
                  <a:srgbClr val="FF0000"/>
                </a:solidFill>
              </a:rPr>
              <a:t>INDCs</a:t>
            </a:r>
            <a:r>
              <a:rPr lang="en-US" sz="1800" dirty="0"/>
              <a:t> = “intended nationally determined </a:t>
            </a:r>
            <a:r>
              <a:rPr lang="en-US" sz="1800" dirty="0" smtClean="0"/>
              <a:t>contributions” [towards achieving stabilization of GHG concentrations in the atmosphere] (2013)</a:t>
            </a:r>
          </a:p>
          <a:p>
            <a:pPr marL="342900" indent="-342900">
              <a:buFont typeface="Arial" panose="020B0604020202020204" pitchFamily="34" charset="0"/>
              <a:buChar char="•"/>
            </a:pPr>
            <a:r>
              <a:rPr lang="en-IE" sz="1800" dirty="0" smtClean="0"/>
              <a:t>First INDCs to be communicated “well in advance” </a:t>
            </a:r>
            <a:r>
              <a:rPr lang="en-IE" sz="1800" dirty="0"/>
              <a:t>of </a:t>
            </a:r>
            <a:r>
              <a:rPr lang="en-IE" sz="1800" dirty="0" smtClean="0"/>
              <a:t>the UNFCCC conference in Paris (Dec.2015) or “by </a:t>
            </a:r>
            <a:r>
              <a:rPr lang="en-IE" sz="1800" dirty="0"/>
              <a:t>the first quarter </a:t>
            </a:r>
            <a:r>
              <a:rPr lang="en-IE" sz="1800" dirty="0" smtClean="0"/>
              <a:t>of 2015 </a:t>
            </a:r>
            <a:r>
              <a:rPr lang="en-IE" sz="1800" dirty="0"/>
              <a:t>by those Parties ready to do </a:t>
            </a:r>
            <a:r>
              <a:rPr lang="en-IE" sz="1800" dirty="0" smtClean="0"/>
              <a:t>so”</a:t>
            </a:r>
          </a:p>
          <a:p>
            <a:pPr marL="342900" indent="-342900">
              <a:buFont typeface="Arial" panose="020B0604020202020204" pitchFamily="34" charset="0"/>
              <a:buChar char="•"/>
            </a:pPr>
            <a:r>
              <a:rPr lang="en-IE" sz="1800" dirty="0" smtClean="0">
                <a:solidFill>
                  <a:srgbClr val="FF0000"/>
                </a:solidFill>
              </a:rPr>
              <a:t>At present (24 Aug.2015): 29 INDCs from 57 Parties (including EU, USA, Russia, China, Japan) covering 69% of </a:t>
            </a:r>
            <a:r>
              <a:rPr lang="en-IE" sz="1800" dirty="0">
                <a:solidFill>
                  <a:srgbClr val="FF0000"/>
                </a:solidFill>
              </a:rPr>
              <a:t>world’s </a:t>
            </a:r>
            <a:r>
              <a:rPr lang="en-IE" sz="1800" dirty="0" smtClean="0">
                <a:solidFill>
                  <a:srgbClr val="FF0000"/>
                </a:solidFill>
              </a:rPr>
              <a:t>emissions</a:t>
            </a:r>
            <a:endParaRPr lang="en-US" sz="1800" dirty="0" smtClean="0">
              <a:solidFill>
                <a:srgbClr val="FF0000"/>
              </a:solidFill>
            </a:endParaRPr>
          </a:p>
          <a:p>
            <a:pPr marL="342900" indent="-342900">
              <a:buFont typeface="Arial" panose="020B0604020202020204" pitchFamily="34" charset="0"/>
              <a:buChar char="•"/>
            </a:pPr>
            <a:r>
              <a:rPr lang="en-US" sz="1800" dirty="0" smtClean="0"/>
              <a:t>Informational content: INDCs “</a:t>
            </a:r>
            <a:r>
              <a:rPr lang="en-US" sz="1800" dirty="0" smtClean="0">
                <a:solidFill>
                  <a:srgbClr val="FF0000"/>
                </a:solidFill>
              </a:rPr>
              <a:t>may include</a:t>
            </a:r>
            <a:r>
              <a:rPr lang="en-US" sz="1800" dirty="0" smtClean="0"/>
              <a:t>”: </a:t>
            </a:r>
          </a:p>
          <a:p>
            <a:pPr marL="800100" lvl="1" indent="-342900">
              <a:spcBef>
                <a:spcPts val="400"/>
              </a:spcBef>
              <a:buFont typeface="Symbol" panose="05050102010706020507" pitchFamily="18" charset="2"/>
              <a:buChar char="-"/>
            </a:pPr>
            <a:r>
              <a:rPr lang="en-IE" sz="1600" dirty="0" smtClean="0"/>
              <a:t>quantifiable </a:t>
            </a:r>
            <a:r>
              <a:rPr lang="en-IE" sz="1600" dirty="0"/>
              <a:t>information on the reference point </a:t>
            </a:r>
            <a:r>
              <a:rPr lang="en-IE" sz="1600" dirty="0" smtClean="0"/>
              <a:t>(may include a </a:t>
            </a:r>
            <a:r>
              <a:rPr lang="en-IE" sz="1600" dirty="0"/>
              <a:t>base year</a:t>
            </a:r>
            <a:r>
              <a:rPr lang="en-IE" sz="1600" dirty="0" smtClean="0"/>
              <a:t>)</a:t>
            </a:r>
          </a:p>
          <a:p>
            <a:pPr marL="800100" lvl="1" indent="-342900">
              <a:spcBef>
                <a:spcPts val="400"/>
              </a:spcBef>
              <a:buFont typeface="Symbol" panose="05050102010706020507" pitchFamily="18" charset="2"/>
              <a:buChar char="-"/>
            </a:pPr>
            <a:r>
              <a:rPr lang="en-IE" sz="1600" dirty="0" smtClean="0"/>
              <a:t>time </a:t>
            </a:r>
            <a:r>
              <a:rPr lang="en-IE" sz="1600" dirty="0"/>
              <a:t>frames and/or periods for </a:t>
            </a:r>
            <a:r>
              <a:rPr lang="en-IE" sz="1600" dirty="0" smtClean="0"/>
              <a:t>implementation </a:t>
            </a:r>
          </a:p>
          <a:p>
            <a:pPr marL="800100" lvl="1" indent="-342900">
              <a:spcBef>
                <a:spcPts val="400"/>
              </a:spcBef>
              <a:buFont typeface="Symbol" panose="05050102010706020507" pitchFamily="18" charset="2"/>
              <a:buChar char="-"/>
            </a:pPr>
            <a:r>
              <a:rPr lang="en-IE" sz="1600" dirty="0" smtClean="0"/>
              <a:t>scope </a:t>
            </a:r>
            <a:r>
              <a:rPr lang="en-IE" sz="1600" dirty="0"/>
              <a:t>and coverage</a:t>
            </a:r>
            <a:r>
              <a:rPr lang="en-IE" sz="1600" dirty="0" smtClean="0"/>
              <a:t>, planning processes</a:t>
            </a:r>
          </a:p>
          <a:p>
            <a:pPr marL="800100" lvl="1" indent="-342900">
              <a:spcBef>
                <a:spcPts val="400"/>
              </a:spcBef>
              <a:buFont typeface="Symbol" panose="05050102010706020507" pitchFamily="18" charset="2"/>
              <a:buChar char="-"/>
            </a:pPr>
            <a:r>
              <a:rPr lang="en-IE" sz="1600" dirty="0" smtClean="0"/>
              <a:t>assumptions </a:t>
            </a:r>
            <a:r>
              <a:rPr lang="en-IE" sz="1600" dirty="0"/>
              <a:t>and methodological approaches including those for estimating and accounting for anthropogenic greenhouse gas </a:t>
            </a:r>
            <a:r>
              <a:rPr lang="en-IE" sz="1600" dirty="0" smtClean="0"/>
              <a:t>emissions/removals </a:t>
            </a:r>
          </a:p>
          <a:p>
            <a:pPr marL="800100" lvl="1" indent="-342900">
              <a:spcBef>
                <a:spcPts val="400"/>
              </a:spcBef>
              <a:buFont typeface="Symbol" panose="05050102010706020507" pitchFamily="18" charset="2"/>
              <a:buChar char="-"/>
            </a:pPr>
            <a:r>
              <a:rPr lang="en-IE" sz="1600" dirty="0" smtClean="0"/>
              <a:t>how </a:t>
            </a:r>
            <a:r>
              <a:rPr lang="en-IE" sz="1600" dirty="0"/>
              <a:t>the Party considers that its intended nationally determined contribution is fair and ambitious, in light of its national circumstances, and how it contributes towards achieving the objective of the Convention as set out in its Article </a:t>
            </a:r>
            <a:r>
              <a:rPr lang="en-IE" sz="1600" dirty="0" smtClean="0"/>
              <a:t>2</a:t>
            </a:r>
            <a:endParaRPr lang="en-US" sz="1600" dirty="0"/>
          </a:p>
        </p:txBody>
      </p:sp>
    </p:spTree>
    <p:extLst>
      <p:ext uri="{BB962C8B-B14F-4D97-AF65-F5344CB8AC3E}">
        <p14:creationId xmlns:p14="http://schemas.microsoft.com/office/powerpoint/2010/main" val="142825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980728"/>
            <a:ext cx="8977122" cy="44439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txBox="1">
            <a:spLocks noChangeArrowheads="1"/>
          </p:cNvSpPr>
          <p:nvPr/>
        </p:nvSpPr>
        <p:spPr>
          <a:xfrm>
            <a:off x="402549" y="392938"/>
            <a:ext cx="8424936" cy="576064"/>
          </a:xfrm>
          <a:prstGeom prst="rect">
            <a:avLst/>
          </a:prstGeom>
        </p:spPr>
        <p:txBody>
          <a:bodyPr/>
          <a:lst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r>
              <a:rPr lang="en-US" sz="3200" b="1" kern="0" dirty="0" smtClean="0">
                <a:latin typeface="Baskerville Old Face" pitchFamily="18" charset="0"/>
              </a:rPr>
              <a:t>INDCs: examples</a:t>
            </a:r>
            <a:endParaRPr lang="de-DE" sz="3200" b="1" kern="0" dirty="0">
              <a:latin typeface="Baskerville Old Face" pitchFamily="18" charset="0"/>
            </a:endParaRPr>
          </a:p>
        </p:txBody>
      </p:sp>
    </p:spTree>
    <p:extLst>
      <p:ext uri="{BB962C8B-B14F-4D97-AF65-F5344CB8AC3E}">
        <p14:creationId xmlns:p14="http://schemas.microsoft.com/office/powerpoint/2010/main" val="2027970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NFCCC quote">
  <a:themeElements>
    <a:clrScheme name="UNFCCC quot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UNFCCC quo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UNFCCC quot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NFCCC_Master 70pt title">
  <a:themeElements>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UNFCCC_Master 70pt tit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UNFCCC_Master 70pt title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1303</TotalTime>
  <Words>1267</Words>
  <Application>Microsoft Office PowerPoint</Application>
  <PresentationFormat>On-screen Show (4:3)</PresentationFormat>
  <Paragraphs>125</Paragraphs>
  <Slides>10</Slides>
  <Notes>6</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blank</vt:lpstr>
      <vt:lpstr>UNFCCC quote</vt:lpstr>
      <vt:lpstr>UNFCCC_Master 70pt title</vt:lpstr>
      <vt:lpstr>Current  and  emerging  data needs of the global climate change regime    - requirements/guidelines for data reporting  - the review/verification processes for the data  - “entry points” for NSO inputs/involvement</vt:lpstr>
      <vt:lpstr>PowerPoint Presentation</vt:lpstr>
      <vt:lpstr>PowerPoint Presentation</vt:lpstr>
      <vt:lpstr>The review/compliance process under UNFCCC*</vt:lpstr>
      <vt:lpstr>PowerPoint Presentation</vt:lpstr>
      <vt:lpstr>Data needs for GHG inventories and NCs</vt:lpstr>
      <vt:lpstr>“Entry points” for national statistical offices</vt:lpstr>
      <vt:lpstr>Upcoming additional challenge: INDCs</vt:lpstr>
      <vt:lpstr>PowerPoint Presentation</vt:lpstr>
      <vt:lpstr>PowerPoint Presentation</vt:lpstr>
    </vt:vector>
  </TitlesOfParts>
  <Company>UNFCCC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to the incoming Presidency on the status of negotiations in the AWG-KP</dc:title>
  <dc:creator>ksmith</dc:creator>
  <cp:lastModifiedBy>Salonen</cp:lastModifiedBy>
  <cp:revision>124</cp:revision>
  <cp:lastPrinted>2014-10-21T15:09:55Z</cp:lastPrinted>
  <dcterms:created xsi:type="dcterms:W3CDTF">2012-07-09T19:40:42Z</dcterms:created>
  <dcterms:modified xsi:type="dcterms:W3CDTF">2015-08-24T13:38:26Z</dcterms:modified>
</cp:coreProperties>
</file>