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A03C6-AB11-4CD7-A209-373BB25451A4}" type="datetimeFigureOut">
              <a:rPr lang="fi-FI" smtClean="0"/>
              <a:pPr/>
              <a:t>1.9.2015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392CF-FCC9-426B-8C4B-25AC63E60EB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202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392CF-FCC9-426B-8C4B-25AC63E60EBA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163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6796" y="4136566"/>
            <a:ext cx="5139273" cy="338554"/>
          </a:xfrm>
        </p:spPr>
        <p:txBody>
          <a:bodyPr lIns="0">
            <a:spAutoFit/>
          </a:bodyPr>
          <a:lstStyle>
            <a:lvl1pPr>
              <a:defRPr sz="2200" b="0" baseline="0"/>
            </a:lvl1pPr>
          </a:lstStyle>
          <a:p>
            <a:r>
              <a:rPr lang="fi-FI" noProof="0" dirty="0" smtClean="0"/>
              <a:t>Otsikko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6796" y="5459961"/>
            <a:ext cx="5139274" cy="430887"/>
          </a:xfrm>
        </p:spPr>
        <p:txBody>
          <a:bodyPr lIns="0">
            <a:spAutoFit/>
          </a:bodyPr>
          <a:lstStyle>
            <a:lvl1pPr marL="0" indent="0" algn="l">
              <a:buNone/>
              <a:defRPr sz="14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dirty="0" smtClean="0"/>
              <a:t>Etunimi Sukunimi xx </a:t>
            </a:r>
            <a:r>
              <a:rPr lang="fi-FI" noProof="0" dirty="0" err="1" smtClean="0"/>
              <a:t>Month</a:t>
            </a:r>
            <a:r>
              <a:rPr lang="fi-FI" noProof="0" dirty="0" smtClean="0"/>
              <a:t> xxxx</a:t>
            </a:r>
            <a:br>
              <a:rPr lang="fi-FI" noProof="0" dirty="0" smtClean="0"/>
            </a:br>
            <a:r>
              <a:rPr lang="fi-FI" noProof="0" dirty="0" smtClean="0"/>
              <a:t>Seminaari/tapahtuma</a:t>
            </a:r>
            <a:endParaRPr lang="en-GB" noProof="0" dirty="0"/>
          </a:p>
        </p:txBody>
      </p:sp>
      <p:pic>
        <p:nvPicPr>
          <p:cNvPr id="7" name="Picture 6" descr="TK_SE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1454" y="3924168"/>
            <a:ext cx="2378946" cy="4878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12798" y="4148156"/>
            <a:ext cx="5139273" cy="384721"/>
          </a:xfrm>
        </p:spPr>
        <p:txBody>
          <a:bodyPr>
            <a:spAutoFit/>
          </a:bodyPr>
          <a:lstStyle>
            <a:lvl1pPr>
              <a:defRPr sz="2500" b="1" baseline="0"/>
            </a:lvl1pPr>
          </a:lstStyle>
          <a:p>
            <a:r>
              <a:rPr lang="fi-FI" noProof="0" dirty="0" err="1" smtClean="0"/>
              <a:t>Thank</a:t>
            </a:r>
            <a:r>
              <a:rPr lang="fi-FI" noProof="0" dirty="0" smtClean="0"/>
              <a:t> </a:t>
            </a:r>
            <a:r>
              <a:rPr lang="fi-FI" noProof="0" dirty="0" err="1" smtClean="0"/>
              <a:t>You</a:t>
            </a:r>
            <a:r>
              <a:rPr lang="fi-FI" noProof="0" dirty="0" smtClean="0"/>
              <a:t>!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797" y="5025331"/>
            <a:ext cx="5139274" cy="430887"/>
          </a:xfrm>
        </p:spPr>
        <p:txBody>
          <a:bodyPr>
            <a:sp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dirty="0" smtClean="0"/>
              <a:t>Etunimi Sukunimi etunimi.sukunimi@stat.fi</a:t>
            </a:r>
            <a:br>
              <a:rPr lang="fi-FI" noProof="0" dirty="0" smtClean="0"/>
            </a:br>
            <a:r>
              <a:rPr lang="fi-FI" noProof="0" dirty="0" smtClean="0"/>
              <a:t>Seminaari/tapahtuma</a:t>
            </a:r>
            <a:endParaRPr lang="en-GB" noProof="0" dirty="0"/>
          </a:p>
        </p:txBody>
      </p:sp>
      <p:pic>
        <p:nvPicPr>
          <p:cNvPr id="12" name="Picture 11" descr="TK_SE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19260" y="3962401"/>
            <a:ext cx="2455364" cy="50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65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704598" y="1600199"/>
            <a:ext cx="7734300" cy="44116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0770BAC5-8B60-E440-95CB-7669FB0A4B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TK_EN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fi-FI" noProof="0" dirty="0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1806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704850" y="1600199"/>
            <a:ext cx="3754438" cy="441113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6"/>
          </p:nvPr>
        </p:nvSpPr>
        <p:spPr>
          <a:xfrm>
            <a:off x="4669562" y="1600199"/>
            <a:ext cx="3754438" cy="441113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0770BAC5-8B60-E440-95CB-7669FB0A4B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K_EN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EDC6903F-B40A-480B-954F-C2723562EA4E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Etunimi Sukunimi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71039" y="1600200"/>
            <a:ext cx="3738562" cy="44116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601" y="369084"/>
            <a:ext cx="7704000" cy="430887"/>
          </a:xfrm>
        </p:spPr>
        <p:txBody>
          <a:bodyPr wrap="square">
            <a:sp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05601" y="1600200"/>
            <a:ext cx="3739287" cy="4673600"/>
          </a:xfrm>
        </p:spPr>
        <p:txBody>
          <a:bodyPr/>
          <a:lstStyle/>
          <a:p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0770BAC5-8B60-E440-95CB-7669FB0A4B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K_EN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77CA4EB0-B152-47D3-A34E-6FC6E9CD34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Etunimi Sukunimi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aksi palstaa ja pikku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1940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704598" y="4842000"/>
            <a:ext cx="2123269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2827867" y="4842000"/>
            <a:ext cx="2176863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5004730" y="4842000"/>
            <a:ext cx="2123269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5600" y="1600200"/>
            <a:ext cx="3739288" cy="27098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68083" y="1600200"/>
            <a:ext cx="3739288" cy="27098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0770BAC5-8B60-E440-95CB-7669FB0A4B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TK_EN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EFDEA8D1-4DF0-4F62-89D2-93F2E9B359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Etunimi Sukunimi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961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2194" y="2159000"/>
            <a:ext cx="7719612" cy="385233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3B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Muokkaa tekstin perustyylejä napsauttamalla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04850" y="1346205"/>
            <a:ext cx="7726363" cy="312738"/>
          </a:xfrm>
        </p:spPr>
        <p:txBody>
          <a:bodyPr/>
          <a:lstStyle>
            <a:lvl1pPr marL="0" indent="0">
              <a:buNone/>
              <a:defRPr b="1">
                <a:solidFill>
                  <a:srgbClr val="0073B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0770BAC5-8B60-E440-95CB-7669FB0A4B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K_EN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F21514E-385A-4F14-9AFB-2517A0F2634A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Etunimi Sukunimi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961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2194" y="1600200"/>
            <a:ext cx="7719612" cy="441113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0770BAC5-8B60-E440-95CB-7669FB0A4B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TK_EN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30FA1B63-9583-4AB6-813D-6240FD1CDF96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Etunimi Sukunimi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uva/graafi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961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712194" y="1600200"/>
            <a:ext cx="3754438" cy="441113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4684713" y="1600199"/>
            <a:ext cx="3746500" cy="441113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0770BAC5-8B60-E440-95CB-7669FB0A4B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K_EN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796E57E3-37F3-406C-AC19-521A23416247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Etunimi Sukunimi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99" y="366766"/>
            <a:ext cx="7734802" cy="4308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598" y="1548000"/>
            <a:ext cx="7734803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2" r:id="rId4"/>
    <p:sldLayoutId id="2147483661" r:id="rId5"/>
    <p:sldLayoutId id="2147483660" r:id="rId6"/>
    <p:sldLayoutId id="2147483654" r:id="rId7"/>
    <p:sldLayoutId id="2147483663" r:id="rId8"/>
    <p:sldLayoutId id="2147483655" r:id="rId9"/>
    <p:sldLayoutId id="2147483666" r:id="rId10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3B0"/>
        </a:buClr>
        <a:buFont typeface="Lucida Grande"/>
        <a:buChar char="－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20161" y="3895935"/>
            <a:ext cx="5139273" cy="1015663"/>
          </a:xfrm>
        </p:spPr>
        <p:txBody>
          <a:bodyPr/>
          <a:lstStyle/>
          <a:p>
            <a:r>
              <a:rPr lang="en-GB" dirty="0"/>
              <a:t>Priority areas in establishing and enhancing collaboration between GHG inventories and statistics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06796" y="5085347"/>
            <a:ext cx="5139274" cy="1206484"/>
          </a:xfrm>
        </p:spPr>
        <p:txBody>
          <a:bodyPr/>
          <a:lstStyle/>
          <a:p>
            <a:r>
              <a:rPr lang="en-GB" dirty="0" smtClean="0"/>
              <a:t>Riitta Pipatti</a:t>
            </a:r>
          </a:p>
          <a:p>
            <a:r>
              <a:rPr lang="en-GB" dirty="0" smtClean="0"/>
              <a:t>UNECE Conference of European Statisticians</a:t>
            </a:r>
          </a:p>
          <a:p>
            <a:r>
              <a:rPr lang="en-GB" dirty="0" smtClean="0"/>
              <a:t>Expert Forum for producers and users of climate change related statistics</a:t>
            </a:r>
          </a:p>
          <a:p>
            <a:r>
              <a:rPr lang="en-GB" dirty="0" smtClean="0"/>
              <a:t>2-3 September 2015, Geneva, Switzerland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– Paris agreement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235241"/>
            <a:ext cx="8166686" cy="5005137"/>
          </a:xfrm>
        </p:spPr>
        <p:txBody>
          <a:bodyPr/>
          <a:lstStyle/>
          <a:p>
            <a:r>
              <a:rPr lang="en-GB" dirty="0" smtClean="0"/>
              <a:t>Climate negotiations aim for a comprehensive agreement in Paris in November-December this year</a:t>
            </a:r>
          </a:p>
          <a:p>
            <a:pPr lvl="1"/>
            <a:r>
              <a:rPr lang="en-GB" dirty="0" smtClean="0"/>
              <a:t>INDC – indicative nationally determined contributions</a:t>
            </a:r>
          </a:p>
          <a:p>
            <a:pPr lvl="1"/>
            <a:r>
              <a:rPr lang="en-GB" dirty="0" smtClean="0"/>
              <a:t>Parties with commitments/contributions to provide data on their emissions and progress towards the targets</a:t>
            </a:r>
          </a:p>
          <a:p>
            <a:pPr lvl="1"/>
            <a:r>
              <a:rPr lang="en-GB" dirty="0" smtClean="0"/>
              <a:t>Developing countries – national GHG inventories every second year?</a:t>
            </a:r>
          </a:p>
          <a:p>
            <a:pPr lvl="2"/>
            <a:r>
              <a:rPr lang="en-GB" dirty="0" smtClean="0"/>
              <a:t>Capacity building - statistical offices could play a key role in improving access to activity data</a:t>
            </a:r>
          </a:p>
          <a:p>
            <a:pPr lvl="2"/>
            <a:r>
              <a:rPr lang="en-GB" dirty="0" smtClean="0"/>
              <a:t>National collaboration: GHG inventory and statistical offices</a:t>
            </a:r>
          </a:p>
          <a:p>
            <a:pPr lvl="2"/>
            <a:r>
              <a:rPr lang="en-GB" dirty="0" smtClean="0"/>
              <a:t>Collaboration with the UNFCCC (national inventory arrangements) and the IPCC (guidance on how to improve activity data collections, improving statistics to meet the needs of developing countries – contents, priorities)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Riitta</a:t>
            </a:r>
            <a:r>
              <a:rPr lang="en-US" dirty="0"/>
              <a:t> </a:t>
            </a:r>
            <a:r>
              <a:rPr lang="en-US" dirty="0" err="1"/>
              <a:t>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0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1723549"/>
          </a:xfrm>
        </p:spPr>
        <p:txBody>
          <a:bodyPr/>
          <a:lstStyle/>
          <a:p>
            <a:r>
              <a:rPr lang="en-GB" dirty="0"/>
              <a:t>Priorities in establishing and enhancing collaboration between GHG inventories and statistics</a:t>
            </a:r>
            <a:br>
              <a:rPr lang="en-GB" dirty="0"/>
            </a:b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652337"/>
            <a:ext cx="8118560" cy="4568073"/>
          </a:xfrm>
        </p:spPr>
        <p:txBody>
          <a:bodyPr/>
          <a:lstStyle/>
          <a:p>
            <a:pPr marL="342900" lvl="1" indent="-342900">
              <a:buFont typeface="Lucida Grande"/>
              <a:buChar char="－"/>
            </a:pPr>
            <a:r>
              <a:rPr lang="en-GB" dirty="0" smtClean="0"/>
              <a:t>UN and EU level – enhance collaboration with the bodies responsible of statistics and UNFCCC and IPCC </a:t>
            </a:r>
          </a:p>
          <a:p>
            <a:pPr marL="742950" lvl="2" indent="-342900">
              <a:buFont typeface="Lucida Grande"/>
              <a:buChar char="－"/>
            </a:pPr>
            <a:r>
              <a:rPr lang="en-GB" dirty="0" smtClean="0"/>
              <a:t>Improvement of statistical guidelines/regulations to take into account also the needs of GHG inventories</a:t>
            </a:r>
          </a:p>
          <a:p>
            <a:pPr marL="742950" lvl="2" indent="-342900">
              <a:buFont typeface="Lucida Grande"/>
              <a:buChar char="－"/>
            </a:pPr>
            <a:r>
              <a:rPr lang="en-GB" dirty="0" smtClean="0"/>
              <a:t>Long-term </a:t>
            </a:r>
            <a:r>
              <a:rPr lang="en-GB" dirty="0" smtClean="0"/>
              <a:t>– IPCC </a:t>
            </a:r>
            <a:r>
              <a:rPr lang="en-GB" dirty="0" smtClean="0"/>
              <a:t>and UNFCCC could develop </a:t>
            </a:r>
            <a:r>
              <a:rPr lang="en-GB" dirty="0"/>
              <a:t>inventory requirements and guidelines </a:t>
            </a:r>
            <a:r>
              <a:rPr lang="en-GB" dirty="0" smtClean="0"/>
              <a:t>in a way that takes better </a:t>
            </a:r>
            <a:r>
              <a:rPr lang="en-GB" dirty="0"/>
              <a:t>into account what statistical data which is already </a:t>
            </a:r>
            <a:r>
              <a:rPr lang="en-GB" dirty="0" smtClean="0"/>
              <a:t>collected (2006 IPCC </a:t>
            </a:r>
            <a:r>
              <a:rPr lang="en-GB" dirty="0" err="1" smtClean="0"/>
              <a:t>GlS</a:t>
            </a:r>
            <a:r>
              <a:rPr lang="en-GB" dirty="0" smtClean="0"/>
              <a:t> work already towards this – energy sector classifications almost equal to industrial branch classifications)</a:t>
            </a:r>
          </a:p>
          <a:p>
            <a:pPr marL="342900" lvl="1" indent="-342900">
              <a:buFont typeface="Lucida Grande"/>
              <a:buChar char="－"/>
            </a:pPr>
            <a:r>
              <a:rPr lang="en-GB" dirty="0" smtClean="0"/>
              <a:t>National level – establish and enhance contacts between national statistical offices and the GHG inventory</a:t>
            </a:r>
          </a:p>
          <a:p>
            <a:pPr marL="742950" lvl="2" indent="-342900">
              <a:buFont typeface="Lucida Grande"/>
              <a:buChar char="－"/>
            </a:pPr>
            <a:r>
              <a:rPr lang="en-GB" dirty="0" smtClean="0"/>
              <a:t>Statistical offices should a formalised role in the GHG inventory preparation</a:t>
            </a:r>
          </a:p>
          <a:p>
            <a:pPr marL="742950" lvl="2" indent="-342900">
              <a:buFont typeface="Lucida Grande"/>
              <a:buChar char="－"/>
            </a:pPr>
            <a:r>
              <a:rPr lang="en-GB" dirty="0" smtClean="0"/>
              <a:t>Support for the collaboration needed at sufficient high level</a:t>
            </a:r>
            <a:endParaRPr lang="en-GB" dirty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Riitta</a:t>
            </a:r>
            <a:r>
              <a:rPr lang="en-US" dirty="0"/>
              <a:t> </a:t>
            </a:r>
            <a:r>
              <a:rPr lang="en-US" dirty="0" err="1"/>
              <a:t>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6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28135" y="2610853"/>
            <a:ext cx="7734300" cy="918412"/>
          </a:xfrm>
        </p:spPr>
        <p:txBody>
          <a:bodyPr/>
          <a:lstStyle/>
          <a:p>
            <a:pPr marL="0" indent="0" algn="ctr">
              <a:buNone/>
            </a:pPr>
            <a:r>
              <a:rPr lang="en-GB" sz="4800" dirty="0" smtClean="0"/>
              <a:t>Thank you!</a:t>
            </a:r>
            <a:endParaRPr lang="en-GB" sz="4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1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Contents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7" y="1235243"/>
            <a:ext cx="7974181" cy="4776620"/>
          </a:xfrm>
        </p:spPr>
        <p:txBody>
          <a:bodyPr/>
          <a:lstStyle/>
          <a:p>
            <a:r>
              <a:rPr lang="en-GB" dirty="0" smtClean="0"/>
              <a:t>Use of statistical information in greenhouse gas (GHG) inventories</a:t>
            </a:r>
          </a:p>
          <a:p>
            <a:pPr lvl="1"/>
            <a:r>
              <a:rPr lang="en-GB" dirty="0" smtClean="0"/>
              <a:t>current status and challenges in use of statistics in developed countries</a:t>
            </a:r>
          </a:p>
          <a:p>
            <a:pPr lvl="2"/>
            <a:r>
              <a:rPr lang="en-GB" dirty="0" smtClean="0"/>
              <a:t>Challenges and how to overcome them</a:t>
            </a:r>
          </a:p>
          <a:p>
            <a:pPr lvl="2"/>
            <a:r>
              <a:rPr lang="en-GB" dirty="0"/>
              <a:t>F</a:t>
            </a:r>
            <a:r>
              <a:rPr lang="en-GB" dirty="0" smtClean="0"/>
              <a:t>innish </a:t>
            </a:r>
            <a:r>
              <a:rPr lang="en-GB" dirty="0"/>
              <a:t>experiences as </a:t>
            </a:r>
            <a:r>
              <a:rPr lang="en-GB" dirty="0" smtClean="0"/>
              <a:t>examples – in Finland the statistics office responsible for the GHG inventory</a:t>
            </a:r>
          </a:p>
          <a:p>
            <a:endParaRPr lang="en-GB" dirty="0" smtClean="0"/>
          </a:p>
          <a:p>
            <a:r>
              <a:rPr lang="en-GB" dirty="0" smtClean="0"/>
              <a:t>The future after Paris – potential changes with respect to greenhouse gas inventories and how statistical offices could help in meeting future reporting requirements</a:t>
            </a:r>
          </a:p>
          <a:p>
            <a:endParaRPr lang="en-GB" dirty="0" smtClean="0"/>
          </a:p>
          <a:p>
            <a:r>
              <a:rPr lang="en-GB" dirty="0" smtClean="0"/>
              <a:t>Priorities in establishing and enhancing collaboration between GHG inventories and statistics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Riitta 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/>
          <a:lstStyle/>
          <a:p>
            <a:r>
              <a:rPr lang="fi-FI" dirty="0"/>
              <a:t>GHG inventory </a:t>
            </a:r>
            <a:r>
              <a:rPr lang="fi-FI" dirty="0" smtClean="0"/>
              <a:t>reporting – key sectors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315453"/>
            <a:ext cx="7734300" cy="4696409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Five sectors: (1) Energy, (2) Industrial Processes and product use (IPPU), (3) Agriculture, (4) Land use, land-use change and forestry (LULUCF) and (5) Waste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Greenhouse gases: CO2, CH4, N2O, HFCs, PFCs and NF3</a:t>
            </a:r>
          </a:p>
          <a:p>
            <a:r>
              <a:rPr lang="en-GB" dirty="0"/>
              <a:t>E</a:t>
            </a:r>
            <a:r>
              <a:rPr lang="en-GB" dirty="0" smtClean="0"/>
              <a:t>nergy </a:t>
            </a:r>
            <a:r>
              <a:rPr lang="en-GB" dirty="0"/>
              <a:t>the most important </a:t>
            </a:r>
            <a:r>
              <a:rPr lang="en-GB" dirty="0" smtClean="0"/>
              <a:t>sector and CO2 from combustion the most significant source (</a:t>
            </a:r>
            <a:r>
              <a:rPr lang="en-GB" dirty="0"/>
              <a:t>commonly </a:t>
            </a:r>
            <a:r>
              <a:rPr lang="en-GB" dirty="0" smtClean="0"/>
              <a:t>from 70 up to 90 </a:t>
            </a:r>
            <a:r>
              <a:rPr lang="en-GB" dirty="0"/>
              <a:t>per cent of annual national emissions without the LULUCF </a:t>
            </a:r>
            <a:r>
              <a:rPr lang="en-GB" dirty="0" smtClean="0"/>
              <a:t>sector)</a:t>
            </a:r>
          </a:p>
          <a:p>
            <a:r>
              <a:rPr lang="en-GB" dirty="0" smtClean="0"/>
              <a:t>Industrial </a:t>
            </a:r>
            <a:r>
              <a:rPr lang="en-GB" dirty="0"/>
              <a:t>sources and agriculture </a:t>
            </a:r>
            <a:r>
              <a:rPr lang="en-GB" dirty="0" smtClean="0"/>
              <a:t>also significant – shares of national emissions vary, in developing countries role of agricultural emissions often more significant than in developed countries</a:t>
            </a:r>
          </a:p>
          <a:p>
            <a:r>
              <a:rPr lang="en-GB" dirty="0" smtClean="0"/>
              <a:t>Waste </a:t>
            </a:r>
            <a:r>
              <a:rPr lang="en-GB" dirty="0"/>
              <a:t>accounts for 2 to 4 </a:t>
            </a:r>
            <a:r>
              <a:rPr lang="en-GB" dirty="0" smtClean="0"/>
              <a:t>per cent </a:t>
            </a:r>
            <a:r>
              <a:rPr lang="en-GB" dirty="0"/>
              <a:t>of national emissions on average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Riitta 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8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/>
          <a:lstStyle/>
          <a:p>
            <a:r>
              <a:rPr lang="en-GB" dirty="0" smtClean="0"/>
              <a:t>Greenhouse Gas Inventories – key sectors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378913"/>
            <a:ext cx="7910014" cy="4977437"/>
          </a:xfrm>
        </p:spPr>
        <p:txBody>
          <a:bodyPr/>
          <a:lstStyle/>
          <a:p>
            <a:r>
              <a:rPr lang="en-GB" dirty="0" smtClean="0"/>
              <a:t>Land use, land-use change and forestry (LULUCF) – a sink in the order of 10 per cent of national emissions in developed countries but large differences by country;</a:t>
            </a:r>
          </a:p>
          <a:p>
            <a:pPr lvl="1"/>
            <a:r>
              <a:rPr lang="en-GB" dirty="0" smtClean="0"/>
              <a:t>Sink or source – shares can vary </a:t>
            </a:r>
            <a:r>
              <a:rPr lang="en-GB" dirty="0" smtClean="0"/>
              <a:t>from almost </a:t>
            </a:r>
            <a:r>
              <a:rPr lang="en-GB" dirty="0" smtClean="0"/>
              <a:t>zero to more than  50 per cent of the national emissions</a:t>
            </a:r>
          </a:p>
          <a:p>
            <a:pPr lvl="1"/>
            <a:r>
              <a:rPr lang="en-GB" dirty="0" smtClean="0"/>
              <a:t>On average the sink has increased but also this differs much from country to country</a:t>
            </a:r>
          </a:p>
          <a:p>
            <a:pPr lvl="1"/>
            <a:r>
              <a:rPr lang="en-GB" dirty="0" smtClean="0"/>
              <a:t>The estimates in the LULUCF sector are more uncertain than national total emissions on average and have changed much over time 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b="1" dirty="0" smtClean="0"/>
              <a:t>=&gt; Energy and agriculture important for almost all – in these areas official statistics cover the needs of GHG inventories well, especially energy statistics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/>
              <a:t>Riitta</a:t>
            </a:r>
            <a:r>
              <a:rPr lang="en-US" dirty="0" smtClean="0"/>
              <a:t> </a:t>
            </a:r>
            <a:r>
              <a:rPr lang="en-US" dirty="0" err="1" smtClean="0"/>
              <a:t>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activity data in inventories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7" y="1171074"/>
            <a:ext cx="8262940" cy="4989093"/>
          </a:xfrm>
        </p:spPr>
        <p:txBody>
          <a:bodyPr/>
          <a:lstStyle/>
          <a:p>
            <a:r>
              <a:rPr lang="en-GB" dirty="0"/>
              <a:t>Activity data come mainly from statistics and administrative registries (e.g. in Finland the </a:t>
            </a:r>
            <a:r>
              <a:rPr lang="en-GB" dirty="0" smtClean="0"/>
              <a:t>registry </a:t>
            </a:r>
            <a:r>
              <a:rPr lang="en-GB" dirty="0"/>
              <a:t>with data based on environmental permits)</a:t>
            </a:r>
          </a:p>
          <a:p>
            <a:r>
              <a:rPr lang="en-GB" dirty="0" smtClean="0"/>
              <a:t>For energy production </a:t>
            </a:r>
            <a:r>
              <a:rPr lang="en-GB" dirty="0"/>
              <a:t>and </a:t>
            </a:r>
            <a:r>
              <a:rPr lang="en-GB" dirty="0" smtClean="0"/>
              <a:t>industrial processes, EU emission </a:t>
            </a:r>
            <a:r>
              <a:rPr lang="en-GB" dirty="0"/>
              <a:t>trading data also an important data </a:t>
            </a:r>
            <a:r>
              <a:rPr lang="en-GB" dirty="0" smtClean="0"/>
              <a:t>source in Europe</a:t>
            </a:r>
            <a:endParaRPr lang="en-GB" dirty="0"/>
          </a:p>
          <a:p>
            <a:r>
              <a:rPr lang="en-GB" dirty="0"/>
              <a:t>Agriculture – some activity data for estimating emissions calculated based on available data such feed </a:t>
            </a:r>
            <a:r>
              <a:rPr lang="en-GB" dirty="0" smtClean="0"/>
              <a:t>data, etc</a:t>
            </a:r>
            <a:r>
              <a:rPr lang="en-GB" dirty="0"/>
              <a:t>.</a:t>
            </a:r>
          </a:p>
          <a:p>
            <a:r>
              <a:rPr lang="en-GB" dirty="0"/>
              <a:t>LULUCF – </a:t>
            </a:r>
            <a:r>
              <a:rPr lang="en-GB" dirty="0" smtClean="0"/>
              <a:t>activity data comes </a:t>
            </a:r>
            <a:r>
              <a:rPr lang="en-GB" dirty="0"/>
              <a:t>from national forest </a:t>
            </a:r>
            <a:r>
              <a:rPr lang="en-GB" dirty="0" smtClean="0"/>
              <a:t>inventories and </a:t>
            </a:r>
            <a:r>
              <a:rPr lang="en-GB" dirty="0"/>
              <a:t>remote </a:t>
            </a:r>
            <a:r>
              <a:rPr lang="en-GB" dirty="0" smtClean="0"/>
              <a:t>sensing, but also harvest and other statistics</a:t>
            </a:r>
          </a:p>
          <a:p>
            <a:r>
              <a:rPr lang="en-GB" dirty="0"/>
              <a:t>In Finland activity </a:t>
            </a:r>
            <a:r>
              <a:rPr lang="en-GB" dirty="0" smtClean="0"/>
              <a:t>data are seldom collected </a:t>
            </a:r>
            <a:r>
              <a:rPr lang="en-GB" dirty="0"/>
              <a:t>solely for the purpose of the GHG </a:t>
            </a:r>
            <a:r>
              <a:rPr lang="en-GB" dirty="0" smtClean="0"/>
              <a:t>inventory:</a:t>
            </a:r>
            <a:endParaRPr lang="en-GB" dirty="0"/>
          </a:p>
          <a:p>
            <a:pPr lvl="1"/>
            <a:r>
              <a:rPr lang="en-GB" dirty="0"/>
              <a:t>Data for F gases (PFCs, HFCs and SF6</a:t>
            </a:r>
            <a:r>
              <a:rPr lang="en-GB" dirty="0" smtClean="0"/>
              <a:t>) from queries to users</a:t>
            </a:r>
            <a:endParaRPr lang="en-GB" dirty="0"/>
          </a:p>
          <a:p>
            <a:pPr lvl="1"/>
            <a:r>
              <a:rPr lang="en-GB" dirty="0"/>
              <a:t>The national forest inventory has been improved to take GHG inventory needs into </a:t>
            </a:r>
            <a:r>
              <a:rPr lang="en-GB" dirty="0" smtClean="0"/>
              <a:t>account (timing, contents)</a:t>
            </a:r>
            <a:endParaRPr lang="en-GB" dirty="0"/>
          </a:p>
          <a:p>
            <a:pPr lvl="1"/>
            <a:r>
              <a:rPr lang="en-GB" dirty="0"/>
              <a:t>Landfill gas recovery data collection resources come from the inventory but the data needed also for other purposes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/>
              <a:t>Riitta</a:t>
            </a:r>
            <a:r>
              <a:rPr lang="en-US" dirty="0" smtClean="0"/>
              <a:t> </a:t>
            </a:r>
            <a:r>
              <a:rPr lang="en-US" dirty="0" err="1" smtClean="0"/>
              <a:t>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3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861774"/>
          </a:xfrm>
        </p:spPr>
        <p:txBody>
          <a:bodyPr/>
          <a:lstStyle/>
          <a:p>
            <a:r>
              <a:rPr lang="en-GB" dirty="0" smtClean="0"/>
              <a:t>Energy statistics and the GHG inventory – case Finland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7" y="1379621"/>
            <a:ext cx="8054391" cy="4812632"/>
          </a:xfrm>
        </p:spPr>
        <p:txBody>
          <a:bodyPr/>
          <a:lstStyle/>
          <a:p>
            <a:r>
              <a:rPr lang="en-GB" dirty="0" smtClean="0"/>
              <a:t>In Finland, GHG inventory’s energy sector calculations done in close collaboration with energy statistics (both done at Statistics Finland)</a:t>
            </a:r>
          </a:p>
          <a:p>
            <a:r>
              <a:rPr lang="en-GB" dirty="0" smtClean="0"/>
              <a:t>Data sources for the GHG inventory: EU ETS data, VAHTI-registry (environmental permits) and additional data collected by energy statistics (queries and data from energy associations) </a:t>
            </a:r>
          </a:p>
          <a:p>
            <a:r>
              <a:rPr lang="en-GB" dirty="0" smtClean="0"/>
              <a:t>Common database with energy statistics, but partly parallel processes due to differences in reporting requirements and formats (e.g. only CO</a:t>
            </a:r>
            <a:r>
              <a:rPr lang="en-GB" baseline="-25000" dirty="0" smtClean="0"/>
              <a:t>2</a:t>
            </a:r>
            <a:r>
              <a:rPr lang="en-GB" dirty="0" smtClean="0"/>
              <a:t> emissions can be calculated based on basic energy data, GHG inventory needs also technical data to estimate the CH</a:t>
            </a:r>
            <a:r>
              <a:rPr lang="en-GB" baseline="-25000" dirty="0" smtClean="0"/>
              <a:t>4</a:t>
            </a:r>
            <a:r>
              <a:rPr lang="en-GB" dirty="0" smtClean="0"/>
              <a:t> and N</a:t>
            </a:r>
            <a:r>
              <a:rPr lang="en-GB" baseline="-25000" dirty="0" smtClean="0"/>
              <a:t>2</a:t>
            </a:r>
            <a:r>
              <a:rPr lang="en-GB" dirty="0" smtClean="0"/>
              <a:t>O emissions)</a:t>
            </a:r>
          </a:p>
          <a:p>
            <a:r>
              <a:rPr lang="en-GB" dirty="0" smtClean="0"/>
              <a:t>GHG inventory – has access to all background information collected for energy statistics, energy statistics have access to data processed by the GHG inventory – good coverage of point sources and QA and verification – mutual benefits</a:t>
            </a:r>
          </a:p>
          <a:p>
            <a:endParaRPr lang="fi-FI" dirty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Riitta</a:t>
            </a:r>
            <a:r>
              <a:rPr lang="en-US" dirty="0"/>
              <a:t> </a:t>
            </a:r>
            <a:r>
              <a:rPr lang="en-US" dirty="0" err="1"/>
              <a:t>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8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861774"/>
          </a:xfrm>
        </p:spPr>
        <p:txBody>
          <a:bodyPr/>
          <a:lstStyle/>
          <a:p>
            <a:r>
              <a:rPr lang="en-GB" dirty="0"/>
              <a:t>Energy statistics and the GHG inventory – </a:t>
            </a:r>
            <a:r>
              <a:rPr lang="en-GB" dirty="0" smtClean="0"/>
              <a:t>challenges and how to overcome them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379621"/>
            <a:ext cx="8044288" cy="4600157"/>
          </a:xfrm>
        </p:spPr>
        <p:txBody>
          <a:bodyPr/>
          <a:lstStyle/>
          <a:p>
            <a:r>
              <a:rPr lang="en-GB" dirty="0" smtClean="0"/>
              <a:t>GHG inventory, energy statistics and EU ETS and reporting of air pollutants under </a:t>
            </a:r>
            <a:r>
              <a:rPr lang="en-GB" dirty="0" smtClean="0"/>
              <a:t>UNECE </a:t>
            </a:r>
            <a:r>
              <a:rPr lang="en-GB" dirty="0" smtClean="0"/>
              <a:t>– different and often complicated rules, coverage and classifications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haring knowledge and expertise helps to understand differences in ”numbers” and enhances complete reporting and coherence/consistency of published information</a:t>
            </a:r>
          </a:p>
          <a:p>
            <a:pPr lvl="1"/>
            <a:r>
              <a:rPr lang="en-GB" dirty="0" smtClean="0"/>
              <a:t>In </a:t>
            </a:r>
            <a:r>
              <a:rPr lang="en-GB" dirty="0" smtClean="0"/>
              <a:t>Finland, </a:t>
            </a:r>
            <a:r>
              <a:rPr lang="en-GB" dirty="0" smtClean="0"/>
              <a:t>collaboration achieved through agreements, working groups and other coordinated efforts, the preparation of the GHG inventory at the statistical office and additional benefit</a:t>
            </a:r>
          </a:p>
          <a:p>
            <a:pPr lvl="1"/>
            <a:r>
              <a:rPr lang="en-GB" dirty="0" smtClean="0"/>
              <a:t>Time and resources needed to build good networks and coordinate work done at several institutions</a:t>
            </a:r>
          </a:p>
          <a:p>
            <a:pPr lvl="1"/>
            <a:r>
              <a:rPr lang="en-GB" dirty="0" smtClean="0"/>
              <a:t>High level support needed (in Finland agreements for the inventory often agreed at ministerial and general director level; the GHG inventory advisory group enhances information exchange between ministries and expert organisations)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Riitta</a:t>
            </a:r>
            <a:r>
              <a:rPr lang="en-US" dirty="0"/>
              <a:t> </a:t>
            </a:r>
            <a:r>
              <a:rPr lang="en-US" dirty="0" err="1"/>
              <a:t>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3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861774"/>
          </a:xfrm>
        </p:spPr>
        <p:txBody>
          <a:bodyPr/>
          <a:lstStyle/>
          <a:p>
            <a:r>
              <a:rPr lang="en-GB" dirty="0"/>
              <a:t>Energy statistics and the GHG inventory – challenges and how to overcome them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7" y="1459832"/>
            <a:ext cx="7974182" cy="4896517"/>
          </a:xfrm>
        </p:spPr>
        <p:txBody>
          <a:bodyPr/>
          <a:lstStyle/>
          <a:p>
            <a:r>
              <a:rPr lang="en-GB" dirty="0" smtClean="0"/>
              <a:t>EU GHG monitoring mechanism regulation – requires as a QA/QC and verification measure comparisons by the GHG inventory with energy statistics, air pollutant and EU ETS reporting – large differences need to be explained</a:t>
            </a:r>
          </a:p>
          <a:p>
            <a:r>
              <a:rPr lang="en-GB" dirty="0" smtClean="0"/>
              <a:t>UNFCCC – similar comparisons with IEA  and FAO data during reviews, also comparison </a:t>
            </a:r>
            <a:r>
              <a:rPr lang="en-GB" dirty="0"/>
              <a:t>of sectoral (bottom-up) and reference (top-down) approaches a key QA measure </a:t>
            </a:r>
            <a:r>
              <a:rPr lang="en-GB" dirty="0" smtClean="0"/>
              <a:t>for the energy sector in the </a:t>
            </a:r>
            <a:r>
              <a:rPr lang="en-GB" dirty="0"/>
              <a:t>GHG </a:t>
            </a:r>
            <a:r>
              <a:rPr lang="en-GB" dirty="0" smtClean="0"/>
              <a:t>inventory</a:t>
            </a:r>
          </a:p>
          <a:p>
            <a:pPr lvl="1"/>
            <a:r>
              <a:rPr lang="en-GB" dirty="0" smtClean="0"/>
              <a:t>Important to know who is responsible for the reporting (contact information)</a:t>
            </a:r>
          </a:p>
          <a:p>
            <a:pPr lvl="1"/>
            <a:r>
              <a:rPr lang="en-GB" dirty="0" smtClean="0"/>
              <a:t>Early access to data, also  </a:t>
            </a:r>
            <a:r>
              <a:rPr lang="en-GB" dirty="0"/>
              <a:t>relevant detailed background </a:t>
            </a:r>
            <a:r>
              <a:rPr lang="en-GB" dirty="0" smtClean="0"/>
              <a:t>data (e.g. fuel tables) </a:t>
            </a:r>
            <a:r>
              <a:rPr lang="en-GB" dirty="0"/>
              <a:t>– </a:t>
            </a:r>
            <a:r>
              <a:rPr lang="en-GB" dirty="0" smtClean="0"/>
              <a:t>gives time </a:t>
            </a:r>
            <a:r>
              <a:rPr lang="en-GB" dirty="0"/>
              <a:t>to </a:t>
            </a:r>
            <a:r>
              <a:rPr lang="en-GB" dirty="0" smtClean="0"/>
              <a:t>explore and understand </a:t>
            </a:r>
            <a:r>
              <a:rPr lang="en-GB" dirty="0"/>
              <a:t>differences </a:t>
            </a:r>
          </a:p>
          <a:p>
            <a:pPr lvl="1"/>
            <a:r>
              <a:rPr lang="en-GB" dirty="0" smtClean="0"/>
              <a:t>Energy </a:t>
            </a:r>
            <a:r>
              <a:rPr lang="en-GB" dirty="0"/>
              <a:t>balance – timetable and contents should take the GHG inventory needs into account</a:t>
            </a:r>
          </a:p>
          <a:p>
            <a:pPr lvl="1"/>
            <a:endParaRPr lang="en-GB" sz="2200" dirty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Riitta</a:t>
            </a:r>
            <a:r>
              <a:rPr lang="en-US" dirty="0"/>
              <a:t> </a:t>
            </a:r>
            <a:r>
              <a:rPr lang="en-US" dirty="0" err="1"/>
              <a:t>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861774"/>
          </a:xfrm>
        </p:spPr>
        <p:txBody>
          <a:bodyPr/>
          <a:lstStyle/>
          <a:p>
            <a:r>
              <a:rPr lang="en-GB" dirty="0" smtClean="0"/>
              <a:t>Statistics </a:t>
            </a:r>
            <a:r>
              <a:rPr lang="en-GB" dirty="0"/>
              <a:t>and the GHG inventory – challenges and how to overcome them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379621"/>
            <a:ext cx="8198770" cy="484471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Confidentiality</a:t>
            </a:r>
          </a:p>
          <a:p>
            <a:r>
              <a:rPr lang="en-GB" dirty="0" smtClean="0"/>
              <a:t>Statistical data can be disclosed only if unit data can be protected (data from minimum of 3 units, dominance rules, etc.)</a:t>
            </a:r>
          </a:p>
          <a:p>
            <a:r>
              <a:rPr lang="en-GB" dirty="0" smtClean="0"/>
              <a:t>In Finland, the GHG inventory has access to data but cannot disclose all data – in other countires often vice versa, when inventory units may not receive all detailed data they need from the statistical offices</a:t>
            </a:r>
          </a:p>
          <a:p>
            <a:r>
              <a:rPr lang="en-GB" dirty="0" smtClean="0"/>
              <a:t>Confidentiality – ensures good quality and completeness of data</a:t>
            </a:r>
          </a:p>
          <a:p>
            <a:pPr lvl="1"/>
            <a:r>
              <a:rPr lang="en-GB" dirty="0" smtClean="0"/>
              <a:t>Aggregation to hide confidential data in reporting and disclosing during reviews more detailed data without disclosing any information on units is possible</a:t>
            </a:r>
          </a:p>
          <a:p>
            <a:pPr lvl="1"/>
            <a:r>
              <a:rPr lang="en-GB" dirty="0" smtClean="0"/>
              <a:t>Agreements with industry/companies on disclosure of data essential for transparent reporting sometimes the solution</a:t>
            </a:r>
          </a:p>
          <a:p>
            <a:pPr lvl="1"/>
            <a:r>
              <a:rPr lang="en-GB" dirty="0" smtClean="0"/>
              <a:t>Problems with access to data </a:t>
            </a:r>
            <a:r>
              <a:rPr lang="en-GB" dirty="0" smtClean="0"/>
              <a:t>– agreements </a:t>
            </a:r>
            <a:r>
              <a:rPr lang="en-GB" dirty="0" smtClean="0"/>
              <a:t>with statistical offices on provision the inventory estimates at a level were data can be disclosed </a:t>
            </a:r>
            <a:r>
              <a:rPr lang="en-GB" dirty="0"/>
              <a:t> </a:t>
            </a:r>
            <a:r>
              <a:rPr lang="en-GB" dirty="0" smtClean="0"/>
              <a:t>- common in many countries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01FC99-A25E-4E52-8391-54B19ADC97E3}" type="datetime3">
              <a:rPr lang="en-US" smtClean="0"/>
              <a:t>1 September 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Riitta Pipatti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70BAC5-8B60-E440-95CB-7669FB0A4B1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7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K_en">
  <a:themeElements>
    <a:clrScheme name="TK_20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3B0"/>
      </a:accent1>
      <a:accent2>
        <a:srgbClr val="C0D730"/>
      </a:accent2>
      <a:accent3>
        <a:srgbClr val="63B1E5"/>
      </a:accent3>
      <a:accent4>
        <a:srgbClr val="E21776"/>
      </a:accent4>
      <a:accent5>
        <a:srgbClr val="F8941E"/>
      </a:accent5>
      <a:accent6>
        <a:srgbClr val="A40084"/>
      </a:accent6>
      <a:hlink>
        <a:srgbClr val="0073B0"/>
      </a:hlink>
      <a:folHlink>
        <a:srgbClr val="A4008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sitys1" id="{25E0E902-08A7-409D-BADF-45F7133B5766}" vid="{FC8E3DCC-AB14-4FC9-8ECC-13A83C64F20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TK_en</Template>
  <TotalTime>536</TotalTime>
  <Words>1366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TK_en</vt:lpstr>
      <vt:lpstr>Priority areas in establishing and enhancing collaboration between GHG inventories and statistics</vt:lpstr>
      <vt:lpstr>Contents</vt:lpstr>
      <vt:lpstr>GHG inventory reporting – key sectors</vt:lpstr>
      <vt:lpstr>Greenhouse Gas Inventories – key sectors</vt:lpstr>
      <vt:lpstr>Sources of activity data in inventories</vt:lpstr>
      <vt:lpstr>Energy statistics and the GHG inventory – case Finland</vt:lpstr>
      <vt:lpstr>Energy statistics and the GHG inventory – challenges and how to overcome them</vt:lpstr>
      <vt:lpstr>Energy statistics and the GHG inventory – challenges and how to overcome them</vt:lpstr>
      <vt:lpstr>Statistics and the GHG inventory – challenges and how to overcome them</vt:lpstr>
      <vt:lpstr>Future – Paris agreement</vt:lpstr>
      <vt:lpstr>Priorities in establishing and enhancing collaboration between GHG inventories and statistics </vt:lpstr>
      <vt:lpstr>PowerPoint Presentation</vt:lpstr>
    </vt:vector>
  </TitlesOfParts>
  <Company>Tilastokeskus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Riitta Pipatti</dc:creator>
  <cp:lastModifiedBy>Salonen</cp:lastModifiedBy>
  <cp:revision>40</cp:revision>
  <dcterms:created xsi:type="dcterms:W3CDTF">2015-08-27T09:39:31Z</dcterms:created>
  <dcterms:modified xsi:type="dcterms:W3CDTF">2015-09-01T13:19:12Z</dcterms:modified>
  <cp:category>Esitys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ieli">
    <vt:lpwstr>EN</vt:lpwstr>
  </property>
</Properties>
</file>