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9" r:id="rId2"/>
    <p:sldId id="334" r:id="rId3"/>
    <p:sldId id="335" r:id="rId4"/>
    <p:sldId id="336" r:id="rId5"/>
    <p:sldId id="337" r:id="rId6"/>
    <p:sldId id="338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E6D"/>
    <a:srgbClr val="0A1F5A"/>
    <a:srgbClr val="0A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73" autoAdjust="0"/>
  </p:normalViewPr>
  <p:slideViewPr>
    <p:cSldViewPr>
      <p:cViewPr varScale="1">
        <p:scale>
          <a:sx n="64" d="100"/>
          <a:sy n="64" d="100"/>
        </p:scale>
        <p:origin x="-1315" y="-36"/>
      </p:cViewPr>
      <p:guideLst>
        <p:guide orient="horz" pos="2160"/>
        <p:guide orient="horz" pos="816"/>
        <p:guide orient="horz" pos="3840"/>
        <p:guide orient="horz" pos="1056"/>
        <p:guide pos="2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8/21/2015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‹N›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3432175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9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7" name="Picture 3" descr="Q:\UN Logo &amp; UNECE Logo\New UNECE Logo Horizontal\Logo Horizontal-PNG\UNECE Logo Landscape-black-no background-vec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944955"/>
            <a:ext cx="2593853" cy="7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1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1295400"/>
            <a:ext cx="292608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0" y="1295400"/>
            <a:ext cx="292608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00016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00016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9184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12648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9184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648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467"/>
            <a:ext cx="1152128" cy="12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6858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A1F5A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150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295400"/>
            <a:ext cx="2286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9572"/>
            <a:ext cx="1512168" cy="46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1" r:id="rId3"/>
    <p:sldLayoutId id="2147483650" r:id="rId4"/>
    <p:sldLayoutId id="2147483663" r:id="rId5"/>
    <p:sldLayoutId id="2147483665" r:id="rId6"/>
    <p:sldLayoutId id="2147483652" r:id="rId7"/>
    <p:sldLayoutId id="2147483666" r:id="rId8"/>
    <p:sldLayoutId id="2147483656" r:id="rId9"/>
    <p:sldLayoutId id="2147483657" r:id="rId10"/>
    <p:sldLayoutId id="2147483670" r:id="rId11"/>
    <p:sldLayoutId id="2147483671" r:id="rId12"/>
    <p:sldLayoutId id="2147483672" r:id="rId13"/>
    <p:sldLayoutId id="214748365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938416"/>
            <a:ext cx="6858000" cy="15544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chemeClr val="bg1"/>
                </a:solidFill>
              </a:rPr>
              <a:t>Task Force on the set of key climate change-related statistics and indicators</a:t>
            </a:r>
            <a:r>
              <a:rPr lang="en-GB" sz="4400" dirty="0" smtClean="0">
                <a:solidFill>
                  <a:schemeClr val="bg1"/>
                </a:solidFill>
              </a:rPr>
              <a:t/>
            </a:r>
            <a:br>
              <a:rPr lang="en-GB" sz="4400" dirty="0" smtClean="0">
                <a:solidFill>
                  <a:schemeClr val="bg1"/>
                </a:solidFill>
              </a:rPr>
            </a:br>
            <a:r>
              <a:rPr lang="en-GB" sz="800" dirty="0" smtClean="0">
                <a:solidFill>
                  <a:schemeClr val="bg1"/>
                </a:solidFill>
              </a:rPr>
              <a:t/>
            </a:r>
            <a:br>
              <a:rPr lang="en-GB" sz="800" dirty="0" smtClean="0">
                <a:solidFill>
                  <a:schemeClr val="bg1"/>
                </a:solidFill>
              </a:rPr>
            </a:br>
            <a:r>
              <a:rPr lang="en-GB" sz="2800" dirty="0" smtClean="0">
                <a:solidFill>
                  <a:schemeClr val="bg1"/>
                </a:solidFill>
              </a:rPr>
              <a:t>Purpose and objective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34280" y="5408632"/>
            <a:ext cx="6858000" cy="11887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1"/>
                </a:solidFill>
              </a:rPr>
              <a:t>Expert Forum for producers and users of climate change-related statistics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2-3 September 2015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– what we aim to do?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80728"/>
            <a:ext cx="8229600" cy="480060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1800"/>
              </a:spcBef>
              <a:buSzTx/>
              <a:buNone/>
            </a:pPr>
            <a:r>
              <a:rPr lang="en-GB" sz="2400" dirty="0" smtClean="0"/>
              <a:t>Created </a:t>
            </a:r>
            <a:r>
              <a:rPr lang="en-GB" sz="2400" dirty="0"/>
              <a:t>in October 2014 under the Conference of European Statisticians </a:t>
            </a:r>
          </a:p>
          <a:p>
            <a:pPr marL="0" lvl="1" indent="0">
              <a:spcBef>
                <a:spcPts val="1800"/>
              </a:spcBef>
              <a:buSzTx/>
              <a:buNone/>
            </a:pPr>
            <a:r>
              <a:rPr lang="en-US" b="1" dirty="0">
                <a:solidFill>
                  <a:srgbClr val="0070C0"/>
                </a:solidFill>
              </a:rPr>
              <a:t>Objectives:</a:t>
            </a:r>
          </a:p>
          <a:p>
            <a:pPr fontAlgn="base"/>
            <a:r>
              <a:rPr lang="en-US" sz="2400" dirty="0" smtClean="0"/>
              <a:t>Define </a:t>
            </a:r>
            <a:r>
              <a:rPr lang="en-US" sz="2400" dirty="0"/>
              <a:t>an internationally comparable set of key climate change-related statistics and indicators.</a:t>
            </a:r>
          </a:p>
          <a:p>
            <a:pPr fontAlgn="base"/>
            <a:r>
              <a:rPr lang="en-US" sz="2400" dirty="0"/>
              <a:t>Explore the use of the System of Environmental-Economic Accounting (SEEA) for the set of statistics and indicators.</a:t>
            </a:r>
          </a:p>
          <a:p>
            <a:pPr fontAlgn="base"/>
            <a:r>
              <a:rPr lang="en-US" sz="2400" dirty="0"/>
              <a:t>Draft definitions and suggested data sources for the set of statistics and indicators</a:t>
            </a:r>
            <a:r>
              <a:rPr lang="en-US" sz="2400" dirty="0" smtClean="0"/>
              <a:t>.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 fontAlgn="base">
              <a:buNone/>
            </a:pPr>
            <a:r>
              <a:rPr lang="en-US" sz="2400" dirty="0"/>
              <a:t>The work should take into account </a:t>
            </a:r>
            <a:r>
              <a:rPr lang="en-US" sz="2400" dirty="0" smtClean="0"/>
              <a:t>SDGs </a:t>
            </a:r>
            <a:r>
              <a:rPr lang="en-US" sz="2400" dirty="0"/>
              <a:t>and relevant issues raised in the </a:t>
            </a:r>
            <a:r>
              <a:rPr lang="en-US" sz="2400" dirty="0" smtClean="0"/>
              <a:t>Post-2015 </a:t>
            </a:r>
            <a:r>
              <a:rPr lang="en-US" sz="2400" dirty="0"/>
              <a:t>Development Agenda. </a:t>
            </a:r>
          </a:p>
        </p:txBody>
      </p:sp>
    </p:spTree>
    <p:extLst>
      <p:ext uri="{BB962C8B-B14F-4D97-AF65-F5344CB8AC3E}">
        <p14:creationId xmlns:p14="http://schemas.microsoft.com/office/powerpoint/2010/main" val="1236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434752"/>
            <a:ext cx="8229600" cy="762000"/>
          </a:xfrm>
        </p:spPr>
        <p:txBody>
          <a:bodyPr/>
          <a:lstStyle/>
          <a:p>
            <a:r>
              <a:rPr lang="en-GB" dirty="0" smtClean="0"/>
              <a:t>Members and consultations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80728"/>
            <a:ext cx="8229600" cy="48006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Countries:</a:t>
            </a:r>
          </a:p>
          <a:p>
            <a:pPr marL="182880" lvl="1"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en-GB" dirty="0"/>
              <a:t>Canada, Italy, Kyrgyzstan, Luxembourg, Mexico, Netherlands, Philippines, </a:t>
            </a:r>
            <a:r>
              <a:rPr lang="en-GB" dirty="0" smtClean="0"/>
              <a:t>Romania, </a:t>
            </a:r>
            <a:r>
              <a:rPr lang="en-GB" dirty="0"/>
              <a:t>Russian </a:t>
            </a:r>
            <a:r>
              <a:rPr lang="en-GB" dirty="0" smtClean="0"/>
              <a:t>Federation and Turkey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International organizations:</a:t>
            </a:r>
            <a:endParaRPr lang="en-US" sz="2400" b="1" dirty="0">
              <a:solidFill>
                <a:srgbClr val="0070C0"/>
              </a:solidFill>
            </a:endParaRPr>
          </a:p>
          <a:p>
            <a:pPr marL="182880" lvl="1"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en-US" dirty="0"/>
              <a:t>European Environment Agency, Eurostat, </a:t>
            </a:r>
            <a:r>
              <a:rPr lang="en-US" dirty="0" smtClean="0"/>
              <a:t>FAO, </a:t>
            </a:r>
            <a:r>
              <a:rPr lang="en-US" dirty="0"/>
              <a:t>OECD, </a:t>
            </a:r>
            <a:r>
              <a:rPr lang="en-US" dirty="0" smtClean="0"/>
              <a:t>UNFCCC, </a:t>
            </a:r>
            <a:r>
              <a:rPr lang="en-US" dirty="0"/>
              <a:t>United Nations Population Fund and United Nations Statistics </a:t>
            </a:r>
            <a:r>
              <a:rPr lang="en-US" dirty="0" smtClean="0"/>
              <a:t>Division</a:t>
            </a:r>
          </a:p>
          <a:p>
            <a:pPr marL="182880" lvl="1">
              <a:spcBef>
                <a:spcPts val="1200"/>
              </a:spcBef>
              <a:buFont typeface="HP Simplified" panose="020B0604020204020204" pitchFamily="34" charset="0"/>
              <a:buChar char="•"/>
            </a:pPr>
            <a:r>
              <a:rPr lang="en-GB" dirty="0" smtClean="0"/>
              <a:t>UNECE </a:t>
            </a:r>
            <a:r>
              <a:rPr lang="en-GB" dirty="0"/>
              <a:t>acts as Secretariat to the Task </a:t>
            </a:r>
            <a:r>
              <a:rPr lang="en-GB" dirty="0" smtClean="0"/>
              <a:t>Force</a:t>
            </a:r>
            <a:endParaRPr lang="en-US" sz="2400" dirty="0">
              <a:solidFill>
                <a:srgbClr val="FF0000"/>
              </a:solidFill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In addition: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dirty="0"/>
              <a:t>The Task Force will report to the Steering Group on climate change-related </a:t>
            </a:r>
            <a:r>
              <a:rPr lang="en-US" dirty="0" smtClean="0"/>
              <a:t>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1364704"/>
            <a:ext cx="8352928" cy="4800600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Take </a:t>
            </a:r>
            <a:r>
              <a:rPr lang="en-US" dirty="0"/>
              <a:t>as a starting point the CES Recommendations on climate change-related </a:t>
            </a:r>
            <a:r>
              <a:rPr lang="en-US" dirty="0" smtClean="0"/>
              <a:t>statistics. </a:t>
            </a:r>
            <a:endParaRPr lang="en-US" dirty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Review </a:t>
            </a:r>
            <a:r>
              <a:rPr lang="en-US" dirty="0"/>
              <a:t>other related indicator initiatives and take them into </a:t>
            </a:r>
            <a:r>
              <a:rPr lang="en-US" dirty="0" smtClean="0"/>
              <a:t>account.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Agree </a:t>
            </a:r>
            <a:r>
              <a:rPr lang="en-US" dirty="0"/>
              <a:t>on issues to be covered by a set of key climate change-related statistics and </a:t>
            </a:r>
            <a:r>
              <a:rPr lang="en-US" dirty="0" smtClean="0"/>
              <a:t>indicators.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Explore </a:t>
            </a:r>
            <a:r>
              <a:rPr lang="en-US" dirty="0"/>
              <a:t>which statistics or indicators could be derived from SEEA-CF and identify the necessary additional data existing in the statistical system or </a:t>
            </a:r>
            <a:r>
              <a:rPr lang="en-US" dirty="0" smtClean="0"/>
              <a:t>outside.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Define </a:t>
            </a:r>
            <a:r>
              <a:rPr lang="en-US" dirty="0"/>
              <a:t>a key set of coherent and internationally comparable climate </a:t>
            </a:r>
            <a:r>
              <a:rPr lang="en-US" dirty="0" smtClean="0"/>
              <a:t>change-related </a:t>
            </a:r>
            <a:r>
              <a:rPr lang="en-US" dirty="0"/>
              <a:t>statistics and indicators considering availability of data and feasibility of </a:t>
            </a:r>
            <a:r>
              <a:rPr lang="en-US" dirty="0" smtClean="0"/>
              <a:t>production.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Provide </a:t>
            </a:r>
            <a:r>
              <a:rPr lang="en-US" dirty="0"/>
              <a:t>definitions and suggested data sources for each indicator in line with SEEA-CF, FDES and other international statistical standards that relate to the chosen set.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546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Timing and expected outputs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539209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activities of the Task Force are planned for the period from end-2014 to </a:t>
            </a:r>
            <a:r>
              <a:rPr lang="en-US" dirty="0" smtClean="0"/>
              <a:t>end-2016.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solidFill>
                  <a:srgbClr val="0070C0"/>
                </a:solidFill>
              </a:rPr>
              <a:t>Output: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 key </a:t>
            </a:r>
            <a:r>
              <a:rPr lang="en-US" dirty="0"/>
              <a:t>set of climate change-related statistics and indicators </a:t>
            </a:r>
            <a:endParaRPr lang="en-US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Definitions </a:t>
            </a:r>
            <a:r>
              <a:rPr lang="en-US" dirty="0"/>
              <a:t>and data sources </a:t>
            </a:r>
            <a:endParaRPr lang="en-US" dirty="0" smtClean="0"/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Recommendations </a:t>
            </a:r>
            <a:r>
              <a:rPr lang="en-US" dirty="0"/>
              <a:t>for </a:t>
            </a:r>
            <a:r>
              <a:rPr lang="en-US" dirty="0" smtClean="0"/>
              <a:t>compilation for </a:t>
            </a:r>
            <a:r>
              <a:rPr lang="en-US" dirty="0"/>
              <a:t>CES member </a:t>
            </a:r>
            <a:r>
              <a:rPr lang="en-US" dirty="0" smtClean="0"/>
              <a:t>countries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02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Expectations for the Expert Forum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611217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To be informed and updated on the general process concerning the measurement of the SDGs and especially the climate change-related indicators within them </a:t>
            </a:r>
            <a:endParaRPr lang="it-IT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identify the best possible sources of information for climate change-related SDG indicators  </a:t>
            </a:r>
            <a:endParaRPr lang="it-IT" sz="2400" dirty="0"/>
          </a:p>
          <a:p>
            <a:pPr lvl="0"/>
            <a:r>
              <a:rPr lang="en-US" sz="2400" dirty="0"/>
              <a:t>To assess the role of the core set of climate change-related statistics and indicators being developed by the UNECE Task Force within the SDGs </a:t>
            </a:r>
            <a:r>
              <a:rPr lang="en-US" sz="2400" dirty="0" smtClean="0"/>
              <a:t>process</a:t>
            </a:r>
            <a:endParaRPr lang="it-IT" sz="2400" dirty="0"/>
          </a:p>
          <a:p>
            <a:pPr lvl="0"/>
            <a:r>
              <a:rPr lang="en-US" sz="2400" dirty="0"/>
              <a:t>To receive feedback from the experts concerning the approach adopted </a:t>
            </a:r>
            <a:r>
              <a:rPr lang="en-US" sz="2400" dirty="0" smtClean="0"/>
              <a:t>by the TF in </a:t>
            </a:r>
            <a:r>
              <a:rPr lang="en-US" sz="2400" dirty="0"/>
              <a:t>developing the core set of </a:t>
            </a:r>
            <a:r>
              <a:rPr lang="en-US" sz="2400" dirty="0" smtClean="0"/>
              <a:t>indicators</a:t>
            </a:r>
            <a:endParaRPr lang="it-IT" sz="2400" dirty="0"/>
          </a:p>
          <a:p>
            <a:r>
              <a:rPr lang="en-US" sz="2400" dirty="0"/>
              <a:t>To receive feedback concerning specifically the ranking of policy questions</a:t>
            </a:r>
            <a:r>
              <a:rPr lang="en-US" sz="2400" dirty="0" smtClean="0"/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-PPT template_normalvi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UNECE-PPT template_normalview</Template>
  <TotalTime>817</TotalTime>
  <Words>384</Words>
  <Application>Microsoft Office PowerPoint</Application>
  <PresentationFormat>Presentazione su schermo (4:3)</PresentationFormat>
  <Paragraphs>42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UNECE-PPT template_normalview</vt:lpstr>
      <vt:lpstr>Presentazione standard di PowerPoint</vt:lpstr>
      <vt:lpstr>Objectives – what we aim to do?</vt:lpstr>
      <vt:lpstr>Members and consultations</vt:lpstr>
      <vt:lpstr>Activities</vt:lpstr>
      <vt:lpstr>Timing and expected outputs</vt:lpstr>
      <vt:lpstr>Expectations for the Expert Forum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the survey on large cases units</dc:title>
  <dc:creator>rpeltola</dc:creator>
  <cp:lastModifiedBy>UTENTE</cp:lastModifiedBy>
  <cp:revision>139</cp:revision>
  <dcterms:created xsi:type="dcterms:W3CDTF">2015-07-02T14:10:09Z</dcterms:created>
  <dcterms:modified xsi:type="dcterms:W3CDTF">2015-08-21T09:39:14Z</dcterms:modified>
</cp:coreProperties>
</file>