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06" r:id="rId3"/>
    <p:sldId id="301" r:id="rId4"/>
    <p:sldId id="307" r:id="rId5"/>
    <p:sldId id="308" r:id="rId6"/>
    <p:sldId id="309" r:id="rId7"/>
    <p:sldId id="310" r:id="rId8"/>
    <p:sldId id="311" r:id="rId9"/>
    <p:sldId id="313" r:id="rId10"/>
    <p:sldId id="314" r:id="rId11"/>
    <p:sldId id="315" r:id="rId12"/>
    <p:sldId id="316" r:id="rId13"/>
    <p:sldId id="317" r:id="rId14"/>
    <p:sldId id="318" r:id="rId15"/>
    <p:sldId id="319" r:id="rId16"/>
  </p:sldIdLst>
  <p:sldSz cx="9906000" cy="6858000" type="A4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13" autoAdjust="0"/>
  </p:normalViewPr>
  <p:slideViewPr>
    <p:cSldViewPr>
      <p:cViewPr>
        <p:scale>
          <a:sx n="90" d="100"/>
          <a:sy n="90" d="100"/>
        </p:scale>
        <p:origin x="-516" y="62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Диоксид серы (SO2) в расчете на душу населения, кг.</c:v>
          </c:tx>
          <c:cat>
            <c:numRef>
              <c:f>вещества!$I$7:$U$7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вещества!$I$8:$U$8</c:f>
              <c:numCache>
                <c:formatCode>General</c:formatCode>
                <c:ptCount val="13"/>
                <c:pt idx="0">
                  <c:v>38</c:v>
                </c:pt>
                <c:pt idx="1">
                  <c:v>37</c:v>
                </c:pt>
                <c:pt idx="2">
                  <c:v>35</c:v>
                </c:pt>
                <c:pt idx="3">
                  <c:v>35</c:v>
                </c:pt>
                <c:pt idx="4">
                  <c:v>34</c:v>
                </c:pt>
                <c:pt idx="5">
                  <c:v>33</c:v>
                </c:pt>
                <c:pt idx="6">
                  <c:v>34</c:v>
                </c:pt>
                <c:pt idx="7">
                  <c:v>33</c:v>
                </c:pt>
                <c:pt idx="8">
                  <c:v>33</c:v>
                </c:pt>
                <c:pt idx="9">
                  <c:v>32</c:v>
                </c:pt>
                <c:pt idx="10">
                  <c:v>32</c:v>
                </c:pt>
                <c:pt idx="11">
                  <c:v>31</c:v>
                </c:pt>
                <c:pt idx="12">
                  <c:v>31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80096"/>
        <c:axId val="5276800"/>
      </c:lineChart>
      <c:catAx>
        <c:axId val="4980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5276800"/>
        <c:crosses val="autoZero"/>
        <c:auto val="1"/>
        <c:lblAlgn val="ctr"/>
        <c:lblOffset val="100"/>
        <c:noMultiLvlLbl val="0"/>
      </c:catAx>
      <c:valAx>
        <c:axId val="5276800"/>
        <c:scaling>
          <c:orientation val="minMax"/>
          <c:min val="29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498009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spPr>
    <a:solidFill>
      <a:schemeClr val="accent5">
        <a:lumMod val="40000"/>
        <a:lumOff val="60000"/>
      </a:schemeClr>
    </a:solidFill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333563302379242E-2"/>
          <c:y val="5.1400554097404488E-2"/>
          <c:w val="0.92410843423616418"/>
          <c:h val="0.60421843102945461"/>
        </c:manualLayout>
      </c:layout>
      <c:lineChart>
        <c:grouping val="standard"/>
        <c:varyColors val="0"/>
        <c:ser>
          <c:idx val="0"/>
          <c:order val="0"/>
          <c:tx>
            <c:v>Оксиды азота (NOx) в расчёте на душу населения, кг.</c:v>
          </c:tx>
          <c:cat>
            <c:numRef>
              <c:f>вещества!$I$26:$U$26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вещества!$I$27:$U$27</c:f>
              <c:numCache>
                <c:formatCode>General</c:formatCode>
                <c:ptCount val="13"/>
                <c:pt idx="0">
                  <c:v>22</c:v>
                </c:pt>
                <c:pt idx="1">
                  <c:v>22</c:v>
                </c:pt>
                <c:pt idx="2">
                  <c:v>23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26</c:v>
                </c:pt>
                <c:pt idx="8">
                  <c:v>27</c:v>
                </c:pt>
                <c:pt idx="9">
                  <c:v>26</c:v>
                </c:pt>
                <c:pt idx="10">
                  <c:v>26</c:v>
                </c:pt>
                <c:pt idx="11">
                  <c:v>26</c:v>
                </c:pt>
                <c:pt idx="12">
                  <c:v>24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575104"/>
        <c:axId val="34576640"/>
      </c:lineChart>
      <c:catAx>
        <c:axId val="34575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4576640"/>
        <c:crosses val="autoZero"/>
        <c:auto val="1"/>
        <c:lblAlgn val="ctr"/>
        <c:lblOffset val="100"/>
        <c:noMultiLvlLbl val="0"/>
      </c:catAx>
      <c:valAx>
        <c:axId val="34576640"/>
        <c:scaling>
          <c:orientation val="minMax"/>
          <c:min val="2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457510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вещества!$A$20</c:f>
              <c:strCache>
                <c:ptCount val="1"/>
                <c:pt idx="0">
                  <c:v>Диоксид серы (SO2) в расчете на единицу площади страны, кг/км2.</c:v>
                </c:pt>
              </c:strCache>
            </c:strRef>
          </c:tx>
          <c:cat>
            <c:numRef>
              <c:f>вещества!$I$47:$U$47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вещества!$I$48:$U$48</c:f>
              <c:numCache>
                <c:formatCode>General</c:formatCode>
                <c:ptCount val="13"/>
                <c:pt idx="0">
                  <c:v>323</c:v>
                </c:pt>
                <c:pt idx="1">
                  <c:v>314</c:v>
                </c:pt>
                <c:pt idx="2">
                  <c:v>299</c:v>
                </c:pt>
                <c:pt idx="3">
                  <c:v>297</c:v>
                </c:pt>
                <c:pt idx="4">
                  <c:v>286</c:v>
                </c:pt>
                <c:pt idx="5">
                  <c:v>281</c:v>
                </c:pt>
                <c:pt idx="6">
                  <c:v>287</c:v>
                </c:pt>
                <c:pt idx="7">
                  <c:v>275</c:v>
                </c:pt>
                <c:pt idx="8">
                  <c:v>273</c:v>
                </c:pt>
                <c:pt idx="9">
                  <c:v>264</c:v>
                </c:pt>
                <c:pt idx="10">
                  <c:v>264</c:v>
                </c:pt>
                <c:pt idx="11">
                  <c:v>261</c:v>
                </c:pt>
                <c:pt idx="12">
                  <c:v>259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002240"/>
        <c:axId val="35003776"/>
      </c:lineChart>
      <c:catAx>
        <c:axId val="35002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5003776"/>
        <c:crosses val="autoZero"/>
        <c:auto val="1"/>
        <c:lblAlgn val="ctr"/>
        <c:lblOffset val="100"/>
        <c:noMultiLvlLbl val="0"/>
      </c:catAx>
      <c:valAx>
        <c:axId val="35003776"/>
        <c:scaling>
          <c:orientation val="minMax"/>
          <c:min val="25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500224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spPr>
    <a:solidFill>
      <a:schemeClr val="accent5">
        <a:lumMod val="40000"/>
        <a:lumOff val="60000"/>
      </a:schemeClr>
    </a:solidFill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вещества!$I$65</c:f>
              <c:strCache>
                <c:ptCount val="1"/>
                <c:pt idx="0">
                  <c:v>Оксиды азота (NOx) в расчёте на единицу площади страны, кг/км2.</c:v>
                </c:pt>
              </c:strCache>
            </c:strRef>
          </c:tx>
          <c:cat>
            <c:numRef>
              <c:f>вещества!$I$66:$U$66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вещества!$I$67:$U$67</c:f>
              <c:numCache>
                <c:formatCode>General</c:formatCode>
                <c:ptCount val="13"/>
                <c:pt idx="0">
                  <c:v>188</c:v>
                </c:pt>
                <c:pt idx="1">
                  <c:v>192</c:v>
                </c:pt>
                <c:pt idx="2">
                  <c:v>193</c:v>
                </c:pt>
                <c:pt idx="3">
                  <c:v>197</c:v>
                </c:pt>
                <c:pt idx="4">
                  <c:v>198</c:v>
                </c:pt>
                <c:pt idx="5">
                  <c:v>206</c:v>
                </c:pt>
                <c:pt idx="6">
                  <c:v>215</c:v>
                </c:pt>
                <c:pt idx="7">
                  <c:v>220</c:v>
                </c:pt>
                <c:pt idx="8">
                  <c:v>223</c:v>
                </c:pt>
                <c:pt idx="9">
                  <c:v>215</c:v>
                </c:pt>
                <c:pt idx="10">
                  <c:v>218</c:v>
                </c:pt>
                <c:pt idx="11">
                  <c:v>213</c:v>
                </c:pt>
                <c:pt idx="12">
                  <c:v>202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052544"/>
        <c:axId val="35136256"/>
      </c:lineChart>
      <c:catAx>
        <c:axId val="35052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5136256"/>
        <c:crosses val="autoZero"/>
        <c:auto val="1"/>
        <c:lblAlgn val="ctr"/>
        <c:lblOffset val="100"/>
        <c:noMultiLvlLbl val="0"/>
      </c:catAx>
      <c:valAx>
        <c:axId val="3513625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505254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B6ABDD3-E3D7-45E5-88D9-F600FAB38769}" type="datetimeFigureOut">
              <a:rPr lang="en-US"/>
              <a:pPr>
                <a:defRPr/>
              </a:pPr>
              <a:t>5/13/2014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01330CB-9E33-4F3A-B533-F86355B8BD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516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4F6802C-B533-4B5A-AC46-0D6B8381298A}" type="datetimeFigureOut">
              <a:rPr lang="en-GB"/>
              <a:pPr>
                <a:defRPr/>
              </a:pPr>
              <a:t>13/05/2014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DB51D3C-5619-422A-9941-39F28F70B5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378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dirty="0" smtClean="0"/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dirty="0" err="1" smtClean="0"/>
              <a:t>Click to edit Master text styles</a:t>
            </a:r>
          </a:p>
          <a:p>
            <a:pPr lvl="1"/>
            <a:r>
              <a:rPr lang="en-US" dirty="0" err="1" smtClean="0"/>
              <a:t>Second level</a:t>
            </a:r>
          </a:p>
          <a:p>
            <a:pPr lvl="2"/>
            <a:r>
              <a:rPr lang="en-US" dirty="0" err="1" smtClean="0"/>
              <a:t>Third level</a:t>
            </a:r>
          </a:p>
          <a:p>
            <a:pPr lvl="3"/>
            <a:r>
              <a:rPr lang="en-US" dirty="0" err="1" smtClean="0"/>
              <a:t>Fourth level</a:t>
            </a:r>
          </a:p>
          <a:p>
            <a:pPr lvl="4"/>
            <a:r>
              <a:rPr lang="en-US" dirty="0" err="1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 userDrawn="1"/>
        </p:nvSpPr>
        <p:spPr>
          <a:xfrm>
            <a:off x="3152775" y="333375"/>
            <a:ext cx="6753225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 userDrawn="1"/>
        </p:nvSpPr>
        <p:spPr>
          <a:xfrm>
            <a:off x="3152775" y="333375"/>
            <a:ext cx="6753225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Main title here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Main title here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 userDrawn="1"/>
        </p:nvSpPr>
        <p:spPr>
          <a:xfrm>
            <a:off x="3152775" y="333375"/>
            <a:ext cx="6753225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sz="40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3175" y="2276475"/>
            <a:ext cx="990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463"/>
            <a:ext cx="99060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AR" dirty="0" err="1" smtClean="0"/>
              <a:t>Subtitle</a:t>
            </a:r>
            <a:endParaRPr lang="es-AR" dirty="0" smtClean="0"/>
          </a:p>
          <a:p>
            <a:endParaRPr lang="es-AR" dirty="0" smtClean="0"/>
          </a:p>
          <a:p>
            <a:r>
              <a:rPr lang="es-AR" dirty="0" err="1" smtClean="0"/>
              <a:t>Author</a:t>
            </a:r>
            <a:endParaRPr lang="es-AR" dirty="0" smtClean="0"/>
          </a:p>
          <a:p>
            <a:r>
              <a:rPr lang="fr-CH" dirty="0" err="1" smtClean="0"/>
              <a:t>Her</a:t>
            </a:r>
            <a:r>
              <a:rPr lang="fr-CH" dirty="0" smtClean="0"/>
              <a:t>/</a:t>
            </a:r>
            <a:r>
              <a:rPr lang="fr-CH" dirty="0" err="1" smtClean="0"/>
              <a:t>his</a:t>
            </a:r>
            <a:r>
              <a:rPr lang="fr-CH" dirty="0" smtClean="0"/>
              <a:t> </a:t>
            </a:r>
            <a:r>
              <a:rPr lang="fr-CH" dirty="0" err="1" smtClean="0"/>
              <a:t>title</a:t>
            </a:r>
            <a:endParaRPr lang="en-US" dirty="0" smtClean="0"/>
          </a:p>
          <a:p>
            <a:endParaRPr lang="es-AR" dirty="0" smtClean="0"/>
          </a:p>
          <a:p>
            <a:r>
              <a:rPr lang="es-AR" dirty="0" err="1" smtClean="0"/>
              <a:t>Location</a:t>
            </a:r>
            <a:endParaRPr lang="es-AR" dirty="0" smtClean="0"/>
          </a:p>
          <a:p>
            <a:r>
              <a:rPr lang="fr-CH" dirty="0" smtClean="0"/>
              <a:t>Date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558ED5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558ED5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558ED5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558ED5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558ED5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558ED5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558ED5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558ED5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558ED5"/>
          </a:solidFill>
          <a:latin typeface="Calibri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>
          <a:xfrm>
            <a:off x="3175" y="2348880"/>
            <a:ext cx="9906000" cy="1728192"/>
          </a:xfrm>
        </p:spPr>
        <p:txBody>
          <a:bodyPr>
            <a:normAutofit fontScale="90000"/>
          </a:bodyPr>
          <a:lstStyle/>
          <a:p>
            <a:r>
              <a:rPr lang="ru-RU" sz="25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Производство экологических показателей</a:t>
            </a:r>
            <a:br>
              <a:rPr lang="ru-RU" sz="25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</a:br>
            <a:r>
              <a:rPr lang="ru-RU" sz="25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Production</a:t>
            </a:r>
            <a:r>
              <a:rPr lang="ru-RU" sz="25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ru-RU" sz="25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of</a:t>
            </a:r>
            <a:r>
              <a:rPr lang="ru-RU" sz="25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ru-RU" sz="25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environmental</a:t>
            </a:r>
            <a:r>
              <a:rPr lang="ru-RU" sz="25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ru-RU" sz="25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indicator</a:t>
            </a:r>
            <a:r>
              <a:rPr lang="ru-RU" sz="25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/>
            </a:r>
            <a:br>
              <a:rPr lang="ru-RU" sz="25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</a:br>
            <a:r>
              <a:rPr lang="ru-RU" sz="25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/>
            </a:r>
            <a:br>
              <a:rPr lang="ru-RU" sz="25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</a:br>
            <a:r>
              <a:rPr lang="ru-RU" sz="1800" b="1" i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Выбросы загрязняющих веществ в атмосферный  воздух (А1)</a:t>
            </a:r>
            <a:br>
              <a:rPr lang="ru-RU" sz="1800" b="1" i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</a:br>
            <a:r>
              <a:rPr lang="en-US" sz="1800" b="1" i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Emission of pollutants into the atmospheric air</a:t>
            </a:r>
            <a:r>
              <a:rPr lang="en-US" sz="25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/>
            </a:r>
            <a:br>
              <a:rPr lang="en-US" sz="25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</a:br>
            <a:endParaRPr lang="ru-RU" sz="25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149080"/>
            <a:ext cx="9906000" cy="2520008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Joint Task Force on Environmental Indicators</a:t>
            </a:r>
          </a:p>
          <a:p>
            <a:pPr algn="ctr"/>
            <a:r>
              <a:rPr lang="en-GB" sz="17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 </a:t>
            </a:r>
            <a:r>
              <a:rPr lang="en-GB" sz="17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Eighth session</a:t>
            </a:r>
            <a:endParaRPr lang="en-GB" sz="1700" i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/>
            <a:endParaRPr lang="en-GB" sz="900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/>
            <a:r>
              <a:rPr lang="en-GB" sz="17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Geneva, 14–15 May 2014</a:t>
            </a:r>
            <a:endParaRPr lang="es-AR" sz="1700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b="1" dirty="0" smtClean="0">
              <a:solidFill>
                <a:srgbClr val="98480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n-GB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890234" y="5589240"/>
            <a:ext cx="4016375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Alexander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Shekhovstov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Consultant to the Secretariat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ECE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Environment Division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Вопросы к странам</a:t>
            </a:r>
            <a:br>
              <a:rPr lang="ru-RU" b="1" dirty="0" smtClean="0"/>
            </a:b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Questions to countries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0"/>
          </p:nvPr>
        </p:nvSpPr>
        <p:spPr>
          <a:xfrm>
            <a:off x="849313" y="2708920"/>
            <a:ext cx="8496300" cy="3456930"/>
          </a:xfrm>
        </p:spPr>
        <p:txBody>
          <a:bodyPr>
            <a:normAutofit/>
          </a:bodyPr>
          <a:lstStyle/>
          <a:p>
            <a:pPr marL="457200" indent="-457200" algn="just">
              <a:buFontTx/>
              <a:buChar char="-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Имеют ли Казахстан и Кыргызстан  данные о выбросах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SO</a:t>
            </a:r>
            <a:r>
              <a:rPr lang="en-US" sz="2800" b="1" baseline="-250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2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и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NO</a:t>
            </a:r>
            <a:r>
              <a:rPr lang="en-US" sz="2800" b="1" baseline="-250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X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от передвижных источников на душу населения и на единицу территории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.</a:t>
            </a:r>
            <a:endParaRPr lang="en-US" sz="2800" b="1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457200" indent="-457200" algn="just">
              <a:buFontTx/>
              <a:buChar char="-"/>
            </a:pPr>
            <a:endParaRPr lang="ru-RU" sz="28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457200" indent="-457200" algn="just">
              <a:buFontTx/>
              <a:buChar char="-"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Do Kazakhstan and Kyrgyzstan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produce data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on emissions of SO</a:t>
            </a:r>
            <a:r>
              <a:rPr lang="en-US" sz="2800" b="1" baseline="-250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2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and NO</a:t>
            </a:r>
            <a:r>
              <a:rPr lang="en-US" sz="2800" b="1" baseline="-250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X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from mobile sources per capita and per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country area?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endParaRPr lang="ru-RU" sz="2800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896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Вопросы к странам</a:t>
            </a:r>
            <a:br>
              <a:rPr lang="ru-RU" b="1" dirty="0" smtClean="0"/>
            </a:b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Questions to countries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0"/>
          </p:nvPr>
        </p:nvSpPr>
        <p:spPr>
          <a:xfrm>
            <a:off x="848544" y="2420888"/>
            <a:ext cx="8496300" cy="3456930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Tx/>
              <a:buChar char="-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Почему Республика Молдова и Украина не показали выбросы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SO</a:t>
            </a:r>
            <a:r>
              <a:rPr lang="en-US" sz="2800" b="1" baseline="-250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2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и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NO</a:t>
            </a:r>
            <a:r>
              <a:rPr lang="en-US" sz="2800" b="1" baseline="-250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X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на душу населения и на единицу территории, имея данные по стране в целом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.</a:t>
            </a:r>
            <a:endParaRPr lang="en-US" sz="2800" b="1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457200" indent="-457200" algn="just">
              <a:buFontTx/>
              <a:buChar char="-"/>
            </a:pPr>
            <a:endParaRPr lang="ru-RU" sz="28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457200" indent="-457200" algn="just">
              <a:buFontTx/>
              <a:buChar char="-"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Why do Moldova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and Ukraine not show emissions of SO</a:t>
            </a:r>
            <a:r>
              <a:rPr lang="en-US" sz="2800" b="1" baseline="-250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2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and NO</a:t>
            </a:r>
            <a:r>
              <a:rPr lang="en-US" sz="2800" b="1" baseline="-250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X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per capita and per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country area,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having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aggregated data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for the whole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country?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endParaRPr lang="ru-RU" sz="2800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345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Вопросы к странам</a:t>
            </a:r>
            <a:br>
              <a:rPr lang="ru-RU" b="1" dirty="0" smtClean="0"/>
            </a:b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Questions to countries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0"/>
          </p:nvPr>
        </p:nvSpPr>
        <p:spPr>
          <a:xfrm>
            <a:off x="920552" y="2420888"/>
            <a:ext cx="8496300" cy="3456930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buFontTx/>
              <a:buChar char="-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Хотелось бы понять, почему Беларусь не разделила данные по выбросам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SO</a:t>
            </a:r>
            <a:r>
              <a:rPr lang="en-US" sz="2800" b="1" baseline="-250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2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и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NO</a:t>
            </a:r>
            <a:r>
              <a:rPr lang="en-US" sz="2800" b="1" baseline="-250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X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на душу населения и на единицу территории,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не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показала эти данные по стране в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целом, показав, при этом, общие выбросы на одного человека в </a:t>
            </a:r>
            <a:r>
              <a:rPr lang="ru-RU" sz="2800" b="1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отдельных городах.</a:t>
            </a:r>
            <a:endParaRPr lang="en-US" sz="2800" b="1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457200" indent="-457200" algn="just">
              <a:buFontTx/>
              <a:buChar char="-"/>
            </a:pPr>
            <a:endParaRPr lang="ru-RU" sz="28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457200" indent="-457200" algn="just">
              <a:buFontTx/>
              <a:buChar char="-"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Why has Belarus not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presented data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on emissions of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SO</a:t>
            </a:r>
            <a:r>
              <a:rPr lang="en-US" sz="2800" b="1" baseline="-25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2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and NO</a:t>
            </a:r>
            <a:r>
              <a:rPr lang="en-US" sz="2800" b="1" baseline="-250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X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per capita and per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country area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, and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provided data only for individual cities and not aggregated for the whole country?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706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Вопросы к странам</a:t>
            </a:r>
            <a:br>
              <a:rPr lang="ru-RU" b="1" dirty="0" smtClean="0"/>
            </a:b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Questions to countries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0"/>
          </p:nvPr>
        </p:nvSpPr>
        <p:spPr>
          <a:xfrm>
            <a:off x="848544" y="2636912"/>
            <a:ext cx="8496300" cy="3456930"/>
          </a:xfrm>
        </p:spPr>
        <p:txBody>
          <a:bodyPr>
            <a:normAutofit/>
          </a:bodyPr>
          <a:lstStyle/>
          <a:p>
            <a:pPr marL="457200" indent="-457200" algn="just">
              <a:buFontTx/>
              <a:buChar char="-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Есть ли у Туркменистана и Узбекистана регулярные данные по выбросам загрязняющих веществ в атмосферный воздух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.</a:t>
            </a:r>
            <a:endParaRPr lang="en-US" sz="2800" b="1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457200" indent="-457200" algn="just">
              <a:buFontTx/>
              <a:buChar char="-"/>
            </a:pPr>
            <a:endParaRPr lang="ru-RU" sz="28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457200" indent="-457200" algn="just">
              <a:buFontTx/>
              <a:buChar char="-"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Do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in Turkmenistan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and Uzbekistan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regular processes exist for the production of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data on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emissions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of pollutants into the atmospheric air? </a:t>
            </a:r>
          </a:p>
          <a:p>
            <a:pPr algn="just"/>
            <a:endParaRPr lang="en-US" sz="28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endParaRPr lang="ru-RU" sz="2800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061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Вопросы к странам</a:t>
            </a:r>
            <a:br>
              <a:rPr lang="ru-RU" b="1" dirty="0" smtClean="0"/>
            </a:b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Questions to countries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0"/>
          </p:nvPr>
        </p:nvSpPr>
        <p:spPr>
          <a:xfrm>
            <a:off x="848544" y="2636912"/>
            <a:ext cx="8496300" cy="3456930"/>
          </a:xfrm>
        </p:spPr>
        <p:txBody>
          <a:bodyPr>
            <a:normAutofit/>
          </a:bodyPr>
          <a:lstStyle/>
          <a:p>
            <a:pPr marL="457200" indent="-457200" algn="just">
              <a:buFontTx/>
              <a:buChar char="-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Почему Черногория не показала последние данные по показателю за 2011-2012 годы, а Кыргызстан за 2012 год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.</a:t>
            </a:r>
            <a:endParaRPr lang="en-US" sz="2800" b="1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457200" indent="-457200" algn="just">
              <a:buFontTx/>
              <a:buChar char="-"/>
            </a:pPr>
            <a:endParaRPr lang="ru-RU" sz="28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457200" indent="-457200" algn="just">
              <a:buFontTx/>
              <a:buChar char="-"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Why did Montenegro not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submit recent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data on the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indicator for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the years 2011-2012, and Kyrgyzstan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not for 2012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?</a:t>
            </a:r>
          </a:p>
          <a:p>
            <a:endParaRPr lang="ru-RU" sz="2800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597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Вопросы к странам</a:t>
            </a:r>
            <a:br>
              <a:rPr lang="ru-RU" b="1" dirty="0" smtClean="0"/>
            </a:b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Questions to countries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0"/>
          </p:nvPr>
        </p:nvSpPr>
        <p:spPr>
          <a:xfrm>
            <a:off x="848544" y="2636912"/>
            <a:ext cx="8496300" cy="3456930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buFontTx/>
              <a:buChar char="-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Имеют ли возможность Кыргызстан, Республика Молдова, Черногория, Таджикистан  восстановить недостающие в этих странах данные о выбросах загрязняющих веществ в атмосферный воздух в период 2000-2012 годы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.</a:t>
            </a:r>
          </a:p>
          <a:p>
            <a:pPr marL="457200" indent="-457200" algn="just">
              <a:buFontTx/>
              <a:buChar char="-"/>
            </a:pPr>
            <a:endParaRPr lang="ru-RU" sz="28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457200" indent="-457200" algn="just">
              <a:buFontTx/>
              <a:buChar char="-"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Is it possible for Kyrgyzstan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, Republic of Moldova, Montenegro,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and Tajikistan to provide the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missing data on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emissions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of pollutants into the atmospheric air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for the period 2000-2012?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endParaRPr lang="ru-RU" sz="2800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601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Основная</a:t>
            </a:r>
            <a:r>
              <a:rPr lang="ru-RU" dirty="0" smtClean="0"/>
              <a:t> </a:t>
            </a:r>
            <a:r>
              <a:rPr lang="ru-RU" b="1" dirty="0"/>
              <a:t>задача</a:t>
            </a:r>
            <a:r>
              <a:rPr lang="ru-RU" dirty="0"/>
              <a:t>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Tx/>
              <a:buChar char="-"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выбросы диоксида серы (SO</a:t>
            </a:r>
            <a:r>
              <a:rPr lang="ru-RU" sz="2800" b="1" baseline="-250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2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) на душу населения;</a:t>
            </a:r>
          </a:p>
          <a:p>
            <a:pPr marL="457200" indent="-457200">
              <a:buFontTx/>
              <a:buChar char="-"/>
            </a:pPr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457200" indent="-457200">
              <a:buFontTx/>
              <a:buChar char="-"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выбросы диоксида серы ( SO</a:t>
            </a:r>
            <a:r>
              <a:rPr lang="ru-RU" sz="2800" b="1" baseline="-250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2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)  на единицу площади (км</a:t>
            </a:r>
            <a:r>
              <a:rPr lang="ru-RU" sz="2800" b="1" baseline="300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2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) страны ;</a:t>
            </a:r>
          </a:p>
          <a:p>
            <a:pPr marL="457200" indent="-457200">
              <a:buFontTx/>
              <a:buChar char="-"/>
            </a:pPr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457200" indent="-457200">
              <a:buFontTx/>
              <a:buChar char="-"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выбросы оксидов азота (NO</a:t>
            </a:r>
            <a:r>
              <a:rPr lang="ru-RU" sz="2800" b="1" baseline="-250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X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)  на душу населения;</a:t>
            </a:r>
          </a:p>
          <a:p>
            <a:pPr marL="457200" indent="-6350">
              <a:buFontTx/>
              <a:buChar char="-"/>
            </a:pPr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450850" indent="-450850">
              <a:tabLst>
                <a:tab pos="450850" algn="l"/>
              </a:tabLst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-     выбросы оксидов азота ( NO</a:t>
            </a:r>
            <a:r>
              <a:rPr lang="ru-RU" sz="2800" b="1" baseline="-250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Х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) на единицу площади   (км</a:t>
            </a:r>
            <a:r>
              <a:rPr lang="ru-RU" sz="2800" b="1" baseline="300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2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) страны.</a:t>
            </a:r>
          </a:p>
          <a:p>
            <a:endParaRPr lang="ru-RU" sz="2800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007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3152775" y="0"/>
            <a:ext cx="6753225" cy="1412776"/>
          </a:xfrm>
        </p:spPr>
        <p:txBody>
          <a:bodyPr/>
          <a:lstStyle/>
          <a:p>
            <a:pPr algn="ctr"/>
            <a:r>
              <a:rPr lang="ru-RU" sz="2400" b="1" dirty="0"/>
              <a:t>Производство </a:t>
            </a:r>
            <a:r>
              <a:rPr lang="ru-RU" sz="2400" b="1" dirty="0" smtClean="0"/>
              <a:t>показателя A1 </a:t>
            </a:r>
            <a:r>
              <a:rPr lang="ru-RU" sz="2400" b="1" dirty="0"/>
              <a:t>в </a:t>
            </a:r>
            <a:r>
              <a:rPr lang="ru-RU" sz="2400" b="1" dirty="0" smtClean="0"/>
              <a:t>странах</a:t>
            </a:r>
            <a:br>
              <a:rPr lang="ru-RU" sz="2400" b="1" dirty="0" smtClean="0"/>
            </a:br>
            <a:r>
              <a:rPr lang="ru-RU" sz="2400" b="1" dirty="0" smtClean="0"/>
              <a:t> </a:t>
            </a:r>
            <a:r>
              <a:rPr lang="ru-RU" sz="2400" b="1" dirty="0"/>
              <a:t>Юго-Восточной, Восточной </a:t>
            </a:r>
            <a:r>
              <a:rPr lang="ru-RU" sz="2400" b="1" dirty="0" smtClean="0"/>
              <a:t>Европы</a:t>
            </a:r>
            <a:r>
              <a:rPr lang="ru-RU" sz="2400" b="1" dirty="0"/>
              <a:t>,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Кавказа </a:t>
            </a:r>
            <a:r>
              <a:rPr lang="ru-RU" sz="2400" b="1" dirty="0"/>
              <a:t>и Центральной Азии</a:t>
            </a:r>
            <a:endParaRPr lang="en-US" sz="2400" b="1" dirty="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861236"/>
              </p:ext>
            </p:extLst>
          </p:nvPr>
        </p:nvGraphicFramePr>
        <p:xfrm>
          <a:off x="416496" y="1484784"/>
          <a:ext cx="9001000" cy="52468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5409"/>
                <a:gridCol w="4173572"/>
                <a:gridCol w="1664831"/>
                <a:gridCol w="63790"/>
                <a:gridCol w="1333398"/>
              </a:tblGrid>
              <a:tr h="252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Страна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Структура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Формат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Временные ряды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250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Армения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Полностью выполнено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(стационарные и передвижные источники)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Полностью выполнено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1990; 1995; 2000-2012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250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Азербайджан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Частично выполнено (стационарные и передвижные источники)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Полностью выполнено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 1995;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2000-2012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250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Беларусь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Частично выполнено (стационарные и передвижные источники)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Частично выполнено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1995;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2000-2013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527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Босния и Герцеговина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Нет данных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6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50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Грузия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Полностью выполнено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(стационарные и передвижные источники)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Полностью выполнено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2000-2012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27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Казахстан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Полностью выполнено (стационарные источники)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Полностью выполнено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1990; 1995; 2000-2012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27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Кыргызстан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Полностью выполнено (стационарные источники)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Полностью выполнено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2006-2011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27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Черногория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Частично выполнено (стационарные и передвижные источники)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Частично выполнено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1100" dirty="0">
                          <a:effectLst/>
                        </a:rPr>
                        <a:t>1990-2010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50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Республика Молдова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Частично выполнено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(стационарные и передвижные источники)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Частично выполнено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2006-2012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27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Российская Федерация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Полностью выполнено (стационарные и передвижные источники)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Полностью выполнено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2000-2012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50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Сербия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Полностью выполнено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(стационарные и передвижные источники)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Полностью выполнено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1990; 1995; 2000-2012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50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</a:rPr>
                        <a:t>Таджикистан</a:t>
                      </a:r>
                      <a:endParaRPr lang="ru-RU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Полностью выполнено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(стационарные и передвижные источники)</a:t>
                      </a: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Полностью выполнено</a:t>
                      </a: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2008-2012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30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бывшая югославская Республика Македония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Полностью выполнено (стационарные источники)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Полностью выполнено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1990; 1995; 2000-2012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Туркменистан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Нет данных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6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27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Украина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Частично выполнено (стационарные и передвижные источники)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Частично выполнено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1990-2012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Узбекистан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Нет данных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6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0"/>
          </p:nvPr>
        </p:nvSpPr>
        <p:spPr>
          <a:xfrm>
            <a:off x="849313" y="1772816"/>
            <a:ext cx="8496300" cy="4393034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Полностью отвечает требованиям Руководящих принципов информация,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представленная</a:t>
            </a:r>
          </a:p>
          <a:p>
            <a:pPr algn="ctr"/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Арменией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Грузией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Российской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Федерацией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Сербией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бывшей югославской Республикой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Македония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Таджикистаном</a:t>
            </a:r>
            <a:endParaRPr lang="ru-RU" sz="2800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3610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0"/>
          </p:nvPr>
        </p:nvSpPr>
        <p:spPr>
          <a:xfrm>
            <a:off x="849313" y="2276872"/>
            <a:ext cx="8496300" cy="3888978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Эти страны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в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своих данных показали сумму всех выбросов, раздельные выбросы от стационарных и передвижных источников, а также сумму выбросов SO</a:t>
            </a:r>
            <a:r>
              <a:rPr lang="ru-RU" sz="2800" b="1" baseline="-250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2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и  NO</a:t>
            </a:r>
            <a:r>
              <a:rPr lang="ru-RU" sz="2800" b="1" baseline="-250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X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от стационарных и передвижных источников на душу населения и на единицу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территории.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840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3564029"/>
              </p:ext>
            </p:extLst>
          </p:nvPr>
        </p:nvGraphicFramePr>
        <p:xfrm>
          <a:off x="200472" y="1484784"/>
          <a:ext cx="468052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7409513"/>
              </p:ext>
            </p:extLst>
          </p:nvPr>
        </p:nvGraphicFramePr>
        <p:xfrm>
          <a:off x="4953000" y="1484784"/>
          <a:ext cx="4672998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9044203"/>
              </p:ext>
            </p:extLst>
          </p:nvPr>
        </p:nvGraphicFramePr>
        <p:xfrm>
          <a:off x="200472" y="4077072"/>
          <a:ext cx="4680520" cy="2599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0962237"/>
              </p:ext>
            </p:extLst>
          </p:nvPr>
        </p:nvGraphicFramePr>
        <p:xfrm>
          <a:off x="4953000" y="4083771"/>
          <a:ext cx="4680520" cy="2585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864768" y="116632"/>
            <a:ext cx="7041232" cy="1143000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400" b="1" dirty="0" smtClean="0"/>
              <a:t>Выбросы в атмосферный воздух</a:t>
            </a:r>
            <a:br>
              <a:rPr lang="ru-RU" sz="2400" b="1" dirty="0" smtClean="0"/>
            </a:br>
            <a:r>
              <a:rPr lang="ru-RU" sz="2400" b="1" dirty="0" smtClean="0"/>
              <a:t> (Российская Федерация)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4359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0"/>
          </p:nvPr>
        </p:nvSpPr>
        <p:spPr>
          <a:xfrm>
            <a:off x="560512" y="1583140"/>
            <a:ext cx="8785101" cy="4582710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У Азербайджана нет данных о выбросах SO</a:t>
            </a:r>
            <a:r>
              <a:rPr lang="ru-RU" sz="2800" b="1" baseline="-250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2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на душу населения и на единицу территории, несмотря на то, данные о таких выбросах от стационарных источников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имеются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sz="28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Казахстан  и Кыргызстан использовали в расчетах только выбросы от стационарных источников </a:t>
            </a:r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sz="28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Данные Беларуси о выбросах на душу населения представлены без разбивки на вещества и рассчитаны на одного человека, проживающего в том, или ином городе, где такие выбросы имеются, а не по стране в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целом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5072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0"/>
          </p:nvPr>
        </p:nvSpPr>
        <p:spPr>
          <a:xfrm>
            <a:off x="560512" y="1583140"/>
            <a:ext cx="8785101" cy="4582710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Республика Молдова, Черногория и Украина не показали выбросы SO</a:t>
            </a:r>
            <a:r>
              <a:rPr lang="ru-RU" sz="2800" b="1" baseline="-250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2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и NO</a:t>
            </a:r>
            <a:r>
              <a:rPr lang="ru-RU" sz="2800" b="1" baseline="-250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X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на душу населения и на единицу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территории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sz="28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Кыргызстан  Республика Молдова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, Таджикистан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имеют только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5−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7-летние ряды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данных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sz="28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У Черногории отсутствуют данные за 2011-2012 годы,  у Кыргызстана – за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2012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год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sz="28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Туркменистан и Узбекистан информации по использованию показателя не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представили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4931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Вопросы к странам</a:t>
            </a:r>
            <a:br>
              <a:rPr lang="ru-RU" b="1" dirty="0" smtClean="0"/>
            </a:b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Questions to countries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pPr marL="457200" indent="-457200" algn="just">
              <a:buFontTx/>
              <a:buChar char="-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Почему Азербайджан не включил в расчет выбросы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SO</a:t>
            </a:r>
            <a:r>
              <a:rPr lang="en-US" sz="2800" b="1" baseline="-250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2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на душу населения и на единицу территории, несмотря на то, данные о таких выбросах от стационарных источников имеются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.</a:t>
            </a:r>
            <a:endParaRPr lang="en-US" sz="2800" b="1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457200" indent="-457200" algn="just">
              <a:buFontTx/>
              <a:buChar char="-"/>
            </a:pPr>
            <a:endParaRPr lang="ru-RU" sz="28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457200" indent="-457200" algn="just">
              <a:buFontTx/>
              <a:buChar char="-"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Why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does Azerbaijan not calculate SO</a:t>
            </a:r>
            <a:r>
              <a:rPr lang="en-US" sz="2800" b="1" baseline="-25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2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emissions per capita and per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country area,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although the data on such emissions from stationary sources are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available?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endParaRPr lang="ru-RU" sz="2800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481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825</Words>
  <Application>Microsoft Office PowerPoint</Application>
  <PresentationFormat>Лист A4 (210x297 мм)</PresentationFormat>
  <Paragraphs>138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Производство экологических показателей Production of environmental indicator  Выбросы загрязняющих веществ в атмосферный  воздух (А1) Emission of pollutants into the atmospheric air </vt:lpstr>
      <vt:lpstr> Основная задача: </vt:lpstr>
      <vt:lpstr>Производство показателя A1 в странах  Юго-Восточной, Восточной Европы,  Кавказа и Центральной Азии</vt:lpstr>
      <vt:lpstr>Презентация PowerPoint</vt:lpstr>
      <vt:lpstr>Презентация PowerPoint</vt:lpstr>
      <vt:lpstr> Выбросы в атмосферный воздух  (Российская Федерация) </vt:lpstr>
      <vt:lpstr>Презентация PowerPoint</vt:lpstr>
      <vt:lpstr>Презентация PowerPoint</vt:lpstr>
      <vt:lpstr> Вопросы к странам Questions to countries </vt:lpstr>
      <vt:lpstr> Вопросы к странам Questions to countries </vt:lpstr>
      <vt:lpstr> Вопросы к странам Questions to countries </vt:lpstr>
      <vt:lpstr> Вопросы к странам Questions to countries </vt:lpstr>
      <vt:lpstr> Вопросы к странам Questions to countries </vt:lpstr>
      <vt:lpstr> Вопросы к странам Questions to countries </vt:lpstr>
      <vt:lpstr> Вопросы к странам Questions to countries </vt:lpstr>
    </vt:vector>
  </TitlesOfParts>
  <Company>ECE-ISU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Yves Clopt</dc:creator>
  <cp:lastModifiedBy>1</cp:lastModifiedBy>
  <cp:revision>192</cp:revision>
  <cp:lastPrinted>2013-11-06T12:32:04Z</cp:lastPrinted>
  <dcterms:created xsi:type="dcterms:W3CDTF">2012-05-22T12:09:49Z</dcterms:created>
  <dcterms:modified xsi:type="dcterms:W3CDTF">2014-05-13T19:16:26Z</dcterms:modified>
</cp:coreProperties>
</file>