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73" autoAdjust="0"/>
  </p:normalViewPr>
  <p:slideViewPr>
    <p:cSldViewPr>
      <p:cViewPr>
        <p:scale>
          <a:sx n="90" d="100"/>
          <a:sy n="90" d="100"/>
        </p:scale>
        <p:origin x="-516" y="91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5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96900344406177"/>
          <c:y val="8.2864602345771102E-2"/>
          <c:w val="0.84310710763047858"/>
          <c:h val="0.64186934966462528"/>
        </c:manualLayout>
      </c:layout>
      <c:lineChart>
        <c:grouping val="standard"/>
        <c:varyColors val="0"/>
        <c:ser>
          <c:idx val="0"/>
          <c:order val="0"/>
          <c:tx>
            <c:strRef>
              <c:f>'SERBIA RESERVOIR VRUTCI C-11'!$A$10</c:f>
              <c:strCache>
                <c:ptCount val="1"/>
                <c:pt idx="0">
                  <c:v>Total phosphorus as P</c:v>
                </c:pt>
              </c:strCache>
            </c:strRef>
          </c:tx>
          <c:cat>
            <c:numRef>
              <c:f>'SERBIA RESERVOIR VRUTCI C-11'!$D$8:$Q$8</c:f>
              <c:numCache>
                <c:formatCode>General</c:formatCode>
                <c:ptCount val="14"/>
                <c:pt idx="0">
                  <c:v>1995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'SERBIA RESERVOIR VRUTCI C-11'!$D$10:$Q$10</c:f>
              <c:numCache>
                <c:formatCode>General</c:formatCode>
                <c:ptCount val="14"/>
                <c:pt idx="0">
                  <c:v>0.02</c:v>
                </c:pt>
                <c:pt idx="1">
                  <c:v>5.0999999999999997E-2</c:v>
                </c:pt>
                <c:pt idx="2">
                  <c:v>2.1000000000000001E-2</c:v>
                </c:pt>
                <c:pt idx="3">
                  <c:v>1.6E-2</c:v>
                </c:pt>
                <c:pt idx="4">
                  <c:v>2.1000000000000001E-2</c:v>
                </c:pt>
                <c:pt idx="5">
                  <c:v>1.2E-2</c:v>
                </c:pt>
                <c:pt idx="6">
                  <c:v>2.9000000000000001E-2</c:v>
                </c:pt>
                <c:pt idx="7">
                  <c:v>1.6E-2</c:v>
                </c:pt>
                <c:pt idx="8">
                  <c:v>1.9E-2</c:v>
                </c:pt>
                <c:pt idx="9">
                  <c:v>2.5000000000000001E-2</c:v>
                </c:pt>
                <c:pt idx="10">
                  <c:v>8.9999999999999993E-3</c:v>
                </c:pt>
                <c:pt idx="11">
                  <c:v>1.4999999999999999E-2</c:v>
                </c:pt>
                <c:pt idx="12">
                  <c:v>5.2999999999999999E-2</c:v>
                </c:pt>
                <c:pt idx="13">
                  <c:v>0.06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94464"/>
        <c:axId val="32505856"/>
      </c:lineChart>
      <c:catAx>
        <c:axId val="3209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2505856"/>
        <c:crosses val="autoZero"/>
        <c:auto val="1"/>
        <c:lblAlgn val="ctr"/>
        <c:lblOffset val="100"/>
        <c:noMultiLvlLbl val="0"/>
      </c:catAx>
      <c:valAx>
        <c:axId val="32505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mg </a:t>
                </a:r>
                <a:r>
                  <a:rPr lang="ru-RU" sz="1400"/>
                  <a:t>/</a:t>
                </a:r>
                <a:r>
                  <a:rPr lang="en-US" sz="1400" baseline="0"/>
                  <a:t> liter</a:t>
                </a:r>
                <a:endParaRPr lang="ru-RU" sz="1400"/>
              </a:p>
            </c:rich>
          </c:tx>
          <c:layout>
            <c:manualLayout>
              <c:xMode val="edge"/>
              <c:yMode val="edge"/>
              <c:x val="2.3238709177342314E-2"/>
              <c:y val="0.2802744969378827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20944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9133822970906"/>
          <c:y val="5.1400554097404488E-2"/>
          <c:w val="0.87294845800136833"/>
          <c:h val="0.6654594764861852"/>
        </c:manualLayout>
      </c:layout>
      <c:lineChart>
        <c:grouping val="standard"/>
        <c:varyColors val="0"/>
        <c:ser>
          <c:idx val="0"/>
          <c:order val="0"/>
          <c:tx>
            <c:strRef>
              <c:f>'SERBIA RESERVOIR VRUTCI C-11'!$A$11</c:f>
              <c:strCache>
                <c:ptCount val="1"/>
                <c:pt idx="0">
                  <c:v>Nitrates (NO3)</c:v>
                </c:pt>
              </c:strCache>
            </c:strRef>
          </c:tx>
          <c:cat>
            <c:numRef>
              <c:f>'SERBIA RESERVOIR VRUTCI C-11'!$D$8:$Q$8</c:f>
              <c:numCache>
                <c:formatCode>General</c:formatCode>
                <c:ptCount val="14"/>
                <c:pt idx="0">
                  <c:v>1995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'SERBIA RESERVOIR VRUTCI C-11'!$D$11:$Q$11</c:f>
              <c:numCache>
                <c:formatCode>General</c:formatCode>
                <c:ptCount val="14"/>
                <c:pt idx="0">
                  <c:v>1.6850000000000001</c:v>
                </c:pt>
                <c:pt idx="1">
                  <c:v>1.593</c:v>
                </c:pt>
                <c:pt idx="2">
                  <c:v>6.6000000000000003E-2</c:v>
                </c:pt>
                <c:pt idx="3">
                  <c:v>2.9849999999999999</c:v>
                </c:pt>
                <c:pt idx="4">
                  <c:v>2.8580000000000001</c:v>
                </c:pt>
                <c:pt idx="5">
                  <c:v>2.806</c:v>
                </c:pt>
                <c:pt idx="6">
                  <c:v>4.931</c:v>
                </c:pt>
                <c:pt idx="7">
                  <c:v>0.38200000000000001</c:v>
                </c:pt>
                <c:pt idx="8">
                  <c:v>1.7749999999999999</c:v>
                </c:pt>
                <c:pt idx="9">
                  <c:v>1.2170000000000001</c:v>
                </c:pt>
                <c:pt idx="10">
                  <c:v>1.6539999999999999</c:v>
                </c:pt>
                <c:pt idx="11">
                  <c:v>1.9890000000000001</c:v>
                </c:pt>
                <c:pt idx="12">
                  <c:v>0.55400000000000005</c:v>
                </c:pt>
                <c:pt idx="13">
                  <c:v>0.40200000000000002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16352"/>
        <c:axId val="34381824"/>
      </c:lineChart>
      <c:catAx>
        <c:axId val="3251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4381824"/>
        <c:crosses val="autoZero"/>
        <c:auto val="1"/>
        <c:lblAlgn val="ctr"/>
        <c:lblOffset val="100"/>
        <c:noMultiLvlLbl val="0"/>
      </c:catAx>
      <c:valAx>
        <c:axId val="34381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mg / liter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2516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479646705921558"/>
          <c:y val="0.86078371305738433"/>
          <c:w val="0.20426997000333297"/>
          <c:h val="0.1392162869426156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6ABDD3-E3D7-45E5-88D9-F600FAB38769}" type="datetimeFigureOut">
              <a:rPr lang="en-US"/>
              <a:pPr>
                <a:defRPr/>
              </a:pPr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1330CB-9E33-4F3A-B533-F86355B8B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1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F6802C-B533-4B5A-AC46-0D6B8381298A}" type="datetimeFigureOut">
              <a:rPr lang="en-GB"/>
              <a:pPr>
                <a:defRPr/>
              </a:pPr>
              <a:t>14/05/2014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B51D3C-5619-422A-9941-39F28F70B5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37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Main title</a:t>
            </a:r>
          </a:p>
        </p:txBody>
      </p:sp>
      <p:sp>
        <p:nvSpPr>
          <p:cNvPr id="3" name="Text Placeholder 22"/>
          <p:cNvSpPr>
            <a:spLocks noGrp="1"/>
          </p:cNvSpPr>
          <p:nvPr>
            <p:ph idx="1"/>
          </p:nvPr>
        </p:nvSpPr>
        <p:spPr>
          <a:xfrm>
            <a:off x="0" y="3573016"/>
            <a:ext cx="99060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 userDrawn="1"/>
        </p:nvSpPr>
        <p:spPr>
          <a:xfrm>
            <a:off x="3152775" y="333375"/>
            <a:ext cx="675322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 userDrawn="1"/>
        </p:nvSpPr>
        <p:spPr>
          <a:xfrm>
            <a:off x="3152775" y="333375"/>
            <a:ext cx="675322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Main title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Main title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 userDrawn="1"/>
        </p:nvSpPr>
        <p:spPr>
          <a:xfrm>
            <a:off x="3152775" y="333375"/>
            <a:ext cx="675322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0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  <a:endParaRPr lang="en-GB" sz="4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1772816"/>
            <a:ext cx="3259006" cy="1162050"/>
          </a:xfrm>
        </p:spPr>
        <p:txBody>
          <a:bodyPr anchor="b"/>
          <a:lstStyle>
            <a:lvl1pPr algn="l">
              <a:defRPr sz="2000" b="1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132856"/>
            <a:ext cx="5537729" cy="3993308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3212976"/>
            <a:ext cx="3259006" cy="2913188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3175" y="2276475"/>
            <a:ext cx="990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Main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0" y="3573463"/>
            <a:ext cx="99060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AR" dirty="0" err="1" smtClean="0"/>
              <a:t>Subtitle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err="1" smtClean="0"/>
              <a:t>Author</a:t>
            </a:r>
            <a:endParaRPr lang="es-AR" dirty="0" smtClean="0"/>
          </a:p>
          <a:p>
            <a:r>
              <a:rPr lang="fr-CH" dirty="0" err="1" smtClean="0"/>
              <a:t>Her</a:t>
            </a:r>
            <a:r>
              <a:rPr lang="fr-CH" dirty="0" smtClean="0"/>
              <a:t>/</a:t>
            </a:r>
            <a:r>
              <a:rPr lang="fr-CH" dirty="0" err="1" smtClean="0"/>
              <a:t>his</a:t>
            </a:r>
            <a:r>
              <a:rPr lang="fr-CH" dirty="0" smtClean="0"/>
              <a:t> </a:t>
            </a:r>
            <a:r>
              <a:rPr lang="fr-CH" dirty="0" err="1" smtClean="0"/>
              <a:t>title</a:t>
            </a:r>
            <a:endParaRPr lang="en-US" dirty="0" smtClean="0"/>
          </a:p>
          <a:p>
            <a:endParaRPr lang="es-AR" dirty="0" smtClean="0"/>
          </a:p>
          <a:p>
            <a:r>
              <a:rPr lang="es-AR" dirty="0" err="1" smtClean="0"/>
              <a:t>Location</a:t>
            </a:r>
            <a:endParaRPr lang="es-AR" dirty="0" smtClean="0"/>
          </a:p>
          <a:p>
            <a:r>
              <a:rPr lang="fr-CH" dirty="0" smtClean="0"/>
              <a:t>Date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558ED5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3175" y="3429000"/>
            <a:ext cx="9906000" cy="648072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Производство экологических показателей</a:t>
            </a:r>
            <a:br>
              <a:rPr lang="ru-RU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25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Production</a:t>
            </a:r>
            <a:r>
              <a:rPr lang="ru-RU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25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</a:t>
            </a:r>
            <a:r>
              <a:rPr lang="ru-RU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25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environmental</a:t>
            </a:r>
            <a:r>
              <a:rPr lang="ru-RU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25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indicator</a:t>
            </a:r>
            <a: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1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Биогенные вещества в пресной воде (C11)</a:t>
            </a:r>
            <a:br>
              <a:rPr lang="ru-RU" sz="1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18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Nutrients</a:t>
            </a:r>
            <a:r>
              <a:rPr lang="ru-RU" sz="1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18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</a:t>
            </a:r>
            <a:r>
              <a:rPr lang="ru-RU" sz="1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18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freshwater</a:t>
            </a:r>
            <a:r>
              <a:rPr lang="ru-RU" sz="1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1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en-US" sz="1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en-US" sz="1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en-US" sz="1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en-US" sz="1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en-US" sz="1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en-US" sz="1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en-US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en-US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ru-RU" sz="2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49080"/>
            <a:ext cx="9906000" cy="252000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Joint Task Force on Environmental Indicators</a:t>
            </a:r>
          </a:p>
          <a:p>
            <a:pPr algn="ctr"/>
            <a:r>
              <a:rPr lang="en-GB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 </a:t>
            </a:r>
            <a:r>
              <a:rPr lang="en-GB" sz="17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Eighth session</a:t>
            </a:r>
            <a:endParaRPr lang="en-GB" sz="17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9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r>
              <a:rPr lang="en-GB" sz="1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Geneva, 14–15 May 2014</a:t>
            </a:r>
            <a:endParaRPr lang="es-AR" sz="17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b="1" dirty="0" smtClean="0">
              <a:solidFill>
                <a:srgbClr val="9848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n-GB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90234" y="5589240"/>
            <a:ext cx="40163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Alexander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Shekhovs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ov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Consultant to the Secretariat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ECE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Environment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Вопросы к странам</a:t>
            </a:r>
            <a:br>
              <a:rPr lang="ru-RU" b="1" dirty="0" smtClean="0"/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Questions to countries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 algn="just">
              <a:buFontTx/>
              <a:buChar char="-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Имеет ли Беларусь данные о содержании нитратов, а Российская Федерация - о содержании фосфора общего в замкнутых водоемах (озерах, водохранилищах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).</a:t>
            </a:r>
          </a:p>
          <a:p>
            <a:pPr marL="457200" indent="-457200" algn="just">
              <a:buFontTx/>
              <a:buChar char="-"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Does Belarus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produce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data on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nitrates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and the Russian Federation on the content of total phosphorus in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large water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bodies (lakes, reservoirs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)?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09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Вопросы к странам</a:t>
            </a:r>
            <a:br>
              <a:rPr lang="ru-RU" b="1" dirty="0" smtClean="0"/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Questions to countries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 algn="just">
              <a:buFontTx/>
              <a:buChar char="-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Почему Грузия, Казахстан и Кыргызстан показали содержание биогенных веществ не в водоемах, а в реках, а Армения – в подземных водах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What are the reasons for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Georgia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Kazakhstan and Kyrgyzstan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providing nutrients in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rivers and not in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lakes or reservoirs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and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for Armenia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 in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groundwater?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2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Вопросы к странам</a:t>
            </a:r>
            <a:br>
              <a:rPr lang="ru-RU" b="1" dirty="0" smtClean="0"/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Questions to countries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Почему Российская Федерация,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которая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ежегодно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издает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обзоры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загрязнения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поверхностных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вод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в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стране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не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помещает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в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них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данные о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концентрациях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нитратов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в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замкнутых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водоемах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за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длительные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периоды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наблюдений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0" indent="-457200" algn="just">
              <a:buFontTx/>
              <a:buChar char="-"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What are the reasons for the Russian Federation, which annually publishes surveys of surface water pollution in the country, of not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providing their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data on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concentrations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of nitrates in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water bodies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over long periods of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observation?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3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Вопросы к странам</a:t>
            </a:r>
            <a:br>
              <a:rPr lang="ru-RU" b="1" dirty="0" smtClean="0"/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Questions to countries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Tx/>
              <a:buChar char="-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Почему Украина, измеряя концентрации  других биогенных веществ (нитритов, аммонийного азота) в водохранилищах, не измеряет в них концентраций нитратов и фосфора общего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).</a:t>
            </a:r>
          </a:p>
          <a:p>
            <a:pPr marL="457200" indent="-457200" algn="just">
              <a:buFontTx/>
              <a:buChar char="-"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Why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does Ukraine measure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concentrations of other nutrients (nitrite, ammonia nitrogen) in reservoirs,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but does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not measure the concentrations of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nitrates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and total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phosphorus?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1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Вопросы к странам</a:t>
            </a:r>
            <a:br>
              <a:rPr lang="ru-RU" b="1" dirty="0" smtClean="0"/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Questions to countries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buFontTx/>
              <a:buChar char="-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Имеют ли возможность Беларусь, бывшая югославская Республика Македония, Российская Федерация, восстановить недостающие в этих странах данные о содержании нитратов и фосфора общего, а  о содержании нитратов, в замкнутых водоемах в период 2000-2012 годы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Is it possible for you [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relevant for Belarus,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former Yugoslav Republic of Macedonia and Russian Federation] to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provide the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missing data on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nitrates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and total phosphorus in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large water bodies for 2000-2012?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1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Вопросы к странам</a:t>
            </a:r>
            <a:br>
              <a:rPr lang="ru-RU" b="1" dirty="0" smtClean="0"/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Questions to countries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just">
              <a:buFontTx/>
              <a:buChar char="-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Чем объяснить отсутствие у Армении, Азербайджана, Боснии и Герцеговины, Грузии, Казахстана, Кыргызстана, Черногории, Республики Молдова, Таджикистана, Туркменистана, Узбекистана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данных </a:t>
            </a:r>
            <a:r>
              <a:rPr lang="ru-RU" sz="2800" b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 содержании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биогенных веществ в замкнутых водоемах (озерах, водохранилищах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).</a:t>
            </a:r>
          </a:p>
          <a:p>
            <a:pPr marL="457200" indent="-457200" algn="just">
              <a:buFontTx/>
              <a:buChar char="-"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How do you explain the absence of the majority of data on the content of nutrients in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large water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bodies (lakes, reservoirs) [relevant for Armenia, Azerbaijan, Bosnia and Herzegovina, Georgia, Kazakhstan, Kyrgyzstan, Montenegro, Republic of Moldova, Tajikistan, Turkmenistan, Uzbekistan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]?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Основная</a:t>
            </a:r>
            <a:r>
              <a:rPr lang="ru-RU" dirty="0" smtClean="0"/>
              <a:t> </a:t>
            </a:r>
            <a:r>
              <a:rPr lang="ru-RU" b="1" dirty="0"/>
              <a:t>задача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848544" y="2420888"/>
            <a:ext cx="8496300" cy="3816970"/>
          </a:xfrm>
        </p:spPr>
        <p:txBody>
          <a:bodyPr>
            <a:normAutofit/>
          </a:bodyPr>
          <a:lstStyle/>
          <a:p>
            <a:pPr marL="457200" indent="-457200" algn="just">
              <a:buFontTx/>
              <a:buChar char="-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среднегодовые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концентрации нитратов (NO</a:t>
            </a:r>
            <a:r>
              <a:rPr lang="ru-RU" sz="2800" b="1" baseline="-25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3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 в крупных водоемах (озерах, водохранилищах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);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0" indent="-457200" algn="just">
              <a:buFontTx/>
              <a:buChar char="-"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0" indent="-457200" algn="just">
              <a:buFontTx/>
              <a:buChar char="-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среднегодовые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концентрации общего фосфора (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РО</a:t>
            </a:r>
            <a:r>
              <a:rPr lang="ru-RU" sz="2800" b="1" baseline="-250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общ</a:t>
            </a:r>
            <a:r>
              <a:rPr lang="ru-RU" sz="2800" b="1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 в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крупных водоемах (озерах, водохранилищах).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5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/>
              <a:t>Производство показателя </a:t>
            </a:r>
            <a:r>
              <a:rPr lang="en-US" sz="2400" b="1" dirty="0"/>
              <a:t> </a:t>
            </a:r>
            <a:r>
              <a:rPr lang="en-US" sz="2400" b="1" dirty="0" smtClean="0"/>
              <a:t>C</a:t>
            </a:r>
            <a:r>
              <a:rPr lang="ru-RU" sz="2400" b="1" dirty="0" smtClean="0"/>
              <a:t>.11 </a:t>
            </a:r>
            <a:r>
              <a:rPr lang="ru-RU" sz="2400" b="1" dirty="0"/>
              <a:t>в странах Юго-Восточной, Восточной Европы, Кавказа и Центральной Азии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774967"/>
              </p:ext>
            </p:extLst>
          </p:nvPr>
        </p:nvGraphicFramePr>
        <p:xfrm>
          <a:off x="704527" y="1556786"/>
          <a:ext cx="8712969" cy="5040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950"/>
                <a:gridCol w="2096290"/>
                <a:gridCol w="2017133"/>
                <a:gridCol w="2349596"/>
              </a:tblGrid>
              <a:tr h="314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Страна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Структура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Формат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Временные ряды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Армения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Азербайджан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Беларусь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Частично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Частично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2005-2012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Босния и Герцеговина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Нет данных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Грузия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1990; 1995; 2000-2012 – нитраты,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2000-2012 - фосфаты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13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Казахстан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1990; 2000-2012 – нитраты,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2009-2012 – общий фосфор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Кыргызстан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 выполнено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2005-2011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1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Черногория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Нет данных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Республика Молдова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Российская Федерация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Частично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Частично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2010-2012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Сербия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Полностью выполнено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Полностью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1990; 1995; 2000 - 2012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Таджикистан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Нет данных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Бывшая югославская Республика Македония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Полностью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Полностью выполнено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2001-2010 (</a:t>
                      </a:r>
                      <a:r>
                        <a:rPr lang="ru-RU" sz="1100" dirty="0">
                          <a:effectLst/>
                        </a:rPr>
                        <a:t>общий фосфор</a:t>
                      </a:r>
                      <a:r>
                        <a:rPr lang="en-US" sz="1100" dirty="0">
                          <a:effectLst/>
                        </a:rPr>
                        <a:t>); 2000-2006 (</a:t>
                      </a:r>
                      <a:r>
                        <a:rPr lang="ru-RU" sz="1100" dirty="0">
                          <a:effectLst/>
                        </a:rPr>
                        <a:t>нитраты)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Туркменистан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Нет данных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Украина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Нет данных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Узбекистан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Нет данных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7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849313" y="1772816"/>
            <a:ext cx="8496300" cy="43930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Полностью отвечает требованиям Руководящих принципов информация,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представленная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Сербией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бывшей югославской Республикой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Македония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79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560512" y="2132856"/>
            <a:ext cx="8928992" cy="403299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В этих странах есть информация о  частоте отбора проб и их количестве.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Сербия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показала измеренные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среднегодовые концентрации общего фосфора и нитратов в одном озере и одном водохранилище за весь запрашиваемый период наблюдений. 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28428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560512" y="2420888"/>
            <a:ext cx="8928992" cy="374496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Бывшая югославская Республика Македония  имеет информацию, которая охватывает два озера, на которых проводились наблюдения за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содержанием</a:t>
            </a:r>
          </a:p>
          <a:p>
            <a:pPr algn="just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</a:t>
            </a:r>
            <a:r>
              <a:rPr lang="ru-RU" sz="2800" b="1" baseline="-250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общ</a:t>
            </a:r>
            <a:r>
              <a:rPr lang="ru-RU" sz="2800" b="1" baseline="-25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в период 2001-2010 годы, а за содержанием NO</a:t>
            </a:r>
            <a:r>
              <a:rPr lang="ru-RU" sz="2800" b="1" baseline="-25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3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–в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период 2000-2006 годы.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42812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52800" y="188640"/>
            <a:ext cx="6753200" cy="1287016"/>
          </a:xfrm>
        </p:spPr>
        <p:txBody>
          <a:bodyPr/>
          <a:lstStyle/>
          <a:p>
            <a:pPr algn="ctr"/>
            <a:r>
              <a:rPr lang="ru-RU" sz="2400" b="1" dirty="0"/>
              <a:t>С</a:t>
            </a:r>
            <a:r>
              <a:rPr lang="ru-RU" sz="2400" b="1" dirty="0" smtClean="0"/>
              <a:t>реднегодовые </a:t>
            </a:r>
            <a:r>
              <a:rPr lang="ru-RU" sz="2400" b="1" dirty="0"/>
              <a:t>концентрации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общего </a:t>
            </a:r>
            <a:r>
              <a:rPr lang="ru-RU" sz="2400" b="1" dirty="0"/>
              <a:t>фосфора (</a:t>
            </a:r>
            <a:r>
              <a:rPr lang="ru-RU" sz="2400" b="1" dirty="0" err="1" smtClean="0"/>
              <a:t>РО</a:t>
            </a:r>
            <a:r>
              <a:rPr lang="ru-RU" sz="2400" b="1" baseline="-25000" dirty="0" err="1" smtClean="0"/>
              <a:t>общ</a:t>
            </a:r>
            <a:r>
              <a:rPr lang="ru-RU" sz="2400" b="1" baseline="-25000" dirty="0" smtClean="0"/>
              <a:t>.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r>
              <a:rPr lang="ru-RU" sz="2400" b="1" dirty="0"/>
              <a:t>и  нитратов (</a:t>
            </a:r>
            <a:r>
              <a:rPr lang="en-US" sz="2400" b="1" dirty="0"/>
              <a:t>NO</a:t>
            </a:r>
            <a:r>
              <a:rPr lang="en-US" sz="2400" b="1" baseline="-25000" dirty="0"/>
              <a:t>3</a:t>
            </a:r>
            <a:r>
              <a:rPr lang="en-US" sz="2400" b="1" dirty="0"/>
              <a:t>)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(Сербия)</a:t>
            </a:r>
            <a:endParaRPr lang="ru-RU" sz="2400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678383"/>
              </p:ext>
            </p:extLst>
          </p:nvPr>
        </p:nvGraphicFramePr>
        <p:xfrm>
          <a:off x="488504" y="1556792"/>
          <a:ext cx="9001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984952"/>
              </p:ext>
            </p:extLst>
          </p:nvPr>
        </p:nvGraphicFramePr>
        <p:xfrm>
          <a:off x="488504" y="4293096"/>
          <a:ext cx="9001000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72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560512" y="2420888"/>
            <a:ext cx="8928992" cy="374496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Беларусь представила данные о содержании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фосфат-ионов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в пересчете на фосфор общий в 17 озерах за период 2005-2012 годы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</a:p>
          <a:p>
            <a:pPr algn="just"/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Российская Федерация показала данные о содержании нитратного азота в ряде крупных водохранилищ страны за период 2010-2012 годы.</a:t>
            </a:r>
          </a:p>
        </p:txBody>
      </p:sp>
    </p:spTree>
    <p:extLst>
      <p:ext uri="{BB962C8B-B14F-4D97-AF65-F5344CB8AC3E}">
        <p14:creationId xmlns:p14="http://schemas.microsoft.com/office/powerpoint/2010/main" val="10835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560512" y="2564904"/>
            <a:ext cx="8928992" cy="360094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Большинство стран,  вместо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запрашиваемых данных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 водохранилищам, представили  информацию по концентрациям NO</a:t>
            </a:r>
            <a:r>
              <a:rPr lang="ru-RU" sz="2800" b="1" baseline="-25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3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РО </a:t>
            </a:r>
            <a:r>
              <a:rPr lang="ru-RU" sz="2800" b="1" baseline="-25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общ</a:t>
            </a:r>
            <a:r>
              <a:rPr lang="ru-RU" sz="2800" b="1" baseline="-25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в реках или подземных водах и не выполнили поставленной задачи. </a:t>
            </a:r>
          </a:p>
        </p:txBody>
      </p:sp>
    </p:spTree>
    <p:extLst>
      <p:ext uri="{BB962C8B-B14F-4D97-AF65-F5344CB8AC3E}">
        <p14:creationId xmlns:p14="http://schemas.microsoft.com/office/powerpoint/2010/main" val="38420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737</Words>
  <Application>Microsoft Office PowerPoint</Application>
  <PresentationFormat>Лист A4 (210x297 мм)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Производство экологических показателей Production of environmental indicator  Биогенные вещества в пресной воде (C11) Nutrients in freshwater     </vt:lpstr>
      <vt:lpstr> Основная задача: </vt:lpstr>
      <vt:lpstr>Производство показателя  C.11 в странах Юго-Восточной, Восточной Европы, Кавказа и Центральной Азии</vt:lpstr>
      <vt:lpstr>Презентация PowerPoint</vt:lpstr>
      <vt:lpstr>Презентация PowerPoint</vt:lpstr>
      <vt:lpstr>Презентация PowerPoint</vt:lpstr>
      <vt:lpstr>Среднегодовые концентрации  общего фосфора (РОобщ.) и  нитратов (NO3)  (Сербия)</vt:lpstr>
      <vt:lpstr>Презентация PowerPoint</vt:lpstr>
      <vt:lpstr>Презентация PowerPoint</vt:lpstr>
      <vt:lpstr> Вопросы к странам Questions to countries </vt:lpstr>
      <vt:lpstr> Вопросы к странам Questions to countries </vt:lpstr>
      <vt:lpstr> Вопросы к странам Questions to countries </vt:lpstr>
      <vt:lpstr> Вопросы к странам Questions to countries </vt:lpstr>
      <vt:lpstr> Вопросы к странам Questions to countries </vt:lpstr>
      <vt:lpstr> Вопросы к странам Questions to countries </vt:lpstr>
    </vt:vector>
  </TitlesOfParts>
  <Company>ECE-ISU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Clopt</dc:creator>
  <cp:lastModifiedBy>1</cp:lastModifiedBy>
  <cp:revision>183</cp:revision>
  <cp:lastPrinted>2013-11-06T12:32:04Z</cp:lastPrinted>
  <dcterms:created xsi:type="dcterms:W3CDTF">2012-05-22T12:09:49Z</dcterms:created>
  <dcterms:modified xsi:type="dcterms:W3CDTF">2014-05-14T05:13:08Z</dcterms:modified>
</cp:coreProperties>
</file>