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73" autoAdjust="0"/>
  </p:normalViewPr>
  <p:slideViewPr>
    <p:cSldViewPr>
      <p:cViewPr>
        <p:scale>
          <a:sx n="90" d="100"/>
          <a:sy n="90" d="100"/>
        </p:scale>
        <p:origin x="-516" y="9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solidFill>
          <a:schemeClr val="accent1">
            <a:lumMod val="60000"/>
            <a:lumOff val="40000"/>
          </a:schemeClr>
        </a:solidFill>
      </c:spPr>
    </c:sideWall>
    <c:backWall>
      <c:thickness val="0"/>
      <c:spPr>
        <a:solidFill>
          <a:schemeClr val="accent1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9.4802347039318099E-2"/>
          <c:y val="3.420124015333581E-2"/>
          <c:w val="0.88378037493574435"/>
          <c:h val="0.8516240844082594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'[D-1-en-final_Georgia.xls]D-1'!$B$8</c:f>
              <c:strCache>
                <c:ptCount val="1"/>
                <c:pt idx="0">
                  <c:v>Total areas under protection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'[D-1-en-final_Georgia.xls]D-1'!$E$5:$R$5</c:f>
              <c:numCache>
                <c:formatCode>General</c:formatCode>
                <c:ptCount val="14"/>
                <c:pt idx="0">
                  <c:v>1995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'[D-1-en-final_Georgia.xls]D-1'!$E$8:$R$8</c:f>
              <c:numCache>
                <c:formatCode>0.0000</c:formatCode>
                <c:ptCount val="14"/>
                <c:pt idx="0">
                  <c:v>1.88836</c:v>
                </c:pt>
                <c:pt idx="1">
                  <c:v>2.9765700000000002</c:v>
                </c:pt>
                <c:pt idx="2">
                  <c:v>3.2391000000000001</c:v>
                </c:pt>
                <c:pt idx="3">
                  <c:v>2.8540000000000001</c:v>
                </c:pt>
                <c:pt idx="4">
                  <c:v>2.6585399999999999</c:v>
                </c:pt>
                <c:pt idx="5">
                  <c:v>2.6585399999999999</c:v>
                </c:pt>
                <c:pt idx="6">
                  <c:v>2.6585399999999999</c:v>
                </c:pt>
                <c:pt idx="7">
                  <c:v>2.6904400000000002</c:v>
                </c:pt>
                <c:pt idx="8">
                  <c:v>3.0692699999999999</c:v>
                </c:pt>
                <c:pt idx="9">
                  <c:v>3.54419</c:v>
                </c:pt>
                <c:pt idx="10">
                  <c:v>3.54419</c:v>
                </c:pt>
                <c:pt idx="11">
                  <c:v>4.9418699999999998</c:v>
                </c:pt>
                <c:pt idx="12">
                  <c:v>5.2027299999999999</c:v>
                </c:pt>
                <c:pt idx="13">
                  <c:v>5.2111400000000003</c:v>
                </c:pt>
              </c:numCache>
            </c:numRef>
          </c:val>
        </c:ser>
        <c:ser>
          <c:idx val="1"/>
          <c:order val="1"/>
          <c:tx>
            <c:strRef>
              <c:f>'[D-1-en-final_Georgia.xls]D-1'!$B$6</c:f>
              <c:strCache>
                <c:ptCount val="1"/>
                <c:pt idx="0">
                  <c:v>Country area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'[D-1-en-final_Georgia.xls]D-1'!$E$5:$R$5</c:f>
              <c:numCache>
                <c:formatCode>General</c:formatCode>
                <c:ptCount val="14"/>
                <c:pt idx="0">
                  <c:v>1995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'[D-1-en-final_Georgia.xls]D-1'!$E$6:$R$6</c:f>
              <c:numCache>
                <c:formatCode>General</c:formatCode>
                <c:ptCount val="14"/>
                <c:pt idx="0">
                  <c:v>69.7</c:v>
                </c:pt>
                <c:pt idx="1">
                  <c:v>69.7</c:v>
                </c:pt>
                <c:pt idx="2">
                  <c:v>69.7</c:v>
                </c:pt>
                <c:pt idx="3">
                  <c:v>69.7</c:v>
                </c:pt>
                <c:pt idx="4">
                  <c:v>69.7</c:v>
                </c:pt>
                <c:pt idx="5">
                  <c:v>69.7</c:v>
                </c:pt>
                <c:pt idx="6">
                  <c:v>69.7</c:v>
                </c:pt>
                <c:pt idx="7">
                  <c:v>69.7</c:v>
                </c:pt>
                <c:pt idx="8">
                  <c:v>69.7</c:v>
                </c:pt>
                <c:pt idx="9">
                  <c:v>69.7</c:v>
                </c:pt>
                <c:pt idx="10">
                  <c:v>69.7</c:v>
                </c:pt>
                <c:pt idx="11">
                  <c:v>69.7</c:v>
                </c:pt>
                <c:pt idx="12">
                  <c:v>69.7</c:v>
                </c:pt>
                <c:pt idx="13">
                  <c:v>69.7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57409920"/>
        <c:axId val="30117248"/>
        <c:axId val="29964928"/>
      </c:bar3DChart>
      <c:catAx>
        <c:axId val="5740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0117248"/>
        <c:crosses val="autoZero"/>
        <c:auto val="1"/>
        <c:lblAlgn val="ctr"/>
        <c:lblOffset val="100"/>
        <c:noMultiLvlLbl val="0"/>
      </c:catAx>
      <c:valAx>
        <c:axId val="30117248"/>
        <c:scaling>
          <c:orientation val="minMax"/>
          <c:max val="7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1000</a:t>
                </a:r>
                <a:r>
                  <a:rPr lang="en-US" sz="1200" baseline="0"/>
                  <a:t> km2</a:t>
                </a:r>
                <a:endParaRPr lang="ru-RU" sz="1200"/>
              </a:p>
            </c:rich>
          </c:tx>
          <c:layout>
            <c:manualLayout>
              <c:xMode val="edge"/>
              <c:yMode val="edge"/>
              <c:x val="9.1258103663160745E-3"/>
              <c:y val="0.37862131398820165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7409920"/>
        <c:crosses val="autoZero"/>
        <c:crossBetween val="between"/>
      </c:valAx>
      <c:serAx>
        <c:axId val="29964928"/>
        <c:scaling>
          <c:orientation val="minMax"/>
        </c:scaling>
        <c:delete val="1"/>
        <c:axPos val="b"/>
        <c:majorTickMark val="out"/>
        <c:minorTickMark val="none"/>
        <c:tickLblPos val="nextTo"/>
        <c:crossAx val="30117248"/>
        <c:crosses val="autoZero"/>
      </c:serAx>
    </c:plotArea>
    <c:legend>
      <c:legendPos val="b"/>
      <c:layout>
        <c:manualLayout>
          <c:xMode val="edge"/>
          <c:yMode val="edge"/>
          <c:x val="9.2946903606830264E-2"/>
          <c:y val="0.85819394226025125"/>
          <c:w val="0.82896214065768203"/>
          <c:h val="8.5525366015452214E-2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'[D-1-en-final_Georgia.xls]D-1'!$B$16</c:f>
              <c:strCache>
                <c:ptCount val="1"/>
                <c:pt idx="0">
                  <c:v>Share of total protected areas in the country area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'[D-1-en-final_Georgia.xls]D-1'!$E$5:$R$5</c:f>
              <c:numCache>
                <c:formatCode>General</c:formatCode>
                <c:ptCount val="14"/>
                <c:pt idx="0">
                  <c:v>1995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'[D-1-en-final_Georgia.xls]D-1'!$E$16:$R$16</c:f>
              <c:numCache>
                <c:formatCode>0.00</c:formatCode>
                <c:ptCount val="14"/>
                <c:pt idx="0">
                  <c:v>2.709268292682927</c:v>
                </c:pt>
                <c:pt idx="1">
                  <c:v>4.270545193687231</c:v>
                </c:pt>
                <c:pt idx="2">
                  <c:v>4.6472022955523666</c:v>
                </c:pt>
                <c:pt idx="3">
                  <c:v>4.0946915351506457</c:v>
                </c:pt>
                <c:pt idx="4">
                  <c:v>3.8142611190817783</c:v>
                </c:pt>
                <c:pt idx="5">
                  <c:v>3.8142611190817783</c:v>
                </c:pt>
                <c:pt idx="6">
                  <c:v>3.8142611190817783</c:v>
                </c:pt>
                <c:pt idx="7">
                  <c:v>3.860028694404591</c:v>
                </c:pt>
                <c:pt idx="8">
                  <c:v>4.4035437589670012</c:v>
                </c:pt>
                <c:pt idx="9">
                  <c:v>5.0849210903873736</c:v>
                </c:pt>
                <c:pt idx="10">
                  <c:v>5.0849210903873736</c:v>
                </c:pt>
                <c:pt idx="11">
                  <c:v>7.0902008608321365</c:v>
                </c:pt>
                <c:pt idx="12">
                  <c:v>7.4644619799139171</c:v>
                </c:pt>
                <c:pt idx="13">
                  <c:v>7.4765279770444764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3571968"/>
        <c:axId val="33573504"/>
      </c:barChart>
      <c:catAx>
        <c:axId val="3357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3573504"/>
        <c:crosses val="autoZero"/>
        <c:auto val="1"/>
        <c:lblAlgn val="ctr"/>
        <c:lblOffset val="100"/>
        <c:noMultiLvlLbl val="0"/>
      </c:catAx>
      <c:valAx>
        <c:axId val="3357350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1"/>
                </a:pPr>
                <a:r>
                  <a:rPr lang="en-US" sz="1600" b="1"/>
                  <a:t>%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335719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6ABDD3-E3D7-45E5-88D9-F600FAB38769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1330CB-9E33-4F3A-B533-F86355B8B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1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F6802C-B533-4B5A-AC46-0D6B8381298A}" type="datetimeFigureOut">
              <a:rPr lang="en-GB"/>
              <a:pPr>
                <a:defRPr/>
              </a:pPr>
              <a:t>14/05/2014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B51D3C-5619-422A-9941-39F28F70B5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7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dirty="0" smtClean="0"/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  <a:p>
            <a:pPr lvl="3"/>
            <a:r>
              <a:rPr lang="en-US" dirty="0" err="1" smtClean="0"/>
              <a:t>Fourth level</a:t>
            </a:r>
          </a:p>
          <a:p>
            <a:pPr lvl="4"/>
            <a:r>
              <a:rPr lang="en-US" dirty="0" err="1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>
          <a:xfrm>
            <a:off x="3152775" y="333375"/>
            <a:ext cx="675322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>
          <a:xfrm>
            <a:off x="3152775" y="333375"/>
            <a:ext cx="675322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Main title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Main title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152775" y="333375"/>
            <a:ext cx="675322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3175" y="2276475"/>
            <a:ext cx="990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463"/>
            <a:ext cx="99060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AR" dirty="0" err="1" smtClean="0"/>
              <a:t>Subtitle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err="1" smtClean="0"/>
              <a:t>Author</a:t>
            </a:r>
            <a:endParaRPr lang="es-AR" dirty="0" smtClean="0"/>
          </a:p>
          <a:p>
            <a:r>
              <a:rPr lang="fr-CH" dirty="0" err="1" smtClean="0"/>
              <a:t>Her</a:t>
            </a:r>
            <a:r>
              <a:rPr lang="fr-CH" dirty="0" smtClean="0"/>
              <a:t>/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title</a:t>
            </a:r>
            <a:endParaRPr lang="en-US" dirty="0" smtClean="0"/>
          </a:p>
          <a:p>
            <a:endParaRPr lang="es-AR" dirty="0" smtClean="0"/>
          </a:p>
          <a:p>
            <a:r>
              <a:rPr lang="es-AR" dirty="0" err="1" smtClean="0"/>
              <a:t>Location</a:t>
            </a:r>
            <a:endParaRPr lang="es-AR" dirty="0" smtClean="0"/>
          </a:p>
          <a:p>
            <a:r>
              <a:rPr lang="fr-CH" dirty="0" smtClean="0"/>
              <a:t>Date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558ED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3175" y="3645024"/>
            <a:ext cx="9906000" cy="432048"/>
          </a:xfrm>
        </p:spPr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Производство экологических показателей</a:t>
            </a:r>
            <a:b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25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Production</a:t>
            </a: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of</a:t>
            </a: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environmental</a:t>
            </a: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25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indicator</a:t>
            </a:r>
            <a:r>
              <a:rPr lang="ru-RU" sz="2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ru-RU" sz="2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Особо охраняемые природные территории (D1)</a:t>
            </a:r>
            <a:b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1800" b="1" i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Protected</a:t>
            </a: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1800" b="1" i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areas</a:t>
            </a: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endParaRPr lang="ru-RU" sz="2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49080"/>
            <a:ext cx="9906000" cy="252000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Joint Task Force on Environmental Indicators</a:t>
            </a:r>
          </a:p>
          <a:p>
            <a:pPr algn="ctr"/>
            <a:r>
              <a:rPr lang="en-GB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 </a:t>
            </a:r>
            <a:r>
              <a:rPr lang="en-GB" sz="1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Eighth session</a:t>
            </a:r>
            <a:endParaRPr lang="en-GB" sz="17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endParaRPr lang="en-GB" sz="9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r>
              <a:rPr lang="en-GB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Geneva, 14–15 May 2014</a:t>
            </a:r>
            <a:endParaRPr lang="es-AR" sz="17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b="1" dirty="0" smtClean="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n-GB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90234" y="5589240"/>
            <a:ext cx="401637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Alexander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Shekhovstov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Consultant to the Secretariat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ECE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Environment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Почему Российская Федерация показала площади особо охраняемых природных территорий (ООПТ) только федерального значения.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Why did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Russian Federation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only provide information on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р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rotected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areas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at the level of federal territories?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27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Почему Беларусь, Кыргызстан, Республика Молдова, Российская Федерация не рассчитали процентную долю ООПТ от общей площади территории страны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What are the reasons for not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providing the protected areas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as a percentage of the total country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territory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[relevant for Belarus, Kyrgyzstan, Republic of Moldova, the Russian Federation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]?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36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9313" y="2564904"/>
            <a:ext cx="8496300" cy="3600946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Какова причина того, что Казахстан представил  информацию только об общей площади всех ООПТ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What is the reason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 Kazakhstan providing only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the total area of protected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areas?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3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Используют ли Армения, Азербайджан, Беларусь, Казахстан, Кыргызстан, Черногория, Республика Молдова, Российская Федерация, Украина, в своей работе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ООПТ международную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классификацию МСОП.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Do you [relevant for Armenia, Azerbaijan, Belarus, Kazakhstan, Kyrgyzstan, Montenegro, Republic of Moldova, Russian Federation, Ukraine] use the international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classifications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of IUCN for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the identification of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р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rotected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areas?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8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Имеют ли возможность,  Беларусь,   Казахстан и Украина восстановить недостающие в этих странах данные об ООПТ в период 2000-2012 годы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Is it possible for you [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relevant for Belarus, Kazakhstan and Ukraine] 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provide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missing data on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р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rotected areas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 2000-2012?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1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9313" y="2564904"/>
            <a:ext cx="8496300" cy="3600946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 чем причина отсутствия временных рядов у Кыргызстана,  Республики Молдова и Украины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What are the reasons for the lack of time series data [relevant for Kyrgyzstan, the Republic of Moldova and Ukraine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]?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0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9313" y="2564904"/>
            <a:ext cx="8496300" cy="3600946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Собирают ли Таджикистан, Туркменистан,  Украина и Узбекистан ежегодные данные об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ООПТ в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своих странах на регулярной основе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Do you collect annual data on protected areas on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 regular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basis [relevant for Tajikistan, Turkmenistan and Uzbekistan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]?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0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Основная</a:t>
            </a:r>
            <a:r>
              <a:rPr lang="ru-RU" dirty="0" smtClean="0"/>
              <a:t> </a:t>
            </a:r>
            <a:r>
              <a:rPr lang="ru-RU" b="1" dirty="0"/>
              <a:t>задача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8544" y="2708920"/>
            <a:ext cx="8496300" cy="414908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Общая площадь, занимаемая ООПТ в стране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;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Доля  площади, занимаемой ООП, относительно общей площади страны.</a:t>
            </a:r>
          </a:p>
        </p:txBody>
      </p:sp>
    </p:spTree>
    <p:extLst>
      <p:ext uri="{BB962C8B-B14F-4D97-AF65-F5344CB8AC3E}">
        <p14:creationId xmlns:p14="http://schemas.microsoft.com/office/powerpoint/2010/main" val="24332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Производство показателя </a:t>
            </a:r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en-US" sz="2400" b="1" dirty="0"/>
              <a:t>1</a:t>
            </a:r>
            <a:r>
              <a:rPr lang="ru-RU" sz="2400" b="1" dirty="0" smtClean="0"/>
              <a:t> </a:t>
            </a:r>
            <a:r>
              <a:rPr lang="ru-RU" sz="2400" b="1" dirty="0"/>
              <a:t>в странах Юго-Восточной, Восточной Европы, Кавказа и Центральной Азии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32844"/>
              </p:ext>
            </p:extLst>
          </p:nvPr>
        </p:nvGraphicFramePr>
        <p:xfrm>
          <a:off x="488504" y="1484784"/>
          <a:ext cx="8928992" cy="5113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9890"/>
                <a:gridCol w="2005513"/>
                <a:gridCol w="2179039"/>
                <a:gridCol w="2324550"/>
              </a:tblGrid>
              <a:tr h="335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Структура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Формат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Временные ряды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Армения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1990; 1995;2000-2012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3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Азербайджан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1990; 1995: 2000-2012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Беларусь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2005-2012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3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Босния и Герцеговина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1990; 1995; 2000-2012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3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Грузия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1995; 2000-2012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Казахстан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2008-2012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Кыргызстан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Нет временных рядов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3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Черногория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1990-2012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Республика Молдова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 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Российская Федерация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 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1992-2012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3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Сербия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1990; 1995; 2000-2012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Таджикистан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Бывшая югославская Республика Македония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1990; 1995; 2000-2012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Туркменистан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Украина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Частично выполнено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Частично выполнено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2011</a:t>
                      </a:r>
                      <a:endParaRPr lang="ru-RU" sz="1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Узбекистан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0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8544" y="1484784"/>
            <a:ext cx="8496300" cy="439303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Полностью отвечает требованиям Руководящих принципов информация, представленная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Арменией</a:t>
            </a:r>
            <a:endParaRPr lang="ru-RU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Азербайджаном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Боснией и Герцеговиной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Грузией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Черногорией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Сербией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бывшей югославской Республикой Македония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342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60512" y="1844824"/>
            <a:ext cx="8785101" cy="432102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Эти страны показали как общие площади, занимаемые ООПТ, так и их процентную долю в сравнении с общей площадью страны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Грузия, Босния и Герцеговина, бывшая югославская Республика Македония и Сербия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используют в работе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с ООПТ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категории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природных территорий МСОП.</a:t>
            </a:r>
          </a:p>
        </p:txBody>
      </p:sp>
    </p:spTree>
    <p:extLst>
      <p:ext uri="{BB962C8B-B14F-4D97-AF65-F5344CB8AC3E}">
        <p14:creationId xmlns:p14="http://schemas.microsoft.com/office/powerpoint/2010/main" val="31860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/>
          <a:p>
            <a:pPr algn="ctr"/>
            <a:r>
              <a:rPr lang="ru-RU" sz="2400" b="1" dirty="0"/>
              <a:t>Общая площадь, занимаемая ООПТ в стране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(Грузия)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190680"/>
              </p:ext>
            </p:extLst>
          </p:nvPr>
        </p:nvGraphicFramePr>
        <p:xfrm>
          <a:off x="416496" y="1628801"/>
          <a:ext cx="9073008" cy="25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186535"/>
              </p:ext>
            </p:extLst>
          </p:nvPr>
        </p:nvGraphicFramePr>
        <p:xfrm>
          <a:off x="416496" y="4437112"/>
          <a:ext cx="9073008" cy="1921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60512" y="1916832"/>
            <a:ext cx="8785101" cy="403299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Беларусь, Кыргызстан, Республика Молдова, Российская Федерация, в своей информации не показали процентной доли площадей, занимаемых ООПТ от общей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площади.</a:t>
            </a:r>
          </a:p>
          <a:p>
            <a:pPr algn="just"/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Российская Федерация показала только площади ООПТ федерального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41528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60512" y="1988840"/>
            <a:ext cx="8785101" cy="396098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Казахстан представил  информацию только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 сумме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всех площадей, занимаемых  ООПТ в стране.</a:t>
            </a:r>
          </a:p>
          <a:p>
            <a:pPr algn="just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Кыргызстан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временных рядов не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показал.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Данные Республики Молдова охватывают только один 2012 год, а Украины – 2011 год.</a:t>
            </a:r>
          </a:p>
        </p:txBody>
      </p:sp>
    </p:spTree>
    <p:extLst>
      <p:ext uri="{BB962C8B-B14F-4D97-AF65-F5344CB8AC3E}">
        <p14:creationId xmlns:p14="http://schemas.microsoft.com/office/powerpoint/2010/main" val="13377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60512" y="1988840"/>
            <a:ext cx="8785101" cy="396098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Не полные временные ряды имеют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:</a:t>
            </a:r>
          </a:p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- Беларусь – 8 лет;</a:t>
            </a:r>
          </a:p>
          <a:p>
            <a:pPr algn="just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Казахстан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– 5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лет.</a:t>
            </a:r>
          </a:p>
          <a:p>
            <a:pPr algn="just"/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Таджикистан, Туркменистан и Узбекистан информации по использованию показателя не представили.</a:t>
            </a:r>
          </a:p>
        </p:txBody>
      </p:sp>
    </p:spTree>
    <p:extLst>
      <p:ext uri="{BB962C8B-B14F-4D97-AF65-F5344CB8AC3E}">
        <p14:creationId xmlns:p14="http://schemas.microsoft.com/office/powerpoint/2010/main" val="40342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666</Words>
  <Application>Microsoft Office PowerPoint</Application>
  <PresentationFormat>Лист A4 (210x297 мм)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Производство экологических показателей Production of environmental indicator  Особо охраняемые природные территории (D1) Protected areas      </vt:lpstr>
      <vt:lpstr> Основная задача: </vt:lpstr>
      <vt:lpstr>Производство показателя D.1 в странах Юго-Восточной, Восточной Европы, Кавказа и Центральной Азии</vt:lpstr>
      <vt:lpstr>Презентация PowerPoint</vt:lpstr>
      <vt:lpstr>Презентация PowerPoint</vt:lpstr>
      <vt:lpstr>Общая площадь, занимаемая ООПТ в стране (Грузия)</vt:lpstr>
      <vt:lpstr>Презентация PowerPoint</vt:lpstr>
      <vt:lpstr>Презентация PowerPoint</vt:lpstr>
      <vt:lpstr>Презентация PowerPoint</vt:lpstr>
      <vt:lpstr> Вопросы к странам Questions to countries </vt:lpstr>
      <vt:lpstr> Вопросы к странам Questions to countries </vt:lpstr>
      <vt:lpstr> Вопросы к странам Questions to countries </vt:lpstr>
      <vt:lpstr> Вопросы к странам Questions to countries </vt:lpstr>
      <vt:lpstr> Вопросы к странам Questions to countries </vt:lpstr>
      <vt:lpstr> Вопросы к странам Questions to countries </vt:lpstr>
      <vt:lpstr> Вопросы к странам Questions to countries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1</cp:lastModifiedBy>
  <cp:revision>182</cp:revision>
  <cp:lastPrinted>2013-11-06T12:32:04Z</cp:lastPrinted>
  <dcterms:created xsi:type="dcterms:W3CDTF">2012-05-22T12:09:49Z</dcterms:created>
  <dcterms:modified xsi:type="dcterms:W3CDTF">2014-05-14T06:40:57Z</dcterms:modified>
</cp:coreProperties>
</file>