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73" autoAdjust="0"/>
  </p:normalViewPr>
  <p:slideViewPr>
    <p:cSldViewPr>
      <p:cViewPr>
        <p:scale>
          <a:sx n="90" d="100"/>
          <a:sy n="90" d="100"/>
        </p:scale>
        <p:origin x="-516" y="6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653483097079177E-2"/>
          <c:y val="3.2935034003185884E-2"/>
          <c:w val="0.88695001736376877"/>
          <c:h val="0.72122288935179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'A-2 BEOGRAD-Vracar '!$A$25</c:f>
              <c:strCache>
                <c:ptCount val="1"/>
                <c:pt idx="0">
                  <c:v>Annual average concentration (NO2)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'A-2 BEOGRAD-Vracar '!$D$4:$Q$4</c:f>
              <c:numCache>
                <c:formatCode>General</c:formatCode>
                <c:ptCount val="14"/>
                <c:pt idx="0">
                  <c:v>1995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'A-2 BEOGRAD-Vracar '!$D$25:$Q$25</c:f>
              <c:numCache>
                <c:formatCode>General</c:formatCode>
                <c:ptCount val="14"/>
                <c:pt idx="0">
                  <c:v>27</c:v>
                </c:pt>
                <c:pt idx="1">
                  <c:v>31</c:v>
                </c:pt>
                <c:pt idx="2">
                  <c:v>36</c:v>
                </c:pt>
                <c:pt idx="3">
                  <c:v>37</c:v>
                </c:pt>
                <c:pt idx="4">
                  <c:v>42</c:v>
                </c:pt>
                <c:pt idx="5">
                  <c:v>27</c:v>
                </c:pt>
                <c:pt idx="6">
                  <c:v>23</c:v>
                </c:pt>
                <c:pt idx="7">
                  <c:v>25</c:v>
                </c:pt>
                <c:pt idx="8">
                  <c:v>20</c:v>
                </c:pt>
                <c:pt idx="9">
                  <c:v>19</c:v>
                </c:pt>
                <c:pt idx="10">
                  <c:v>26</c:v>
                </c:pt>
                <c:pt idx="11">
                  <c:v>35</c:v>
                </c:pt>
                <c:pt idx="12">
                  <c:v>41</c:v>
                </c:pt>
                <c:pt idx="1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02800384"/>
        <c:axId val="102814464"/>
      </c:barChart>
      <c:lineChart>
        <c:grouping val="standard"/>
        <c:varyColors val="0"/>
        <c:ser>
          <c:idx val="1"/>
          <c:order val="1"/>
          <c:tx>
            <c:strRef>
              <c:f>'A-2 BEOGRAD-Vracar '!$A$24</c:f>
              <c:strCache>
                <c:ptCount val="1"/>
                <c:pt idx="0">
                  <c:v>Annual average  limit value  (NO2)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'A-2 BEOGRAD-Vracar '!$D$24:$Q$24</c:f>
              <c:numCache>
                <c:formatCode>General</c:formatCode>
                <c:ptCount val="1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00384"/>
        <c:axId val="102814464"/>
      </c:lineChart>
      <c:catAx>
        <c:axId val="10280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2814464"/>
        <c:crosses val="autoZero"/>
        <c:auto val="1"/>
        <c:lblAlgn val="ctr"/>
        <c:lblOffset val="100"/>
        <c:noMultiLvlLbl val="0"/>
      </c:catAx>
      <c:valAx>
        <c:axId val="102814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US" sz="1800" b="1"/>
                  <a:t>mg</a:t>
                </a:r>
                <a:r>
                  <a:rPr lang="ru-RU" sz="1800" b="1"/>
                  <a:t>/</a:t>
                </a:r>
                <a:r>
                  <a:rPr lang="en-US" sz="1800" b="1"/>
                  <a:t>m</a:t>
                </a:r>
                <a:r>
                  <a:rPr lang="ru-RU" sz="1800" b="1"/>
                  <a:t>3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2800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646841900503566"/>
          <c:y val="0.87132579015858314"/>
          <c:w val="0.62706305240028715"/>
          <c:h val="0.11408509230463837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ABDD3-E3D7-45E5-88D9-F600FAB38769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330CB-9E33-4F3A-B533-F86355B8B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F6802C-B533-4B5A-AC46-0D6B8381298A}" type="datetimeFigureOut">
              <a:rPr lang="en-GB"/>
              <a:pPr>
                <a:defRPr/>
              </a:pPr>
              <a:t>13/05/2014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B51D3C-5619-422A-9941-39F28F70B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3175" y="2276475"/>
            <a:ext cx="990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463"/>
            <a:ext cx="99060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AR" dirty="0" err="1" smtClean="0"/>
              <a:t>Subtitle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err="1" smtClean="0"/>
              <a:t>Author</a:t>
            </a:r>
            <a:endParaRPr lang="es-AR" dirty="0" smtClean="0"/>
          </a:p>
          <a:p>
            <a:r>
              <a:rPr lang="fr-CH" dirty="0" err="1" smtClean="0"/>
              <a:t>Her</a:t>
            </a:r>
            <a:r>
              <a:rPr lang="fr-CH" dirty="0" smtClean="0"/>
              <a:t>/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title</a:t>
            </a:r>
            <a:endParaRPr lang="en-US" dirty="0" smtClean="0"/>
          </a:p>
          <a:p>
            <a:endParaRPr lang="es-AR" dirty="0" smtClean="0"/>
          </a:p>
          <a:p>
            <a:r>
              <a:rPr lang="es-AR" dirty="0" err="1" smtClean="0"/>
              <a:t>Location</a:t>
            </a:r>
            <a:endParaRPr lang="es-AR" dirty="0" smtClean="0"/>
          </a:p>
          <a:p>
            <a:r>
              <a:rPr lang="fr-CH" dirty="0" smtClean="0"/>
              <a:t>Date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3175" y="2636912"/>
            <a:ext cx="9906000" cy="1440160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Производство экологических показателей</a:t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Production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of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environmental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indicator</a:t>
            </a:r>
            <a: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Качество атмосферного воздуха в городских населенных пунктах (А2)</a:t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Ambient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air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quality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urban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1800" b="1" i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areas</a:t>
            </a: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endParaRPr lang="ru-RU" sz="2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49080"/>
            <a:ext cx="9906000" cy="252000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Joint Task Force on Environmental Indicators</a:t>
            </a:r>
          </a:p>
          <a:p>
            <a:pPr algn="ctr"/>
            <a:r>
              <a:rPr lang="en-GB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 </a:t>
            </a:r>
            <a:r>
              <a:rPr lang="en-GB" sz="1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Eighth session</a:t>
            </a:r>
            <a:endParaRPr lang="en-GB" sz="17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en-GB" sz="9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r>
              <a:rPr lang="en-GB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Geneva, 14–15 May 2014</a:t>
            </a:r>
            <a:endParaRPr lang="es-AR" sz="17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b="1" dirty="0" smtClean="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n-GB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90234" y="5589240"/>
            <a:ext cx="40163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Alexander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Shekhovstov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Consultant to the Secretariat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ECE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Environment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Можно просить Российскую Федерацию и Украину представлять данные показателя в единицах, обусловленных форматом представления данных, т.е.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мкг/м</a:t>
            </a:r>
            <a:r>
              <a:rPr lang="ru-RU" sz="2800" b="1" baseline="30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воздуха, в целях выполнения проекта СЕИС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Russian Federation and Ukraine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 invited to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provide data in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units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measurement in accordance with the required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data format,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i.e.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mg/m</a:t>
            </a:r>
            <a:r>
              <a:rPr lang="en-US" sz="2800" b="1" baseline="30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air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in order to implement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SEIS principles?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5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 ли возможность Беларусь,  Кыргызстан, Республика Молдова, бывшая югославская Республика Македония, Черногория  восстановить недостающие в этих странах данные о среднегодовых концентрациях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 период 2000-2012 годы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Is it possible for Belarus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Kyrgyzstan, Republic of Moldova, 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he former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Yugoslav Republic of Macedonia,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and Montenegro to provide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missing data in these countries on average NO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concentrations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period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2000-2012?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8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 чем причина отсутствия данных  качеством атмосферного воздуха в городских населенных пунктах Таджикистана, Туркменистана и Узбекистана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What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is reason of the lack of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+mj-lt"/>
              </a:rPr>
              <a:t>data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on air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quality in urban areas of Tajikistan, Turkmenistan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+mj-lt"/>
              </a:rPr>
              <a:t>and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Uzbekistan?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1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Основная</a:t>
            </a:r>
            <a:r>
              <a:rPr lang="ru-RU" dirty="0" smtClean="0"/>
              <a:t> </a:t>
            </a:r>
            <a:r>
              <a:rPr lang="ru-RU" b="1" dirty="0"/>
              <a:t>задача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3284984"/>
            <a:ext cx="8496300" cy="357301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Среднегодовое содержание концентраций диоксида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азота 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 городских населенных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пунктах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9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Производство показателя </a:t>
            </a:r>
            <a:r>
              <a:rPr lang="ru-RU" sz="2400" b="1" dirty="0" smtClean="0"/>
              <a:t>А.</a:t>
            </a:r>
            <a:r>
              <a:rPr lang="en-US" sz="2400" b="1" dirty="0" smtClean="0"/>
              <a:t>2</a:t>
            </a:r>
            <a:r>
              <a:rPr lang="ru-RU" sz="2400" b="1" dirty="0" smtClean="0"/>
              <a:t> </a:t>
            </a:r>
            <a:r>
              <a:rPr lang="ru-RU" sz="2400" b="1" dirty="0"/>
              <a:t>в странах Юго-Восточной, Восточной Европы, Кавказа и Центральной Азии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0521"/>
              </p:ext>
            </p:extLst>
          </p:nvPr>
        </p:nvGraphicFramePr>
        <p:xfrm>
          <a:off x="488504" y="1556792"/>
          <a:ext cx="8928993" cy="5191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828"/>
                <a:gridCol w="2148955"/>
                <a:gridCol w="2381892"/>
                <a:gridCol w="2162318"/>
              </a:tblGrid>
              <a:tr h="252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Структура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Временные ряды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Армения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(1 город)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1990; 1995;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Азербайджан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(1 город)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1995;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Беларусь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 (12 городов)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2005-2012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Босния и Герцеговина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Полностью выполнено (</a:t>
                      </a:r>
                      <a:r>
                        <a:rPr lang="fr-CH" sz="1100">
                          <a:effectLst/>
                        </a:rPr>
                        <a:t>3</a:t>
                      </a:r>
                      <a:r>
                        <a:rPr lang="ru-RU" sz="1100">
                          <a:effectLst/>
                        </a:rPr>
                        <a:t> города)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effectLst/>
                        </a:rPr>
                        <a:t>2003-2012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Грузия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(1 город)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1995; 2000; 2006-2012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Казахстан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Полностьювыполнено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(1 город)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2000-2013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Кыргызстан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Полностьювыполнено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ru-RU" sz="1100">
                          <a:effectLst/>
                        </a:rPr>
                        <a:t>5 городов)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2006-2011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Черногория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(</a:t>
                      </a:r>
                      <a:r>
                        <a:rPr lang="fr-CH" sz="11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 города)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2009-2012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Республика Молдова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(3 города)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2005-2012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Российская Федерация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Сербия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(3 города)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Таджикистан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бывшая югославская Республика Македония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(3 города)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2004-2011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Туркменистан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Украина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Узбекистан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1484784"/>
            <a:ext cx="8496300" cy="439303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Полностью отвечает требованиям Руководящих принципов информация, представленная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Арменией</a:t>
            </a:r>
            <a:endParaRPr lang="ru-RU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Азербайджаном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Беларусью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Боснией и Герцеговиной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Грузией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Казахстаном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Кыргызстаном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Черногорией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Республикой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Молдова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Сербией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бывшей югославской Республикой Македония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052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Диоксид азота</a:t>
            </a:r>
            <a:r>
              <a:rPr lang="en-US" sz="2400" b="1" dirty="0" smtClean="0"/>
              <a:t> -</a:t>
            </a:r>
            <a:r>
              <a:rPr lang="ru-RU" sz="2400" b="1" dirty="0" smtClean="0"/>
              <a:t> </a:t>
            </a:r>
            <a:r>
              <a:rPr lang="en-US" sz="2400" b="1" dirty="0" smtClean="0"/>
              <a:t>NO</a:t>
            </a:r>
            <a:r>
              <a:rPr lang="en-US" sz="2400" b="1" baseline="-25000" dirty="0" smtClean="0"/>
              <a:t>2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(Сербия)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915268"/>
              </p:ext>
            </p:extLst>
          </p:nvPr>
        </p:nvGraphicFramePr>
        <p:xfrm>
          <a:off x="416496" y="1628800"/>
          <a:ext cx="9072995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9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2492896"/>
            <a:ext cx="8785101" cy="367295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Данные Российской Федерации и Украины о среднегодовых концентрациях диоксида азота во многих наиболее загрязненных городах охватывают только 2011 год и показаны не в абсолютных величинах, а в сравнении с установленными в этих странах нормами (ПДК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49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628800"/>
            <a:ext cx="8785101" cy="45370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Не полные временные ряды имеют: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Босния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Герцеговина – 10 лет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Беларусь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, Республика  Молдова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бывшая югославская Республика Македония -  по 8 лет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Грузия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Кыргызстан – по  7 лет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Черногория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4 года;</a:t>
            </a:r>
          </a:p>
        </p:txBody>
      </p:sp>
    </p:spTree>
    <p:extLst>
      <p:ext uri="{BB962C8B-B14F-4D97-AF65-F5344CB8AC3E}">
        <p14:creationId xmlns:p14="http://schemas.microsoft.com/office/powerpoint/2010/main" val="635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632520" y="2636912"/>
            <a:ext cx="8785101" cy="351186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Российская Федерация и Украина  ежегодно выпускает обзоры состояния и загрязнения атмосферного воздуха в стране,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однако, многолетних рядов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данных в этих документах не публикуют.</a:t>
            </a:r>
          </a:p>
        </p:txBody>
      </p:sp>
    </p:spTree>
    <p:extLst>
      <p:ext uri="{BB962C8B-B14F-4D97-AF65-F5344CB8AC3E}">
        <p14:creationId xmlns:p14="http://schemas.microsoft.com/office/powerpoint/2010/main" val="8195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 чем причина отсутствия в Российской Федерации и Украине рядов данных  о концентрациях загрязняющих веществ в атмосферном воздухе за длительные периоды наблюдений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What is reason for the lack of time series data in the Russian Federation and Ukraine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on Ambient air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quality for long periods of observation?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0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572</Words>
  <Application>Microsoft Office PowerPoint</Application>
  <PresentationFormat>Лист A4 (210x297 мм)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Производство экологических показателей Production of environmental indicator  Качество атмосферного воздуха в городских населенных пунктах (А2) Ambient air quality in urban areas  </vt:lpstr>
      <vt:lpstr> Основная задача: </vt:lpstr>
      <vt:lpstr>Производство показателя А.2 в странах Юго-Восточной, Восточной Европы, Кавказа и Центральной Азии</vt:lpstr>
      <vt:lpstr>Презентация PowerPoint</vt:lpstr>
      <vt:lpstr>Диоксид азота - NO2 (Сербия)</vt:lpstr>
      <vt:lpstr>Презентация PowerPoint</vt:lpstr>
      <vt:lpstr>Презентация PowerPoint</vt:lpstr>
      <vt:lpstr>Презентация PowerPoint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1</cp:lastModifiedBy>
  <cp:revision>182</cp:revision>
  <cp:lastPrinted>2013-11-06T12:32:04Z</cp:lastPrinted>
  <dcterms:created xsi:type="dcterms:W3CDTF">2012-05-22T12:09:49Z</dcterms:created>
  <dcterms:modified xsi:type="dcterms:W3CDTF">2014-05-13T19:23:43Z</dcterms:modified>
</cp:coreProperties>
</file>