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9" r:id="rId3"/>
    <p:sldId id="258" r:id="rId4"/>
    <p:sldId id="260" r:id="rId5"/>
    <p:sldId id="261" r:id="rId6"/>
    <p:sldId id="279" r:id="rId7"/>
    <p:sldId id="257" r:id="rId8"/>
    <p:sldId id="284" r:id="rId9"/>
    <p:sldId id="285" r:id="rId10"/>
    <p:sldId id="262" r:id="rId11"/>
    <p:sldId id="280" r:id="rId12"/>
    <p:sldId id="269" r:id="rId13"/>
    <p:sldId id="264" r:id="rId14"/>
    <p:sldId id="281" r:id="rId15"/>
    <p:sldId id="282" r:id="rId16"/>
    <p:sldId id="283" r:id="rId17"/>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573" autoAdjust="0"/>
  </p:normalViewPr>
  <p:slideViewPr>
    <p:cSldViewPr>
      <p:cViewPr>
        <p:scale>
          <a:sx n="90" d="100"/>
          <a:sy n="90" d="100"/>
        </p:scale>
        <p:origin x="-516" y="91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1056;&#1072;&#1073;&#1086;&#1095;&#1080;&#1081;%20&#1089;&#1090;&#1086;&#1083;\&#1055;&#1086;&#1082;&#1072;&#1079;&#1072;&#1090;&#1077;&#1083;&#1080;\&#1057;10\C-10-en-final_Georgi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dmin\&#1056;&#1072;&#1073;&#1086;&#1095;&#1080;&#1081;%20&#1089;&#1090;&#1086;&#1083;\&#1055;&#1086;&#1082;&#1072;&#1079;&#1072;&#1090;&#1077;&#1083;&#1080;\&#1057;10\C-10-en-final_Georgia.xls"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957788847462681E-2"/>
          <c:y val="2.0182910610542375E-2"/>
          <c:w val="0.90204313503058542"/>
          <c:h val="0.79021926796703845"/>
        </c:manualLayout>
      </c:layout>
      <c:lineChart>
        <c:grouping val="standard"/>
        <c:varyColors val="0"/>
        <c:ser>
          <c:idx val="0"/>
          <c:order val="0"/>
          <c:tx>
            <c:strRef>
              <c:f>'C-10 River A'!$B$6</c:f>
              <c:strCache>
                <c:ptCount val="1"/>
                <c:pt idx="0">
                  <c:v>Monitoring Station A1</c:v>
                </c:pt>
              </c:strCache>
            </c:strRef>
          </c:tx>
          <c:cat>
            <c:numRef>
              <c:f>'C-10 River A'!$D$35:$R$35</c:f>
              <c:numCache>
                <c:formatCode>General</c:formatCode>
                <c:ptCount val="15"/>
                <c:pt idx="0">
                  <c:v>1990</c:v>
                </c:pt>
                <c:pt idx="1">
                  <c:v>1995</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numCache>
            </c:numRef>
          </c:cat>
          <c:val>
            <c:numRef>
              <c:f>'C-10 River A'!$D$17:$R$17</c:f>
              <c:numCache>
                <c:formatCode>General</c:formatCode>
                <c:ptCount val="15"/>
                <c:pt idx="0">
                  <c:v>1.58</c:v>
                </c:pt>
                <c:pt idx="1">
                  <c:v>1.73</c:v>
                </c:pt>
                <c:pt idx="3">
                  <c:v>2.2000000000000002</c:v>
                </c:pt>
                <c:pt idx="4">
                  <c:v>1.45</c:v>
                </c:pt>
                <c:pt idx="5">
                  <c:v>1.78</c:v>
                </c:pt>
                <c:pt idx="7">
                  <c:v>1.83</c:v>
                </c:pt>
                <c:pt idx="8">
                  <c:v>1.44</c:v>
                </c:pt>
                <c:pt idx="9">
                  <c:v>1.89</c:v>
                </c:pt>
                <c:pt idx="10">
                  <c:v>1.72</c:v>
                </c:pt>
                <c:pt idx="11">
                  <c:v>1.74</c:v>
                </c:pt>
                <c:pt idx="12">
                  <c:v>1.7</c:v>
                </c:pt>
                <c:pt idx="13">
                  <c:v>1.94</c:v>
                </c:pt>
                <c:pt idx="14">
                  <c:v>1.89</c:v>
                </c:pt>
              </c:numCache>
            </c:numRef>
          </c:val>
          <c:smooth val="0"/>
        </c:ser>
        <c:ser>
          <c:idx val="1"/>
          <c:order val="1"/>
          <c:tx>
            <c:strRef>
              <c:f>'C-10 River A'!$B$30</c:f>
              <c:strCache>
                <c:ptCount val="1"/>
                <c:pt idx="0">
                  <c:v>Monitoring Station A2</c:v>
                </c:pt>
              </c:strCache>
            </c:strRef>
          </c:tx>
          <c:cat>
            <c:numRef>
              <c:f>'C-10 River A'!$D$35:$R$35</c:f>
              <c:numCache>
                <c:formatCode>General</c:formatCode>
                <c:ptCount val="15"/>
                <c:pt idx="0">
                  <c:v>1990</c:v>
                </c:pt>
                <c:pt idx="1">
                  <c:v>1995</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numCache>
            </c:numRef>
          </c:cat>
          <c:val>
            <c:numRef>
              <c:f>'C-10 River A'!$D$41:$R$41</c:f>
              <c:numCache>
                <c:formatCode>0.00</c:formatCode>
                <c:ptCount val="15"/>
                <c:pt idx="0">
                  <c:v>1.96</c:v>
                </c:pt>
                <c:pt idx="1">
                  <c:v>2.48</c:v>
                </c:pt>
                <c:pt idx="2">
                  <c:v>2.4783333539962769</c:v>
                </c:pt>
                <c:pt idx="3">
                  <c:v>2.6141666769981384</c:v>
                </c:pt>
                <c:pt idx="4">
                  <c:v>2.7983333269755044</c:v>
                </c:pt>
                <c:pt idx="5">
                  <c:v>2.0666666626930237</c:v>
                </c:pt>
                <c:pt idx="6">
                  <c:v>2.1599999666213989</c:v>
                </c:pt>
                <c:pt idx="7">
                  <c:v>2.356999969482422</c:v>
                </c:pt>
                <c:pt idx="8">
                  <c:v>1.4822222126854792</c:v>
                </c:pt>
                <c:pt idx="9">
                  <c:v>1.949999988079071</c:v>
                </c:pt>
                <c:pt idx="10">
                  <c:v>1.8774999976158142</c:v>
                </c:pt>
                <c:pt idx="11">
                  <c:v>1.7500000099341075</c:v>
                </c:pt>
                <c:pt idx="12">
                  <c:v>1.8666666547457378</c:v>
                </c:pt>
                <c:pt idx="13">
                  <c:v>2.0333333114782968</c:v>
                </c:pt>
                <c:pt idx="14">
                  <c:v>1.8481818220832131</c:v>
                </c:pt>
              </c:numCache>
            </c:numRef>
          </c:val>
          <c:smooth val="0"/>
        </c:ser>
        <c:ser>
          <c:idx val="2"/>
          <c:order val="2"/>
          <c:tx>
            <c:strRef>
              <c:f>'C-10 River A'!$B$54</c:f>
              <c:strCache>
                <c:ptCount val="1"/>
                <c:pt idx="0">
                  <c:v>Monitoring Station A3</c:v>
                </c:pt>
              </c:strCache>
            </c:strRef>
          </c:tx>
          <c:cat>
            <c:numRef>
              <c:f>'C-10 River A'!$D$35:$R$35</c:f>
              <c:numCache>
                <c:formatCode>General</c:formatCode>
                <c:ptCount val="15"/>
                <c:pt idx="0">
                  <c:v>1990</c:v>
                </c:pt>
                <c:pt idx="1">
                  <c:v>1995</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numCache>
            </c:numRef>
          </c:cat>
          <c:val>
            <c:numRef>
              <c:f>'C-10 River A'!$D$65:$R$65</c:f>
              <c:numCache>
                <c:formatCode>0.00</c:formatCode>
                <c:ptCount val="15"/>
                <c:pt idx="0">
                  <c:v>2.2000000000000002</c:v>
                </c:pt>
                <c:pt idx="1">
                  <c:v>1.89</c:v>
                </c:pt>
                <c:pt idx="2">
                  <c:v>1.26</c:v>
                </c:pt>
                <c:pt idx="3">
                  <c:v>2</c:v>
                </c:pt>
                <c:pt idx="4">
                  <c:v>2.7320000171661376</c:v>
                </c:pt>
                <c:pt idx="5">
                  <c:v>2.1900000333786012</c:v>
                </c:pt>
                <c:pt idx="6">
                  <c:v>2.4575000405311584</c:v>
                </c:pt>
                <c:pt idx="7">
                  <c:v>2.8262500166893005</c:v>
                </c:pt>
                <c:pt idx="8">
                  <c:v>1.6574999988079071</c:v>
                </c:pt>
                <c:pt idx="9">
                  <c:v>1.9988888899485271</c:v>
                </c:pt>
                <c:pt idx="10">
                  <c:v>2.050000011920929</c:v>
                </c:pt>
                <c:pt idx="11">
                  <c:v>1.9499999781449635</c:v>
                </c:pt>
                <c:pt idx="12">
                  <c:v>1.9916666746139526</c:v>
                </c:pt>
                <c:pt idx="13">
                  <c:v>2.0545454675501045</c:v>
                </c:pt>
                <c:pt idx="14">
                  <c:v>1.972727277062156</c:v>
                </c:pt>
              </c:numCache>
            </c:numRef>
          </c:val>
          <c:smooth val="0"/>
        </c:ser>
        <c:dLbls>
          <c:showLegendKey val="0"/>
          <c:showVal val="0"/>
          <c:showCatName val="0"/>
          <c:showSerName val="0"/>
          <c:showPercent val="0"/>
          <c:showBubbleSize val="0"/>
        </c:dLbls>
        <c:marker val="1"/>
        <c:smooth val="0"/>
        <c:axId val="75415552"/>
        <c:axId val="75417088"/>
      </c:lineChart>
      <c:catAx>
        <c:axId val="75415552"/>
        <c:scaling>
          <c:orientation val="minMax"/>
        </c:scaling>
        <c:delete val="0"/>
        <c:axPos val="b"/>
        <c:numFmt formatCode="General" sourceLinked="1"/>
        <c:majorTickMark val="out"/>
        <c:minorTickMark val="none"/>
        <c:tickLblPos val="nextTo"/>
        <c:txPr>
          <a:bodyPr/>
          <a:lstStyle/>
          <a:p>
            <a:pPr>
              <a:defRPr sz="1400" b="1"/>
            </a:pPr>
            <a:endParaRPr lang="ru-RU"/>
          </a:p>
        </c:txPr>
        <c:crossAx val="75417088"/>
        <c:crosses val="autoZero"/>
        <c:auto val="1"/>
        <c:lblAlgn val="ctr"/>
        <c:lblOffset val="100"/>
        <c:noMultiLvlLbl val="0"/>
      </c:catAx>
      <c:valAx>
        <c:axId val="75417088"/>
        <c:scaling>
          <c:orientation val="minMax"/>
        </c:scaling>
        <c:delete val="0"/>
        <c:axPos val="l"/>
        <c:majorGridlines/>
        <c:title>
          <c:tx>
            <c:rich>
              <a:bodyPr rot="-5400000" vert="horz"/>
              <a:lstStyle/>
              <a:p>
                <a:pPr>
                  <a:defRPr sz="1400"/>
                </a:pPr>
                <a:r>
                  <a:rPr lang="en-US" sz="1400"/>
                  <a:t>mg   of  O2</a:t>
                </a:r>
                <a:r>
                  <a:rPr lang="en-US" sz="1400" baseline="0"/>
                  <a:t> </a:t>
                </a:r>
                <a:r>
                  <a:rPr lang="ru-RU" sz="1400" baseline="0"/>
                  <a:t>/</a:t>
                </a:r>
                <a:r>
                  <a:rPr lang="en-US" sz="1400" baseline="0"/>
                  <a:t> liter</a:t>
                </a:r>
                <a:endParaRPr lang="ru-RU" sz="1400"/>
              </a:p>
            </c:rich>
          </c:tx>
          <c:layout/>
          <c:overlay val="0"/>
        </c:title>
        <c:numFmt formatCode="General" sourceLinked="1"/>
        <c:majorTickMark val="out"/>
        <c:minorTickMark val="none"/>
        <c:tickLblPos val="nextTo"/>
        <c:txPr>
          <a:bodyPr/>
          <a:lstStyle/>
          <a:p>
            <a:pPr>
              <a:defRPr sz="1200" b="1"/>
            </a:pPr>
            <a:endParaRPr lang="ru-RU"/>
          </a:p>
        </c:txPr>
        <c:crossAx val="75415552"/>
        <c:crosses val="autoZero"/>
        <c:crossBetween val="between"/>
      </c:valAx>
    </c:plotArea>
    <c:legend>
      <c:legendPos val="b"/>
      <c:layout>
        <c:manualLayout>
          <c:xMode val="edge"/>
          <c:yMode val="edge"/>
          <c:x val="0.12629825381416374"/>
          <c:y val="0.92901543872672476"/>
          <c:w val="0.83346406356739644"/>
          <c:h val="5.7392472405595786E-2"/>
        </c:manualLayout>
      </c:layout>
      <c:overlay val="0"/>
      <c:txPr>
        <a:bodyPr/>
        <a:lstStyle/>
        <a:p>
          <a:pPr>
            <a:defRPr sz="1600" b="1"/>
          </a:pPr>
          <a:endParaRPr lang="ru-RU"/>
        </a:p>
      </c:txPr>
    </c:legend>
    <c:plotVisOnly val="1"/>
    <c:dispBlanksAs val="gap"/>
    <c:showDLblsOverMax val="0"/>
  </c:chart>
  <c:spPr>
    <a:solidFill>
      <a:schemeClr val="accent1">
        <a:lumMod val="20000"/>
        <a:lumOff val="80000"/>
      </a:schemeClr>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'C-10 River A'!$B$6</c:f>
              <c:strCache>
                <c:ptCount val="1"/>
                <c:pt idx="0">
                  <c:v>Monitoring Station A1</c:v>
                </c:pt>
              </c:strCache>
            </c:strRef>
          </c:tx>
          <c:marker>
            <c:spPr>
              <a:solidFill>
                <a:schemeClr val="accent1"/>
              </a:solidFill>
            </c:spPr>
          </c:marker>
          <c:cat>
            <c:numRef>
              <c:f>'C-10 River A'!$D$59:$R$59</c:f>
              <c:numCache>
                <c:formatCode>General</c:formatCode>
                <c:ptCount val="15"/>
                <c:pt idx="0">
                  <c:v>1990</c:v>
                </c:pt>
                <c:pt idx="1">
                  <c:v>1995</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numCache>
            </c:numRef>
          </c:cat>
          <c:val>
            <c:numRef>
              <c:f>'C-10 River A'!$D$26:$R$26</c:f>
              <c:numCache>
                <c:formatCode>General</c:formatCode>
                <c:ptCount val="15"/>
                <c:pt idx="0">
                  <c:v>0.84299999999999997</c:v>
                </c:pt>
                <c:pt idx="1">
                  <c:v>0.28999999999999998</c:v>
                </c:pt>
                <c:pt idx="3" formatCode="0.000">
                  <c:v>0.19</c:v>
                </c:pt>
                <c:pt idx="4" formatCode="0.000">
                  <c:v>0.47</c:v>
                </c:pt>
                <c:pt idx="5" formatCode="0.000">
                  <c:v>0.38</c:v>
                </c:pt>
                <c:pt idx="7" formatCode="0.000">
                  <c:v>0.47299999999999998</c:v>
                </c:pt>
                <c:pt idx="8" formatCode="0.000">
                  <c:v>0.83799999999999997</c:v>
                </c:pt>
                <c:pt idx="9" formatCode="0.000">
                  <c:v>0.51200000000000001</c:v>
                </c:pt>
                <c:pt idx="10" formatCode="0.000">
                  <c:v>0.57199999999999995</c:v>
                </c:pt>
                <c:pt idx="11" formatCode="0.000">
                  <c:v>0.498</c:v>
                </c:pt>
                <c:pt idx="12" formatCode="0.000">
                  <c:v>0.622</c:v>
                </c:pt>
                <c:pt idx="13" formatCode="0.000">
                  <c:v>0.90800000000000003</c:v>
                </c:pt>
                <c:pt idx="14" formatCode="0.000">
                  <c:v>1.133</c:v>
                </c:pt>
              </c:numCache>
            </c:numRef>
          </c:val>
          <c:smooth val="0"/>
        </c:ser>
        <c:ser>
          <c:idx val="1"/>
          <c:order val="1"/>
          <c:tx>
            <c:strRef>
              <c:f>'C-10 River A'!$B$30</c:f>
              <c:strCache>
                <c:ptCount val="1"/>
                <c:pt idx="0">
                  <c:v>Monitoring Station A2</c:v>
                </c:pt>
              </c:strCache>
            </c:strRef>
          </c:tx>
          <c:cat>
            <c:numRef>
              <c:f>'C-10 River A'!$D$59:$R$59</c:f>
              <c:numCache>
                <c:formatCode>General</c:formatCode>
                <c:ptCount val="15"/>
                <c:pt idx="0">
                  <c:v>1990</c:v>
                </c:pt>
                <c:pt idx="1">
                  <c:v>1995</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numCache>
            </c:numRef>
          </c:cat>
          <c:val>
            <c:numRef>
              <c:f>'C-10 River A'!$D$50:$R$50</c:f>
              <c:numCache>
                <c:formatCode>0.000</c:formatCode>
                <c:ptCount val="15"/>
                <c:pt idx="0">
                  <c:v>1.6319999999999999</c:v>
                </c:pt>
                <c:pt idx="1">
                  <c:v>0.75</c:v>
                </c:pt>
                <c:pt idx="2">
                  <c:v>1.021666665871938</c:v>
                </c:pt>
                <c:pt idx="3">
                  <c:v>0.75454546104777942</c:v>
                </c:pt>
                <c:pt idx="4">
                  <c:v>0.62874999890724814</c:v>
                </c:pt>
                <c:pt idx="5">
                  <c:v>0.49999999130765599</c:v>
                </c:pt>
                <c:pt idx="6">
                  <c:v>0.71299999999999997</c:v>
                </c:pt>
                <c:pt idx="7">
                  <c:v>0.573999996483326</c:v>
                </c:pt>
                <c:pt idx="8">
                  <c:v>1.3049999999999999</c:v>
                </c:pt>
                <c:pt idx="9">
                  <c:v>0.77200000882148745</c:v>
                </c:pt>
                <c:pt idx="10">
                  <c:v>0.7591666653752327</c:v>
                </c:pt>
                <c:pt idx="11">
                  <c:v>0.68999999761581421</c:v>
                </c:pt>
                <c:pt idx="12">
                  <c:v>0.94750000536441803</c:v>
                </c:pt>
                <c:pt idx="13">
                  <c:v>1.221666653951009</c:v>
                </c:pt>
                <c:pt idx="14">
                  <c:v>1.3163636462254957</c:v>
                </c:pt>
              </c:numCache>
            </c:numRef>
          </c:val>
          <c:smooth val="0"/>
        </c:ser>
        <c:ser>
          <c:idx val="2"/>
          <c:order val="2"/>
          <c:tx>
            <c:strRef>
              <c:f>'C-10 River A'!$B$54</c:f>
              <c:strCache>
                <c:ptCount val="1"/>
                <c:pt idx="0">
                  <c:v>Monitoring Station A3</c:v>
                </c:pt>
              </c:strCache>
            </c:strRef>
          </c:tx>
          <c:cat>
            <c:numRef>
              <c:f>'C-10 River A'!$D$59:$R$59</c:f>
              <c:numCache>
                <c:formatCode>General</c:formatCode>
                <c:ptCount val="15"/>
                <c:pt idx="0">
                  <c:v>1990</c:v>
                </c:pt>
                <c:pt idx="1">
                  <c:v>1995</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numCache>
            </c:numRef>
          </c:cat>
          <c:val>
            <c:numRef>
              <c:f>'C-10 River A'!$D$74:$R$74</c:f>
              <c:numCache>
                <c:formatCode>0.000</c:formatCode>
                <c:ptCount val="15"/>
                <c:pt idx="0">
                  <c:v>1.179</c:v>
                </c:pt>
                <c:pt idx="1">
                  <c:v>0.87</c:v>
                </c:pt>
                <c:pt idx="3">
                  <c:v>1.4450000000000001</c:v>
                </c:pt>
                <c:pt idx="4">
                  <c:v>0.96599999666213987</c:v>
                </c:pt>
                <c:pt idx="5">
                  <c:v>0.96000001331170404</c:v>
                </c:pt>
                <c:pt idx="6">
                  <c:v>1.2150000035762787</c:v>
                </c:pt>
                <c:pt idx="7">
                  <c:v>1.1699999943375587</c:v>
                </c:pt>
                <c:pt idx="8">
                  <c:v>0.34999999403953552</c:v>
                </c:pt>
                <c:pt idx="9">
                  <c:v>0.87111111813121367</c:v>
                </c:pt>
                <c:pt idx="10">
                  <c:v>1.0699999928474426</c:v>
                </c:pt>
                <c:pt idx="11">
                  <c:v>0.98750000198682153</c:v>
                </c:pt>
                <c:pt idx="12">
                  <c:v>1.1699999943375587</c:v>
                </c:pt>
                <c:pt idx="13">
                  <c:v>1.411818184635856</c:v>
                </c:pt>
                <c:pt idx="14">
                  <c:v>1.4018181670795788</c:v>
                </c:pt>
              </c:numCache>
            </c:numRef>
          </c:val>
          <c:smooth val="0"/>
        </c:ser>
        <c:dLbls>
          <c:showLegendKey val="0"/>
          <c:showVal val="0"/>
          <c:showCatName val="0"/>
          <c:showSerName val="0"/>
          <c:showPercent val="0"/>
          <c:showBubbleSize val="0"/>
        </c:dLbls>
        <c:marker val="1"/>
        <c:smooth val="0"/>
        <c:axId val="76767232"/>
        <c:axId val="76768768"/>
      </c:lineChart>
      <c:catAx>
        <c:axId val="76767232"/>
        <c:scaling>
          <c:orientation val="minMax"/>
        </c:scaling>
        <c:delete val="0"/>
        <c:axPos val="b"/>
        <c:numFmt formatCode="General" sourceLinked="1"/>
        <c:majorTickMark val="none"/>
        <c:minorTickMark val="none"/>
        <c:tickLblPos val="nextTo"/>
        <c:txPr>
          <a:bodyPr/>
          <a:lstStyle/>
          <a:p>
            <a:pPr>
              <a:defRPr sz="1400" b="1"/>
            </a:pPr>
            <a:endParaRPr lang="ru-RU"/>
          </a:p>
        </c:txPr>
        <c:crossAx val="76768768"/>
        <c:crosses val="autoZero"/>
        <c:auto val="1"/>
        <c:lblAlgn val="ctr"/>
        <c:lblOffset val="100"/>
        <c:noMultiLvlLbl val="0"/>
      </c:catAx>
      <c:valAx>
        <c:axId val="76768768"/>
        <c:scaling>
          <c:orientation val="minMax"/>
        </c:scaling>
        <c:delete val="0"/>
        <c:axPos val="l"/>
        <c:majorGridlines/>
        <c:title>
          <c:tx>
            <c:rich>
              <a:bodyPr rot="-5400000" vert="horz"/>
              <a:lstStyle/>
              <a:p>
                <a:pPr>
                  <a:defRPr sz="1400"/>
                </a:pPr>
                <a:r>
                  <a:rPr lang="en-US" sz="1400"/>
                  <a:t>mg </a:t>
                </a:r>
                <a:r>
                  <a:rPr lang="en-US" sz="1400" baseline="0"/>
                  <a:t> of  N</a:t>
                </a:r>
                <a:r>
                  <a:rPr lang="ru-RU" sz="1400" baseline="0"/>
                  <a:t>/</a:t>
                </a:r>
                <a:r>
                  <a:rPr lang="en-US" sz="1400" baseline="0"/>
                  <a:t> liter</a:t>
                </a:r>
                <a:endParaRPr lang="ru-RU" sz="1400"/>
              </a:p>
            </c:rich>
          </c:tx>
          <c:layout/>
          <c:overlay val="0"/>
        </c:title>
        <c:numFmt formatCode="General" sourceLinked="1"/>
        <c:majorTickMark val="none"/>
        <c:minorTickMark val="none"/>
        <c:tickLblPos val="nextTo"/>
        <c:txPr>
          <a:bodyPr/>
          <a:lstStyle/>
          <a:p>
            <a:pPr>
              <a:defRPr sz="1200" b="1"/>
            </a:pPr>
            <a:endParaRPr lang="ru-RU"/>
          </a:p>
        </c:txPr>
        <c:crossAx val="76767232"/>
        <c:crosses val="autoZero"/>
        <c:crossBetween val="between"/>
      </c:valAx>
    </c:plotArea>
    <c:legend>
      <c:legendPos val="b"/>
      <c:layout/>
      <c:overlay val="0"/>
      <c:txPr>
        <a:bodyPr/>
        <a:lstStyle/>
        <a:p>
          <a:pPr>
            <a:defRPr sz="1600" b="1"/>
          </a:pPr>
          <a:endParaRPr lang="ru-RU"/>
        </a:p>
      </c:txPr>
    </c:legend>
    <c:plotVisOnly val="1"/>
    <c:dispBlanksAs val="gap"/>
    <c:showDLblsOverMax val="0"/>
  </c:chart>
  <c:spPr>
    <a:solidFill>
      <a:schemeClr val="accent1">
        <a:lumMod val="20000"/>
        <a:lumOff val="80000"/>
      </a:schemeClr>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manualLayout>
          <c:layoutTarget val="inner"/>
          <c:xMode val="edge"/>
          <c:yMode val="edge"/>
          <c:x val="0.11860039688265425"/>
          <c:y val="5.1400554097404488E-2"/>
          <c:w val="0.86232946939025124"/>
          <c:h val="0.67035214348206473"/>
        </c:manualLayout>
      </c:layout>
      <c:lineChart>
        <c:grouping val="standard"/>
        <c:varyColors val="0"/>
        <c:ser>
          <c:idx val="0"/>
          <c:order val="0"/>
          <c:tx>
            <c:strRef>
              <c:f>'C-10 River A'!$C$79:$R$79</c:f>
              <c:strCache>
                <c:ptCount val="1"/>
                <c:pt idx="0">
                  <c:v>Biochemical oxygen demand (BOD5)</c:v>
                </c:pt>
              </c:strCache>
            </c:strRef>
          </c:tx>
          <c:cat>
            <c:numRef>
              <c:f>'C-10 River A'!$D$80:$R$80</c:f>
              <c:numCache>
                <c:formatCode>General</c:formatCode>
                <c:ptCount val="15"/>
                <c:pt idx="0">
                  <c:v>1990</c:v>
                </c:pt>
                <c:pt idx="1">
                  <c:v>1995</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numCache>
            </c:numRef>
          </c:cat>
          <c:val>
            <c:numRef>
              <c:f>'C-10 River A'!$D$83:$R$83</c:f>
              <c:numCache>
                <c:formatCode>General</c:formatCode>
                <c:ptCount val="15"/>
                <c:pt idx="0">
                  <c:v>1.9133333333333333</c:v>
                </c:pt>
                <c:pt idx="1">
                  <c:v>2.0333333333333332</c:v>
                </c:pt>
                <c:pt idx="2">
                  <c:v>1.8691666769981383</c:v>
                </c:pt>
                <c:pt idx="3">
                  <c:v>2.271388892332713</c:v>
                </c:pt>
                <c:pt idx="4">
                  <c:v>2.3267777813805472</c:v>
                </c:pt>
                <c:pt idx="5">
                  <c:v>2.0122222320238752</c:v>
                </c:pt>
                <c:pt idx="6">
                  <c:v>2.3087500035762787</c:v>
                </c:pt>
                <c:pt idx="7">
                  <c:v>2.337749995390574</c:v>
                </c:pt>
                <c:pt idx="8">
                  <c:v>1.5265740704977955</c:v>
                </c:pt>
                <c:pt idx="9">
                  <c:v>1.946296292675866</c:v>
                </c:pt>
                <c:pt idx="10">
                  <c:v>1.8825000031789143</c:v>
                </c:pt>
                <c:pt idx="11">
                  <c:v>1.8133333293596905</c:v>
                </c:pt>
                <c:pt idx="12">
                  <c:v>1.8527777764532303</c:v>
                </c:pt>
                <c:pt idx="13">
                  <c:v>2.0092929263428005</c:v>
                </c:pt>
                <c:pt idx="14">
                  <c:v>1.9036363663817897</c:v>
                </c:pt>
              </c:numCache>
            </c:numRef>
          </c:val>
          <c:smooth val="0"/>
        </c:ser>
        <c:dLbls>
          <c:showLegendKey val="0"/>
          <c:showVal val="0"/>
          <c:showCatName val="0"/>
          <c:showSerName val="0"/>
          <c:showPercent val="0"/>
          <c:showBubbleSize val="0"/>
        </c:dLbls>
        <c:marker val="1"/>
        <c:smooth val="0"/>
        <c:axId val="33150080"/>
        <c:axId val="33151616"/>
      </c:lineChart>
      <c:catAx>
        <c:axId val="33150080"/>
        <c:scaling>
          <c:orientation val="minMax"/>
        </c:scaling>
        <c:delete val="0"/>
        <c:axPos val="b"/>
        <c:numFmt formatCode="General" sourceLinked="1"/>
        <c:majorTickMark val="none"/>
        <c:minorTickMark val="none"/>
        <c:tickLblPos val="nextTo"/>
        <c:txPr>
          <a:bodyPr/>
          <a:lstStyle/>
          <a:p>
            <a:pPr>
              <a:defRPr sz="1200" b="1"/>
            </a:pPr>
            <a:endParaRPr lang="ru-RU"/>
          </a:p>
        </c:txPr>
        <c:crossAx val="33151616"/>
        <c:crosses val="autoZero"/>
        <c:auto val="1"/>
        <c:lblAlgn val="ctr"/>
        <c:lblOffset val="100"/>
        <c:noMultiLvlLbl val="0"/>
      </c:catAx>
      <c:valAx>
        <c:axId val="33151616"/>
        <c:scaling>
          <c:orientation val="minMax"/>
        </c:scaling>
        <c:delete val="0"/>
        <c:axPos val="l"/>
        <c:majorGridlines/>
        <c:title>
          <c:tx>
            <c:rich>
              <a:bodyPr rot="-5400000" vert="horz"/>
              <a:lstStyle/>
              <a:p>
                <a:pPr>
                  <a:defRPr sz="1400" b="1"/>
                </a:pPr>
                <a:r>
                  <a:rPr lang="en-US" sz="1400" b="1"/>
                  <a:t>md</a:t>
                </a:r>
                <a:r>
                  <a:rPr lang="en-US" sz="1400" b="1" baseline="0"/>
                  <a:t> of O2 </a:t>
                </a:r>
                <a:r>
                  <a:rPr lang="ru-RU" sz="1400" b="1" baseline="0"/>
                  <a:t>/</a:t>
                </a:r>
                <a:r>
                  <a:rPr lang="en-US" sz="1400" b="1" baseline="0"/>
                  <a:t> liter</a:t>
                </a:r>
                <a:endParaRPr lang="ru-RU" sz="1400" b="1"/>
              </a:p>
            </c:rich>
          </c:tx>
          <c:layout>
            <c:manualLayout>
              <c:xMode val="edge"/>
              <c:yMode val="edge"/>
              <c:x val="2.5020779893390171E-2"/>
              <c:y val="0.16507181393992418"/>
            </c:manualLayout>
          </c:layout>
          <c:overlay val="0"/>
        </c:title>
        <c:numFmt formatCode="General" sourceLinked="1"/>
        <c:majorTickMark val="none"/>
        <c:minorTickMark val="none"/>
        <c:tickLblPos val="nextTo"/>
        <c:txPr>
          <a:bodyPr/>
          <a:lstStyle/>
          <a:p>
            <a:pPr>
              <a:defRPr sz="1200" b="1"/>
            </a:pPr>
            <a:endParaRPr lang="ru-RU"/>
          </a:p>
        </c:txPr>
        <c:crossAx val="33150080"/>
        <c:crosses val="autoZero"/>
        <c:crossBetween val="between"/>
      </c:valAx>
    </c:plotArea>
    <c:legend>
      <c:legendPos val="b"/>
      <c:layout/>
      <c:overlay val="0"/>
      <c:txPr>
        <a:bodyPr/>
        <a:lstStyle/>
        <a:p>
          <a:pPr>
            <a:defRPr sz="1600" b="1"/>
          </a:pPr>
          <a:endParaRPr lang="ru-RU"/>
        </a:p>
      </c:txPr>
    </c:legend>
    <c:plotVisOnly val="1"/>
    <c:dispBlanksAs val="gap"/>
    <c:showDLblsOverMax val="0"/>
  </c:chart>
  <c:spPr>
    <a:solidFill>
      <a:schemeClr val="accent1">
        <a:lumMod val="40000"/>
        <a:lumOff val="60000"/>
      </a:schemeClr>
    </a:soli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manualLayout>
          <c:layoutTarget val="inner"/>
          <c:xMode val="edge"/>
          <c:yMode val="edge"/>
          <c:x val="0.11568004465807291"/>
          <c:y val="5.1400554097404488E-2"/>
          <c:w val="0.86515922811209234"/>
          <c:h val="0.63248890596550988"/>
        </c:manualLayout>
      </c:layout>
      <c:lineChart>
        <c:grouping val="standard"/>
        <c:varyColors val="0"/>
        <c:ser>
          <c:idx val="0"/>
          <c:order val="0"/>
          <c:tx>
            <c:strRef>
              <c:f>'C-10 River A'!$C$84</c:f>
              <c:strCache>
                <c:ptCount val="1"/>
                <c:pt idx="0">
                  <c:v>Ammonium (NH4)</c:v>
                </c:pt>
              </c:strCache>
            </c:strRef>
          </c:tx>
          <c:cat>
            <c:numRef>
              <c:f>'C-10 River A'!$D$80:$R$80</c:f>
              <c:numCache>
                <c:formatCode>General</c:formatCode>
                <c:ptCount val="15"/>
                <c:pt idx="0">
                  <c:v>1990</c:v>
                </c:pt>
                <c:pt idx="1">
                  <c:v>1995</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numCache>
            </c:numRef>
          </c:cat>
          <c:val>
            <c:numRef>
              <c:f>'C-10 River A'!$D$88:$R$88</c:f>
              <c:numCache>
                <c:formatCode>General</c:formatCode>
                <c:ptCount val="15"/>
                <c:pt idx="0">
                  <c:v>1.218</c:v>
                </c:pt>
                <c:pt idx="1">
                  <c:v>0.63666666666666671</c:v>
                </c:pt>
                <c:pt idx="2">
                  <c:v>1.021666665871938</c:v>
                </c:pt>
                <c:pt idx="3">
                  <c:v>0.79651515368259318</c:v>
                </c:pt>
                <c:pt idx="4">
                  <c:v>0.6882499985231294</c:v>
                </c:pt>
                <c:pt idx="5">
                  <c:v>0.61333333487311992</c:v>
                </c:pt>
                <c:pt idx="6">
                  <c:v>0.96400000178813938</c:v>
                </c:pt>
                <c:pt idx="7">
                  <c:v>0.73899999694029495</c:v>
                </c:pt>
                <c:pt idx="8">
                  <c:v>0.83099999801317848</c:v>
                </c:pt>
                <c:pt idx="9">
                  <c:v>0.71837037565090034</c:v>
                </c:pt>
                <c:pt idx="10">
                  <c:v>0.80038888607422509</c:v>
                </c:pt>
                <c:pt idx="11">
                  <c:v>0.72516666653421191</c:v>
                </c:pt>
                <c:pt idx="12">
                  <c:v>0.91316666656732559</c:v>
                </c:pt>
                <c:pt idx="13">
                  <c:v>1.1804949461956218</c:v>
                </c:pt>
                <c:pt idx="14">
                  <c:v>1.2837272711016914</c:v>
                </c:pt>
              </c:numCache>
            </c:numRef>
          </c:val>
          <c:smooth val="0"/>
        </c:ser>
        <c:dLbls>
          <c:showLegendKey val="0"/>
          <c:showVal val="0"/>
          <c:showCatName val="0"/>
          <c:showSerName val="0"/>
          <c:showPercent val="0"/>
          <c:showBubbleSize val="0"/>
        </c:dLbls>
        <c:marker val="1"/>
        <c:smooth val="0"/>
        <c:axId val="32393088"/>
        <c:axId val="32400512"/>
      </c:lineChart>
      <c:catAx>
        <c:axId val="32393088"/>
        <c:scaling>
          <c:orientation val="minMax"/>
        </c:scaling>
        <c:delete val="0"/>
        <c:axPos val="b"/>
        <c:numFmt formatCode="General" sourceLinked="1"/>
        <c:majorTickMark val="none"/>
        <c:minorTickMark val="none"/>
        <c:tickLblPos val="nextTo"/>
        <c:txPr>
          <a:bodyPr/>
          <a:lstStyle/>
          <a:p>
            <a:pPr>
              <a:defRPr sz="1200" b="1"/>
            </a:pPr>
            <a:endParaRPr lang="ru-RU"/>
          </a:p>
        </c:txPr>
        <c:crossAx val="32400512"/>
        <c:crosses val="autoZero"/>
        <c:auto val="1"/>
        <c:lblAlgn val="ctr"/>
        <c:lblOffset val="100"/>
        <c:noMultiLvlLbl val="0"/>
      </c:catAx>
      <c:valAx>
        <c:axId val="32400512"/>
        <c:scaling>
          <c:orientation val="minMax"/>
        </c:scaling>
        <c:delete val="0"/>
        <c:axPos val="l"/>
        <c:majorGridlines/>
        <c:title>
          <c:tx>
            <c:rich>
              <a:bodyPr rot="-5400000" vert="horz"/>
              <a:lstStyle/>
              <a:p>
                <a:pPr>
                  <a:defRPr sz="1400"/>
                </a:pPr>
                <a:r>
                  <a:rPr lang="en-US" sz="1400"/>
                  <a:t>mg of N/liter</a:t>
                </a:r>
              </a:p>
            </c:rich>
          </c:tx>
          <c:layout>
            <c:manualLayout>
              <c:xMode val="edge"/>
              <c:yMode val="edge"/>
              <c:x val="1.6430220732400625E-2"/>
              <c:y val="0.21553878681831437"/>
            </c:manualLayout>
          </c:layout>
          <c:overlay val="0"/>
        </c:title>
        <c:numFmt formatCode="General" sourceLinked="1"/>
        <c:majorTickMark val="none"/>
        <c:minorTickMark val="none"/>
        <c:tickLblPos val="nextTo"/>
        <c:spPr>
          <a:ln w="9525">
            <a:noFill/>
          </a:ln>
        </c:spPr>
        <c:txPr>
          <a:bodyPr/>
          <a:lstStyle/>
          <a:p>
            <a:pPr>
              <a:defRPr sz="1200" b="1"/>
            </a:pPr>
            <a:endParaRPr lang="ru-RU"/>
          </a:p>
        </c:txPr>
        <c:crossAx val="32393088"/>
        <c:crosses val="autoZero"/>
        <c:crossBetween val="between"/>
      </c:valAx>
    </c:plotArea>
    <c:legend>
      <c:legendPos val="b"/>
      <c:layout>
        <c:manualLayout>
          <c:xMode val="edge"/>
          <c:yMode val="edge"/>
          <c:x val="0.37798271758081126"/>
          <c:y val="0.8388033327102673"/>
          <c:w val="0.24125709566828532"/>
          <c:h val="0.13921628694261562"/>
        </c:manualLayout>
      </c:layout>
      <c:overlay val="0"/>
      <c:txPr>
        <a:bodyPr/>
        <a:lstStyle/>
        <a:p>
          <a:pPr>
            <a:defRPr sz="1600" b="1"/>
          </a:pPr>
          <a:endParaRPr lang="ru-RU"/>
        </a:p>
      </c:txPr>
    </c:legend>
    <c:plotVisOnly val="1"/>
    <c:dispBlanksAs val="gap"/>
    <c:showDLblsOverMax val="0"/>
  </c:chart>
  <c:spPr>
    <a:solidFill>
      <a:schemeClr val="accent1">
        <a:lumMod val="40000"/>
        <a:lumOff val="60000"/>
      </a:schemeClr>
    </a:solidFill>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B6ABDD3-E3D7-45E5-88D9-F600FAB38769}" type="datetimeFigureOut">
              <a:rPr lang="en-US"/>
              <a:pPr>
                <a:defRPr/>
              </a:pPr>
              <a:t>5/14/2014</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01330CB-9E33-4F3A-B533-F86355B8BD83}" type="slidenum">
              <a:rPr lang="en-US"/>
              <a:pPr>
                <a:defRPr/>
              </a:pPr>
              <a:t>‹#›</a:t>
            </a:fld>
            <a:endParaRPr lang="en-US"/>
          </a:p>
        </p:txBody>
      </p:sp>
    </p:spTree>
    <p:extLst>
      <p:ext uri="{BB962C8B-B14F-4D97-AF65-F5344CB8AC3E}">
        <p14:creationId xmlns:p14="http://schemas.microsoft.com/office/powerpoint/2010/main" val="366951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4F6802C-B533-4B5A-AC46-0D6B8381298A}" type="datetimeFigureOut">
              <a:rPr lang="en-GB"/>
              <a:pPr>
                <a:defRPr/>
              </a:pPr>
              <a:t>14/05/2014</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DB51D3C-5619-422A-9941-39F28F70B53D}" type="slidenum">
              <a:rPr lang="en-GB"/>
              <a:pPr>
                <a:defRPr/>
              </a:pPr>
              <a:t>‹#›</a:t>
            </a:fld>
            <a:endParaRPr lang="en-GB"/>
          </a:p>
        </p:txBody>
      </p:sp>
    </p:spTree>
    <p:extLst>
      <p:ext uri="{BB962C8B-B14F-4D97-AF65-F5344CB8AC3E}">
        <p14:creationId xmlns:p14="http://schemas.microsoft.com/office/powerpoint/2010/main" val="1403378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3577" y="2276872"/>
            <a:ext cx="9906000" cy="1143000"/>
          </a:xfrm>
          <a:prstGeom prst="rect">
            <a:avLst/>
          </a:prstGeom>
        </p:spPr>
        <p:txBody>
          <a:bodyPr rtlCol="0">
            <a:normAutofit/>
          </a:bodyPr>
          <a:lstStyle>
            <a:lvl1pPr>
              <a:defRPr>
                <a:solidFill>
                  <a:schemeClr val="accent1">
                    <a:lumMod val="75000"/>
                  </a:schemeClr>
                </a:solidFill>
              </a:defRPr>
            </a:lvl1pPr>
          </a:lstStyle>
          <a:p>
            <a:r>
              <a:rPr lang="en-GB" dirty="0" smtClean="0"/>
              <a:t>Main title</a:t>
            </a:r>
          </a:p>
        </p:txBody>
      </p:sp>
      <p:sp>
        <p:nvSpPr>
          <p:cNvPr id="3" name="Text Placeholder 22"/>
          <p:cNvSpPr>
            <a:spLocks noGrp="1"/>
          </p:cNvSpPr>
          <p:nvPr>
            <p:ph idx="1"/>
          </p:nvPr>
        </p:nvSpPr>
        <p:spPr>
          <a:xfrm>
            <a:off x="0" y="3573016"/>
            <a:ext cx="9906000" cy="4525963"/>
          </a:xfrm>
          <a:prstGeom prst="rect">
            <a:avLst/>
          </a:prstGeom>
        </p:spPr>
        <p:txBody>
          <a:bodyPr/>
          <a:lstStyle>
            <a:lvl1pPr>
              <a:defRPr sz="2400"/>
            </a:lvl1pPr>
          </a:lstStyle>
          <a:p>
            <a:pPr lvl="0"/>
            <a:r>
              <a:rPr lang="en-US" dirty="0" err="1" smtClean="0"/>
              <a:t>Click to edit Master text styles</a:t>
            </a:r>
          </a:p>
          <a:p>
            <a:pPr lvl="1"/>
            <a:r>
              <a:rPr lang="en-US" dirty="0" err="1" smtClean="0"/>
              <a:t>Second level</a:t>
            </a:r>
          </a:p>
          <a:p>
            <a:pPr lvl="2"/>
            <a:r>
              <a:rPr lang="en-US" dirty="0" err="1" smtClean="0"/>
              <a:t>Third level</a:t>
            </a:r>
          </a:p>
          <a:p>
            <a:pPr lvl="3"/>
            <a:r>
              <a:rPr lang="en-US" dirty="0" err="1" smtClean="0"/>
              <a:t>Fourth level</a:t>
            </a:r>
          </a:p>
          <a:p>
            <a:pPr lvl="4"/>
            <a:r>
              <a:rPr lang="en-US" dirty="0" err="1" smtClean="0"/>
              <a:t>Fifth level</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r>
              <a:rPr lang="en-GB" dirty="0" smtClean="0"/>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userDrawn="1"/>
        </p:nvSpPr>
        <p:spPr>
          <a:xfrm>
            <a:off x="3152775" y="333375"/>
            <a:ext cx="6753225"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fontAlgn="auto">
              <a:spcAft>
                <a:spcPts val="0"/>
              </a:spcAft>
              <a:defRPr/>
            </a:pPr>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userDrawn="1"/>
        </p:nvSpPr>
        <p:spPr>
          <a:xfrm>
            <a:off x="3152775" y="333375"/>
            <a:ext cx="6753225"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fontAlgn="auto">
              <a:spcAft>
                <a:spcPts val="0"/>
              </a:spcAft>
              <a:defRPr/>
            </a:pPr>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r>
              <a:rPr lang="en-GB" dirty="0" smtClean="0"/>
              <a:t>Main title here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r>
              <a:rPr lang="en-GB" dirty="0" smtClean="0"/>
              <a:t>Main title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5" name="Rectangle 3"/>
          <p:cNvSpPr txBox="1">
            <a:spLocks noChangeArrowheads="1"/>
          </p:cNvSpPr>
          <p:nvPr userDrawn="1"/>
        </p:nvSpPr>
        <p:spPr>
          <a:xfrm>
            <a:off x="3152775" y="333375"/>
            <a:ext cx="6753225"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fontAlgn="auto">
              <a:spcAft>
                <a:spcPts val="0"/>
              </a:spcAft>
              <a:defRPr/>
            </a:pPr>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3175" y="2276475"/>
            <a:ext cx="990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Main title</a:t>
            </a:r>
          </a:p>
        </p:txBody>
      </p:sp>
      <p:sp>
        <p:nvSpPr>
          <p:cNvPr id="23" name="Text Placeholder 22"/>
          <p:cNvSpPr>
            <a:spLocks noGrp="1"/>
          </p:cNvSpPr>
          <p:nvPr>
            <p:ph type="body" idx="1"/>
          </p:nvPr>
        </p:nvSpPr>
        <p:spPr>
          <a:xfrm>
            <a:off x="0" y="3573463"/>
            <a:ext cx="9906000" cy="4525962"/>
          </a:xfrm>
          <a:prstGeom prst="rect">
            <a:avLst/>
          </a:prstGeom>
        </p:spPr>
        <p:txBody>
          <a:bodyPr vert="horz" lIns="91440" tIns="45720" rIns="91440" bIns="45720" rtlCol="0">
            <a:normAutofit/>
          </a:bodyPr>
          <a:lstStyle/>
          <a:p>
            <a:r>
              <a:rPr lang="es-AR" dirty="0" err="1" smtClean="0"/>
              <a:t>Subtitle</a:t>
            </a:r>
            <a:endParaRPr lang="es-AR" dirty="0" smtClean="0"/>
          </a:p>
          <a:p>
            <a:endParaRPr lang="es-AR" dirty="0" smtClean="0"/>
          </a:p>
          <a:p>
            <a:r>
              <a:rPr lang="es-AR" dirty="0" err="1" smtClean="0"/>
              <a:t>Author</a:t>
            </a:r>
            <a:endParaRPr lang="es-AR" dirty="0" smtClean="0"/>
          </a:p>
          <a:p>
            <a:r>
              <a:rPr lang="fr-CH" dirty="0" err="1" smtClean="0"/>
              <a:t>Her</a:t>
            </a:r>
            <a:r>
              <a:rPr lang="fr-CH" dirty="0" smtClean="0"/>
              <a:t>/</a:t>
            </a:r>
            <a:r>
              <a:rPr lang="fr-CH" dirty="0" err="1" smtClean="0"/>
              <a:t>his</a:t>
            </a:r>
            <a:r>
              <a:rPr lang="fr-CH" dirty="0" smtClean="0"/>
              <a:t> </a:t>
            </a:r>
            <a:r>
              <a:rPr lang="fr-CH" dirty="0" err="1" smtClean="0"/>
              <a:t>title</a:t>
            </a:r>
            <a:endParaRPr lang="en-US" dirty="0" smtClean="0"/>
          </a:p>
          <a:p>
            <a:endParaRPr lang="es-AR" dirty="0" smtClean="0"/>
          </a:p>
          <a:p>
            <a:r>
              <a:rPr lang="es-AR" dirty="0" err="1" smtClean="0"/>
              <a:t>Location</a:t>
            </a:r>
            <a:endParaRPr lang="es-AR" dirty="0" smtClean="0"/>
          </a:p>
          <a:p>
            <a:r>
              <a:rPr lang="fr-CH" dirty="0" smtClean="0"/>
              <a:t>Date</a:t>
            </a:r>
            <a:endParaRPr lang="en-GB"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Lst>
  <p:timing>
    <p:tnLst>
      <p:par>
        <p:cTn id="1" dur="indefinite" restart="never" nodeType="tmRoot"/>
      </p:par>
    </p:tnLst>
  </p:timing>
  <p:txStyles>
    <p:titleStyle>
      <a:lvl1pPr algn="ctr" rtl="0" fontAlgn="base">
        <a:spcBef>
          <a:spcPct val="0"/>
        </a:spcBef>
        <a:spcAft>
          <a:spcPct val="0"/>
        </a:spcAft>
        <a:defRPr sz="4400" kern="1200">
          <a:solidFill>
            <a:srgbClr val="558ED5"/>
          </a:solidFill>
          <a:latin typeface="+mj-lt"/>
          <a:ea typeface="+mj-ea"/>
          <a:cs typeface="+mj-cs"/>
        </a:defRPr>
      </a:lvl1pPr>
      <a:lvl2pPr algn="ctr" rtl="0" fontAlgn="base">
        <a:spcBef>
          <a:spcPct val="0"/>
        </a:spcBef>
        <a:spcAft>
          <a:spcPct val="0"/>
        </a:spcAft>
        <a:defRPr sz="4400">
          <a:solidFill>
            <a:srgbClr val="558ED5"/>
          </a:solidFill>
          <a:latin typeface="Calibri" pitchFamily="34" charset="0"/>
        </a:defRPr>
      </a:lvl2pPr>
      <a:lvl3pPr algn="ctr" rtl="0" fontAlgn="base">
        <a:spcBef>
          <a:spcPct val="0"/>
        </a:spcBef>
        <a:spcAft>
          <a:spcPct val="0"/>
        </a:spcAft>
        <a:defRPr sz="4400">
          <a:solidFill>
            <a:srgbClr val="558ED5"/>
          </a:solidFill>
          <a:latin typeface="Calibri" pitchFamily="34" charset="0"/>
        </a:defRPr>
      </a:lvl3pPr>
      <a:lvl4pPr algn="ctr" rtl="0" fontAlgn="base">
        <a:spcBef>
          <a:spcPct val="0"/>
        </a:spcBef>
        <a:spcAft>
          <a:spcPct val="0"/>
        </a:spcAft>
        <a:defRPr sz="4400">
          <a:solidFill>
            <a:srgbClr val="558ED5"/>
          </a:solidFill>
          <a:latin typeface="Calibri" pitchFamily="34" charset="0"/>
        </a:defRPr>
      </a:lvl4pPr>
      <a:lvl5pPr algn="ctr" rtl="0" fontAlgn="base">
        <a:spcBef>
          <a:spcPct val="0"/>
        </a:spcBef>
        <a:spcAft>
          <a:spcPct val="0"/>
        </a:spcAft>
        <a:defRPr sz="4400">
          <a:solidFill>
            <a:srgbClr val="558ED5"/>
          </a:solidFill>
          <a:latin typeface="Calibri" pitchFamily="34" charset="0"/>
        </a:defRPr>
      </a:lvl5pPr>
      <a:lvl6pPr marL="457200" algn="ctr" rtl="0" fontAlgn="base">
        <a:spcBef>
          <a:spcPct val="0"/>
        </a:spcBef>
        <a:spcAft>
          <a:spcPct val="0"/>
        </a:spcAft>
        <a:defRPr sz="4400">
          <a:solidFill>
            <a:srgbClr val="558ED5"/>
          </a:solidFill>
          <a:latin typeface="Calibri" pitchFamily="34" charset="0"/>
        </a:defRPr>
      </a:lvl6pPr>
      <a:lvl7pPr marL="914400" algn="ctr" rtl="0" fontAlgn="base">
        <a:spcBef>
          <a:spcPct val="0"/>
        </a:spcBef>
        <a:spcAft>
          <a:spcPct val="0"/>
        </a:spcAft>
        <a:defRPr sz="4400">
          <a:solidFill>
            <a:srgbClr val="558ED5"/>
          </a:solidFill>
          <a:latin typeface="Calibri" pitchFamily="34" charset="0"/>
        </a:defRPr>
      </a:lvl7pPr>
      <a:lvl8pPr marL="1371600" algn="ctr" rtl="0" fontAlgn="base">
        <a:spcBef>
          <a:spcPct val="0"/>
        </a:spcBef>
        <a:spcAft>
          <a:spcPct val="0"/>
        </a:spcAft>
        <a:defRPr sz="4400">
          <a:solidFill>
            <a:srgbClr val="558ED5"/>
          </a:solidFill>
          <a:latin typeface="Calibri" pitchFamily="34" charset="0"/>
        </a:defRPr>
      </a:lvl8pPr>
      <a:lvl9pPr marL="1828800" algn="ctr" rtl="0" fontAlgn="base">
        <a:spcBef>
          <a:spcPct val="0"/>
        </a:spcBef>
        <a:spcAft>
          <a:spcPct val="0"/>
        </a:spcAft>
        <a:defRPr sz="4400">
          <a:solidFill>
            <a:srgbClr val="558ED5"/>
          </a:solidFill>
          <a:latin typeface="Calibri" pitchFamily="34" charset="0"/>
        </a:defRPr>
      </a:lvl9pPr>
    </p:titleStyle>
    <p:bodyStyle>
      <a:lvl1pPr algn="l" rtl="0" fontAlgn="base">
        <a:spcBef>
          <a:spcPct val="20000"/>
        </a:spcBef>
        <a:spcAft>
          <a:spcPct val="0"/>
        </a:spcAft>
        <a:buFont typeface="Arial" charset="0"/>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3175" y="2636912"/>
            <a:ext cx="9906000" cy="1440160"/>
          </a:xfrm>
        </p:spPr>
        <p:txBody>
          <a:bodyPr>
            <a:normAutofit fontScale="90000"/>
          </a:bodyPr>
          <a:lstStyle/>
          <a:p>
            <a:r>
              <a:rPr lang="ru-RU" sz="2500" b="1" dirty="0">
                <a:solidFill>
                  <a:schemeClr val="tx2"/>
                </a:solidFill>
                <a:effectLst>
                  <a:outerShdw blurRad="38100" dist="38100" dir="2700000" algn="tl">
                    <a:srgbClr val="000000">
                      <a:alpha val="43137"/>
                    </a:srgbClr>
                  </a:outerShdw>
                </a:effectLst>
                <a:latin typeface="Verdana" pitchFamily="34" charset="0"/>
              </a:rPr>
              <a:t>Производство экологических показателей</a:t>
            </a:r>
            <a:br>
              <a:rPr lang="ru-RU" sz="2500" b="1" dirty="0">
                <a:solidFill>
                  <a:schemeClr val="tx2"/>
                </a:solidFill>
                <a:effectLst>
                  <a:outerShdw blurRad="38100" dist="38100" dir="2700000" algn="tl">
                    <a:srgbClr val="000000">
                      <a:alpha val="43137"/>
                    </a:srgbClr>
                  </a:outerShdw>
                </a:effectLst>
                <a:latin typeface="Verdana" pitchFamily="34" charset="0"/>
              </a:rPr>
            </a:br>
            <a:r>
              <a:rPr lang="ru-RU" sz="2500" b="1" dirty="0" err="1">
                <a:solidFill>
                  <a:schemeClr val="tx2"/>
                </a:solidFill>
                <a:effectLst>
                  <a:outerShdw blurRad="38100" dist="38100" dir="2700000" algn="tl">
                    <a:srgbClr val="000000">
                      <a:alpha val="43137"/>
                    </a:srgbClr>
                  </a:outerShdw>
                </a:effectLst>
                <a:latin typeface="Verdana" pitchFamily="34" charset="0"/>
              </a:rPr>
              <a:t>Production</a:t>
            </a:r>
            <a:r>
              <a:rPr lang="ru-RU" sz="2500" b="1" dirty="0">
                <a:solidFill>
                  <a:schemeClr val="tx2"/>
                </a:solidFill>
                <a:effectLst>
                  <a:outerShdw blurRad="38100" dist="38100" dir="2700000" algn="tl">
                    <a:srgbClr val="000000">
                      <a:alpha val="43137"/>
                    </a:srgbClr>
                  </a:outerShdw>
                </a:effectLst>
                <a:latin typeface="Verdana" pitchFamily="34" charset="0"/>
              </a:rPr>
              <a:t> </a:t>
            </a:r>
            <a:r>
              <a:rPr lang="ru-RU" sz="2500" b="1" dirty="0" err="1">
                <a:solidFill>
                  <a:schemeClr val="tx2"/>
                </a:solidFill>
                <a:effectLst>
                  <a:outerShdw blurRad="38100" dist="38100" dir="2700000" algn="tl">
                    <a:srgbClr val="000000">
                      <a:alpha val="43137"/>
                    </a:srgbClr>
                  </a:outerShdw>
                </a:effectLst>
                <a:latin typeface="Verdana" pitchFamily="34" charset="0"/>
              </a:rPr>
              <a:t>of</a:t>
            </a:r>
            <a:r>
              <a:rPr lang="ru-RU" sz="2500" b="1" dirty="0">
                <a:solidFill>
                  <a:schemeClr val="tx2"/>
                </a:solidFill>
                <a:effectLst>
                  <a:outerShdw blurRad="38100" dist="38100" dir="2700000" algn="tl">
                    <a:srgbClr val="000000">
                      <a:alpha val="43137"/>
                    </a:srgbClr>
                  </a:outerShdw>
                </a:effectLst>
                <a:latin typeface="Verdana" pitchFamily="34" charset="0"/>
              </a:rPr>
              <a:t> </a:t>
            </a:r>
            <a:r>
              <a:rPr lang="ru-RU" sz="2500" b="1" dirty="0" err="1">
                <a:solidFill>
                  <a:schemeClr val="tx2"/>
                </a:solidFill>
                <a:effectLst>
                  <a:outerShdw blurRad="38100" dist="38100" dir="2700000" algn="tl">
                    <a:srgbClr val="000000">
                      <a:alpha val="43137"/>
                    </a:srgbClr>
                  </a:outerShdw>
                </a:effectLst>
                <a:latin typeface="Verdana" pitchFamily="34" charset="0"/>
              </a:rPr>
              <a:t>environmental</a:t>
            </a:r>
            <a:r>
              <a:rPr lang="ru-RU" sz="2500" b="1" dirty="0">
                <a:solidFill>
                  <a:schemeClr val="tx2"/>
                </a:solidFill>
                <a:effectLst>
                  <a:outerShdw blurRad="38100" dist="38100" dir="2700000" algn="tl">
                    <a:srgbClr val="000000">
                      <a:alpha val="43137"/>
                    </a:srgbClr>
                  </a:outerShdw>
                </a:effectLst>
                <a:latin typeface="Verdana" pitchFamily="34" charset="0"/>
              </a:rPr>
              <a:t> </a:t>
            </a:r>
            <a:r>
              <a:rPr lang="ru-RU" sz="2500" b="1" dirty="0" err="1" smtClean="0">
                <a:solidFill>
                  <a:schemeClr val="tx2"/>
                </a:solidFill>
                <a:effectLst>
                  <a:outerShdw blurRad="38100" dist="38100" dir="2700000" algn="tl">
                    <a:srgbClr val="000000">
                      <a:alpha val="43137"/>
                    </a:srgbClr>
                  </a:outerShdw>
                </a:effectLst>
                <a:latin typeface="Verdana" pitchFamily="34" charset="0"/>
              </a:rPr>
              <a:t>indicator</a:t>
            </a:r>
            <a:r>
              <a:rPr lang="ru-RU" sz="2500" b="1" dirty="0" smtClean="0">
                <a:solidFill>
                  <a:schemeClr val="tx2"/>
                </a:solidFill>
                <a:effectLst>
                  <a:outerShdw blurRad="38100" dist="38100" dir="2700000" algn="tl">
                    <a:srgbClr val="000000">
                      <a:alpha val="43137"/>
                    </a:srgbClr>
                  </a:outerShdw>
                </a:effectLst>
                <a:latin typeface="Verdana" pitchFamily="34" charset="0"/>
              </a:rPr>
              <a:t/>
            </a:r>
            <a:br>
              <a:rPr lang="ru-RU" sz="2500" b="1" dirty="0" smtClean="0">
                <a:solidFill>
                  <a:schemeClr val="tx2"/>
                </a:solidFill>
                <a:effectLst>
                  <a:outerShdw blurRad="38100" dist="38100" dir="2700000" algn="tl">
                    <a:srgbClr val="000000">
                      <a:alpha val="43137"/>
                    </a:srgbClr>
                  </a:outerShdw>
                </a:effectLst>
                <a:latin typeface="Verdana" pitchFamily="34" charset="0"/>
              </a:rPr>
            </a:br>
            <a:r>
              <a:rPr lang="ru-RU" sz="2500" b="1" dirty="0">
                <a:solidFill>
                  <a:schemeClr val="tx2"/>
                </a:solidFill>
                <a:effectLst>
                  <a:outerShdw blurRad="38100" dist="38100" dir="2700000" algn="tl">
                    <a:srgbClr val="000000">
                      <a:alpha val="43137"/>
                    </a:srgbClr>
                  </a:outerShdw>
                </a:effectLst>
                <a:latin typeface="Verdana" pitchFamily="34" charset="0"/>
              </a:rPr>
              <a:t/>
            </a:r>
            <a:br>
              <a:rPr lang="ru-RU" sz="2500" b="1" dirty="0">
                <a:solidFill>
                  <a:schemeClr val="tx2"/>
                </a:solidFill>
                <a:effectLst>
                  <a:outerShdw blurRad="38100" dist="38100" dir="2700000" algn="tl">
                    <a:srgbClr val="000000">
                      <a:alpha val="43137"/>
                    </a:srgbClr>
                  </a:outerShdw>
                </a:effectLst>
                <a:latin typeface="Verdana" pitchFamily="34" charset="0"/>
              </a:rPr>
            </a:br>
            <a:r>
              <a:rPr lang="ru-RU" sz="1800" b="1" i="1" u="sng" dirty="0" smtClean="0">
                <a:solidFill>
                  <a:schemeClr val="tx2"/>
                </a:solidFill>
                <a:effectLst>
                  <a:outerShdw blurRad="38100" dist="38100" dir="2700000" algn="tl">
                    <a:srgbClr val="000000">
                      <a:alpha val="43137"/>
                    </a:srgbClr>
                  </a:outerShdw>
                </a:effectLst>
                <a:latin typeface="Verdana" pitchFamily="34" charset="0"/>
              </a:rPr>
              <a:t>Биохимическое потребление кислорода и концентрация аммонийного</a:t>
            </a:r>
            <a:br>
              <a:rPr lang="ru-RU" sz="1800" b="1" i="1" u="sng" dirty="0" smtClean="0">
                <a:solidFill>
                  <a:schemeClr val="tx2"/>
                </a:solidFill>
                <a:effectLst>
                  <a:outerShdw blurRad="38100" dist="38100" dir="2700000" algn="tl">
                    <a:srgbClr val="000000">
                      <a:alpha val="43137"/>
                    </a:srgbClr>
                  </a:outerShdw>
                </a:effectLst>
                <a:latin typeface="Verdana" pitchFamily="34" charset="0"/>
              </a:rPr>
            </a:br>
            <a:r>
              <a:rPr lang="ru-RU" sz="1800" b="1" i="1" u="sng" dirty="0" smtClean="0">
                <a:solidFill>
                  <a:schemeClr val="tx2"/>
                </a:solidFill>
                <a:effectLst>
                  <a:outerShdw blurRad="38100" dist="38100" dir="2700000" algn="tl">
                    <a:srgbClr val="000000">
                      <a:alpha val="43137"/>
                    </a:srgbClr>
                  </a:outerShdw>
                </a:effectLst>
                <a:latin typeface="Verdana" pitchFamily="34" charset="0"/>
              </a:rPr>
              <a:t>азота в речной воде (С10)</a:t>
            </a:r>
            <a:br>
              <a:rPr lang="ru-RU" sz="1800" b="1" i="1" u="sng" dirty="0" smtClean="0">
                <a:solidFill>
                  <a:schemeClr val="tx2"/>
                </a:solidFill>
                <a:effectLst>
                  <a:outerShdw blurRad="38100" dist="38100" dir="2700000" algn="tl">
                    <a:srgbClr val="000000">
                      <a:alpha val="43137"/>
                    </a:srgbClr>
                  </a:outerShdw>
                </a:effectLst>
                <a:latin typeface="Verdana" pitchFamily="34" charset="0"/>
              </a:rPr>
            </a:br>
            <a:r>
              <a:rPr lang="en-US" sz="1800" b="1" i="1" u="sng" dirty="0" smtClean="0">
                <a:solidFill>
                  <a:schemeClr val="tx2"/>
                </a:solidFill>
                <a:effectLst>
                  <a:outerShdw blurRad="38100" dist="38100" dir="2700000" algn="tl">
                    <a:srgbClr val="000000">
                      <a:alpha val="43137"/>
                    </a:srgbClr>
                  </a:outerShdw>
                </a:effectLst>
                <a:latin typeface="Verdana" pitchFamily="34" charset="0"/>
              </a:rPr>
              <a:t>Biochemical oxygen demand and concentration of ammonium in rivers</a:t>
            </a:r>
            <a:br>
              <a:rPr lang="en-US" sz="1800" b="1" i="1" u="sng" dirty="0" smtClean="0">
                <a:solidFill>
                  <a:schemeClr val="tx2"/>
                </a:solidFill>
                <a:effectLst>
                  <a:outerShdw blurRad="38100" dist="38100" dir="2700000" algn="tl">
                    <a:srgbClr val="000000">
                      <a:alpha val="43137"/>
                    </a:srgbClr>
                  </a:outerShdw>
                </a:effectLst>
                <a:latin typeface="Verdana" pitchFamily="34" charset="0"/>
              </a:rPr>
            </a:br>
            <a:r>
              <a:rPr lang="en-US" sz="1800" b="1" i="1" u="sng" dirty="0" smtClean="0">
                <a:solidFill>
                  <a:schemeClr val="tx2"/>
                </a:solidFill>
                <a:effectLst>
                  <a:outerShdw blurRad="38100" dist="38100" dir="2700000" algn="tl">
                    <a:srgbClr val="000000">
                      <a:alpha val="43137"/>
                    </a:srgbClr>
                  </a:outerShdw>
                </a:effectLst>
                <a:latin typeface="Verdana" pitchFamily="34" charset="0"/>
              </a:rPr>
              <a:t/>
            </a:r>
            <a:br>
              <a:rPr lang="en-US" sz="1800" b="1" i="1" u="sng" dirty="0" smtClean="0">
                <a:solidFill>
                  <a:schemeClr val="tx2"/>
                </a:solidFill>
                <a:effectLst>
                  <a:outerShdw blurRad="38100" dist="38100" dir="2700000" algn="tl">
                    <a:srgbClr val="000000">
                      <a:alpha val="43137"/>
                    </a:srgbClr>
                  </a:outerShdw>
                </a:effectLst>
                <a:latin typeface="Verdana" pitchFamily="34" charset="0"/>
              </a:rPr>
            </a:br>
            <a:r>
              <a:rPr lang="ru-RU" sz="1800" b="1" i="1" u="sng" dirty="0">
                <a:solidFill>
                  <a:schemeClr val="tx2"/>
                </a:solidFill>
                <a:effectLst>
                  <a:outerShdw blurRad="38100" dist="38100" dir="2700000" algn="tl">
                    <a:srgbClr val="000000">
                      <a:alpha val="43137"/>
                    </a:srgbClr>
                  </a:outerShdw>
                </a:effectLst>
                <a:latin typeface="Verdana" pitchFamily="34" charset="0"/>
              </a:rPr>
              <a:t/>
            </a:r>
            <a:br>
              <a:rPr lang="ru-RU" sz="1800" b="1" i="1" u="sng" dirty="0">
                <a:solidFill>
                  <a:schemeClr val="tx2"/>
                </a:solidFill>
                <a:effectLst>
                  <a:outerShdw blurRad="38100" dist="38100" dir="2700000" algn="tl">
                    <a:srgbClr val="000000">
                      <a:alpha val="43137"/>
                    </a:srgbClr>
                  </a:outerShdw>
                </a:effectLst>
                <a:latin typeface="Verdana" pitchFamily="34" charset="0"/>
              </a:rPr>
            </a:br>
            <a:r>
              <a:rPr lang="en-US" sz="2500" b="1" dirty="0">
                <a:solidFill>
                  <a:schemeClr val="tx2"/>
                </a:solidFill>
                <a:effectLst>
                  <a:outerShdw blurRad="38100" dist="38100" dir="2700000" algn="tl">
                    <a:srgbClr val="000000">
                      <a:alpha val="43137"/>
                    </a:srgbClr>
                  </a:outerShdw>
                </a:effectLst>
                <a:latin typeface="Verdana" pitchFamily="34" charset="0"/>
              </a:rPr>
              <a:t/>
            </a:r>
            <a:br>
              <a:rPr lang="en-US" sz="2500" b="1" dirty="0">
                <a:solidFill>
                  <a:schemeClr val="tx2"/>
                </a:solidFill>
                <a:effectLst>
                  <a:outerShdw blurRad="38100" dist="38100" dir="2700000" algn="tl">
                    <a:srgbClr val="000000">
                      <a:alpha val="43137"/>
                    </a:srgbClr>
                  </a:outerShdw>
                </a:effectLst>
                <a:latin typeface="Verdana" pitchFamily="34" charset="0"/>
              </a:rPr>
            </a:br>
            <a:endParaRPr lang="ru-RU" sz="2500" b="1" dirty="0">
              <a:solidFill>
                <a:schemeClr val="tx2"/>
              </a:solidFill>
              <a:effectLst>
                <a:outerShdw blurRad="38100" dist="38100" dir="2700000" algn="tl">
                  <a:srgbClr val="000000">
                    <a:alpha val="43137"/>
                  </a:srgbClr>
                </a:outerShdw>
              </a:effectLst>
              <a:latin typeface="Verdana" pitchFamily="34" charset="0"/>
            </a:endParaRPr>
          </a:p>
        </p:txBody>
      </p:sp>
      <p:sp>
        <p:nvSpPr>
          <p:cNvPr id="3" name="Content Placeholder 2"/>
          <p:cNvSpPr>
            <a:spLocks noGrp="1"/>
          </p:cNvSpPr>
          <p:nvPr>
            <p:ph idx="1"/>
          </p:nvPr>
        </p:nvSpPr>
        <p:spPr>
          <a:xfrm>
            <a:off x="0" y="4149080"/>
            <a:ext cx="9906000" cy="2520008"/>
          </a:xfrm>
        </p:spPr>
        <p:txBody>
          <a:bodyPr wrap="square" numCol="1" anchor="t" anchorCtr="0" compatLnSpc="1">
            <a:prstTxWarp prst="textNoShape">
              <a:avLst/>
            </a:prstTxWarp>
          </a:bodyPr>
          <a:lstStyle/>
          <a:p>
            <a:pPr algn="ctr"/>
            <a:r>
              <a:rPr lang="en-GB" sz="2200" b="1" dirty="0">
                <a:solidFill>
                  <a:schemeClr val="tx2"/>
                </a:solidFill>
                <a:effectLst>
                  <a:outerShdw blurRad="38100" dist="38100" dir="2700000" algn="tl">
                    <a:srgbClr val="C0C0C0"/>
                  </a:outerShdw>
                </a:effectLst>
                <a:latin typeface="Verdana" pitchFamily="34" charset="0"/>
              </a:rPr>
              <a:t>Joint Task Force on Environmental Indicators</a:t>
            </a:r>
          </a:p>
          <a:p>
            <a:pPr algn="ctr"/>
            <a:r>
              <a:rPr lang="en-GB" sz="1700" b="1" dirty="0">
                <a:solidFill>
                  <a:schemeClr val="tx2"/>
                </a:solidFill>
                <a:effectLst>
                  <a:outerShdw blurRad="38100" dist="38100" dir="2700000" algn="tl">
                    <a:srgbClr val="C0C0C0"/>
                  </a:outerShdw>
                </a:effectLst>
                <a:latin typeface="Verdana" pitchFamily="34" charset="0"/>
              </a:rPr>
              <a:t> </a:t>
            </a:r>
            <a:r>
              <a:rPr lang="en-GB" sz="1700" b="1" i="1" dirty="0">
                <a:solidFill>
                  <a:schemeClr val="tx2"/>
                </a:solidFill>
                <a:effectLst>
                  <a:outerShdw blurRad="38100" dist="38100" dir="2700000" algn="tl">
                    <a:srgbClr val="C0C0C0"/>
                  </a:outerShdw>
                </a:effectLst>
                <a:latin typeface="Verdana" pitchFamily="34" charset="0"/>
              </a:rPr>
              <a:t>Eighth session</a:t>
            </a:r>
            <a:endParaRPr lang="en-GB" sz="1700" i="1" dirty="0">
              <a:solidFill>
                <a:schemeClr val="tx2"/>
              </a:solidFill>
              <a:effectLst>
                <a:outerShdw blurRad="38100" dist="38100" dir="2700000" algn="tl">
                  <a:srgbClr val="C0C0C0"/>
                </a:outerShdw>
              </a:effectLst>
              <a:latin typeface="Verdana" pitchFamily="34" charset="0"/>
            </a:endParaRPr>
          </a:p>
          <a:p>
            <a:pPr algn="ctr"/>
            <a:endParaRPr lang="en-GB" sz="900" dirty="0" smtClean="0">
              <a:solidFill>
                <a:schemeClr val="tx2"/>
              </a:solidFill>
              <a:effectLst>
                <a:outerShdw blurRad="38100" dist="38100" dir="2700000" algn="tl">
                  <a:srgbClr val="C0C0C0"/>
                </a:outerShdw>
              </a:effectLst>
              <a:latin typeface="Verdana" pitchFamily="34" charset="0"/>
            </a:endParaRPr>
          </a:p>
          <a:p>
            <a:pPr algn="ctr"/>
            <a:r>
              <a:rPr lang="en-GB" sz="1700" dirty="0" smtClean="0">
                <a:solidFill>
                  <a:schemeClr val="tx2"/>
                </a:solidFill>
                <a:effectLst>
                  <a:outerShdw blurRad="38100" dist="38100" dir="2700000" algn="tl">
                    <a:srgbClr val="C0C0C0"/>
                  </a:outerShdw>
                </a:effectLst>
                <a:latin typeface="Verdana" pitchFamily="34" charset="0"/>
              </a:rPr>
              <a:t>Geneva, 14–15 May 2014</a:t>
            </a:r>
            <a:endParaRPr lang="es-AR" sz="1700" b="1" dirty="0" smtClean="0">
              <a:solidFill>
                <a:schemeClr val="tx2"/>
              </a:solidFill>
              <a:effectLst>
                <a:outerShdw blurRad="38100" dist="38100" dir="2700000" algn="tl">
                  <a:srgbClr val="C0C0C0"/>
                </a:outerShdw>
              </a:effectLst>
              <a:latin typeface="Verdana" pitchFamily="34" charset="0"/>
            </a:endParaRPr>
          </a:p>
          <a:p>
            <a:pPr algn="ctr">
              <a:lnSpc>
                <a:spcPct val="80000"/>
              </a:lnSpc>
            </a:pPr>
            <a:endParaRPr lang="es-AR" b="1" dirty="0" smtClean="0">
              <a:solidFill>
                <a:srgbClr val="984807"/>
              </a:solidFill>
              <a:effectLst>
                <a:outerShdw blurRad="38100" dist="38100" dir="2700000" algn="tl">
                  <a:srgbClr val="C0C0C0"/>
                </a:outerShdw>
              </a:effectLst>
              <a:latin typeface="Verdana" pitchFamily="34" charset="0"/>
            </a:endParaRPr>
          </a:p>
          <a:p>
            <a:pPr algn="ctr">
              <a:lnSpc>
                <a:spcPct val="80000"/>
              </a:lnSpc>
            </a:pPr>
            <a:endParaRPr lang="en-GB" b="1" dirty="0" smtClean="0">
              <a:solidFill>
                <a:srgbClr val="006600"/>
              </a:solidFill>
              <a:effectLst>
                <a:outerShdw blurRad="38100" dist="38100" dir="2700000" algn="tl">
                  <a:srgbClr val="C0C0C0"/>
                </a:outerShdw>
              </a:effectLst>
              <a:latin typeface="Verdana" pitchFamily="34" charset="0"/>
            </a:endParaRPr>
          </a:p>
          <a:p>
            <a:endParaRPr lang="en-US" dirty="0" smtClean="0"/>
          </a:p>
        </p:txBody>
      </p:sp>
      <p:sp>
        <p:nvSpPr>
          <p:cNvPr id="4" name="TextBox 3"/>
          <p:cNvSpPr txBox="1"/>
          <p:nvPr/>
        </p:nvSpPr>
        <p:spPr>
          <a:xfrm>
            <a:off x="5890234" y="5589240"/>
            <a:ext cx="4016375" cy="923330"/>
          </a:xfrm>
          <a:prstGeom prst="rect">
            <a:avLst/>
          </a:prstGeom>
          <a:noFill/>
        </p:spPr>
        <p:txBody>
          <a:bodyPr>
            <a:spAutoFit/>
          </a:bodyPr>
          <a:lstStyle/>
          <a:p>
            <a:pPr fontAlgn="auto">
              <a:spcBef>
                <a:spcPts val="0"/>
              </a:spcBef>
              <a:spcAft>
                <a:spcPts val="0"/>
              </a:spcAft>
              <a:defRPr/>
            </a:pPr>
            <a:r>
              <a:rPr lang="en-US" dirty="0" smtClean="0">
                <a:solidFill>
                  <a:schemeClr val="accent2">
                    <a:lumMod val="75000"/>
                  </a:schemeClr>
                </a:solidFill>
                <a:effectLst>
                  <a:outerShdw blurRad="38100" dist="38100" dir="2700000" algn="tl">
                    <a:srgbClr val="C0C0C0"/>
                  </a:outerShdw>
                </a:effectLst>
                <a:latin typeface="Verdana" pitchFamily="34" charset="0"/>
                <a:ea typeface="Verdana" pitchFamily="34" charset="0"/>
                <a:cs typeface="Verdana" pitchFamily="34" charset="0"/>
              </a:rPr>
              <a:t>Alexander</a:t>
            </a:r>
            <a:r>
              <a:rPr lang="ru-RU" dirty="0" smtClean="0">
                <a:solidFill>
                  <a:schemeClr val="accent2">
                    <a:lumMod val="75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en-US" dirty="0" err="1" smtClean="0">
                <a:solidFill>
                  <a:schemeClr val="accent2">
                    <a:lumMod val="75000"/>
                  </a:schemeClr>
                </a:solidFill>
                <a:effectLst>
                  <a:outerShdw blurRad="38100" dist="38100" dir="2700000" algn="tl">
                    <a:srgbClr val="C0C0C0"/>
                  </a:outerShdw>
                </a:effectLst>
                <a:latin typeface="Verdana" pitchFamily="34" charset="0"/>
                <a:ea typeface="Verdana" pitchFamily="34" charset="0"/>
                <a:cs typeface="Verdana" pitchFamily="34" charset="0"/>
              </a:rPr>
              <a:t>Shekhovstov</a:t>
            </a:r>
            <a:endParaRPr lang="ru-RU" dirty="0" smtClean="0">
              <a:solidFill>
                <a:schemeClr val="accent2">
                  <a:lumMod val="75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fontAlgn="auto">
              <a:spcBef>
                <a:spcPts val="0"/>
              </a:spcBef>
              <a:spcAft>
                <a:spcPts val="0"/>
              </a:spcAft>
              <a:defRPr/>
            </a:pPr>
            <a:r>
              <a:rPr lang="en-US" dirty="0" smtClean="0">
                <a:solidFill>
                  <a:schemeClr val="accent2">
                    <a:lumMod val="75000"/>
                  </a:schemeClr>
                </a:solidFill>
                <a:effectLst>
                  <a:outerShdw blurRad="38100" dist="38100" dir="2700000" algn="tl">
                    <a:srgbClr val="C0C0C0"/>
                  </a:outerShdw>
                </a:effectLst>
                <a:latin typeface="Verdana" pitchFamily="34" charset="0"/>
                <a:ea typeface="Verdana" pitchFamily="34" charset="0"/>
                <a:cs typeface="Verdana" pitchFamily="34" charset="0"/>
              </a:rPr>
              <a:t>Consultant to the Secretariat</a:t>
            </a:r>
          </a:p>
          <a:p>
            <a:pPr fontAlgn="auto">
              <a:spcBef>
                <a:spcPts val="0"/>
              </a:spcBef>
              <a:spcAft>
                <a:spcPts val="0"/>
              </a:spcAft>
              <a:defRPr/>
            </a:pPr>
            <a:r>
              <a:rPr lang="en-US" dirty="0" smtClean="0">
                <a:solidFill>
                  <a:schemeClr val="accent2">
                    <a:lumMod val="75000"/>
                  </a:schemeClr>
                </a:solidFill>
                <a:effectLst>
                  <a:outerShdw blurRad="38100" dist="38100" dir="2700000" algn="tl">
                    <a:srgbClr val="C0C0C0"/>
                  </a:outerShdw>
                </a:effectLst>
                <a:latin typeface="Verdana" pitchFamily="34" charset="0"/>
                <a:ea typeface="Verdana" pitchFamily="34" charset="0"/>
                <a:cs typeface="Verdana" pitchFamily="34" charset="0"/>
              </a:rPr>
              <a:t>ECE </a:t>
            </a:r>
            <a:r>
              <a:rPr lang="en-US" dirty="0">
                <a:solidFill>
                  <a:schemeClr val="accent2">
                    <a:lumMod val="75000"/>
                  </a:schemeClr>
                </a:solidFill>
                <a:effectLst>
                  <a:outerShdw blurRad="38100" dist="38100" dir="2700000" algn="tl">
                    <a:srgbClr val="C0C0C0"/>
                  </a:outerShdw>
                </a:effectLst>
                <a:latin typeface="Verdana" pitchFamily="34" charset="0"/>
                <a:ea typeface="Verdana" pitchFamily="34" charset="0"/>
                <a:cs typeface="Verdana" pitchFamily="34" charset="0"/>
              </a:rPr>
              <a:t>Environment Division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0"/>
          </p:nvPr>
        </p:nvSpPr>
        <p:spPr>
          <a:xfrm>
            <a:off x="560512" y="1628800"/>
            <a:ext cx="8785101" cy="4537050"/>
          </a:xfrm>
        </p:spPr>
        <p:txBody>
          <a:bodyPr>
            <a:normAutofit/>
          </a:bodyPr>
          <a:lstStyle/>
          <a:p>
            <a:pPr algn="ctr"/>
            <a:r>
              <a:rPr lang="ru-RU" sz="2800" b="1" dirty="0" smtClean="0">
                <a:solidFill>
                  <a:schemeClr val="tx2">
                    <a:lumMod val="75000"/>
                  </a:schemeClr>
                </a:solidFill>
                <a:latin typeface="+mj-lt"/>
              </a:rPr>
              <a:t>Только две страны показали полные временные ряды по определению показателя:</a:t>
            </a:r>
          </a:p>
          <a:p>
            <a:pPr algn="ctr"/>
            <a:endParaRPr lang="ru-RU" sz="2800" b="1" dirty="0" smtClean="0">
              <a:solidFill>
                <a:schemeClr val="tx2">
                  <a:lumMod val="75000"/>
                </a:schemeClr>
              </a:solidFill>
              <a:latin typeface="+mj-lt"/>
            </a:endParaRPr>
          </a:p>
          <a:p>
            <a:pPr>
              <a:buFont typeface="Arial" pitchFamily="34" charset="0"/>
              <a:buChar char="•"/>
            </a:pPr>
            <a:r>
              <a:rPr lang="ru-RU" sz="2800" b="1" dirty="0" smtClean="0">
                <a:solidFill>
                  <a:schemeClr val="tx2">
                    <a:lumMod val="75000"/>
                  </a:schemeClr>
                </a:solidFill>
                <a:latin typeface="+mj-lt"/>
              </a:rPr>
              <a:t> Казахстан: 1990, 2000-2013 годы;</a:t>
            </a:r>
          </a:p>
          <a:p>
            <a:pPr>
              <a:buFont typeface="Arial" pitchFamily="34" charset="0"/>
              <a:buChar char="•"/>
            </a:pPr>
            <a:endParaRPr lang="ru-RU" sz="2800" b="1" dirty="0" smtClean="0">
              <a:solidFill>
                <a:schemeClr val="tx2">
                  <a:lumMod val="75000"/>
                </a:schemeClr>
              </a:solidFill>
              <a:latin typeface="+mj-lt"/>
            </a:endParaRPr>
          </a:p>
          <a:p>
            <a:pPr>
              <a:buFont typeface="Arial" pitchFamily="34" charset="0"/>
              <a:buChar char="•"/>
            </a:pPr>
            <a:r>
              <a:rPr lang="ru-RU" sz="2800" b="1" dirty="0" smtClean="0">
                <a:solidFill>
                  <a:schemeClr val="tx2">
                    <a:lumMod val="75000"/>
                  </a:schemeClr>
                </a:solidFill>
                <a:latin typeface="+mj-lt"/>
              </a:rPr>
              <a:t>Сербия: 1990, 1995, 2000-2012 годы</a:t>
            </a:r>
          </a:p>
        </p:txBody>
      </p:sp>
    </p:spTree>
    <p:extLst>
      <p:ext uri="{BB962C8B-B14F-4D97-AF65-F5344CB8AC3E}">
        <p14:creationId xmlns:p14="http://schemas.microsoft.com/office/powerpoint/2010/main" val="63534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0"/>
          </p:nvPr>
        </p:nvSpPr>
        <p:spPr>
          <a:xfrm>
            <a:off x="560512" y="1628800"/>
            <a:ext cx="8785101" cy="4537050"/>
          </a:xfrm>
        </p:spPr>
        <p:txBody>
          <a:bodyPr>
            <a:normAutofit fontScale="92500" lnSpcReduction="20000"/>
          </a:bodyPr>
          <a:lstStyle/>
          <a:p>
            <a:pPr algn="ctr"/>
            <a:r>
              <a:rPr lang="ru-RU" sz="2800" b="1" dirty="0" smtClean="0">
                <a:solidFill>
                  <a:schemeClr val="tx2">
                    <a:lumMod val="75000"/>
                  </a:schemeClr>
                </a:solidFill>
                <a:latin typeface="+mj-lt"/>
              </a:rPr>
              <a:t>Не полные временные ряды имеют:</a:t>
            </a:r>
          </a:p>
          <a:p>
            <a:pPr algn="ctr"/>
            <a:endParaRPr lang="ru-RU" sz="2800" b="1" dirty="0" smtClean="0">
              <a:solidFill>
                <a:schemeClr val="tx2">
                  <a:lumMod val="75000"/>
                </a:schemeClr>
              </a:solidFill>
              <a:latin typeface="+mj-lt"/>
            </a:endParaRPr>
          </a:p>
          <a:p>
            <a:pPr>
              <a:buFont typeface="Arial" pitchFamily="34" charset="0"/>
              <a:buChar char="•"/>
            </a:pPr>
            <a:r>
              <a:rPr lang="ru-RU" sz="2800" b="1" dirty="0" smtClean="0">
                <a:solidFill>
                  <a:schemeClr val="tx2">
                    <a:lumMod val="75000"/>
                  </a:schemeClr>
                </a:solidFill>
                <a:latin typeface="+mj-lt"/>
              </a:rPr>
              <a:t> Азербайджан -9 лет;</a:t>
            </a:r>
          </a:p>
          <a:p>
            <a:pPr>
              <a:buFont typeface="Arial" pitchFamily="34" charset="0"/>
              <a:buChar char="•"/>
            </a:pPr>
            <a:endParaRPr lang="ru-RU" sz="2800" b="1" dirty="0" smtClean="0">
              <a:solidFill>
                <a:schemeClr val="tx2">
                  <a:lumMod val="75000"/>
                </a:schemeClr>
              </a:solidFill>
              <a:latin typeface="+mj-lt"/>
            </a:endParaRPr>
          </a:p>
          <a:p>
            <a:pPr>
              <a:buFont typeface="Arial" pitchFamily="34" charset="0"/>
              <a:buChar char="•"/>
            </a:pPr>
            <a:r>
              <a:rPr lang="ru-RU" sz="2800" b="1" dirty="0" smtClean="0">
                <a:solidFill>
                  <a:schemeClr val="tx2">
                    <a:lumMod val="75000"/>
                  </a:schemeClr>
                </a:solidFill>
                <a:latin typeface="+mj-lt"/>
              </a:rPr>
              <a:t>Босния и Герцеговина – 7 лет;</a:t>
            </a:r>
          </a:p>
          <a:p>
            <a:pPr>
              <a:buFont typeface="Arial" pitchFamily="34" charset="0"/>
              <a:buChar char="•"/>
            </a:pPr>
            <a:endParaRPr lang="ru-RU" sz="2800" b="1" dirty="0" smtClean="0">
              <a:solidFill>
                <a:schemeClr val="tx2">
                  <a:lumMod val="75000"/>
                </a:schemeClr>
              </a:solidFill>
              <a:latin typeface="+mj-lt"/>
            </a:endParaRPr>
          </a:p>
          <a:p>
            <a:pPr>
              <a:buFont typeface="Arial" pitchFamily="34" charset="0"/>
              <a:buChar char="•"/>
            </a:pPr>
            <a:r>
              <a:rPr lang="ru-RU" sz="2800" b="1" dirty="0" smtClean="0">
                <a:solidFill>
                  <a:schemeClr val="tx2">
                    <a:lumMod val="75000"/>
                  </a:schemeClr>
                </a:solidFill>
                <a:latin typeface="+mj-lt"/>
              </a:rPr>
              <a:t>Армения и Беларусь – по 8 лет;</a:t>
            </a:r>
          </a:p>
          <a:p>
            <a:pPr>
              <a:buFont typeface="Arial" pitchFamily="34" charset="0"/>
              <a:buChar char="•"/>
            </a:pPr>
            <a:endParaRPr lang="ru-RU" sz="2800" b="1" dirty="0" smtClean="0">
              <a:solidFill>
                <a:schemeClr val="tx2">
                  <a:lumMod val="75000"/>
                </a:schemeClr>
              </a:solidFill>
              <a:latin typeface="+mj-lt"/>
            </a:endParaRPr>
          </a:p>
          <a:p>
            <a:pPr>
              <a:buFont typeface="Arial" pitchFamily="34" charset="0"/>
              <a:buChar char="•"/>
            </a:pPr>
            <a:r>
              <a:rPr lang="ru-RU" sz="2800" b="1" dirty="0" smtClean="0">
                <a:solidFill>
                  <a:schemeClr val="tx2">
                    <a:lumMod val="75000"/>
                  </a:schemeClr>
                </a:solidFill>
                <a:latin typeface="+mj-lt"/>
              </a:rPr>
              <a:t>Черногория – 4 года;</a:t>
            </a:r>
          </a:p>
          <a:p>
            <a:pPr>
              <a:buFont typeface="Arial" pitchFamily="34" charset="0"/>
              <a:buChar char="•"/>
            </a:pPr>
            <a:endParaRPr lang="ru-RU" sz="2800" b="1" dirty="0" smtClean="0">
              <a:solidFill>
                <a:schemeClr val="tx2">
                  <a:lumMod val="75000"/>
                </a:schemeClr>
              </a:solidFill>
              <a:latin typeface="+mj-lt"/>
            </a:endParaRPr>
          </a:p>
          <a:p>
            <a:pPr>
              <a:buFont typeface="Arial" pitchFamily="34" charset="0"/>
              <a:buChar char="•"/>
            </a:pPr>
            <a:r>
              <a:rPr lang="ru-RU" sz="2800" b="1" dirty="0" smtClean="0">
                <a:solidFill>
                  <a:schemeClr val="tx2">
                    <a:lumMod val="75000"/>
                  </a:schemeClr>
                </a:solidFill>
                <a:latin typeface="+mj-lt"/>
              </a:rPr>
              <a:t>Российская Федерация – 3 года.</a:t>
            </a:r>
          </a:p>
        </p:txBody>
      </p:sp>
    </p:spTree>
    <p:extLst>
      <p:ext uri="{BB962C8B-B14F-4D97-AF65-F5344CB8AC3E}">
        <p14:creationId xmlns:p14="http://schemas.microsoft.com/office/powerpoint/2010/main" val="63534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0"/>
          </p:nvPr>
        </p:nvSpPr>
        <p:spPr>
          <a:xfrm>
            <a:off x="560512" y="2357430"/>
            <a:ext cx="8785101" cy="3808420"/>
          </a:xfrm>
        </p:spPr>
        <p:txBody>
          <a:bodyPr>
            <a:normAutofit/>
          </a:bodyPr>
          <a:lstStyle/>
          <a:p>
            <a:pPr algn="just"/>
            <a:r>
              <a:rPr lang="ru-RU" sz="2800" b="1" dirty="0" smtClean="0">
                <a:solidFill>
                  <a:schemeClr val="tx2">
                    <a:lumMod val="75000"/>
                  </a:schemeClr>
                </a:solidFill>
                <a:latin typeface="+mj-lt"/>
              </a:rPr>
              <a:t>В данных Украины удалось выделить только 2011 год, а Республика Молдова не показала временных рядов данных по этому показателю.</a:t>
            </a:r>
          </a:p>
          <a:p>
            <a:pPr algn="just"/>
            <a:endParaRPr lang="ru-RU" sz="2800" b="1" dirty="0" smtClean="0">
              <a:solidFill>
                <a:schemeClr val="tx2">
                  <a:lumMod val="75000"/>
                </a:schemeClr>
              </a:solidFill>
              <a:latin typeface="+mj-lt"/>
            </a:endParaRPr>
          </a:p>
        </p:txBody>
      </p:sp>
    </p:spTree>
    <p:extLst>
      <p:ext uri="{BB962C8B-B14F-4D97-AF65-F5344CB8AC3E}">
        <p14:creationId xmlns:p14="http://schemas.microsoft.com/office/powerpoint/2010/main" val="819598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a:r>
            <a:br>
              <a:rPr lang="ru-RU" dirty="0" smtClean="0"/>
            </a:br>
            <a:r>
              <a:rPr lang="ru-RU" b="1" dirty="0" smtClean="0"/>
              <a:t>Вопросы к странам</a:t>
            </a:r>
            <a:br>
              <a:rPr lang="ru-RU" b="1" dirty="0" smtClean="0"/>
            </a:br>
            <a:r>
              <a:rPr lang="en-US" b="1" dirty="0">
                <a:solidFill>
                  <a:schemeClr val="accent6">
                    <a:lumMod val="75000"/>
                  </a:schemeClr>
                </a:solidFill>
              </a:rPr>
              <a:t>Questions to countries</a:t>
            </a:r>
            <a:r>
              <a:rPr lang="ru-RU" dirty="0"/>
              <a:t/>
            </a:r>
            <a:br>
              <a:rPr lang="ru-RU" dirty="0"/>
            </a:br>
            <a:endParaRPr lang="ru-RU" dirty="0"/>
          </a:p>
        </p:txBody>
      </p:sp>
      <p:sp>
        <p:nvSpPr>
          <p:cNvPr id="3" name="Объект 2"/>
          <p:cNvSpPr>
            <a:spLocks noGrp="1"/>
          </p:cNvSpPr>
          <p:nvPr>
            <p:ph sz="quarter" idx="10"/>
          </p:nvPr>
        </p:nvSpPr>
        <p:spPr/>
        <p:txBody>
          <a:bodyPr>
            <a:normAutofit lnSpcReduction="10000"/>
          </a:bodyPr>
          <a:lstStyle/>
          <a:p>
            <a:pPr marL="457200" indent="-457200" algn="just">
              <a:buFontTx/>
              <a:buChar char="-"/>
            </a:pPr>
            <a:r>
              <a:rPr lang="ru-RU" sz="2800" b="1" dirty="0" smtClean="0">
                <a:solidFill>
                  <a:schemeClr val="tx2">
                    <a:lumMod val="75000"/>
                  </a:schemeClr>
                </a:solidFill>
                <a:latin typeface="+mj-lt"/>
              </a:rPr>
              <a:t>В чем причина отсутствия многолетних рядов данных по БПК</a:t>
            </a:r>
            <a:r>
              <a:rPr lang="ru-RU" sz="2800" b="1" baseline="-25000" dirty="0" smtClean="0">
                <a:solidFill>
                  <a:schemeClr val="tx2">
                    <a:lumMod val="75000"/>
                  </a:schemeClr>
                </a:solidFill>
                <a:latin typeface="+mj-lt"/>
              </a:rPr>
              <a:t>5</a:t>
            </a:r>
            <a:r>
              <a:rPr lang="ru-RU" sz="2800" b="1" dirty="0" smtClean="0">
                <a:solidFill>
                  <a:schemeClr val="tx2">
                    <a:lumMod val="75000"/>
                  </a:schemeClr>
                </a:solidFill>
                <a:latin typeface="+mj-lt"/>
              </a:rPr>
              <a:t> и концентрациям </a:t>
            </a:r>
            <a:r>
              <a:rPr lang="en-US" sz="2800" b="1" dirty="0" smtClean="0">
                <a:solidFill>
                  <a:schemeClr val="tx2">
                    <a:lumMod val="75000"/>
                  </a:schemeClr>
                </a:solidFill>
                <a:latin typeface="+mj-lt"/>
              </a:rPr>
              <a:t>NH</a:t>
            </a:r>
            <a:r>
              <a:rPr lang="en-US" sz="2800" b="1" baseline="-25000" dirty="0" smtClean="0">
                <a:solidFill>
                  <a:schemeClr val="tx2">
                    <a:lumMod val="75000"/>
                  </a:schemeClr>
                </a:solidFill>
                <a:latin typeface="+mj-lt"/>
              </a:rPr>
              <a:t>4</a:t>
            </a:r>
            <a:r>
              <a:rPr lang="en-US" sz="2800" b="1" dirty="0" smtClean="0">
                <a:solidFill>
                  <a:schemeClr val="tx2">
                    <a:lumMod val="75000"/>
                  </a:schemeClr>
                </a:solidFill>
                <a:latin typeface="+mj-lt"/>
              </a:rPr>
              <a:t> </a:t>
            </a:r>
            <a:r>
              <a:rPr lang="ru-RU" sz="2800" b="1" dirty="0" smtClean="0">
                <a:solidFill>
                  <a:schemeClr val="tx2">
                    <a:lumMod val="75000"/>
                  </a:schemeClr>
                </a:solidFill>
                <a:latin typeface="+mj-lt"/>
              </a:rPr>
              <a:t>в речной воде в Республике Молдова, Украине, Российской Федерации, Черногории.</a:t>
            </a:r>
          </a:p>
          <a:p>
            <a:pPr marL="457200" indent="-457200" algn="just">
              <a:buFontTx/>
              <a:buChar char="-"/>
            </a:pPr>
            <a:endParaRPr lang="ru-RU" sz="2800" b="1" dirty="0" smtClean="0">
              <a:solidFill>
                <a:schemeClr val="tx2">
                  <a:lumMod val="75000"/>
                </a:schemeClr>
              </a:solidFill>
              <a:latin typeface="+mj-lt"/>
            </a:endParaRPr>
          </a:p>
          <a:p>
            <a:pPr marL="457200" indent="-457200" algn="just">
              <a:buFontTx/>
              <a:buChar char="-"/>
            </a:pPr>
            <a:r>
              <a:rPr lang="en-US" sz="2800" b="1" dirty="0" smtClean="0">
                <a:solidFill>
                  <a:schemeClr val="accent6">
                    <a:lumMod val="75000"/>
                  </a:schemeClr>
                </a:solidFill>
                <a:latin typeface="+mj-lt"/>
              </a:rPr>
              <a:t>What are the reasons for the lack of long-term data series for BOD</a:t>
            </a:r>
            <a:r>
              <a:rPr lang="en-US" sz="2800" b="1" baseline="-25000" dirty="0" smtClean="0">
                <a:solidFill>
                  <a:schemeClr val="accent6">
                    <a:lumMod val="75000"/>
                  </a:schemeClr>
                </a:solidFill>
                <a:latin typeface="+mj-lt"/>
              </a:rPr>
              <a:t>5</a:t>
            </a:r>
            <a:r>
              <a:rPr lang="en-US" sz="2800" b="1" dirty="0" smtClean="0">
                <a:solidFill>
                  <a:schemeClr val="accent6">
                    <a:lumMod val="75000"/>
                  </a:schemeClr>
                </a:solidFill>
                <a:latin typeface="+mj-lt"/>
              </a:rPr>
              <a:t> and NH</a:t>
            </a:r>
            <a:r>
              <a:rPr lang="en-US" sz="2800" b="1" baseline="-25000" dirty="0" smtClean="0">
                <a:solidFill>
                  <a:schemeClr val="accent6">
                    <a:lumMod val="75000"/>
                  </a:schemeClr>
                </a:solidFill>
                <a:latin typeface="+mj-lt"/>
              </a:rPr>
              <a:t>4</a:t>
            </a:r>
            <a:r>
              <a:rPr lang="en-US" sz="2800" b="1" dirty="0" smtClean="0">
                <a:solidFill>
                  <a:schemeClr val="accent6">
                    <a:lumMod val="75000"/>
                  </a:schemeClr>
                </a:solidFill>
                <a:latin typeface="+mj-lt"/>
              </a:rPr>
              <a:t> concentrations in river water [relevant  for</a:t>
            </a:r>
            <a:r>
              <a:rPr lang="ru-RU" sz="2800" b="1" dirty="0" smtClean="0">
                <a:solidFill>
                  <a:schemeClr val="accent6">
                    <a:lumMod val="75000"/>
                  </a:schemeClr>
                </a:solidFill>
                <a:latin typeface="+mj-lt"/>
              </a:rPr>
              <a:t> </a:t>
            </a:r>
            <a:r>
              <a:rPr lang="en-US" sz="2800" b="1" dirty="0" smtClean="0">
                <a:solidFill>
                  <a:schemeClr val="accent6">
                    <a:lumMod val="75000"/>
                  </a:schemeClr>
                </a:solidFill>
                <a:latin typeface="+mj-lt"/>
              </a:rPr>
              <a:t>Moldova, Ukraine, Russia, Montenegro]?</a:t>
            </a:r>
          </a:p>
          <a:p>
            <a:endParaRPr lang="ru-RU" sz="2800" dirty="0" smtClean="0">
              <a:solidFill>
                <a:schemeClr val="tx2">
                  <a:lumMod val="75000"/>
                </a:schemeClr>
              </a:solidFill>
              <a:latin typeface="+mj-lt"/>
            </a:endParaRPr>
          </a:p>
          <a:p>
            <a:endParaRPr lang="ru-RU" dirty="0"/>
          </a:p>
        </p:txBody>
      </p:sp>
    </p:spTree>
    <p:extLst>
      <p:ext uri="{BB962C8B-B14F-4D97-AF65-F5344CB8AC3E}">
        <p14:creationId xmlns:p14="http://schemas.microsoft.com/office/powerpoint/2010/main" val="3941031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a:r>
            <a:br>
              <a:rPr lang="ru-RU" dirty="0" smtClean="0"/>
            </a:br>
            <a:r>
              <a:rPr lang="ru-RU" b="1" dirty="0" smtClean="0"/>
              <a:t>Вопросы к странам</a:t>
            </a:r>
            <a:br>
              <a:rPr lang="ru-RU" b="1" dirty="0" smtClean="0"/>
            </a:br>
            <a:r>
              <a:rPr lang="en-US" b="1" dirty="0">
                <a:solidFill>
                  <a:schemeClr val="accent6">
                    <a:lumMod val="75000"/>
                  </a:schemeClr>
                </a:solidFill>
              </a:rPr>
              <a:t>Questions to countries</a:t>
            </a:r>
            <a:r>
              <a:rPr lang="ru-RU" dirty="0"/>
              <a:t/>
            </a:r>
            <a:br>
              <a:rPr lang="ru-RU" dirty="0"/>
            </a:br>
            <a:endParaRPr lang="ru-RU" dirty="0"/>
          </a:p>
        </p:txBody>
      </p:sp>
      <p:sp>
        <p:nvSpPr>
          <p:cNvPr id="3" name="Объект 2"/>
          <p:cNvSpPr>
            <a:spLocks noGrp="1"/>
          </p:cNvSpPr>
          <p:nvPr>
            <p:ph sz="quarter" idx="10"/>
          </p:nvPr>
        </p:nvSpPr>
        <p:spPr/>
        <p:txBody>
          <a:bodyPr>
            <a:normAutofit fontScale="85000" lnSpcReduction="10000"/>
          </a:bodyPr>
          <a:lstStyle/>
          <a:p>
            <a:pPr marL="457200" indent="-457200" algn="just">
              <a:buFontTx/>
              <a:buChar char="-"/>
            </a:pPr>
            <a:r>
              <a:rPr lang="ru-RU" sz="2800" b="1" dirty="0" smtClean="0">
                <a:solidFill>
                  <a:schemeClr val="tx2">
                    <a:lumMod val="75000"/>
                  </a:schemeClr>
                </a:solidFill>
                <a:latin typeface="+mj-lt"/>
              </a:rPr>
              <a:t>Почему Российская Федерация и Украина, которые ежегодно издают специализированные издания, в которых публикуются данные о качестве поверхностных </a:t>
            </a:r>
            <a:r>
              <a:rPr lang="ru-RU" sz="2800" b="1" dirty="0" smtClean="0">
                <a:solidFill>
                  <a:schemeClr val="tx2">
                    <a:lumMod val="75000"/>
                  </a:schemeClr>
                </a:solidFill>
                <a:latin typeface="+mj-lt"/>
              </a:rPr>
              <a:t>вод, </a:t>
            </a:r>
            <a:r>
              <a:rPr lang="ru-RU" sz="2800" b="1" dirty="0" smtClean="0">
                <a:solidFill>
                  <a:schemeClr val="tx2">
                    <a:lumMod val="75000"/>
                  </a:schemeClr>
                </a:solidFill>
                <a:latin typeface="+mj-lt"/>
              </a:rPr>
              <a:t>не помещают в них данные о концентрациях загрязняющих веществ в речных водах за длительные периоды наблюдений. </a:t>
            </a:r>
          </a:p>
          <a:p>
            <a:pPr marL="457200" indent="-457200" algn="just">
              <a:buFontTx/>
              <a:buChar char="-"/>
            </a:pPr>
            <a:endParaRPr lang="ru-RU" sz="2800" b="1" dirty="0" smtClean="0">
              <a:solidFill>
                <a:schemeClr val="tx2">
                  <a:lumMod val="75000"/>
                </a:schemeClr>
              </a:solidFill>
              <a:latin typeface="+mj-lt"/>
            </a:endParaRPr>
          </a:p>
          <a:p>
            <a:pPr marL="457200" indent="-457200" algn="just">
              <a:buFontTx/>
              <a:buChar char="-"/>
            </a:pPr>
            <a:r>
              <a:rPr lang="en-US" sz="2800" b="1" dirty="0" smtClean="0">
                <a:solidFill>
                  <a:schemeClr val="accent6">
                    <a:lumMod val="75000"/>
                  </a:schemeClr>
                </a:solidFill>
                <a:latin typeface="+mj-lt"/>
              </a:rPr>
              <a:t>Why do the Russian Federation and Ukraine, which annually publish specialized publications containing data on the quality of surface water, not provide their data on the concentrations of pollutants in river waters for long periods of observation?</a:t>
            </a:r>
          </a:p>
          <a:p>
            <a:endParaRPr lang="ru-RU" sz="2800" dirty="0" smtClean="0">
              <a:solidFill>
                <a:schemeClr val="tx2">
                  <a:lumMod val="75000"/>
                </a:schemeClr>
              </a:solidFill>
              <a:latin typeface="+mj-lt"/>
            </a:endParaRPr>
          </a:p>
          <a:p>
            <a:endParaRPr lang="ru-RU" dirty="0"/>
          </a:p>
        </p:txBody>
      </p:sp>
    </p:spTree>
    <p:extLst>
      <p:ext uri="{BB962C8B-B14F-4D97-AF65-F5344CB8AC3E}">
        <p14:creationId xmlns:p14="http://schemas.microsoft.com/office/powerpoint/2010/main" val="3941031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a:r>
            <a:br>
              <a:rPr lang="ru-RU" dirty="0" smtClean="0"/>
            </a:br>
            <a:r>
              <a:rPr lang="ru-RU" b="1" dirty="0" smtClean="0"/>
              <a:t>Вопросы к странам</a:t>
            </a:r>
            <a:br>
              <a:rPr lang="ru-RU" b="1" dirty="0" smtClean="0"/>
            </a:br>
            <a:r>
              <a:rPr lang="en-US" b="1" dirty="0">
                <a:solidFill>
                  <a:schemeClr val="accent6">
                    <a:lumMod val="75000"/>
                  </a:schemeClr>
                </a:solidFill>
              </a:rPr>
              <a:t>Questions to countries</a:t>
            </a:r>
            <a:r>
              <a:rPr lang="ru-RU" dirty="0"/>
              <a:t/>
            </a:r>
            <a:br>
              <a:rPr lang="ru-RU" dirty="0"/>
            </a:br>
            <a:endParaRPr lang="ru-RU" dirty="0"/>
          </a:p>
        </p:txBody>
      </p:sp>
      <p:sp>
        <p:nvSpPr>
          <p:cNvPr id="3" name="Объект 2"/>
          <p:cNvSpPr>
            <a:spLocks noGrp="1"/>
          </p:cNvSpPr>
          <p:nvPr>
            <p:ph sz="quarter" idx="10"/>
          </p:nvPr>
        </p:nvSpPr>
        <p:spPr>
          <a:xfrm>
            <a:off x="848544" y="2132856"/>
            <a:ext cx="8496300" cy="4032994"/>
          </a:xfrm>
        </p:spPr>
        <p:txBody>
          <a:bodyPr>
            <a:normAutofit fontScale="77500" lnSpcReduction="20000"/>
          </a:bodyPr>
          <a:lstStyle/>
          <a:p>
            <a:pPr marL="457200" indent="-457200" algn="just">
              <a:buFontTx/>
              <a:buChar char="-"/>
            </a:pPr>
            <a:r>
              <a:rPr lang="ru-RU" sz="2800" b="1" dirty="0" smtClean="0">
                <a:solidFill>
                  <a:schemeClr val="tx2">
                    <a:lumMod val="75000"/>
                  </a:schemeClr>
                </a:solidFill>
                <a:latin typeface="+mj-lt"/>
              </a:rPr>
              <a:t>Имеют ли возможность Армения, Азербайджан, Беларусь,  Босния и Герцеговина, Грузия, Кыргызстан, Республика Молдова, бывшая югославская Республика Македония, Черногория, Российская Федерация, Украина восстановить недостающие в этих странах данные о биохимическом потреблении кислорода   и концентрациях аммонийного азота в речной воде в период 2000-2012 годы.</a:t>
            </a:r>
          </a:p>
          <a:p>
            <a:pPr marL="457200" indent="-457200" algn="just">
              <a:buFontTx/>
              <a:buChar char="-"/>
            </a:pPr>
            <a:endParaRPr lang="ru-RU" sz="2800" b="1" dirty="0" smtClean="0">
              <a:solidFill>
                <a:schemeClr val="tx2">
                  <a:lumMod val="75000"/>
                </a:schemeClr>
              </a:solidFill>
              <a:latin typeface="+mj-lt"/>
            </a:endParaRPr>
          </a:p>
          <a:p>
            <a:pPr marL="457200" indent="-457200" algn="just">
              <a:buFontTx/>
              <a:buChar char="-"/>
            </a:pPr>
            <a:r>
              <a:rPr lang="en-US" sz="2800" b="1" dirty="0" smtClean="0">
                <a:solidFill>
                  <a:schemeClr val="accent6">
                    <a:lumMod val="75000"/>
                  </a:schemeClr>
                </a:solidFill>
                <a:latin typeface="+mj-lt"/>
              </a:rPr>
              <a:t>Is it possible for </a:t>
            </a:r>
            <a:r>
              <a:rPr lang="en-US" sz="2800" b="1" dirty="0">
                <a:solidFill>
                  <a:schemeClr val="accent6">
                    <a:lumMod val="75000"/>
                  </a:schemeClr>
                </a:solidFill>
                <a:latin typeface="+mj-lt"/>
              </a:rPr>
              <a:t>you [relevant  for  Armenia, Azerbaijan, Belarus, Bosnia and Herzegovina, Georgia, Kyrgyzstan, Republic </a:t>
            </a:r>
            <a:r>
              <a:rPr lang="en-US" sz="2800" b="1" dirty="0" smtClean="0">
                <a:solidFill>
                  <a:schemeClr val="accent6">
                    <a:lumMod val="75000"/>
                  </a:schemeClr>
                </a:solidFill>
                <a:latin typeface="+mj-lt"/>
              </a:rPr>
              <a:t>of </a:t>
            </a:r>
            <a:r>
              <a:rPr lang="en-US" sz="2800" b="1" dirty="0">
                <a:solidFill>
                  <a:schemeClr val="accent6">
                    <a:lumMod val="75000"/>
                  </a:schemeClr>
                </a:solidFill>
                <a:latin typeface="+mj-lt"/>
              </a:rPr>
              <a:t>Moldova, </a:t>
            </a:r>
            <a:r>
              <a:rPr lang="en-US" sz="2800" b="1" dirty="0" smtClean="0">
                <a:solidFill>
                  <a:schemeClr val="accent6">
                    <a:lumMod val="75000"/>
                  </a:schemeClr>
                </a:solidFill>
                <a:latin typeface="+mj-lt"/>
              </a:rPr>
              <a:t>The </a:t>
            </a:r>
            <a:r>
              <a:rPr lang="en-US" sz="2800" b="1" dirty="0">
                <a:solidFill>
                  <a:schemeClr val="accent6">
                    <a:lumMod val="75000"/>
                  </a:schemeClr>
                </a:solidFill>
                <a:latin typeface="+mj-lt"/>
              </a:rPr>
              <a:t>f</a:t>
            </a:r>
            <a:r>
              <a:rPr lang="en-US" sz="2800" b="1" dirty="0" smtClean="0">
                <a:solidFill>
                  <a:schemeClr val="accent6">
                    <a:lumMod val="75000"/>
                  </a:schemeClr>
                </a:solidFill>
                <a:latin typeface="+mj-lt"/>
              </a:rPr>
              <a:t>ormer </a:t>
            </a:r>
            <a:r>
              <a:rPr lang="en-US" sz="2800" b="1" dirty="0">
                <a:solidFill>
                  <a:schemeClr val="accent6">
                    <a:lumMod val="75000"/>
                  </a:schemeClr>
                </a:solidFill>
                <a:latin typeface="+mj-lt"/>
              </a:rPr>
              <a:t>Y</a:t>
            </a:r>
            <a:r>
              <a:rPr lang="en-US" sz="2800" b="1" dirty="0" smtClean="0">
                <a:solidFill>
                  <a:schemeClr val="accent6">
                    <a:lumMod val="75000"/>
                  </a:schemeClr>
                </a:solidFill>
                <a:latin typeface="+mj-lt"/>
              </a:rPr>
              <a:t>ugoslav </a:t>
            </a:r>
            <a:r>
              <a:rPr lang="en-US" sz="2800" b="1" dirty="0">
                <a:solidFill>
                  <a:schemeClr val="accent6">
                    <a:lumMod val="75000"/>
                  </a:schemeClr>
                </a:solidFill>
                <a:latin typeface="+mj-lt"/>
              </a:rPr>
              <a:t>Republic of Macedonia, Montenegro, Russian Federation , </a:t>
            </a:r>
            <a:r>
              <a:rPr lang="en-US" sz="2800" b="1" dirty="0" smtClean="0">
                <a:solidFill>
                  <a:schemeClr val="accent6">
                    <a:lumMod val="75000"/>
                  </a:schemeClr>
                </a:solidFill>
                <a:latin typeface="+mj-lt"/>
              </a:rPr>
              <a:t>Ukraine] to provide the missing data on BOD</a:t>
            </a:r>
            <a:r>
              <a:rPr lang="en-US" sz="2800" b="1" baseline="-25000" dirty="0" smtClean="0">
                <a:solidFill>
                  <a:schemeClr val="accent6">
                    <a:lumMod val="75000"/>
                  </a:schemeClr>
                </a:solidFill>
                <a:latin typeface="+mj-lt"/>
              </a:rPr>
              <a:t>5</a:t>
            </a:r>
            <a:r>
              <a:rPr lang="en-US" sz="2800" b="1" dirty="0" smtClean="0">
                <a:solidFill>
                  <a:schemeClr val="accent6">
                    <a:lumMod val="75000"/>
                  </a:schemeClr>
                </a:solidFill>
                <a:latin typeface="+mj-lt"/>
              </a:rPr>
              <a:t> and NH</a:t>
            </a:r>
            <a:r>
              <a:rPr lang="en-US" sz="2800" b="1" baseline="-25000" dirty="0" smtClean="0">
                <a:solidFill>
                  <a:schemeClr val="accent6">
                    <a:lumMod val="75000"/>
                  </a:schemeClr>
                </a:solidFill>
                <a:latin typeface="+mj-lt"/>
              </a:rPr>
              <a:t>4</a:t>
            </a:r>
            <a:r>
              <a:rPr lang="en-US" sz="2800" b="1" dirty="0" smtClean="0">
                <a:solidFill>
                  <a:schemeClr val="accent6">
                    <a:lumMod val="75000"/>
                  </a:schemeClr>
                </a:solidFill>
                <a:latin typeface="+mj-lt"/>
              </a:rPr>
              <a:t> concentrations in the river water for 2000-2012?</a:t>
            </a:r>
          </a:p>
          <a:p>
            <a:endParaRPr lang="ru-RU" sz="2800" dirty="0" smtClean="0">
              <a:solidFill>
                <a:schemeClr val="tx2">
                  <a:lumMod val="75000"/>
                </a:schemeClr>
              </a:solidFill>
              <a:latin typeface="+mj-lt"/>
            </a:endParaRPr>
          </a:p>
          <a:p>
            <a:endParaRPr lang="ru-RU" dirty="0"/>
          </a:p>
        </p:txBody>
      </p:sp>
    </p:spTree>
    <p:extLst>
      <p:ext uri="{BB962C8B-B14F-4D97-AF65-F5344CB8AC3E}">
        <p14:creationId xmlns:p14="http://schemas.microsoft.com/office/powerpoint/2010/main" val="3941031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a:r>
            <a:br>
              <a:rPr lang="ru-RU" dirty="0" smtClean="0"/>
            </a:br>
            <a:r>
              <a:rPr lang="ru-RU" b="1" dirty="0" smtClean="0"/>
              <a:t>Вопросы к странам</a:t>
            </a:r>
            <a:br>
              <a:rPr lang="ru-RU" b="1" dirty="0" smtClean="0"/>
            </a:br>
            <a:r>
              <a:rPr lang="en-US" b="1" dirty="0">
                <a:solidFill>
                  <a:schemeClr val="accent6">
                    <a:lumMod val="75000"/>
                  </a:schemeClr>
                </a:solidFill>
              </a:rPr>
              <a:t>Questions to countries</a:t>
            </a:r>
            <a:r>
              <a:rPr lang="ru-RU" dirty="0"/>
              <a:t/>
            </a:r>
            <a:br>
              <a:rPr lang="ru-RU" dirty="0"/>
            </a:br>
            <a:endParaRPr lang="ru-RU" dirty="0"/>
          </a:p>
        </p:txBody>
      </p:sp>
      <p:sp>
        <p:nvSpPr>
          <p:cNvPr id="3" name="Объект 2"/>
          <p:cNvSpPr>
            <a:spLocks noGrp="1"/>
          </p:cNvSpPr>
          <p:nvPr>
            <p:ph sz="quarter" idx="10"/>
          </p:nvPr>
        </p:nvSpPr>
        <p:spPr/>
        <p:txBody>
          <a:bodyPr>
            <a:normAutofit/>
          </a:bodyPr>
          <a:lstStyle/>
          <a:p>
            <a:pPr marL="457200" indent="-457200" algn="just">
              <a:buFontTx/>
              <a:buChar char="-"/>
            </a:pPr>
            <a:r>
              <a:rPr lang="ru-RU" sz="2800" b="1" dirty="0" smtClean="0">
                <a:solidFill>
                  <a:schemeClr val="tx2">
                    <a:lumMod val="75000"/>
                  </a:schemeClr>
                </a:solidFill>
                <a:latin typeface="+mj-lt"/>
              </a:rPr>
              <a:t>В чем причина отсутствия информации о регулярных наблюдениях за качеством речных вод в Таджикистане, Туркменистане и Узбекистане.  </a:t>
            </a:r>
          </a:p>
          <a:p>
            <a:pPr marL="457200" indent="-457200" algn="just">
              <a:buFontTx/>
              <a:buChar char="-"/>
            </a:pPr>
            <a:endParaRPr lang="ru-RU" sz="2800" b="1" dirty="0" smtClean="0">
              <a:solidFill>
                <a:schemeClr val="tx2">
                  <a:lumMod val="75000"/>
                </a:schemeClr>
              </a:solidFill>
              <a:latin typeface="+mj-lt"/>
            </a:endParaRPr>
          </a:p>
          <a:p>
            <a:pPr marL="457200" indent="-457200" algn="just">
              <a:buFontTx/>
              <a:buChar char="-"/>
            </a:pPr>
            <a:r>
              <a:rPr lang="en-US" sz="2800" b="1" dirty="0" smtClean="0">
                <a:solidFill>
                  <a:schemeClr val="accent6">
                    <a:lumMod val="75000"/>
                  </a:schemeClr>
                </a:solidFill>
                <a:latin typeface="+mj-lt"/>
              </a:rPr>
              <a:t>What is the reason for the lack of regular observations of river water quality in Tajikistan, Turkmenistan and Uzbekistan?</a:t>
            </a:r>
          </a:p>
          <a:p>
            <a:endParaRPr lang="ru-RU" sz="2800" dirty="0" smtClean="0">
              <a:solidFill>
                <a:schemeClr val="tx2">
                  <a:lumMod val="75000"/>
                </a:schemeClr>
              </a:solidFill>
              <a:latin typeface="+mj-lt"/>
            </a:endParaRPr>
          </a:p>
          <a:p>
            <a:endParaRPr lang="ru-RU" dirty="0"/>
          </a:p>
        </p:txBody>
      </p:sp>
    </p:spTree>
    <p:extLst>
      <p:ext uri="{BB962C8B-B14F-4D97-AF65-F5344CB8AC3E}">
        <p14:creationId xmlns:p14="http://schemas.microsoft.com/office/powerpoint/2010/main" val="3941031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a:r>
            <a:br>
              <a:rPr lang="ru-RU" dirty="0" smtClean="0"/>
            </a:br>
            <a:r>
              <a:rPr lang="ru-RU" b="1" dirty="0" smtClean="0"/>
              <a:t>Основная</a:t>
            </a:r>
            <a:r>
              <a:rPr lang="ru-RU" dirty="0" smtClean="0"/>
              <a:t> </a:t>
            </a:r>
            <a:r>
              <a:rPr lang="ru-RU" b="1" dirty="0"/>
              <a:t>задача</a:t>
            </a:r>
            <a:r>
              <a:rPr lang="ru-RU" dirty="0"/>
              <a:t>:</a:t>
            </a:r>
            <a:br>
              <a:rPr lang="ru-RU" dirty="0"/>
            </a:br>
            <a:endParaRPr lang="ru-RU" dirty="0"/>
          </a:p>
        </p:txBody>
      </p:sp>
      <p:sp>
        <p:nvSpPr>
          <p:cNvPr id="3" name="Объект 2"/>
          <p:cNvSpPr>
            <a:spLocks noGrp="1"/>
          </p:cNvSpPr>
          <p:nvPr>
            <p:ph sz="quarter" idx="10"/>
          </p:nvPr>
        </p:nvSpPr>
        <p:spPr>
          <a:xfrm>
            <a:off x="848544" y="2428868"/>
            <a:ext cx="8496300" cy="4429132"/>
          </a:xfrm>
        </p:spPr>
        <p:txBody>
          <a:bodyPr>
            <a:normAutofit/>
          </a:bodyPr>
          <a:lstStyle/>
          <a:p>
            <a:pPr algn="just">
              <a:buFontTx/>
              <a:buChar char="-"/>
            </a:pPr>
            <a:r>
              <a:rPr lang="ru-RU" sz="2800" b="1" dirty="0" smtClean="0">
                <a:solidFill>
                  <a:schemeClr val="tx2">
                    <a:lumMod val="75000"/>
                  </a:schemeClr>
                </a:solidFill>
                <a:latin typeface="+mj-lt"/>
              </a:rPr>
              <a:t>среднегодовые  концентрации БПК</a:t>
            </a:r>
            <a:r>
              <a:rPr lang="ru-RU" sz="2800" b="1" baseline="-25000" dirty="0" smtClean="0">
                <a:solidFill>
                  <a:schemeClr val="tx2">
                    <a:lumMod val="75000"/>
                  </a:schemeClr>
                </a:solidFill>
                <a:latin typeface="+mj-lt"/>
              </a:rPr>
              <a:t>5</a:t>
            </a:r>
            <a:r>
              <a:rPr lang="ru-RU" sz="2800" b="1" dirty="0" smtClean="0">
                <a:solidFill>
                  <a:schemeClr val="tx2">
                    <a:lumMod val="75000"/>
                  </a:schemeClr>
                </a:solidFill>
                <a:latin typeface="+mj-lt"/>
              </a:rPr>
              <a:t> в воде главных рек;</a:t>
            </a:r>
          </a:p>
          <a:p>
            <a:pPr algn="ctr"/>
            <a:endParaRPr lang="ru-RU" sz="2800" b="1" dirty="0" smtClean="0">
              <a:solidFill>
                <a:schemeClr val="tx2">
                  <a:lumMod val="75000"/>
                </a:schemeClr>
              </a:solidFill>
              <a:latin typeface="+mj-lt"/>
            </a:endParaRPr>
          </a:p>
          <a:p>
            <a:pPr algn="just"/>
            <a:r>
              <a:rPr lang="ru-RU" sz="2800" b="1" dirty="0" smtClean="0">
                <a:solidFill>
                  <a:schemeClr val="tx2">
                    <a:lumMod val="75000"/>
                  </a:schemeClr>
                </a:solidFill>
                <a:latin typeface="+mj-lt"/>
              </a:rPr>
              <a:t>- среднегодовые концентрации </a:t>
            </a:r>
            <a:r>
              <a:rPr lang="ru-RU" sz="2800" b="1" dirty="0" smtClean="0">
                <a:solidFill>
                  <a:schemeClr val="tx2">
                    <a:lumMod val="75000"/>
                  </a:schemeClr>
                </a:solidFill>
                <a:latin typeface="+mj-lt"/>
              </a:rPr>
              <a:t>NH</a:t>
            </a:r>
            <a:r>
              <a:rPr lang="ru-RU" sz="2800" b="1" baseline="-25000" dirty="0" smtClean="0">
                <a:solidFill>
                  <a:schemeClr val="tx2">
                    <a:lumMod val="75000"/>
                  </a:schemeClr>
                </a:solidFill>
                <a:latin typeface="+mj-lt"/>
              </a:rPr>
              <a:t>4 </a:t>
            </a:r>
            <a:r>
              <a:rPr lang="ru-RU" sz="2800" b="1" dirty="0" smtClean="0">
                <a:solidFill>
                  <a:schemeClr val="tx2">
                    <a:lumMod val="75000"/>
                  </a:schemeClr>
                </a:solidFill>
                <a:latin typeface="+mj-lt"/>
              </a:rPr>
              <a:t>в </a:t>
            </a:r>
            <a:r>
              <a:rPr lang="ru-RU" sz="2800" b="1" dirty="0" smtClean="0">
                <a:solidFill>
                  <a:schemeClr val="tx2">
                    <a:lumMod val="75000"/>
                  </a:schemeClr>
                </a:solidFill>
                <a:latin typeface="+mj-lt"/>
              </a:rPr>
              <a:t>воде главных рек.</a:t>
            </a:r>
          </a:p>
        </p:txBody>
      </p:sp>
    </p:spTree>
    <p:extLst>
      <p:ext uri="{BB962C8B-B14F-4D97-AF65-F5344CB8AC3E}">
        <p14:creationId xmlns:p14="http://schemas.microsoft.com/office/powerpoint/2010/main" val="670939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b="1" dirty="0"/>
              <a:t>Производство </a:t>
            </a:r>
            <a:r>
              <a:rPr lang="ru-RU" sz="2400" b="1" dirty="0" smtClean="0"/>
              <a:t>показателя С.10 </a:t>
            </a:r>
            <a:r>
              <a:rPr lang="ru-RU" sz="2400" b="1" dirty="0"/>
              <a:t>в странах Юго-Восточной, Восточной Европы, Кавказа и Центральной Азии</a:t>
            </a:r>
          </a:p>
        </p:txBody>
      </p:sp>
      <p:graphicFrame>
        <p:nvGraphicFramePr>
          <p:cNvPr id="8" name="Таблица 7"/>
          <p:cNvGraphicFramePr>
            <a:graphicFrameLocks noGrp="1"/>
          </p:cNvGraphicFramePr>
          <p:nvPr/>
        </p:nvGraphicFramePr>
        <p:xfrm>
          <a:off x="452406" y="1571611"/>
          <a:ext cx="9001188" cy="5178464"/>
        </p:xfrm>
        <a:graphic>
          <a:graphicData uri="http://schemas.openxmlformats.org/drawingml/2006/table">
            <a:tbl>
              <a:tblPr firstRow="1" firstCol="1" bandRow="1">
                <a:tableStyleId>{5C22544A-7EE6-4342-B048-85BDC9FD1C3A}</a:tableStyleId>
              </a:tblPr>
              <a:tblGrid>
                <a:gridCol w="2253182"/>
                <a:gridCol w="2210852"/>
                <a:gridCol w="2210852"/>
                <a:gridCol w="2326302"/>
              </a:tblGrid>
              <a:tr h="264994">
                <a:tc>
                  <a:txBody>
                    <a:bodyPr/>
                    <a:lstStyle/>
                    <a:p>
                      <a:pPr algn="ctr">
                        <a:lnSpc>
                          <a:spcPct val="115000"/>
                        </a:lnSpc>
                        <a:spcAft>
                          <a:spcPts val="0"/>
                        </a:spcAft>
                      </a:pPr>
                      <a:r>
                        <a:rPr lang="ru-RU" sz="1100" dirty="0">
                          <a:latin typeface="+mn-lt"/>
                        </a:rPr>
                        <a:t>Страна</a:t>
                      </a:r>
                      <a:endParaRPr lang="ru-RU" sz="1100" dirty="0">
                        <a:latin typeface="+mn-lt"/>
                        <a:ea typeface="Calibri"/>
                        <a:cs typeface="Times New Roman"/>
                      </a:endParaRPr>
                    </a:p>
                  </a:txBody>
                  <a:tcPr marL="0" marR="0" marT="0" marB="0"/>
                </a:tc>
                <a:tc>
                  <a:txBody>
                    <a:bodyPr/>
                    <a:lstStyle/>
                    <a:p>
                      <a:pPr algn="ctr">
                        <a:lnSpc>
                          <a:spcPct val="115000"/>
                        </a:lnSpc>
                        <a:spcAft>
                          <a:spcPts val="0"/>
                        </a:spcAft>
                      </a:pPr>
                      <a:r>
                        <a:rPr lang="ru-RU" sz="1100" dirty="0">
                          <a:latin typeface="+mn-lt"/>
                        </a:rPr>
                        <a:t>Структура</a:t>
                      </a:r>
                      <a:endParaRPr lang="ru-RU" sz="1100" dirty="0">
                        <a:latin typeface="+mn-lt"/>
                        <a:ea typeface="Calibri"/>
                        <a:cs typeface="Times New Roman"/>
                      </a:endParaRPr>
                    </a:p>
                  </a:txBody>
                  <a:tcPr marL="0" marR="0" marT="0" marB="0"/>
                </a:tc>
                <a:tc>
                  <a:txBody>
                    <a:bodyPr/>
                    <a:lstStyle/>
                    <a:p>
                      <a:pPr algn="ctr">
                        <a:lnSpc>
                          <a:spcPct val="115000"/>
                        </a:lnSpc>
                        <a:spcAft>
                          <a:spcPts val="0"/>
                        </a:spcAft>
                      </a:pPr>
                      <a:r>
                        <a:rPr lang="ru-RU" sz="1100">
                          <a:latin typeface="+mn-lt"/>
                        </a:rPr>
                        <a:t>Формат</a:t>
                      </a:r>
                      <a:endParaRPr lang="ru-RU" sz="1100">
                        <a:latin typeface="+mn-lt"/>
                        <a:ea typeface="Calibri"/>
                        <a:cs typeface="Times New Roman"/>
                      </a:endParaRPr>
                    </a:p>
                  </a:txBody>
                  <a:tcPr marL="0" marR="0" marT="0" marB="0"/>
                </a:tc>
                <a:tc>
                  <a:txBody>
                    <a:bodyPr/>
                    <a:lstStyle/>
                    <a:p>
                      <a:pPr algn="ctr">
                        <a:lnSpc>
                          <a:spcPct val="115000"/>
                        </a:lnSpc>
                        <a:spcAft>
                          <a:spcPts val="0"/>
                        </a:spcAft>
                      </a:pPr>
                      <a:r>
                        <a:rPr lang="ru-RU" sz="1100">
                          <a:latin typeface="+mn-lt"/>
                        </a:rPr>
                        <a:t>Временные ряды</a:t>
                      </a:r>
                      <a:endParaRPr lang="ru-RU" sz="1100">
                        <a:latin typeface="+mn-lt"/>
                        <a:ea typeface="Calibri"/>
                        <a:cs typeface="Times New Roman"/>
                      </a:endParaRPr>
                    </a:p>
                  </a:txBody>
                  <a:tcPr marL="0" marR="0" marT="0" marB="0"/>
                </a:tc>
              </a:tr>
              <a:tr h="372401">
                <a:tc>
                  <a:txBody>
                    <a:bodyPr/>
                    <a:lstStyle/>
                    <a:p>
                      <a:pPr>
                        <a:lnSpc>
                          <a:spcPct val="115000"/>
                        </a:lnSpc>
                        <a:spcAft>
                          <a:spcPts val="0"/>
                        </a:spcAft>
                      </a:pPr>
                      <a:r>
                        <a:rPr lang="ru-RU" sz="1100">
                          <a:latin typeface="+mn-lt"/>
                        </a:rPr>
                        <a:t>Армения</a:t>
                      </a:r>
                      <a:endParaRPr lang="ru-RU" sz="1100">
                        <a:latin typeface="+mn-lt"/>
                        <a:ea typeface="Calibri"/>
                        <a:cs typeface="Times New Roman"/>
                      </a:endParaRPr>
                    </a:p>
                  </a:txBody>
                  <a:tcPr marL="0" marR="0" marT="0" marB="0"/>
                </a:tc>
                <a:tc>
                  <a:txBody>
                    <a:bodyPr/>
                    <a:lstStyle/>
                    <a:p>
                      <a:pPr algn="ctr">
                        <a:lnSpc>
                          <a:spcPct val="115000"/>
                        </a:lnSpc>
                        <a:spcAft>
                          <a:spcPts val="0"/>
                        </a:spcAft>
                      </a:pPr>
                      <a:r>
                        <a:rPr lang="en-US" sz="1100" dirty="0" smtClean="0">
                          <a:latin typeface="+mn-lt"/>
                        </a:rPr>
                        <a:t>Полностью</a:t>
                      </a:r>
                      <a:r>
                        <a:rPr lang="ru-RU" sz="1100" dirty="0" smtClean="0">
                          <a:latin typeface="+mn-lt"/>
                        </a:rPr>
                        <a:t> </a:t>
                      </a:r>
                      <a:r>
                        <a:rPr lang="en-US" sz="1100" dirty="0" smtClean="0">
                          <a:latin typeface="+mn-lt"/>
                        </a:rPr>
                        <a:t>выполнено</a:t>
                      </a:r>
                      <a:endParaRPr lang="ru-RU" sz="1100" dirty="0">
                        <a:latin typeface="+mn-lt"/>
                      </a:endParaRPr>
                    </a:p>
                    <a:p>
                      <a:pPr algn="ctr">
                        <a:lnSpc>
                          <a:spcPct val="115000"/>
                        </a:lnSpc>
                        <a:spcAft>
                          <a:spcPts val="0"/>
                        </a:spcAft>
                      </a:pPr>
                      <a:r>
                        <a:rPr lang="en-US" sz="1100" dirty="0">
                          <a:latin typeface="+mn-lt"/>
                        </a:rPr>
                        <a:t>(1 река)</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gn="ctr">
                        <a:lnSpc>
                          <a:spcPct val="115000"/>
                        </a:lnSpc>
                        <a:spcAft>
                          <a:spcPts val="0"/>
                        </a:spcAft>
                      </a:pPr>
                      <a:r>
                        <a:rPr lang="en-US" sz="1100" dirty="0" smtClean="0">
                          <a:latin typeface="+mn-lt"/>
                        </a:rPr>
                        <a:t>Полностью</a:t>
                      </a:r>
                      <a:r>
                        <a:rPr lang="ru-RU" sz="1100" dirty="0" smtClean="0">
                          <a:latin typeface="+mn-lt"/>
                        </a:rPr>
                        <a:t> </a:t>
                      </a:r>
                      <a:r>
                        <a:rPr lang="en-US" sz="1100" dirty="0" smtClean="0">
                          <a:latin typeface="+mn-lt"/>
                        </a:rPr>
                        <a:t>выполнено</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ru-RU" sz="1100">
                          <a:latin typeface="+mn-lt"/>
                        </a:rPr>
                        <a:t>1990; 1995; 2005-2012</a:t>
                      </a:r>
                      <a:endParaRPr lang="ru-RU" sz="1100">
                        <a:latin typeface="+mn-lt"/>
                        <a:ea typeface="Calibri"/>
                        <a:cs typeface="Times New Roman"/>
                      </a:endParaRPr>
                    </a:p>
                  </a:txBody>
                  <a:tcPr marL="0" marR="0" marT="0" marB="0"/>
                </a:tc>
              </a:tr>
              <a:tr h="333618">
                <a:tc>
                  <a:txBody>
                    <a:bodyPr/>
                    <a:lstStyle/>
                    <a:p>
                      <a:pPr>
                        <a:lnSpc>
                          <a:spcPct val="115000"/>
                        </a:lnSpc>
                        <a:spcAft>
                          <a:spcPts val="0"/>
                        </a:spcAft>
                      </a:pPr>
                      <a:r>
                        <a:rPr lang="ru-RU" sz="1100">
                          <a:latin typeface="+mn-lt"/>
                        </a:rPr>
                        <a:t>Азербайджан</a:t>
                      </a:r>
                      <a:endParaRPr lang="ru-RU" sz="1100">
                        <a:latin typeface="+mn-lt"/>
                        <a:ea typeface="Calibri"/>
                        <a:cs typeface="Times New Roman"/>
                      </a:endParaRPr>
                    </a:p>
                  </a:txBody>
                  <a:tcPr marL="0" marR="0" marT="0" marB="0"/>
                </a:tc>
                <a:tc>
                  <a:txBody>
                    <a:bodyPr/>
                    <a:lstStyle/>
                    <a:p>
                      <a:pPr algn="ctr">
                        <a:lnSpc>
                          <a:spcPts val="1200"/>
                        </a:lnSpc>
                        <a:spcAft>
                          <a:spcPts val="0"/>
                        </a:spcAft>
                      </a:pPr>
                      <a:r>
                        <a:rPr lang="ru-RU" sz="1100">
                          <a:latin typeface="+mn-lt"/>
                        </a:rPr>
                        <a:t>Полностью выполнено </a:t>
                      </a:r>
                    </a:p>
                    <a:p>
                      <a:pPr algn="ctr">
                        <a:lnSpc>
                          <a:spcPts val="1200"/>
                        </a:lnSpc>
                        <a:spcAft>
                          <a:spcPts val="0"/>
                        </a:spcAft>
                      </a:pPr>
                      <a:r>
                        <a:rPr lang="ru-RU" sz="1100">
                          <a:latin typeface="+mn-lt"/>
                        </a:rPr>
                        <a:t>(1 река)</a:t>
                      </a:r>
                      <a:endParaRPr lang="ru-RU" sz="1100">
                        <a:latin typeface="+mn-lt"/>
                        <a:ea typeface="Calibri"/>
                        <a:cs typeface="Times New Roman"/>
                      </a:endParaRPr>
                    </a:p>
                  </a:txBody>
                  <a:tcPr marL="0" marR="0" marT="0" marB="0">
                    <a:solidFill>
                      <a:schemeClr val="accent3">
                        <a:lumMod val="60000"/>
                        <a:lumOff val="40000"/>
                      </a:schemeClr>
                    </a:solidFill>
                  </a:tcPr>
                </a:tc>
                <a:tc>
                  <a:txBody>
                    <a:bodyPr/>
                    <a:lstStyle/>
                    <a:p>
                      <a:pPr algn="ctr">
                        <a:lnSpc>
                          <a:spcPts val="1200"/>
                        </a:lnSpc>
                        <a:spcAft>
                          <a:spcPts val="0"/>
                        </a:spcAft>
                      </a:pPr>
                      <a:r>
                        <a:rPr lang="ru-RU" sz="1100" dirty="0">
                          <a:latin typeface="+mn-lt"/>
                        </a:rPr>
                        <a:t>Полностью выполнено</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ru-RU" sz="1100">
                          <a:latin typeface="+mn-lt"/>
                        </a:rPr>
                        <a:t>2005-2013</a:t>
                      </a:r>
                      <a:endParaRPr lang="ru-RU" sz="1100">
                        <a:latin typeface="+mn-lt"/>
                        <a:ea typeface="Calibri"/>
                        <a:cs typeface="Times New Roman"/>
                      </a:endParaRPr>
                    </a:p>
                  </a:txBody>
                  <a:tcPr marL="0" marR="0" marT="0" marB="0"/>
                </a:tc>
              </a:tr>
              <a:tr h="301636">
                <a:tc>
                  <a:txBody>
                    <a:bodyPr/>
                    <a:lstStyle/>
                    <a:p>
                      <a:pPr>
                        <a:lnSpc>
                          <a:spcPct val="115000"/>
                        </a:lnSpc>
                        <a:spcAft>
                          <a:spcPts val="0"/>
                        </a:spcAft>
                      </a:pPr>
                      <a:r>
                        <a:rPr lang="ru-RU" sz="1100">
                          <a:latin typeface="+mn-lt"/>
                        </a:rPr>
                        <a:t>Беларусь</a:t>
                      </a:r>
                      <a:endParaRPr lang="ru-RU" sz="1100">
                        <a:latin typeface="+mn-lt"/>
                        <a:ea typeface="Calibri"/>
                        <a:cs typeface="Times New Roman"/>
                      </a:endParaRPr>
                    </a:p>
                  </a:txBody>
                  <a:tcPr marL="0" marR="0" marT="0" marB="0"/>
                </a:tc>
                <a:tc>
                  <a:txBody>
                    <a:bodyPr/>
                    <a:lstStyle/>
                    <a:p>
                      <a:pPr algn="ctr">
                        <a:lnSpc>
                          <a:spcPts val="1200"/>
                        </a:lnSpc>
                        <a:spcAft>
                          <a:spcPts val="0"/>
                        </a:spcAft>
                      </a:pPr>
                      <a:r>
                        <a:rPr lang="ru-RU" sz="1100" dirty="0">
                          <a:latin typeface="+mn-lt"/>
                        </a:rPr>
                        <a:t>Полностью выполнено (10рек)</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gn="ctr">
                        <a:lnSpc>
                          <a:spcPct val="115000"/>
                        </a:lnSpc>
                        <a:spcAft>
                          <a:spcPts val="0"/>
                        </a:spcAft>
                      </a:pPr>
                      <a:r>
                        <a:rPr lang="en-US" sz="1100" dirty="0" smtClean="0">
                          <a:latin typeface="+mn-lt"/>
                        </a:rPr>
                        <a:t>Полностью</a:t>
                      </a:r>
                      <a:r>
                        <a:rPr lang="ru-RU" sz="1100" dirty="0" smtClean="0">
                          <a:latin typeface="+mn-lt"/>
                        </a:rPr>
                        <a:t> </a:t>
                      </a:r>
                      <a:r>
                        <a:rPr lang="en-US" sz="1100" dirty="0" smtClean="0">
                          <a:latin typeface="+mn-lt"/>
                        </a:rPr>
                        <a:t>выполнено</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ru-RU" sz="1100">
                          <a:latin typeface="+mn-lt"/>
                        </a:rPr>
                        <a:t>2005-2012</a:t>
                      </a:r>
                      <a:endParaRPr lang="ru-RU" sz="1100">
                        <a:latin typeface="+mn-lt"/>
                        <a:ea typeface="Calibri"/>
                        <a:cs typeface="Times New Roman"/>
                      </a:endParaRPr>
                    </a:p>
                  </a:txBody>
                  <a:tcPr marL="0" marR="0" marT="0" marB="0"/>
                </a:tc>
              </a:tr>
              <a:tr h="22755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ru-RU" sz="1100" dirty="0" smtClean="0">
                          <a:latin typeface="+mn-lt"/>
                        </a:rPr>
                        <a:t>Босния и Герцеговина</a:t>
                      </a:r>
                      <a:endParaRPr lang="ru-RU" sz="1100" dirty="0" smtClean="0">
                        <a:latin typeface="+mn-lt"/>
                        <a:ea typeface="Calibri"/>
                        <a:cs typeface="Times New Roman"/>
                      </a:endParaRPr>
                    </a:p>
                    <a:p>
                      <a:pPr>
                        <a:lnSpc>
                          <a:spcPct val="115000"/>
                        </a:lnSpc>
                        <a:spcAft>
                          <a:spcPts val="0"/>
                        </a:spcAft>
                      </a:pPr>
                      <a:endParaRPr lang="ru-RU" sz="1100" dirty="0">
                        <a:latin typeface="+mn-lt"/>
                        <a:ea typeface="Calibri"/>
                        <a:cs typeface="Times New Roman"/>
                      </a:endParaRPr>
                    </a:p>
                  </a:txBody>
                  <a:tcPr marL="0" marR="0" marT="0" marB="0"/>
                </a:tc>
                <a:tc>
                  <a:txBody>
                    <a:bodyPr/>
                    <a:lstStyle/>
                    <a:p>
                      <a:pPr algn="ctr">
                        <a:lnSpc>
                          <a:spcPts val="1200"/>
                        </a:lnSpc>
                        <a:spcAft>
                          <a:spcPts val="0"/>
                        </a:spcAft>
                      </a:pPr>
                      <a:r>
                        <a:rPr lang="ru-RU" sz="1100" dirty="0" smtClean="0">
                          <a:latin typeface="+mn-lt"/>
                          <a:ea typeface="Calibri"/>
                          <a:cs typeface="Times New Roman"/>
                        </a:rPr>
                        <a:t>Частично выполнено</a:t>
                      </a:r>
                      <a:endParaRPr lang="ru-RU" sz="1100" dirty="0">
                        <a:latin typeface="+mn-lt"/>
                        <a:ea typeface="Calibri"/>
                        <a:cs typeface="Times New Roman"/>
                      </a:endParaRPr>
                    </a:p>
                  </a:txBody>
                  <a:tcPr marL="0" marR="0" marT="0" marB="0">
                    <a:solidFill>
                      <a:schemeClr val="accent4">
                        <a:lumMod val="60000"/>
                        <a:lumOff val="40000"/>
                      </a:schemeClr>
                    </a:solidFill>
                  </a:tcPr>
                </a:tc>
                <a:tc>
                  <a:txBody>
                    <a:bodyPr/>
                    <a:lstStyle/>
                    <a:p>
                      <a:pPr algn="ctr">
                        <a:lnSpc>
                          <a:spcPct val="115000"/>
                        </a:lnSpc>
                        <a:spcAft>
                          <a:spcPts val="0"/>
                        </a:spcAft>
                      </a:pPr>
                      <a:r>
                        <a:rPr lang="ru-RU" sz="1100" dirty="0" smtClean="0">
                          <a:latin typeface="+mn-lt"/>
                          <a:ea typeface="Calibri"/>
                          <a:cs typeface="Times New Roman"/>
                        </a:rPr>
                        <a:t>Полностью выполнено</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ru-RU" sz="1100" dirty="0" smtClean="0">
                          <a:latin typeface="+mn-lt"/>
                          <a:ea typeface="Calibri"/>
                          <a:cs typeface="Times New Roman"/>
                        </a:rPr>
                        <a:t>2006-2012</a:t>
                      </a:r>
                      <a:endParaRPr lang="ru-RU" sz="1100" dirty="0">
                        <a:latin typeface="+mn-lt"/>
                        <a:ea typeface="Calibri"/>
                        <a:cs typeface="Times New Roman"/>
                      </a:endParaRPr>
                    </a:p>
                  </a:txBody>
                  <a:tcPr marL="0" marR="0" marT="0" marB="0"/>
                </a:tc>
              </a:tr>
              <a:tr h="372401">
                <a:tc>
                  <a:txBody>
                    <a:bodyPr/>
                    <a:lstStyle/>
                    <a:p>
                      <a:pPr>
                        <a:lnSpc>
                          <a:spcPct val="115000"/>
                        </a:lnSpc>
                        <a:spcAft>
                          <a:spcPts val="0"/>
                        </a:spcAft>
                      </a:pPr>
                      <a:r>
                        <a:rPr lang="ru-RU" sz="1100" dirty="0">
                          <a:latin typeface="+mn-lt"/>
                        </a:rPr>
                        <a:t>Грузия</a:t>
                      </a:r>
                      <a:endParaRPr lang="ru-RU" sz="1100" dirty="0">
                        <a:latin typeface="+mn-lt"/>
                        <a:ea typeface="Calibri"/>
                        <a:cs typeface="Times New Roman"/>
                      </a:endParaRPr>
                    </a:p>
                  </a:txBody>
                  <a:tcPr marL="0" marR="0" marT="0" marB="0"/>
                </a:tc>
                <a:tc>
                  <a:txBody>
                    <a:bodyPr/>
                    <a:lstStyle/>
                    <a:p>
                      <a:pPr algn="ctr">
                        <a:lnSpc>
                          <a:spcPct val="115000"/>
                        </a:lnSpc>
                        <a:spcAft>
                          <a:spcPts val="0"/>
                        </a:spcAft>
                      </a:pPr>
                      <a:r>
                        <a:rPr lang="ru-RU" sz="1100" dirty="0">
                          <a:latin typeface="+mn-lt"/>
                        </a:rPr>
                        <a:t>Полностью выполнено </a:t>
                      </a:r>
                    </a:p>
                    <a:p>
                      <a:pPr algn="ctr">
                        <a:lnSpc>
                          <a:spcPct val="115000"/>
                        </a:lnSpc>
                        <a:spcAft>
                          <a:spcPts val="0"/>
                        </a:spcAft>
                      </a:pPr>
                      <a:r>
                        <a:rPr lang="ru-RU" sz="1100" dirty="0">
                          <a:latin typeface="+mn-lt"/>
                        </a:rPr>
                        <a:t>(1 река)</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gn="ctr">
                        <a:lnSpc>
                          <a:spcPct val="115000"/>
                        </a:lnSpc>
                        <a:spcAft>
                          <a:spcPts val="0"/>
                        </a:spcAft>
                      </a:pPr>
                      <a:r>
                        <a:rPr lang="ru-RU" sz="1100" dirty="0">
                          <a:latin typeface="+mn-lt"/>
                        </a:rPr>
                        <a:t>Полностью выполнено </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ru-RU" sz="1100">
                          <a:latin typeface="+mn-lt"/>
                        </a:rPr>
                        <a:t>1990; 1995; 2000-2012</a:t>
                      </a:r>
                      <a:endParaRPr lang="ru-RU" sz="1100">
                        <a:latin typeface="+mn-lt"/>
                        <a:ea typeface="Calibri"/>
                        <a:cs typeface="Times New Roman"/>
                      </a:endParaRPr>
                    </a:p>
                  </a:txBody>
                  <a:tcPr marL="0" marR="0" marT="0" marB="0"/>
                </a:tc>
              </a:tr>
              <a:tr h="333618">
                <a:tc>
                  <a:txBody>
                    <a:bodyPr/>
                    <a:lstStyle/>
                    <a:p>
                      <a:pPr>
                        <a:lnSpc>
                          <a:spcPct val="115000"/>
                        </a:lnSpc>
                        <a:spcAft>
                          <a:spcPts val="0"/>
                        </a:spcAft>
                      </a:pPr>
                      <a:r>
                        <a:rPr lang="ru-RU" sz="1100">
                          <a:latin typeface="+mn-lt"/>
                        </a:rPr>
                        <a:t>Казахстан</a:t>
                      </a:r>
                      <a:endParaRPr lang="ru-RU" sz="1100">
                        <a:latin typeface="+mn-lt"/>
                        <a:ea typeface="Calibri"/>
                        <a:cs typeface="Times New Roman"/>
                      </a:endParaRPr>
                    </a:p>
                  </a:txBody>
                  <a:tcPr marL="0" marR="0" marT="0" marB="0"/>
                </a:tc>
                <a:tc>
                  <a:txBody>
                    <a:bodyPr/>
                    <a:lstStyle/>
                    <a:p>
                      <a:pPr algn="ctr">
                        <a:lnSpc>
                          <a:spcPts val="1200"/>
                        </a:lnSpc>
                        <a:spcAft>
                          <a:spcPts val="0"/>
                        </a:spcAft>
                      </a:pPr>
                      <a:r>
                        <a:rPr lang="en-US" sz="1100" dirty="0" smtClean="0">
                          <a:latin typeface="+mn-lt"/>
                        </a:rPr>
                        <a:t>Полностью</a:t>
                      </a:r>
                      <a:r>
                        <a:rPr lang="ru-RU" sz="1100" dirty="0" smtClean="0">
                          <a:latin typeface="+mn-lt"/>
                        </a:rPr>
                        <a:t> </a:t>
                      </a:r>
                      <a:r>
                        <a:rPr lang="en-US" sz="1100" dirty="0" smtClean="0">
                          <a:latin typeface="+mn-lt"/>
                        </a:rPr>
                        <a:t>выполнено</a:t>
                      </a:r>
                      <a:endParaRPr lang="ru-RU" sz="1100" dirty="0">
                        <a:latin typeface="+mn-lt"/>
                      </a:endParaRPr>
                    </a:p>
                    <a:p>
                      <a:pPr algn="ctr">
                        <a:lnSpc>
                          <a:spcPts val="1200"/>
                        </a:lnSpc>
                        <a:spcAft>
                          <a:spcPts val="0"/>
                        </a:spcAft>
                      </a:pPr>
                      <a:r>
                        <a:rPr lang="ru-RU" sz="1100" dirty="0">
                          <a:latin typeface="+mn-lt"/>
                        </a:rPr>
                        <a:t> (1 река)</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gn="ctr">
                        <a:lnSpc>
                          <a:spcPct val="115000"/>
                        </a:lnSpc>
                        <a:spcAft>
                          <a:spcPts val="0"/>
                        </a:spcAft>
                      </a:pPr>
                      <a:r>
                        <a:rPr lang="en-US" sz="1100" dirty="0" smtClean="0">
                          <a:latin typeface="+mn-lt"/>
                        </a:rPr>
                        <a:t>Полностью</a:t>
                      </a:r>
                      <a:r>
                        <a:rPr lang="ru-RU" sz="1100" dirty="0" smtClean="0">
                          <a:latin typeface="+mn-lt"/>
                        </a:rPr>
                        <a:t> </a:t>
                      </a:r>
                      <a:r>
                        <a:rPr lang="en-US" sz="1100" dirty="0" smtClean="0">
                          <a:latin typeface="+mn-lt"/>
                        </a:rPr>
                        <a:t>выполнено</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ru-RU" sz="1100" dirty="0">
                          <a:latin typeface="+mn-lt"/>
                        </a:rPr>
                        <a:t>1990; 2000-2013</a:t>
                      </a:r>
                      <a:endParaRPr lang="ru-RU" sz="1100" dirty="0">
                        <a:latin typeface="+mn-lt"/>
                        <a:ea typeface="Calibri"/>
                        <a:cs typeface="Times New Roman"/>
                      </a:endParaRPr>
                    </a:p>
                  </a:txBody>
                  <a:tcPr marL="0" marR="0" marT="0" marB="0"/>
                </a:tc>
              </a:tr>
              <a:tr h="372401">
                <a:tc>
                  <a:txBody>
                    <a:bodyPr/>
                    <a:lstStyle/>
                    <a:p>
                      <a:pPr>
                        <a:lnSpc>
                          <a:spcPct val="115000"/>
                        </a:lnSpc>
                        <a:spcAft>
                          <a:spcPts val="0"/>
                        </a:spcAft>
                      </a:pPr>
                      <a:r>
                        <a:rPr lang="ru-RU" sz="1100">
                          <a:latin typeface="+mn-lt"/>
                        </a:rPr>
                        <a:t>Кыргызстан</a:t>
                      </a:r>
                      <a:endParaRPr lang="ru-RU" sz="1100">
                        <a:latin typeface="+mn-lt"/>
                        <a:ea typeface="Calibri"/>
                        <a:cs typeface="Times New Roman"/>
                      </a:endParaRPr>
                    </a:p>
                  </a:txBody>
                  <a:tcPr marL="0" marR="0" marT="0" marB="0"/>
                </a:tc>
                <a:tc>
                  <a:txBody>
                    <a:bodyPr/>
                    <a:lstStyle/>
                    <a:p>
                      <a:pPr algn="ctr">
                        <a:lnSpc>
                          <a:spcPct val="115000"/>
                        </a:lnSpc>
                        <a:spcAft>
                          <a:spcPts val="0"/>
                        </a:spcAft>
                      </a:pPr>
                      <a:r>
                        <a:rPr lang="en-US" sz="1100" dirty="0" smtClean="0">
                          <a:latin typeface="+mn-lt"/>
                        </a:rPr>
                        <a:t>Полностью</a:t>
                      </a:r>
                      <a:r>
                        <a:rPr lang="ru-RU" sz="1100" dirty="0" smtClean="0">
                          <a:latin typeface="+mn-lt"/>
                        </a:rPr>
                        <a:t> </a:t>
                      </a:r>
                      <a:r>
                        <a:rPr lang="en-US" sz="1100" dirty="0" smtClean="0">
                          <a:latin typeface="+mn-lt"/>
                        </a:rPr>
                        <a:t>выполнено</a:t>
                      </a:r>
                      <a:endParaRPr lang="ru-RU" sz="1100" dirty="0">
                        <a:latin typeface="+mn-lt"/>
                      </a:endParaRPr>
                    </a:p>
                    <a:p>
                      <a:pPr algn="ctr">
                        <a:lnSpc>
                          <a:spcPct val="115000"/>
                        </a:lnSpc>
                        <a:spcAft>
                          <a:spcPts val="0"/>
                        </a:spcAft>
                      </a:pPr>
                      <a:r>
                        <a:rPr lang="en-US" sz="1100" dirty="0">
                          <a:latin typeface="+mn-lt"/>
                        </a:rPr>
                        <a:t> (</a:t>
                      </a:r>
                      <a:r>
                        <a:rPr lang="ru-RU" sz="1100" dirty="0">
                          <a:latin typeface="+mn-lt"/>
                        </a:rPr>
                        <a:t>1 река)</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gn="ctr">
                        <a:lnSpc>
                          <a:spcPct val="115000"/>
                        </a:lnSpc>
                        <a:spcAft>
                          <a:spcPts val="0"/>
                        </a:spcAft>
                      </a:pPr>
                      <a:r>
                        <a:rPr lang="ru-RU" sz="1100" dirty="0">
                          <a:latin typeface="+mn-lt"/>
                        </a:rPr>
                        <a:t>Полностью выполнено    </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ru-RU" sz="1100" dirty="0">
                          <a:latin typeface="+mn-lt"/>
                        </a:rPr>
                        <a:t>2006-2011</a:t>
                      </a:r>
                      <a:endParaRPr lang="ru-RU" sz="1100" dirty="0">
                        <a:latin typeface="+mn-lt"/>
                        <a:ea typeface="Calibri"/>
                        <a:cs typeface="Times New Roman"/>
                      </a:endParaRPr>
                    </a:p>
                  </a:txBody>
                  <a:tcPr marL="0" marR="0" marT="0" marB="0"/>
                </a:tc>
              </a:tr>
              <a:tr h="333618">
                <a:tc>
                  <a:txBody>
                    <a:bodyPr/>
                    <a:lstStyle/>
                    <a:p>
                      <a:pPr>
                        <a:lnSpc>
                          <a:spcPct val="115000"/>
                        </a:lnSpc>
                        <a:spcAft>
                          <a:spcPts val="0"/>
                        </a:spcAft>
                      </a:pPr>
                      <a:r>
                        <a:rPr lang="ru-RU" sz="1100">
                          <a:latin typeface="+mn-lt"/>
                        </a:rPr>
                        <a:t>Черногория</a:t>
                      </a:r>
                      <a:endParaRPr lang="ru-RU" sz="1100">
                        <a:latin typeface="+mn-lt"/>
                        <a:ea typeface="Calibri"/>
                        <a:cs typeface="Times New Roman"/>
                      </a:endParaRPr>
                    </a:p>
                  </a:txBody>
                  <a:tcPr marL="0" marR="0" marT="0" marB="0"/>
                </a:tc>
                <a:tc>
                  <a:txBody>
                    <a:bodyPr/>
                    <a:lstStyle/>
                    <a:p>
                      <a:pPr algn="ctr">
                        <a:lnSpc>
                          <a:spcPts val="1200"/>
                        </a:lnSpc>
                        <a:spcAft>
                          <a:spcPts val="0"/>
                        </a:spcAft>
                      </a:pPr>
                      <a:r>
                        <a:rPr lang="en-US" sz="1100" dirty="0" smtClean="0">
                          <a:latin typeface="+mn-lt"/>
                        </a:rPr>
                        <a:t>Полностью</a:t>
                      </a:r>
                      <a:r>
                        <a:rPr lang="ru-RU" sz="1100" dirty="0" smtClean="0">
                          <a:latin typeface="+mn-lt"/>
                        </a:rPr>
                        <a:t> </a:t>
                      </a:r>
                      <a:r>
                        <a:rPr lang="en-US" sz="1100" dirty="0" smtClean="0">
                          <a:latin typeface="+mn-lt"/>
                        </a:rPr>
                        <a:t>выполнено</a:t>
                      </a:r>
                      <a:endParaRPr lang="ru-RU" sz="1100" dirty="0">
                        <a:latin typeface="+mn-lt"/>
                      </a:endParaRPr>
                    </a:p>
                    <a:p>
                      <a:pPr algn="ctr">
                        <a:lnSpc>
                          <a:spcPts val="1200"/>
                        </a:lnSpc>
                        <a:spcAft>
                          <a:spcPts val="0"/>
                        </a:spcAft>
                      </a:pPr>
                      <a:r>
                        <a:rPr lang="ru-RU" sz="1100" dirty="0">
                          <a:latin typeface="+mn-lt"/>
                        </a:rPr>
                        <a:t> (1</a:t>
                      </a:r>
                      <a:r>
                        <a:rPr lang="fr-CH" sz="1100" dirty="0">
                          <a:latin typeface="+mn-lt"/>
                        </a:rPr>
                        <a:t>3</a:t>
                      </a:r>
                      <a:r>
                        <a:rPr lang="ru-RU" sz="1100" dirty="0">
                          <a:latin typeface="+mn-lt"/>
                        </a:rPr>
                        <a:t> река)</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gn="ctr">
                        <a:lnSpc>
                          <a:spcPct val="115000"/>
                        </a:lnSpc>
                        <a:spcAft>
                          <a:spcPts val="0"/>
                        </a:spcAft>
                      </a:pPr>
                      <a:r>
                        <a:rPr lang="en-US" sz="1100" dirty="0" smtClean="0">
                          <a:latin typeface="+mn-lt"/>
                        </a:rPr>
                        <a:t>Полностью</a:t>
                      </a:r>
                      <a:r>
                        <a:rPr lang="ru-RU" sz="1100" dirty="0" smtClean="0">
                          <a:latin typeface="+mn-lt"/>
                        </a:rPr>
                        <a:t> </a:t>
                      </a:r>
                      <a:r>
                        <a:rPr lang="en-US" sz="1100" dirty="0" smtClean="0">
                          <a:latin typeface="+mn-lt"/>
                        </a:rPr>
                        <a:t>выполнено</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en-US" sz="1100" dirty="0">
                          <a:latin typeface="+mn-lt"/>
                        </a:rPr>
                        <a:t>2009-2012</a:t>
                      </a:r>
                      <a:endParaRPr lang="ru-RU" sz="1100" dirty="0">
                        <a:latin typeface="+mn-lt"/>
                        <a:ea typeface="Calibri"/>
                        <a:cs typeface="Times New Roman"/>
                      </a:endParaRPr>
                    </a:p>
                  </a:txBody>
                  <a:tcPr marL="0" marR="0" marT="0" marB="0"/>
                </a:tc>
              </a:tr>
              <a:tr h="191830">
                <a:tc>
                  <a:txBody>
                    <a:bodyPr/>
                    <a:lstStyle/>
                    <a:p>
                      <a:pPr>
                        <a:lnSpc>
                          <a:spcPct val="115000"/>
                        </a:lnSpc>
                        <a:spcAft>
                          <a:spcPts val="0"/>
                        </a:spcAft>
                      </a:pPr>
                      <a:r>
                        <a:rPr lang="ru-RU" sz="1100">
                          <a:latin typeface="+mn-lt"/>
                        </a:rPr>
                        <a:t>Республика Молдова</a:t>
                      </a:r>
                      <a:endParaRPr lang="ru-RU" sz="1100">
                        <a:latin typeface="+mn-lt"/>
                        <a:ea typeface="Calibri"/>
                        <a:cs typeface="Times New Roman"/>
                      </a:endParaRPr>
                    </a:p>
                  </a:txBody>
                  <a:tcPr marL="0" marR="0" marT="0" marB="0"/>
                </a:tc>
                <a:tc>
                  <a:txBody>
                    <a:bodyPr/>
                    <a:lstStyle/>
                    <a:p>
                      <a:pPr algn="ctr">
                        <a:lnSpc>
                          <a:spcPct val="115000"/>
                        </a:lnSpc>
                        <a:spcAft>
                          <a:spcPts val="0"/>
                        </a:spcAft>
                      </a:pPr>
                      <a:r>
                        <a:rPr lang="ru-RU" sz="1100" dirty="0">
                          <a:latin typeface="+mn-lt"/>
                        </a:rPr>
                        <a:t>Не выполнено</a:t>
                      </a:r>
                      <a:endParaRPr lang="ru-RU" sz="1100" dirty="0">
                        <a:latin typeface="+mn-lt"/>
                        <a:ea typeface="Calibri"/>
                        <a:cs typeface="Times New Roman"/>
                      </a:endParaRPr>
                    </a:p>
                  </a:txBody>
                  <a:tcPr marL="0" marR="0" marT="0" marB="0">
                    <a:solidFill>
                      <a:schemeClr val="accent6">
                        <a:lumMod val="75000"/>
                      </a:schemeClr>
                    </a:solidFill>
                  </a:tcPr>
                </a:tc>
                <a:tc>
                  <a:txBody>
                    <a:bodyPr/>
                    <a:lstStyle/>
                    <a:p>
                      <a:pPr algn="ctr">
                        <a:lnSpc>
                          <a:spcPct val="115000"/>
                        </a:lnSpc>
                        <a:spcAft>
                          <a:spcPts val="0"/>
                        </a:spcAft>
                      </a:pPr>
                      <a:r>
                        <a:rPr lang="ru-RU" sz="1100" dirty="0">
                          <a:latin typeface="+mn-lt"/>
                        </a:rPr>
                        <a:t>Не выполнено</a:t>
                      </a:r>
                      <a:endParaRPr lang="ru-RU" sz="1100" dirty="0">
                        <a:latin typeface="+mn-lt"/>
                        <a:ea typeface="Calibri"/>
                        <a:cs typeface="Times New Roman"/>
                      </a:endParaRPr>
                    </a:p>
                  </a:txBody>
                  <a:tcPr marL="0" marR="0" marT="0" marB="0">
                    <a:solidFill>
                      <a:schemeClr val="accent6">
                        <a:lumMod val="75000"/>
                      </a:schemeClr>
                    </a:solidFill>
                  </a:tcPr>
                </a:tc>
                <a:tc>
                  <a:txBody>
                    <a:bodyPr/>
                    <a:lstStyle/>
                    <a:p>
                      <a:pPr>
                        <a:lnSpc>
                          <a:spcPct val="115000"/>
                        </a:lnSpc>
                        <a:spcAft>
                          <a:spcPts val="0"/>
                        </a:spcAft>
                      </a:pPr>
                      <a:endParaRPr lang="ru-RU" sz="1100" dirty="0">
                        <a:latin typeface="+mn-lt"/>
                        <a:ea typeface="Times New Roman"/>
                        <a:cs typeface="Times New Roman"/>
                      </a:endParaRPr>
                    </a:p>
                  </a:txBody>
                  <a:tcPr marL="0" marR="0" marT="0" marB="0"/>
                </a:tc>
              </a:tr>
              <a:tr h="372401">
                <a:tc>
                  <a:txBody>
                    <a:bodyPr/>
                    <a:lstStyle/>
                    <a:p>
                      <a:pPr>
                        <a:lnSpc>
                          <a:spcPct val="115000"/>
                        </a:lnSpc>
                        <a:spcAft>
                          <a:spcPts val="0"/>
                        </a:spcAft>
                      </a:pPr>
                      <a:r>
                        <a:rPr lang="ru-RU" sz="1100">
                          <a:latin typeface="+mn-lt"/>
                        </a:rPr>
                        <a:t>Российская Федерация</a:t>
                      </a:r>
                      <a:endParaRPr lang="ru-RU" sz="1100">
                        <a:latin typeface="+mn-lt"/>
                        <a:ea typeface="Calibri"/>
                        <a:cs typeface="Times New Roman"/>
                      </a:endParaRPr>
                    </a:p>
                  </a:txBody>
                  <a:tcPr marL="0" marR="0" marT="0" marB="0"/>
                </a:tc>
                <a:tc>
                  <a:txBody>
                    <a:bodyPr/>
                    <a:lstStyle/>
                    <a:p>
                      <a:pPr algn="ctr">
                        <a:lnSpc>
                          <a:spcPct val="115000"/>
                        </a:lnSpc>
                        <a:spcAft>
                          <a:spcPts val="0"/>
                        </a:spcAft>
                      </a:pPr>
                      <a:r>
                        <a:rPr lang="ru-RU" sz="1100" dirty="0">
                          <a:latin typeface="+mn-lt"/>
                        </a:rPr>
                        <a:t>Полностью выполнено</a:t>
                      </a:r>
                    </a:p>
                    <a:p>
                      <a:pPr algn="ctr">
                        <a:lnSpc>
                          <a:spcPct val="115000"/>
                        </a:lnSpc>
                        <a:spcAft>
                          <a:spcPts val="0"/>
                        </a:spcAft>
                      </a:pPr>
                      <a:r>
                        <a:rPr lang="ru-RU" sz="1100" dirty="0">
                          <a:latin typeface="+mn-lt"/>
                        </a:rPr>
                        <a:t> (5 рек)</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gn="ctr">
                        <a:lnSpc>
                          <a:spcPct val="115000"/>
                        </a:lnSpc>
                        <a:spcAft>
                          <a:spcPts val="0"/>
                        </a:spcAft>
                      </a:pPr>
                      <a:r>
                        <a:rPr lang="ru-RU" sz="1100" dirty="0">
                          <a:latin typeface="+mn-lt"/>
                        </a:rPr>
                        <a:t>Полностью выполнено </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ru-RU" sz="1100" dirty="0">
                          <a:latin typeface="+mn-lt"/>
                        </a:rPr>
                        <a:t>2010-2012</a:t>
                      </a:r>
                      <a:endParaRPr lang="ru-RU" sz="1100" dirty="0">
                        <a:latin typeface="+mn-lt"/>
                        <a:ea typeface="Calibri"/>
                        <a:cs typeface="Times New Roman"/>
                      </a:endParaRPr>
                    </a:p>
                  </a:txBody>
                  <a:tcPr marL="0" marR="0" marT="0" marB="0"/>
                </a:tc>
              </a:tr>
              <a:tr h="333618">
                <a:tc>
                  <a:txBody>
                    <a:bodyPr/>
                    <a:lstStyle/>
                    <a:p>
                      <a:pPr>
                        <a:lnSpc>
                          <a:spcPct val="115000"/>
                        </a:lnSpc>
                        <a:spcAft>
                          <a:spcPts val="0"/>
                        </a:spcAft>
                      </a:pPr>
                      <a:r>
                        <a:rPr lang="ru-RU" sz="1100">
                          <a:latin typeface="+mn-lt"/>
                        </a:rPr>
                        <a:t>Сербия</a:t>
                      </a:r>
                      <a:endParaRPr lang="ru-RU" sz="1100">
                        <a:latin typeface="+mn-lt"/>
                        <a:ea typeface="Calibri"/>
                        <a:cs typeface="Times New Roman"/>
                      </a:endParaRPr>
                    </a:p>
                  </a:txBody>
                  <a:tcPr marL="0" marR="0" marT="0" marB="0"/>
                </a:tc>
                <a:tc>
                  <a:txBody>
                    <a:bodyPr/>
                    <a:lstStyle/>
                    <a:p>
                      <a:pPr algn="ctr">
                        <a:lnSpc>
                          <a:spcPts val="1200"/>
                        </a:lnSpc>
                        <a:spcAft>
                          <a:spcPts val="0"/>
                        </a:spcAft>
                      </a:pPr>
                      <a:r>
                        <a:rPr lang="en-US" sz="1100" dirty="0" smtClean="0">
                          <a:latin typeface="+mn-lt"/>
                        </a:rPr>
                        <a:t>Полностью</a:t>
                      </a:r>
                      <a:r>
                        <a:rPr lang="ru-RU" sz="1100" dirty="0" smtClean="0">
                          <a:latin typeface="+mn-lt"/>
                        </a:rPr>
                        <a:t> </a:t>
                      </a:r>
                      <a:r>
                        <a:rPr lang="en-US" sz="1100" dirty="0" smtClean="0">
                          <a:latin typeface="+mn-lt"/>
                        </a:rPr>
                        <a:t>выполнено</a:t>
                      </a:r>
                      <a:endParaRPr lang="ru-RU" sz="1100" dirty="0">
                        <a:latin typeface="+mn-lt"/>
                      </a:endParaRPr>
                    </a:p>
                    <a:p>
                      <a:pPr algn="ctr">
                        <a:lnSpc>
                          <a:spcPts val="1200"/>
                        </a:lnSpc>
                        <a:spcAft>
                          <a:spcPts val="0"/>
                        </a:spcAft>
                      </a:pPr>
                      <a:r>
                        <a:rPr lang="ru-RU" sz="1100" dirty="0">
                          <a:latin typeface="+mn-lt"/>
                        </a:rPr>
                        <a:t> (</a:t>
                      </a:r>
                      <a:r>
                        <a:rPr lang="fr-CH" sz="1100" dirty="0">
                          <a:latin typeface="+mn-lt"/>
                        </a:rPr>
                        <a:t>4</a:t>
                      </a:r>
                      <a:r>
                        <a:rPr lang="ru-RU" sz="1100" dirty="0">
                          <a:latin typeface="+mn-lt"/>
                        </a:rPr>
                        <a:t> река)</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gn="ctr">
                        <a:lnSpc>
                          <a:spcPct val="115000"/>
                        </a:lnSpc>
                        <a:spcAft>
                          <a:spcPts val="0"/>
                        </a:spcAft>
                      </a:pPr>
                      <a:r>
                        <a:rPr lang="ru-RU" sz="1100" dirty="0">
                          <a:latin typeface="+mn-lt"/>
                        </a:rPr>
                        <a:t>Полностью выполнено </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en-US" sz="1100" dirty="0">
                          <a:latin typeface="+mn-lt"/>
                        </a:rPr>
                        <a:t>1990; 1995: 2000-2012</a:t>
                      </a:r>
                      <a:endParaRPr lang="ru-RU" sz="1100" dirty="0">
                        <a:latin typeface="+mn-lt"/>
                        <a:ea typeface="Calibri"/>
                        <a:cs typeface="Times New Roman"/>
                      </a:endParaRPr>
                    </a:p>
                  </a:txBody>
                  <a:tcPr marL="0" marR="0" marT="0" marB="0"/>
                </a:tc>
              </a:tr>
              <a:tr h="180570">
                <a:tc>
                  <a:txBody>
                    <a:bodyPr/>
                    <a:lstStyle/>
                    <a:p>
                      <a:pPr>
                        <a:lnSpc>
                          <a:spcPct val="115000"/>
                        </a:lnSpc>
                        <a:spcAft>
                          <a:spcPts val="0"/>
                        </a:spcAft>
                      </a:pPr>
                      <a:r>
                        <a:rPr lang="ru-RU" sz="1100">
                          <a:latin typeface="+mn-lt"/>
                        </a:rPr>
                        <a:t>Таджикистан</a:t>
                      </a:r>
                      <a:endParaRPr lang="ru-RU" sz="1100">
                        <a:latin typeface="+mn-lt"/>
                        <a:ea typeface="Calibri"/>
                        <a:cs typeface="Times New Roman"/>
                      </a:endParaRPr>
                    </a:p>
                  </a:txBody>
                  <a:tcPr marL="0" marR="0" marT="0" marB="0"/>
                </a:tc>
                <a:tc gridSpan="3">
                  <a:txBody>
                    <a:bodyPr/>
                    <a:lstStyle/>
                    <a:p>
                      <a:pPr algn="ctr">
                        <a:lnSpc>
                          <a:spcPct val="115000"/>
                        </a:lnSpc>
                        <a:spcAft>
                          <a:spcPts val="0"/>
                        </a:spcAft>
                      </a:pPr>
                      <a:r>
                        <a:rPr lang="ru-RU" sz="1100" dirty="0">
                          <a:latin typeface="+mn-lt"/>
                        </a:rPr>
                        <a:t>Нет </a:t>
                      </a:r>
                      <a:r>
                        <a:rPr lang="ru-RU" sz="1100" dirty="0" smtClean="0">
                          <a:latin typeface="+mn-lt"/>
                        </a:rPr>
                        <a:t>данных</a:t>
                      </a:r>
                      <a:endParaRPr lang="ru-RU" sz="1100" dirty="0">
                        <a:latin typeface="+mn-lt"/>
                        <a:ea typeface="Calibri"/>
                        <a:cs typeface="Times New Roman"/>
                      </a:endParaRPr>
                    </a:p>
                  </a:txBody>
                  <a:tcPr marL="0" marR="0" marT="0" marB="0">
                    <a:solidFill>
                      <a:srgbClr val="FF6699"/>
                    </a:solidFill>
                  </a:tcPr>
                </a:tc>
                <a:tc hMerge="1">
                  <a:txBody>
                    <a:bodyPr/>
                    <a:lstStyle/>
                    <a:p>
                      <a:pPr algn="ctr">
                        <a:lnSpc>
                          <a:spcPct val="115000"/>
                        </a:lnSpc>
                        <a:spcAft>
                          <a:spcPts val="0"/>
                        </a:spcAft>
                      </a:pPr>
                      <a:endParaRPr lang="ru-RU" sz="1000" dirty="0">
                        <a:latin typeface="Calibri"/>
                        <a:ea typeface="Calibri"/>
                        <a:cs typeface="Times New Roman"/>
                      </a:endParaRPr>
                    </a:p>
                  </a:txBody>
                  <a:tcPr marL="0" marR="0" marT="0" marB="0"/>
                </a:tc>
                <a:tc hMerge="1">
                  <a:txBody>
                    <a:bodyPr/>
                    <a:lstStyle/>
                    <a:p>
                      <a:pPr>
                        <a:lnSpc>
                          <a:spcPct val="115000"/>
                        </a:lnSpc>
                        <a:spcAft>
                          <a:spcPts val="0"/>
                        </a:spcAft>
                      </a:pPr>
                      <a:endParaRPr lang="ru-RU" sz="1000" dirty="0">
                        <a:latin typeface="Calibri"/>
                        <a:ea typeface="Calibri"/>
                        <a:cs typeface="Times New Roman"/>
                      </a:endParaRPr>
                    </a:p>
                  </a:txBody>
                  <a:tcPr marL="0" marR="0" marT="0" marB="0"/>
                </a:tc>
              </a:tr>
              <a:tr h="372401">
                <a:tc>
                  <a:txBody>
                    <a:bodyPr/>
                    <a:lstStyle/>
                    <a:p>
                      <a:pPr>
                        <a:lnSpc>
                          <a:spcPct val="115000"/>
                        </a:lnSpc>
                        <a:spcAft>
                          <a:spcPts val="0"/>
                        </a:spcAft>
                      </a:pPr>
                      <a:r>
                        <a:rPr lang="ru-RU" sz="1100">
                          <a:latin typeface="+mn-lt"/>
                        </a:rPr>
                        <a:t>Бывшая югославская Республика Македония</a:t>
                      </a:r>
                      <a:endParaRPr lang="ru-RU" sz="1100">
                        <a:latin typeface="+mn-lt"/>
                        <a:ea typeface="Calibri"/>
                        <a:cs typeface="Times New Roman"/>
                      </a:endParaRPr>
                    </a:p>
                  </a:txBody>
                  <a:tcPr marL="0" marR="0" marT="0" marB="0"/>
                </a:tc>
                <a:tc>
                  <a:txBody>
                    <a:bodyPr/>
                    <a:lstStyle/>
                    <a:p>
                      <a:pPr algn="ctr">
                        <a:lnSpc>
                          <a:spcPct val="115000"/>
                        </a:lnSpc>
                        <a:spcAft>
                          <a:spcPts val="0"/>
                        </a:spcAft>
                      </a:pPr>
                      <a:r>
                        <a:rPr lang="ru-RU" sz="1100" dirty="0">
                          <a:latin typeface="+mn-lt"/>
                        </a:rPr>
                        <a:t>Полностью выполнено</a:t>
                      </a:r>
                    </a:p>
                    <a:p>
                      <a:pPr algn="ctr">
                        <a:lnSpc>
                          <a:spcPct val="115000"/>
                        </a:lnSpc>
                        <a:spcAft>
                          <a:spcPts val="0"/>
                        </a:spcAft>
                      </a:pPr>
                      <a:r>
                        <a:rPr lang="ru-RU" sz="1100" dirty="0">
                          <a:latin typeface="+mn-lt"/>
                        </a:rPr>
                        <a:t> (</a:t>
                      </a:r>
                      <a:r>
                        <a:rPr lang="fr-CH" sz="1100" dirty="0">
                          <a:latin typeface="+mn-lt"/>
                        </a:rPr>
                        <a:t>3</a:t>
                      </a:r>
                      <a:r>
                        <a:rPr lang="ru-RU" sz="1100" dirty="0">
                          <a:latin typeface="+mn-lt"/>
                        </a:rPr>
                        <a:t> рек)</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gn="ctr">
                        <a:lnSpc>
                          <a:spcPct val="115000"/>
                        </a:lnSpc>
                        <a:spcAft>
                          <a:spcPts val="0"/>
                        </a:spcAft>
                      </a:pPr>
                      <a:r>
                        <a:rPr lang="ru-RU" sz="1100" dirty="0">
                          <a:latin typeface="+mn-lt"/>
                        </a:rPr>
                        <a:t>Полностью выполнено </a:t>
                      </a:r>
                      <a:endParaRPr lang="ru-RU" sz="1100" dirty="0">
                        <a:latin typeface="+mn-lt"/>
                        <a:ea typeface="Calibri"/>
                        <a:cs typeface="Times New Roman"/>
                      </a:endParaRPr>
                    </a:p>
                  </a:txBody>
                  <a:tcPr marL="0" marR="0" marT="0" marB="0">
                    <a:solidFill>
                      <a:schemeClr val="accent3">
                        <a:lumMod val="60000"/>
                        <a:lumOff val="40000"/>
                      </a:schemeClr>
                    </a:solidFill>
                  </a:tcPr>
                </a:tc>
                <a:tc>
                  <a:txBody>
                    <a:bodyPr/>
                    <a:lstStyle/>
                    <a:p>
                      <a:pPr>
                        <a:lnSpc>
                          <a:spcPct val="115000"/>
                        </a:lnSpc>
                        <a:spcAft>
                          <a:spcPts val="0"/>
                        </a:spcAft>
                      </a:pPr>
                      <a:r>
                        <a:rPr lang="en-US" sz="1100" dirty="0">
                          <a:latin typeface="+mn-lt"/>
                        </a:rPr>
                        <a:t>2002-2012</a:t>
                      </a:r>
                      <a:endParaRPr lang="ru-RU" sz="1100" dirty="0">
                        <a:latin typeface="+mn-lt"/>
                        <a:ea typeface="Calibri"/>
                        <a:cs typeface="Times New Roman"/>
                      </a:endParaRPr>
                    </a:p>
                  </a:txBody>
                  <a:tcPr marL="0" marR="0" marT="0" marB="0"/>
                </a:tc>
              </a:tr>
              <a:tr h="180570">
                <a:tc>
                  <a:txBody>
                    <a:bodyPr/>
                    <a:lstStyle/>
                    <a:p>
                      <a:pPr>
                        <a:lnSpc>
                          <a:spcPct val="115000"/>
                        </a:lnSpc>
                        <a:spcAft>
                          <a:spcPts val="0"/>
                        </a:spcAft>
                      </a:pPr>
                      <a:r>
                        <a:rPr lang="ru-RU" sz="1100">
                          <a:latin typeface="+mn-lt"/>
                        </a:rPr>
                        <a:t>Туркменистан</a:t>
                      </a:r>
                      <a:endParaRPr lang="ru-RU" sz="1100">
                        <a:latin typeface="+mn-lt"/>
                        <a:ea typeface="Calibri"/>
                        <a:cs typeface="Times New Roman"/>
                      </a:endParaRPr>
                    </a:p>
                  </a:txBody>
                  <a:tcPr marL="0" marR="0" marT="0" marB="0"/>
                </a:tc>
                <a:tc gridSpan="3">
                  <a:txBody>
                    <a:bodyPr/>
                    <a:lstStyle/>
                    <a:p>
                      <a:pPr algn="ctr">
                        <a:lnSpc>
                          <a:spcPct val="115000"/>
                        </a:lnSpc>
                        <a:spcAft>
                          <a:spcPts val="0"/>
                        </a:spcAft>
                      </a:pPr>
                      <a:r>
                        <a:rPr lang="ru-RU" sz="1100" dirty="0">
                          <a:latin typeface="+mn-lt"/>
                        </a:rPr>
                        <a:t>Нет данных</a:t>
                      </a:r>
                      <a:endParaRPr lang="ru-RU" sz="1100" dirty="0">
                        <a:latin typeface="+mn-lt"/>
                        <a:ea typeface="Calibri"/>
                        <a:cs typeface="Times New Roman"/>
                      </a:endParaRPr>
                    </a:p>
                  </a:txBody>
                  <a:tcPr marL="0" marR="0" marT="0" marB="0">
                    <a:solidFill>
                      <a:srgbClr val="FF6699"/>
                    </a:solidFill>
                  </a:tcPr>
                </a:tc>
                <a:tc hMerge="1">
                  <a:txBody>
                    <a:bodyPr/>
                    <a:lstStyle/>
                    <a:p>
                      <a:endParaRPr lang="ru-RU"/>
                    </a:p>
                  </a:txBody>
                  <a:tcPr/>
                </a:tc>
                <a:tc hMerge="1">
                  <a:txBody>
                    <a:bodyPr/>
                    <a:lstStyle/>
                    <a:p>
                      <a:endParaRPr lang="ru-RU"/>
                    </a:p>
                  </a:txBody>
                  <a:tcPr/>
                </a:tc>
              </a:tr>
              <a:tr h="180570">
                <a:tc>
                  <a:txBody>
                    <a:bodyPr/>
                    <a:lstStyle/>
                    <a:p>
                      <a:pPr>
                        <a:lnSpc>
                          <a:spcPct val="115000"/>
                        </a:lnSpc>
                        <a:spcAft>
                          <a:spcPts val="0"/>
                        </a:spcAft>
                      </a:pPr>
                      <a:r>
                        <a:rPr lang="ru-RU" sz="1100">
                          <a:latin typeface="+mn-lt"/>
                        </a:rPr>
                        <a:t>Украина</a:t>
                      </a:r>
                      <a:endParaRPr lang="ru-RU" sz="1100">
                        <a:latin typeface="+mn-lt"/>
                        <a:ea typeface="Calibri"/>
                        <a:cs typeface="Times New Roman"/>
                      </a:endParaRPr>
                    </a:p>
                  </a:txBody>
                  <a:tcPr marL="0" marR="0" marT="0" marB="0"/>
                </a:tc>
                <a:tc>
                  <a:txBody>
                    <a:bodyPr/>
                    <a:lstStyle/>
                    <a:p>
                      <a:pPr algn="ctr">
                        <a:lnSpc>
                          <a:spcPts val="1200"/>
                        </a:lnSpc>
                        <a:spcAft>
                          <a:spcPts val="0"/>
                        </a:spcAft>
                      </a:pPr>
                      <a:r>
                        <a:rPr lang="ru-RU" sz="1100" dirty="0" smtClean="0">
                          <a:latin typeface="+mn-lt"/>
                          <a:ea typeface="Calibri"/>
                          <a:cs typeface="Times New Roman"/>
                        </a:rPr>
                        <a:t>Частично выполнено</a:t>
                      </a:r>
                      <a:endParaRPr lang="ru-RU" sz="1100" dirty="0">
                        <a:latin typeface="+mn-lt"/>
                        <a:ea typeface="Calibri"/>
                        <a:cs typeface="Times New Roman"/>
                      </a:endParaRPr>
                    </a:p>
                  </a:txBody>
                  <a:tcPr marL="0" marR="0" marT="0" marB="0">
                    <a:lnR w="12700" cap="flat" cmpd="sng" algn="ctr">
                      <a:solidFill>
                        <a:schemeClr val="bg1"/>
                      </a:solidFill>
                      <a:prstDash val="solid"/>
                      <a:round/>
                      <a:headEnd type="none" w="med" len="med"/>
                      <a:tailEnd type="none" w="med" len="med"/>
                    </a:lnR>
                    <a:solidFill>
                      <a:schemeClr val="accent4">
                        <a:lumMod val="60000"/>
                        <a:lumOff val="40000"/>
                      </a:schemeClr>
                    </a:solidFill>
                  </a:tcPr>
                </a:tc>
                <a:tc>
                  <a:txBody>
                    <a:bodyPr/>
                    <a:lstStyle/>
                    <a:p>
                      <a:pPr algn="ctr">
                        <a:lnSpc>
                          <a:spcPct val="115000"/>
                        </a:lnSpc>
                        <a:spcAft>
                          <a:spcPts val="0"/>
                        </a:spcAft>
                      </a:pPr>
                      <a:r>
                        <a:rPr lang="ru-RU" sz="1100" dirty="0" smtClean="0">
                          <a:latin typeface="+mn-lt"/>
                          <a:ea typeface="Calibri"/>
                          <a:cs typeface="Times New Roman"/>
                        </a:rPr>
                        <a:t>Полностью выполнено</a:t>
                      </a:r>
                      <a:endParaRPr lang="ru-RU" sz="1100" dirty="0">
                        <a:latin typeface="+mn-lt"/>
                        <a:ea typeface="Calibri"/>
                        <a:cs typeface="Times New Roman"/>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3">
                        <a:lumMod val="60000"/>
                        <a:lumOff val="40000"/>
                      </a:schemeClr>
                    </a:solidFill>
                  </a:tcPr>
                </a:tc>
                <a:tc>
                  <a:txBody>
                    <a:bodyPr/>
                    <a:lstStyle/>
                    <a:p>
                      <a:pPr algn="l">
                        <a:lnSpc>
                          <a:spcPct val="115000"/>
                        </a:lnSpc>
                        <a:spcAft>
                          <a:spcPts val="0"/>
                        </a:spcAft>
                      </a:pPr>
                      <a:r>
                        <a:rPr lang="ru-RU" sz="1100" dirty="0" smtClean="0">
                          <a:latin typeface="+mn-lt"/>
                          <a:ea typeface="Calibri"/>
                          <a:cs typeface="Times New Roman"/>
                        </a:rPr>
                        <a:t>2011</a:t>
                      </a:r>
                      <a:endParaRPr lang="ru-RU" sz="1100" dirty="0">
                        <a:latin typeface="+mn-lt"/>
                        <a:ea typeface="Calibri"/>
                        <a:cs typeface="Times New Roman"/>
                      </a:endParaRPr>
                    </a:p>
                  </a:txBody>
                  <a:tcPr marL="0" marR="0" marT="0" marB="0">
                    <a:lnL w="12700" cap="flat" cmpd="sng" algn="ctr">
                      <a:solidFill>
                        <a:schemeClr val="bg1"/>
                      </a:solidFill>
                      <a:prstDash val="solid"/>
                      <a:round/>
                      <a:headEnd type="none" w="med" len="med"/>
                      <a:tailEnd type="none" w="med" len="med"/>
                    </a:lnL>
                  </a:tcPr>
                </a:tc>
              </a:tr>
              <a:tr h="180570">
                <a:tc>
                  <a:txBody>
                    <a:bodyPr/>
                    <a:lstStyle/>
                    <a:p>
                      <a:pPr>
                        <a:lnSpc>
                          <a:spcPct val="115000"/>
                        </a:lnSpc>
                        <a:spcAft>
                          <a:spcPts val="0"/>
                        </a:spcAft>
                      </a:pPr>
                      <a:r>
                        <a:rPr lang="ru-RU" sz="1100">
                          <a:latin typeface="+mn-lt"/>
                        </a:rPr>
                        <a:t>Узбекистан</a:t>
                      </a:r>
                      <a:endParaRPr lang="ru-RU" sz="1100">
                        <a:latin typeface="+mn-lt"/>
                        <a:ea typeface="Calibri"/>
                        <a:cs typeface="Times New Roman"/>
                      </a:endParaRPr>
                    </a:p>
                  </a:txBody>
                  <a:tcPr marL="0" marR="0" marT="0" marB="0"/>
                </a:tc>
                <a:tc gridSpan="3">
                  <a:txBody>
                    <a:bodyPr/>
                    <a:lstStyle/>
                    <a:p>
                      <a:pPr algn="ctr">
                        <a:lnSpc>
                          <a:spcPct val="115000"/>
                        </a:lnSpc>
                        <a:spcAft>
                          <a:spcPts val="0"/>
                        </a:spcAft>
                      </a:pPr>
                      <a:r>
                        <a:rPr lang="ru-RU" sz="1100" dirty="0">
                          <a:latin typeface="+mn-lt"/>
                        </a:rPr>
                        <a:t>Нет данных</a:t>
                      </a:r>
                      <a:endParaRPr lang="ru-RU" sz="1100" dirty="0">
                        <a:latin typeface="+mn-lt"/>
                        <a:ea typeface="Calibri"/>
                        <a:cs typeface="Times New Roman"/>
                      </a:endParaRPr>
                    </a:p>
                  </a:txBody>
                  <a:tcPr marL="0" marR="0" marT="0" marB="0">
                    <a:solidFill>
                      <a:srgbClr val="FF6699"/>
                    </a:solidFill>
                  </a:tcPr>
                </a:tc>
                <a:tc hMerge="1">
                  <a:txBody>
                    <a:bodyPr/>
                    <a:lstStyle/>
                    <a:p>
                      <a:endParaRPr lang="ru-RU"/>
                    </a:p>
                  </a:txBody>
                  <a:tcPr/>
                </a:tc>
                <a:tc hMerge="1">
                  <a:txBody>
                    <a:bodyPr/>
                    <a:lstStyle/>
                    <a:p>
                      <a:endParaRPr lang="ru-RU"/>
                    </a:p>
                  </a:txBody>
                  <a:tcPr/>
                </a:tc>
              </a:tr>
            </a:tbl>
          </a:graphicData>
        </a:graphic>
      </p:graphicFrame>
    </p:spTree>
    <p:extLst>
      <p:ext uri="{BB962C8B-B14F-4D97-AF65-F5344CB8AC3E}">
        <p14:creationId xmlns:p14="http://schemas.microsoft.com/office/powerpoint/2010/main" val="154001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0"/>
          </p:nvPr>
        </p:nvSpPr>
        <p:spPr>
          <a:xfrm>
            <a:off x="848544" y="1484784"/>
            <a:ext cx="8496300" cy="4393034"/>
          </a:xfrm>
        </p:spPr>
        <p:txBody>
          <a:bodyPr>
            <a:normAutofit fontScale="77500" lnSpcReduction="20000"/>
          </a:bodyPr>
          <a:lstStyle/>
          <a:p>
            <a:pPr algn="ctr"/>
            <a:r>
              <a:rPr lang="ru-RU" sz="2800" b="1" dirty="0" smtClean="0">
                <a:solidFill>
                  <a:schemeClr val="tx2">
                    <a:lumMod val="75000"/>
                  </a:schemeClr>
                </a:solidFill>
                <a:latin typeface="+mj-lt"/>
              </a:rPr>
              <a:t>Полностью отвечает требованиям Руководящих принципов информация, представленная</a:t>
            </a:r>
          </a:p>
          <a:p>
            <a:pPr algn="ctr"/>
            <a:endParaRPr lang="ru-RU" sz="2800" b="1" dirty="0" smtClean="0">
              <a:solidFill>
                <a:schemeClr val="tx2">
                  <a:lumMod val="75000"/>
                </a:schemeClr>
              </a:solidFill>
              <a:latin typeface="+mj-lt"/>
            </a:endParaRPr>
          </a:p>
          <a:p>
            <a:pPr marL="514350" indent="-514350">
              <a:buFont typeface="Arial" panose="020B0604020202020204" pitchFamily="34" charset="0"/>
              <a:buChar char="•"/>
            </a:pPr>
            <a:r>
              <a:rPr lang="ru-RU" sz="2800" b="1" dirty="0" smtClean="0">
                <a:solidFill>
                  <a:schemeClr val="tx2">
                    <a:lumMod val="75000"/>
                  </a:schemeClr>
                </a:solidFill>
                <a:latin typeface="+mj-lt"/>
              </a:rPr>
              <a:t>Арменией</a:t>
            </a:r>
          </a:p>
          <a:p>
            <a:pPr marL="514350" indent="-514350">
              <a:buFont typeface="Arial" panose="020B0604020202020204" pitchFamily="34" charset="0"/>
              <a:buChar char="•"/>
            </a:pPr>
            <a:r>
              <a:rPr lang="ru-RU" sz="2800" b="1" dirty="0" smtClean="0">
                <a:solidFill>
                  <a:schemeClr val="tx2">
                    <a:lumMod val="75000"/>
                  </a:schemeClr>
                </a:solidFill>
                <a:latin typeface="+mj-lt"/>
              </a:rPr>
              <a:t>Азербайджаном</a:t>
            </a:r>
          </a:p>
          <a:p>
            <a:pPr marL="514350" indent="-514350">
              <a:buFont typeface="Arial" panose="020B0604020202020204" pitchFamily="34" charset="0"/>
              <a:buChar char="•"/>
            </a:pPr>
            <a:r>
              <a:rPr lang="ru-RU" sz="2800" b="1" dirty="0" smtClean="0">
                <a:solidFill>
                  <a:schemeClr val="tx2">
                    <a:lumMod val="75000"/>
                  </a:schemeClr>
                </a:solidFill>
                <a:latin typeface="+mj-lt"/>
              </a:rPr>
              <a:t>Беларусью</a:t>
            </a:r>
          </a:p>
          <a:p>
            <a:pPr marL="514350" indent="-514350">
              <a:buFont typeface="Arial" panose="020B0604020202020204" pitchFamily="34" charset="0"/>
              <a:buChar char="•"/>
            </a:pPr>
            <a:r>
              <a:rPr lang="ru-RU" sz="2800" b="1" dirty="0" smtClean="0">
                <a:solidFill>
                  <a:schemeClr val="tx2">
                    <a:lumMod val="75000"/>
                  </a:schemeClr>
                </a:solidFill>
                <a:latin typeface="+mj-lt"/>
              </a:rPr>
              <a:t>Грузией</a:t>
            </a:r>
          </a:p>
          <a:p>
            <a:pPr marL="514350" indent="-514350">
              <a:buFont typeface="Arial" panose="020B0604020202020204" pitchFamily="34" charset="0"/>
              <a:buChar char="•"/>
            </a:pPr>
            <a:r>
              <a:rPr lang="ru-RU" sz="2800" b="1" dirty="0" smtClean="0">
                <a:solidFill>
                  <a:schemeClr val="tx2">
                    <a:lumMod val="75000"/>
                  </a:schemeClr>
                </a:solidFill>
                <a:latin typeface="+mj-lt"/>
              </a:rPr>
              <a:t>Казахстаном </a:t>
            </a:r>
          </a:p>
          <a:p>
            <a:pPr marL="514350" indent="-514350">
              <a:buFont typeface="Arial" panose="020B0604020202020204" pitchFamily="34" charset="0"/>
              <a:buChar char="•"/>
            </a:pPr>
            <a:r>
              <a:rPr lang="ru-RU" sz="2800" b="1" dirty="0" smtClean="0">
                <a:solidFill>
                  <a:schemeClr val="tx2">
                    <a:lumMod val="75000"/>
                  </a:schemeClr>
                </a:solidFill>
                <a:latin typeface="+mj-lt"/>
              </a:rPr>
              <a:t>Кыргызстаном </a:t>
            </a:r>
          </a:p>
          <a:p>
            <a:pPr marL="514350" indent="-514350">
              <a:buFont typeface="Arial" panose="020B0604020202020204" pitchFamily="34" charset="0"/>
              <a:buChar char="•"/>
            </a:pPr>
            <a:r>
              <a:rPr lang="ru-RU" sz="2800" b="1" dirty="0" smtClean="0">
                <a:solidFill>
                  <a:schemeClr val="tx2">
                    <a:lumMod val="75000"/>
                  </a:schemeClr>
                </a:solidFill>
                <a:latin typeface="+mj-lt"/>
              </a:rPr>
              <a:t>Черногорией</a:t>
            </a:r>
          </a:p>
          <a:p>
            <a:pPr marL="514350" indent="-514350">
              <a:buFont typeface="Arial" panose="020B0604020202020204" pitchFamily="34" charset="0"/>
              <a:buChar char="•"/>
            </a:pPr>
            <a:r>
              <a:rPr lang="ru-RU" sz="2800" b="1" dirty="0" smtClean="0">
                <a:solidFill>
                  <a:schemeClr val="tx2">
                    <a:lumMod val="75000"/>
                  </a:schemeClr>
                </a:solidFill>
                <a:latin typeface="+mj-lt"/>
              </a:rPr>
              <a:t>Сербией</a:t>
            </a:r>
          </a:p>
          <a:p>
            <a:pPr marL="514350" indent="-514350">
              <a:buFont typeface="Arial" panose="020B0604020202020204" pitchFamily="34" charset="0"/>
              <a:buChar char="•"/>
            </a:pPr>
            <a:r>
              <a:rPr lang="ru-RU" sz="2800" b="1" dirty="0" smtClean="0">
                <a:solidFill>
                  <a:schemeClr val="tx2">
                    <a:lumMod val="75000"/>
                  </a:schemeClr>
                </a:solidFill>
                <a:latin typeface="+mj-lt"/>
              </a:rPr>
              <a:t>бывшей югославской Республикой Македония</a:t>
            </a:r>
          </a:p>
          <a:p>
            <a:pPr marL="514350" indent="-514350">
              <a:buFont typeface="Arial" panose="020B0604020202020204" pitchFamily="34" charset="0"/>
              <a:buChar char="•"/>
            </a:pPr>
            <a:r>
              <a:rPr lang="ru-RU" sz="2800" b="1" dirty="0" smtClean="0">
                <a:solidFill>
                  <a:schemeClr val="tx2">
                    <a:lumMod val="75000"/>
                  </a:schemeClr>
                </a:solidFill>
                <a:latin typeface="+mj-lt"/>
              </a:rPr>
              <a:t>Российской Федерацией.</a:t>
            </a:r>
          </a:p>
          <a:p>
            <a:pPr marL="514350" indent="-514350"/>
            <a:endParaRPr lang="ru-RU" sz="2800" b="1" dirty="0" smtClean="0">
              <a:solidFill>
                <a:schemeClr val="tx2">
                  <a:lumMod val="75000"/>
                </a:schemeClr>
              </a:solidFill>
              <a:latin typeface="+mj-lt"/>
            </a:endParaRPr>
          </a:p>
        </p:txBody>
      </p:sp>
    </p:spTree>
    <p:extLst>
      <p:ext uri="{BB962C8B-B14F-4D97-AF65-F5344CB8AC3E}">
        <p14:creationId xmlns:p14="http://schemas.microsoft.com/office/powerpoint/2010/main" val="266052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0"/>
          </p:nvPr>
        </p:nvSpPr>
        <p:spPr>
          <a:xfrm>
            <a:off x="560512" y="2492896"/>
            <a:ext cx="8785101" cy="3672954"/>
          </a:xfrm>
        </p:spPr>
        <p:txBody>
          <a:bodyPr>
            <a:normAutofit/>
          </a:bodyPr>
          <a:lstStyle/>
          <a:p>
            <a:pPr algn="just"/>
            <a:r>
              <a:rPr lang="ru-RU" sz="2800" b="1" dirty="0" smtClean="0">
                <a:solidFill>
                  <a:schemeClr val="tx2">
                    <a:lumMod val="75000"/>
                  </a:schemeClr>
                </a:solidFill>
                <a:latin typeface="+mj-lt"/>
              </a:rPr>
              <a:t>Эти страны показали измерение среднегодовых концентраций БПК</a:t>
            </a:r>
            <a:r>
              <a:rPr lang="ru-RU" sz="2800" b="1" baseline="-25000" dirty="0" smtClean="0">
                <a:solidFill>
                  <a:schemeClr val="tx2">
                    <a:lumMod val="75000"/>
                  </a:schemeClr>
                </a:solidFill>
                <a:latin typeface="+mj-lt"/>
              </a:rPr>
              <a:t>5</a:t>
            </a:r>
            <a:r>
              <a:rPr lang="ru-RU" sz="2800" b="1" dirty="0" smtClean="0">
                <a:solidFill>
                  <a:schemeClr val="tx2">
                    <a:lumMod val="75000"/>
                  </a:schemeClr>
                </a:solidFill>
                <a:latin typeface="+mj-lt"/>
              </a:rPr>
              <a:t> и NH</a:t>
            </a:r>
            <a:r>
              <a:rPr lang="ru-RU" sz="2800" b="1" baseline="-25000" dirty="0" smtClean="0">
                <a:solidFill>
                  <a:schemeClr val="tx2">
                    <a:lumMod val="75000"/>
                  </a:schemeClr>
                </a:solidFill>
                <a:latin typeface="+mj-lt"/>
              </a:rPr>
              <a:t>4</a:t>
            </a:r>
            <a:r>
              <a:rPr lang="ru-RU" sz="2800" b="1" dirty="0" smtClean="0">
                <a:solidFill>
                  <a:schemeClr val="tx2">
                    <a:lumMod val="75000"/>
                  </a:schemeClr>
                </a:solidFill>
                <a:latin typeface="+mj-lt"/>
              </a:rPr>
              <a:t> не менее чем на трех точках мониторинга речных вод.</a:t>
            </a:r>
          </a:p>
          <a:p>
            <a:pPr algn="just"/>
            <a:endParaRPr lang="ru-RU" sz="2800" b="1" dirty="0">
              <a:solidFill>
                <a:schemeClr val="tx2">
                  <a:lumMod val="75000"/>
                </a:schemeClr>
              </a:solidFill>
              <a:latin typeface="+mj-lt"/>
            </a:endParaRPr>
          </a:p>
        </p:txBody>
      </p:sp>
    </p:spTree>
    <p:extLst>
      <p:ext uri="{BB962C8B-B14F-4D97-AF65-F5344CB8AC3E}">
        <p14:creationId xmlns:p14="http://schemas.microsoft.com/office/powerpoint/2010/main" val="3734980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0"/>
          </p:nvPr>
        </p:nvSpPr>
        <p:spPr>
          <a:xfrm>
            <a:off x="560512" y="1714488"/>
            <a:ext cx="8785101" cy="4451362"/>
          </a:xfrm>
        </p:spPr>
        <p:txBody>
          <a:bodyPr>
            <a:normAutofit fontScale="92500"/>
          </a:bodyPr>
          <a:lstStyle/>
          <a:p>
            <a:pPr algn="just"/>
            <a:r>
              <a:rPr lang="ru-RU" sz="2800" b="1" dirty="0" smtClean="0">
                <a:solidFill>
                  <a:schemeClr val="tx2">
                    <a:lumMod val="75000"/>
                  </a:schemeClr>
                </a:solidFill>
                <a:latin typeface="+mj-lt"/>
              </a:rPr>
              <a:t>Армения, Азербайджан, Грузия измеряли максимальные, минимальные и средние концентрации в каждой из трех точек отбора проб.</a:t>
            </a:r>
          </a:p>
          <a:p>
            <a:pPr algn="just"/>
            <a:endParaRPr lang="ru-RU" sz="2800" b="1" dirty="0" smtClean="0">
              <a:solidFill>
                <a:schemeClr val="tx2">
                  <a:lumMod val="75000"/>
                </a:schemeClr>
              </a:solidFill>
              <a:latin typeface="+mj-lt"/>
            </a:endParaRPr>
          </a:p>
          <a:p>
            <a:pPr algn="just"/>
            <a:r>
              <a:rPr lang="ru-RU" sz="2800" b="1" dirty="0" smtClean="0">
                <a:solidFill>
                  <a:schemeClr val="tx2">
                    <a:lumMod val="75000"/>
                  </a:schemeClr>
                </a:solidFill>
                <a:latin typeface="+mj-lt"/>
              </a:rPr>
              <a:t>В данных Российской Федерации и бывшей югославской Республики Македония содержится информация о средних и максимальных концентрациях.</a:t>
            </a:r>
          </a:p>
          <a:p>
            <a:pPr algn="just"/>
            <a:endParaRPr lang="ru-RU" sz="2800" b="1" dirty="0" smtClean="0">
              <a:solidFill>
                <a:schemeClr val="tx2">
                  <a:lumMod val="75000"/>
                </a:schemeClr>
              </a:solidFill>
              <a:latin typeface="+mj-lt"/>
            </a:endParaRPr>
          </a:p>
          <a:p>
            <a:pPr algn="just"/>
            <a:r>
              <a:rPr lang="ru-RU" sz="2800" b="1" dirty="0" smtClean="0">
                <a:solidFill>
                  <a:schemeClr val="tx2">
                    <a:lumMod val="75000"/>
                  </a:schemeClr>
                </a:solidFill>
                <a:latin typeface="+mj-lt"/>
              </a:rPr>
              <a:t>Беларусь, Казахстан и Кыргызстан представили осредненные среднегодовые данные по показателю.</a:t>
            </a:r>
          </a:p>
          <a:p>
            <a:pPr algn="just"/>
            <a:endParaRPr lang="ru-RU" sz="2800" b="1" dirty="0">
              <a:solidFill>
                <a:schemeClr val="tx2">
                  <a:lumMod val="75000"/>
                </a:schemeClr>
              </a:solidFill>
              <a:latin typeface="+mj-lt"/>
            </a:endParaRPr>
          </a:p>
        </p:txBody>
      </p:sp>
    </p:spTree>
    <p:extLst>
      <p:ext uri="{BB962C8B-B14F-4D97-AF65-F5344CB8AC3E}">
        <p14:creationId xmlns:p14="http://schemas.microsoft.com/office/powerpoint/2010/main" val="3734980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3152800" y="332656"/>
            <a:ext cx="6753200" cy="1143000"/>
          </a:xfrm>
        </p:spPr>
        <p:txBody>
          <a:bodyPr/>
          <a:lstStyle/>
          <a:p>
            <a:pPr algn="ctr"/>
            <a:r>
              <a:rPr lang="en-US" sz="2400" b="1" dirty="0" smtClean="0"/>
              <a:t>Biochemical oxygen demand (BOD</a:t>
            </a:r>
            <a:r>
              <a:rPr lang="en-US" sz="2400" b="1" baseline="-25000" dirty="0" smtClean="0"/>
              <a:t>5</a:t>
            </a:r>
            <a:r>
              <a:rPr lang="en-US" sz="2400" b="1" dirty="0" smtClean="0"/>
              <a:t>)</a:t>
            </a:r>
            <a:r>
              <a:rPr lang="ru-RU" sz="2400" b="1" dirty="0" smtClean="0"/>
              <a:t>, </a:t>
            </a:r>
            <a:br>
              <a:rPr lang="ru-RU" sz="2400" b="1" dirty="0" smtClean="0"/>
            </a:br>
            <a:r>
              <a:rPr lang="en-US" sz="2400" b="1" dirty="0" smtClean="0"/>
              <a:t>The River </a:t>
            </a:r>
            <a:r>
              <a:rPr lang="en-US" sz="2400" b="1" dirty="0" err="1" smtClean="0"/>
              <a:t>Rioni</a:t>
            </a:r>
            <a:r>
              <a:rPr lang="en-US" sz="2400" b="1" dirty="0" smtClean="0"/>
              <a:t> </a:t>
            </a:r>
            <a:r>
              <a:rPr lang="ru-RU" sz="2400" b="1" dirty="0" smtClean="0"/>
              <a:t/>
            </a:r>
            <a:br>
              <a:rPr lang="ru-RU" sz="2400" b="1" dirty="0" smtClean="0"/>
            </a:br>
            <a:r>
              <a:rPr lang="ru-RU" sz="2400" b="1" dirty="0" smtClean="0"/>
              <a:t>(Грузия)</a:t>
            </a:r>
            <a:endParaRPr lang="ru-RU" sz="2400" b="1" dirty="0"/>
          </a:p>
        </p:txBody>
      </p:sp>
      <p:graphicFrame>
        <p:nvGraphicFramePr>
          <p:cNvPr id="6" name="Диаграмма 5"/>
          <p:cNvGraphicFramePr>
            <a:graphicFrameLocks/>
          </p:cNvGraphicFramePr>
          <p:nvPr>
            <p:extLst>
              <p:ext uri="{D42A27DB-BD31-4B8C-83A1-F6EECF244321}">
                <p14:modId xmlns:p14="http://schemas.microsoft.com/office/powerpoint/2010/main" val="3005576854"/>
              </p:ext>
            </p:extLst>
          </p:nvPr>
        </p:nvGraphicFramePr>
        <p:xfrm>
          <a:off x="452406" y="1643050"/>
          <a:ext cx="9072626" cy="46092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3932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3152800" y="332656"/>
            <a:ext cx="6753200" cy="1143000"/>
          </a:xfrm>
        </p:spPr>
        <p:txBody>
          <a:bodyPr/>
          <a:lstStyle/>
          <a:p>
            <a:pPr algn="ctr"/>
            <a:r>
              <a:rPr lang="en-US" sz="2400" b="1" dirty="0" smtClean="0"/>
              <a:t>Ammonium (NH</a:t>
            </a:r>
            <a:r>
              <a:rPr lang="en-US" sz="2400" b="1" baseline="-25000" dirty="0" smtClean="0"/>
              <a:t>4</a:t>
            </a:r>
            <a:r>
              <a:rPr lang="en-US" sz="2400" b="1" dirty="0" smtClean="0"/>
              <a:t>)</a:t>
            </a:r>
            <a:r>
              <a:rPr lang="ru-RU" sz="2400" b="1" dirty="0" smtClean="0"/>
              <a:t>, </a:t>
            </a:r>
            <a:br>
              <a:rPr lang="ru-RU" sz="2400" b="1" dirty="0" smtClean="0"/>
            </a:br>
            <a:r>
              <a:rPr lang="en-US" sz="2400" b="1" dirty="0" smtClean="0"/>
              <a:t>The River </a:t>
            </a:r>
            <a:r>
              <a:rPr lang="en-US" sz="2400" b="1" dirty="0" err="1" smtClean="0"/>
              <a:t>Rioni</a:t>
            </a:r>
            <a:r>
              <a:rPr lang="en-US" sz="2400" b="1" dirty="0" smtClean="0"/>
              <a:t> </a:t>
            </a:r>
            <a:r>
              <a:rPr lang="ru-RU" sz="2400" b="1" dirty="0" smtClean="0"/>
              <a:t/>
            </a:r>
            <a:br>
              <a:rPr lang="ru-RU" sz="2400" b="1" dirty="0" smtClean="0"/>
            </a:br>
            <a:r>
              <a:rPr lang="ru-RU" sz="2400" b="1" dirty="0" smtClean="0"/>
              <a:t>(Грузия)</a:t>
            </a:r>
            <a:endParaRPr lang="ru-RU" sz="2400" b="1" dirty="0"/>
          </a:p>
        </p:txBody>
      </p:sp>
      <p:graphicFrame>
        <p:nvGraphicFramePr>
          <p:cNvPr id="6" name="Диаграмма 5"/>
          <p:cNvGraphicFramePr/>
          <p:nvPr/>
        </p:nvGraphicFramePr>
        <p:xfrm>
          <a:off x="380968" y="1643050"/>
          <a:ext cx="9072626" cy="47863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3932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3152800" y="332656"/>
            <a:ext cx="6753200" cy="1143000"/>
          </a:xfrm>
        </p:spPr>
        <p:txBody>
          <a:bodyPr/>
          <a:lstStyle/>
          <a:p>
            <a:pPr algn="ctr"/>
            <a:r>
              <a:rPr lang="en-US" sz="2400" b="1" dirty="0"/>
              <a:t>A</a:t>
            </a:r>
            <a:r>
              <a:rPr lang="en-US" sz="2400" b="1" dirty="0" smtClean="0"/>
              <a:t>verage concentrations Biochemical </a:t>
            </a:r>
            <a:r>
              <a:rPr lang="en-US" sz="2400" b="1" dirty="0"/>
              <a:t>oxygen demand (BOD</a:t>
            </a:r>
            <a:r>
              <a:rPr lang="en-US" sz="2400" b="1" baseline="-25000" dirty="0"/>
              <a:t>5</a:t>
            </a:r>
            <a:r>
              <a:rPr lang="en-US" sz="2400" b="1" dirty="0" smtClean="0"/>
              <a:t>) and ammonium (NH</a:t>
            </a:r>
            <a:r>
              <a:rPr lang="en-US" sz="2400" b="1" baseline="-25000" dirty="0" smtClean="0"/>
              <a:t>4</a:t>
            </a:r>
            <a:r>
              <a:rPr lang="en-US" sz="2400" b="1" dirty="0" smtClean="0"/>
              <a:t>)</a:t>
            </a:r>
            <a:r>
              <a:rPr lang="ru-RU" sz="2400" b="1" dirty="0" smtClean="0"/>
              <a:t>, </a:t>
            </a:r>
            <a:br>
              <a:rPr lang="ru-RU" sz="2400" b="1" dirty="0" smtClean="0"/>
            </a:br>
            <a:r>
              <a:rPr lang="en-US" sz="2400" b="1" dirty="0" smtClean="0"/>
              <a:t>The River </a:t>
            </a:r>
            <a:r>
              <a:rPr lang="en-US" sz="2400" b="1" dirty="0" err="1" smtClean="0"/>
              <a:t>Rioni</a:t>
            </a:r>
            <a:r>
              <a:rPr lang="en-US" sz="2400" b="1" dirty="0" smtClean="0"/>
              <a:t> </a:t>
            </a:r>
            <a:r>
              <a:rPr lang="ru-RU" sz="2400" b="1" dirty="0" smtClean="0"/>
              <a:t/>
            </a:r>
            <a:br>
              <a:rPr lang="ru-RU" sz="2400" b="1" dirty="0" smtClean="0"/>
            </a:br>
            <a:r>
              <a:rPr lang="ru-RU" sz="2400" b="1" dirty="0" smtClean="0"/>
              <a:t>(Грузия)</a:t>
            </a:r>
            <a:endParaRPr lang="ru-RU" sz="2400" b="1" dirty="0"/>
          </a:p>
        </p:txBody>
      </p:sp>
      <p:graphicFrame>
        <p:nvGraphicFramePr>
          <p:cNvPr id="4" name="Диаграмма 3"/>
          <p:cNvGraphicFramePr>
            <a:graphicFrameLocks/>
          </p:cNvGraphicFramePr>
          <p:nvPr>
            <p:extLst>
              <p:ext uri="{D42A27DB-BD31-4B8C-83A1-F6EECF244321}">
                <p14:modId xmlns:p14="http://schemas.microsoft.com/office/powerpoint/2010/main" val="442521393"/>
              </p:ext>
            </p:extLst>
          </p:nvPr>
        </p:nvGraphicFramePr>
        <p:xfrm>
          <a:off x="416496" y="1700808"/>
          <a:ext cx="9145016" cy="2448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Диаграмма 6"/>
          <p:cNvGraphicFramePr>
            <a:graphicFrameLocks/>
          </p:cNvGraphicFramePr>
          <p:nvPr>
            <p:extLst>
              <p:ext uri="{D42A27DB-BD31-4B8C-83A1-F6EECF244321}">
                <p14:modId xmlns:p14="http://schemas.microsoft.com/office/powerpoint/2010/main" val="349246747"/>
              </p:ext>
            </p:extLst>
          </p:nvPr>
        </p:nvGraphicFramePr>
        <p:xfrm>
          <a:off x="416496" y="4221088"/>
          <a:ext cx="9145016" cy="23111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7431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712</Words>
  <Application>Microsoft Office PowerPoint</Application>
  <PresentationFormat>Лист A4 (210x297 мм)</PresentationFormat>
  <Paragraphs>142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Office Theme</vt:lpstr>
      <vt:lpstr>Производство экологических показателей Production of environmental indicator  Биохимическое потребление кислорода и концентрация аммонийного азота в речной воде (С10) Biochemical oxygen demand and concentration of ammonium in rivers    </vt:lpstr>
      <vt:lpstr> Основная задача: </vt:lpstr>
      <vt:lpstr>Производство показателя С.10 в странах Юго-Восточной, Восточной Европы, Кавказа и Центральной Азии</vt:lpstr>
      <vt:lpstr>Презентация PowerPoint</vt:lpstr>
      <vt:lpstr>Презентация PowerPoint</vt:lpstr>
      <vt:lpstr>Презентация PowerPoint</vt:lpstr>
      <vt:lpstr>Biochemical oxygen demand (BOD5),  The River Rioni  (Грузия)</vt:lpstr>
      <vt:lpstr>Ammonium (NH4),  The River Rioni  (Грузия)</vt:lpstr>
      <vt:lpstr>Average concentrations Biochemical oxygen demand (BOD5) and ammonium (NH4),  The River Rioni  (Грузия)</vt:lpstr>
      <vt:lpstr>Презентация PowerPoint</vt:lpstr>
      <vt:lpstr>Презентация PowerPoint</vt:lpstr>
      <vt:lpstr>Презентация PowerPoint</vt:lpstr>
      <vt:lpstr> Вопросы к странам Questions to countries </vt:lpstr>
      <vt:lpstr> Вопросы к странам Questions to countries </vt:lpstr>
      <vt:lpstr> Вопросы к странам Questions to countries </vt:lpstr>
      <vt:lpstr> Вопросы к странам Questions to countries </vt:lpstr>
    </vt:vector>
  </TitlesOfParts>
  <Company>ECE-ISU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1</cp:lastModifiedBy>
  <cp:revision>210</cp:revision>
  <cp:lastPrinted>2013-11-06T12:32:04Z</cp:lastPrinted>
  <dcterms:created xsi:type="dcterms:W3CDTF">2012-05-22T12:09:49Z</dcterms:created>
  <dcterms:modified xsi:type="dcterms:W3CDTF">2014-05-14T05:04:29Z</dcterms:modified>
</cp:coreProperties>
</file>