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2"/>
  </p:notesMasterIdLst>
  <p:sldIdLst>
    <p:sldId id="256" r:id="rId2"/>
    <p:sldId id="267" r:id="rId3"/>
    <p:sldId id="280" r:id="rId4"/>
    <p:sldId id="281" r:id="rId5"/>
    <p:sldId id="282" r:id="rId6"/>
    <p:sldId id="285" r:id="rId7"/>
    <p:sldId id="283" r:id="rId8"/>
    <p:sldId id="276" r:id="rId9"/>
    <p:sldId id="284" r:id="rId10"/>
    <p:sldId id="275" r:id="rId11"/>
  </p:sldIdLst>
  <p:sldSz cx="9144000" cy="6858000" type="screen4x3"/>
  <p:notesSz cx="7010400" cy="92964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3799"/>
    <a:srgbClr val="4682D6"/>
    <a:srgbClr val="000000"/>
    <a:srgbClr val="003366"/>
    <a:srgbClr val="3E669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 varScale="1">
        <p:scale>
          <a:sx n="75" d="100"/>
          <a:sy n="75" d="100"/>
        </p:scale>
        <p:origin x="-10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fr-CA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fr-CA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fr-CA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11036C59-0759-4FB4-ADA4-4D9BB9FA9FA2}" type="slidenum">
              <a:rPr lang="fr-CA"/>
              <a:pPr/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36C59-0759-4FB4-ADA4-4D9BB9FA9FA2}" type="slidenum">
              <a:rPr lang="fr-CA" smtClean="0"/>
              <a:pPr/>
              <a:t>1</a:t>
            </a:fld>
            <a:endParaRPr lang="fr-CA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36C59-0759-4FB4-ADA4-4D9BB9FA9FA2}" type="slidenum">
              <a:rPr lang="fr-CA" smtClean="0"/>
              <a:pPr/>
              <a:t>10</a:t>
            </a:fld>
            <a:endParaRPr lang="fr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36C59-0759-4FB4-ADA4-4D9BB9FA9FA2}" type="slidenum">
              <a:rPr lang="fr-CA" smtClean="0"/>
              <a:pPr/>
              <a:t>2</a:t>
            </a:fld>
            <a:endParaRPr lang="fr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36C59-0759-4FB4-ADA4-4D9BB9FA9FA2}" type="slidenum">
              <a:rPr lang="fr-CA" smtClean="0"/>
              <a:pPr/>
              <a:t>3</a:t>
            </a:fld>
            <a:endParaRPr lang="fr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36C59-0759-4FB4-ADA4-4D9BB9FA9FA2}" type="slidenum">
              <a:rPr lang="fr-CA" smtClean="0"/>
              <a:pPr/>
              <a:t>4</a:t>
            </a:fld>
            <a:endParaRPr lang="fr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36C59-0759-4FB4-ADA4-4D9BB9FA9FA2}" type="slidenum">
              <a:rPr lang="fr-CA" smtClean="0"/>
              <a:pPr/>
              <a:t>5</a:t>
            </a:fld>
            <a:endParaRPr lang="fr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36C59-0759-4FB4-ADA4-4D9BB9FA9FA2}" type="slidenum">
              <a:rPr lang="fr-CA" smtClean="0"/>
              <a:pPr/>
              <a:t>6</a:t>
            </a:fld>
            <a:endParaRPr lang="fr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36C59-0759-4FB4-ADA4-4D9BB9FA9FA2}" type="slidenum">
              <a:rPr lang="fr-CA" smtClean="0"/>
              <a:pPr/>
              <a:t>7</a:t>
            </a:fld>
            <a:endParaRPr lang="fr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36C59-0759-4FB4-ADA4-4D9BB9FA9FA2}" type="slidenum">
              <a:rPr lang="fr-CA" smtClean="0"/>
              <a:pPr/>
              <a:t>8</a:t>
            </a:fld>
            <a:endParaRPr lang="fr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36C59-0759-4FB4-ADA4-4D9BB9FA9FA2}" type="slidenum">
              <a:rPr lang="fr-CA" smtClean="0"/>
              <a:pPr/>
              <a:t>9</a:t>
            </a:fld>
            <a:endParaRPr lang="fr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6725" y="3571875"/>
            <a:ext cx="8208963" cy="720725"/>
          </a:xfrm>
        </p:spPr>
        <p:txBody>
          <a:bodyPr anchor="b"/>
          <a:lstStyle>
            <a:lvl1pPr marL="0" indent="0" algn="ctr">
              <a:buFont typeface="Wingdings" pitchFamily="2" charset="2"/>
              <a:buNone/>
              <a:defRPr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513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468313" y="2027238"/>
            <a:ext cx="8229600" cy="1328737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2C28B6-CF1C-4939-9DB1-367436CB4CB5}" type="datetime1">
              <a:rPr lang="en-CA"/>
              <a:pPr/>
              <a:t>09/10/2013</a:t>
            </a:fld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87EA5C0-0E14-4389-94D7-2693930BE9E5}" type="slidenum">
              <a:rPr lang="fr-CA"/>
              <a:pPr/>
              <a:t>‹#›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/>
              <a:t>Statistics Canada • Statistique Canada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1150" y="981075"/>
            <a:ext cx="2087563" cy="4308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981075"/>
            <a:ext cx="6113462" cy="4308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4E8433-B00D-4FCC-856C-6E10C96FAC0B}" type="datetime1">
              <a:rPr lang="en-CA"/>
              <a:pPr/>
              <a:t>09/10/2013</a:t>
            </a:fld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D27083E-BD02-4839-BF5D-EF7673A49A23}" type="slidenum">
              <a:rPr lang="fr-CA"/>
              <a:pPr/>
              <a:t>‹#›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/>
              <a:t>Statistics Canada • Statistique Canada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5C6072-FB6E-481D-9E29-5F2ABCEBBFB6}" type="datetime1">
              <a:rPr lang="en-CA"/>
              <a:pPr/>
              <a:t>09/10/2013</a:t>
            </a:fld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35BEC48-A9F2-4BC7-A762-D68E2ED2BEC6}" type="slidenum">
              <a:rPr lang="fr-CA"/>
              <a:pPr/>
              <a:t>‹#›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/>
              <a:t>Statistics Canada • Statistique Canada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E239DB-96E1-45DD-B05A-06706F3F14E0}" type="datetime1">
              <a:rPr lang="en-CA"/>
              <a:pPr/>
              <a:t>09/10/2013</a:t>
            </a:fld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833B1F9-2346-4B36-A542-0CD82DF776F4}" type="slidenum">
              <a:rPr lang="fr-CA"/>
              <a:pPr/>
              <a:t>‹#›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/>
              <a:t>Statistics Canada • Statistique Canada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833563"/>
            <a:ext cx="4062412" cy="3455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833563"/>
            <a:ext cx="4062413" cy="3455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A5261B-BAFD-4283-866D-1C67FE98BC93}" type="datetime1">
              <a:rPr lang="en-CA"/>
              <a:pPr/>
              <a:t>09/10/2013</a:t>
            </a:fld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4BAD29B-AFB9-460E-8134-898AB568C70A}" type="slidenum">
              <a:rPr lang="fr-CA"/>
              <a:pPr/>
              <a:t>‹#›</a:t>
            </a:fld>
            <a:endParaRPr lang="fr-C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/>
              <a:t>Statistics Canada • Statistique Canada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E23688-D682-4783-A8EB-D11FC9F3CED9}" type="datetime1">
              <a:rPr lang="en-CA"/>
              <a:pPr/>
              <a:t>09/10/2013</a:t>
            </a:fld>
            <a:endParaRPr lang="fr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2DD83F-D4FD-46CA-B07D-D4DA98B35CAB}" type="slidenum">
              <a:rPr lang="fr-CA"/>
              <a:pPr/>
              <a:t>‹#›</a:t>
            </a:fld>
            <a:endParaRPr lang="fr-C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/>
              <a:t>Statistics Canada • Statistique Canada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C884D0-4F35-4583-8C5C-189B1C884070}" type="datetime1">
              <a:rPr lang="en-CA"/>
              <a:pPr/>
              <a:t>09/10/2013</a:t>
            </a:fld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1992DE-BE4D-47A9-ACDE-D79FA0B0D91D}" type="slidenum">
              <a:rPr lang="fr-CA"/>
              <a:pPr/>
              <a:t>‹#›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/>
              <a:t>Statistics Canada • Statistique Canada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318DDA-AFA7-45BB-9E38-3DB2528648B6}" type="datetime1">
              <a:rPr lang="en-CA"/>
              <a:pPr/>
              <a:t>09/10/2013</a:t>
            </a:fld>
            <a:endParaRPr lang="fr-CA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5DEFC28-8C1F-4C7B-855E-2A99F5616279}" type="slidenum">
              <a:rPr lang="fr-CA"/>
              <a:pPr/>
              <a:t>‹#›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/>
              <a:t>Statistics Canada • Statistique Canada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5623AA-6E56-41DE-8AF0-C132E12A9AA2}" type="datetime1">
              <a:rPr lang="en-CA"/>
              <a:pPr/>
              <a:t>09/10/2013</a:t>
            </a:fld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07588D-054D-4BC3-ABDD-0C9E69469CBB}" type="slidenum">
              <a:rPr lang="fr-CA"/>
              <a:pPr/>
              <a:t>‹#›</a:t>
            </a:fld>
            <a:endParaRPr lang="fr-C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/>
              <a:t>Statistics Canada • Statistique Canada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E5E6CF-4C04-4899-A1A4-D5EB3CC8DEA7}" type="datetime1">
              <a:rPr lang="en-CA"/>
              <a:pPr/>
              <a:t>09/10/2013</a:t>
            </a:fld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9BBCAE1-8CD1-4946-A15B-4102281810E1}" type="slidenum">
              <a:rPr lang="fr-CA"/>
              <a:pPr/>
              <a:t>‹#›</a:t>
            </a:fld>
            <a:endParaRPr lang="fr-C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/>
              <a:t>Statistics Canada • Statistique Canada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5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981075"/>
            <a:ext cx="8353425" cy="708025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fr-CA" smtClean="0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1488" y="1833563"/>
            <a:ext cx="8277225" cy="345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740650" y="6237288"/>
            <a:ext cx="1049338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373799"/>
                </a:solidFill>
              </a:defRPr>
            </a:lvl1pPr>
          </a:lstStyle>
          <a:p>
            <a:fld id="{64A4BB54-72F7-44C4-B6DC-AECAD7FFFB1C}" type="datetime1">
              <a:rPr lang="en-CA"/>
              <a:pPr/>
              <a:t>09/10/2013</a:t>
            </a:fld>
            <a:endParaRPr lang="fr-CA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528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373799"/>
                </a:solidFill>
              </a:defRPr>
            </a:lvl1pPr>
          </a:lstStyle>
          <a:p>
            <a:fld id="{74C038C9-ED2C-4808-BC2F-B9770F87E8C9}" type="slidenum">
              <a:rPr lang="fr-CA"/>
              <a:pPr/>
              <a:t>‹#›</a:t>
            </a:fld>
            <a:endParaRPr lang="fr-CA"/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237288"/>
            <a:ext cx="6048375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373799"/>
                </a:solidFill>
              </a:defRPr>
            </a:lvl1pPr>
          </a:lstStyle>
          <a:p>
            <a:r>
              <a:rPr lang="fr-CA"/>
              <a:t>Statistics Canada • Statistique Canada</a:t>
            </a:r>
          </a:p>
        </p:txBody>
      </p:sp>
      <p:pic>
        <p:nvPicPr>
          <p:cNvPr id="4111" name="Picture 15" descr="BlueBar-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-26988"/>
            <a:ext cx="9144000" cy="758826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5000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50000"/>
        </a:spcAft>
        <a:defRPr sz="3200">
          <a:solidFill>
            <a:schemeClr val="tx1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50000"/>
        </a:spcAft>
        <a:defRPr sz="3200">
          <a:solidFill>
            <a:schemeClr val="tx1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50000"/>
        </a:spcAft>
        <a:defRPr sz="3200">
          <a:solidFill>
            <a:schemeClr val="tx1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50000"/>
        </a:spcAft>
        <a:defRPr sz="3200">
          <a:solidFill>
            <a:schemeClr val="tx1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50000"/>
        </a:spcAft>
        <a:defRPr sz="3200">
          <a:solidFill>
            <a:schemeClr val="tx1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50000"/>
        </a:spcAft>
        <a:defRPr sz="3200">
          <a:solidFill>
            <a:schemeClr val="tx1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50000"/>
        </a:spcAft>
        <a:defRPr sz="3200">
          <a:solidFill>
            <a:schemeClr val="tx1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50000"/>
        </a:spcAft>
        <a:defRPr sz="3200">
          <a:solidFill>
            <a:schemeClr val="tx1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0"/>
        </a:spcBef>
        <a:spcAft>
          <a:spcPct val="25000"/>
        </a:spcAft>
        <a:buClr>
          <a:srgbClr val="4682D6"/>
        </a:buClr>
        <a:buFont typeface="Wingdings" pitchFamily="2" charset="2"/>
        <a:buChar char="§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0"/>
        </a:spcBef>
        <a:spcAft>
          <a:spcPct val="25000"/>
        </a:spcAft>
        <a:buClr>
          <a:srgbClr val="4682D6"/>
        </a:buClr>
        <a:buChar char="•"/>
        <a:defRPr sz="24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4682D6"/>
        </a:buClr>
        <a:buFont typeface="Wingdings" pitchFamily="2" charset="2"/>
        <a:defRPr sz="20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4682D6"/>
        </a:buClr>
        <a:buFont typeface="Wingdings" pitchFamily="2" charset="2"/>
        <a:buChar char="§"/>
        <a:defRPr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4682D6"/>
        </a:buClr>
        <a:buFont typeface="Wingdings" pitchFamily="2" charset="2"/>
        <a:buChar char="§"/>
        <a:defRPr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4682D6"/>
        </a:buClr>
        <a:buFont typeface="Wingdings" pitchFamily="2" charset="2"/>
        <a:buChar char="§"/>
        <a:defRPr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4682D6"/>
        </a:buClr>
        <a:buFont typeface="Wingdings" pitchFamily="2" charset="2"/>
        <a:buChar char="§"/>
        <a:defRPr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4682D6"/>
        </a:buClr>
        <a:buFont typeface="Wingdings" pitchFamily="2" charset="2"/>
        <a:buChar char="§"/>
        <a:defRPr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4682D6"/>
        </a:buClr>
        <a:buFont typeface="Wingdings" pitchFamily="2" charset="2"/>
        <a:buChar char="§"/>
        <a:defRPr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9900" y="2027238"/>
            <a:ext cx="8229600" cy="1328737"/>
          </a:xfrm>
        </p:spPr>
        <p:txBody>
          <a:bodyPr/>
          <a:lstStyle/>
          <a:p>
            <a:r>
              <a:rPr lang="en-CA" dirty="0" smtClean="0"/>
              <a:t>Meeting on climate change statistics for producers and users</a:t>
            </a:r>
            <a:endParaRPr lang="en-CA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3644900"/>
            <a:ext cx="8208962" cy="647700"/>
          </a:xfrm>
        </p:spPr>
        <p:txBody>
          <a:bodyPr/>
          <a:lstStyle/>
          <a:p>
            <a:r>
              <a:rPr lang="en-CA" dirty="0" smtClean="0"/>
              <a:t>October 8-9, 2013</a:t>
            </a:r>
            <a:endParaRPr lang="en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General questions for discussion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77225" cy="3455987"/>
          </a:xfrm>
        </p:spPr>
        <p:txBody>
          <a:bodyPr/>
          <a:lstStyle/>
          <a:p>
            <a:r>
              <a:rPr lang="en-CA" sz="2400" dirty="0" smtClean="0"/>
              <a:t>What  </a:t>
            </a:r>
            <a:r>
              <a:rPr lang="en-CA" sz="2400" dirty="0" smtClean="0"/>
              <a:t>specific infrastructure (e.g., a particular classification system) should be first reviewed</a:t>
            </a:r>
            <a:r>
              <a:rPr lang="en-CA" sz="2400" dirty="0" smtClean="0"/>
              <a:t> </a:t>
            </a:r>
            <a:r>
              <a:rPr lang="en-CA" sz="2400" dirty="0" smtClean="0"/>
              <a:t>with a climate change “lens</a:t>
            </a:r>
            <a:r>
              <a:rPr lang="en-CA" sz="2400" dirty="0" smtClean="0"/>
              <a:t>”?</a:t>
            </a:r>
          </a:p>
          <a:p>
            <a:r>
              <a:rPr lang="en-CA" sz="2400" dirty="0" smtClean="0"/>
              <a:t>What socio-economic area needs most urgently linked to climate data? </a:t>
            </a:r>
          </a:p>
          <a:p>
            <a:r>
              <a:rPr lang="en-CA" sz="2400" dirty="0" smtClean="0"/>
              <a:t>Do we need guidelines on how we can leverage/present SEEA accounts </a:t>
            </a:r>
            <a:r>
              <a:rPr lang="en-CA" sz="2400" dirty="0" smtClean="0"/>
              <a:t>to help interpret national GHG inventories</a:t>
            </a:r>
            <a:r>
              <a:rPr lang="en-CA" sz="2400" dirty="0" smtClean="0"/>
              <a:t>?</a:t>
            </a:r>
          </a:p>
          <a:p>
            <a:r>
              <a:rPr lang="en-CA" sz="2400" dirty="0" smtClean="0"/>
              <a:t>Will the UNSD expert group on geospatial information be sufficient, or should there be further guidance for NSO development of geographical information programs?</a:t>
            </a:r>
          </a:p>
          <a:p>
            <a:pPr>
              <a:buNone/>
            </a:pPr>
            <a:endParaRPr lang="en-CA" sz="2400" dirty="0" smtClean="0"/>
          </a:p>
          <a:p>
            <a:endParaRPr lang="en-CA" sz="2400" dirty="0" smtClean="0"/>
          </a:p>
          <a:p>
            <a:endParaRPr lang="en-CA" sz="2400" dirty="0" smtClean="0"/>
          </a:p>
          <a:p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C6072-FB6E-481D-9E29-5F2ABCEBBFB6}" type="datetime1">
              <a:rPr lang="en-CA" smtClean="0"/>
              <a:pPr/>
              <a:t>09/10/2013</a:t>
            </a:fld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5BEC48-A9F2-4BC7-A762-D68E2ED2BEC6}" type="slidenum">
              <a:rPr lang="fr-CA" smtClean="0"/>
              <a:pPr/>
              <a:t>10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CA" smtClean="0"/>
              <a:t>Statistics Canada • Statistique Canada</a:t>
            </a:r>
            <a:endParaRPr lang="fr-C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060848"/>
            <a:ext cx="8353425" cy="708025"/>
          </a:xfrm>
        </p:spPr>
        <p:txBody>
          <a:bodyPr/>
          <a:lstStyle/>
          <a:p>
            <a:r>
              <a:rPr lang="en-CA" dirty="0" smtClean="0"/>
              <a:t>Infrastructure – “tools that support the operation of a statistical system”.</a:t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276872"/>
            <a:ext cx="8277225" cy="3455987"/>
          </a:xfrm>
        </p:spPr>
        <p:txBody>
          <a:bodyPr/>
          <a:lstStyle/>
          <a:p>
            <a:pPr lvl="0"/>
            <a:r>
              <a:rPr lang="en-CA" sz="2400" dirty="0" smtClean="0"/>
              <a:t>Legislation</a:t>
            </a:r>
          </a:p>
          <a:p>
            <a:pPr lvl="0"/>
            <a:r>
              <a:rPr lang="en-CA" sz="2400" dirty="0" smtClean="0"/>
              <a:t>Classifications</a:t>
            </a:r>
            <a:r>
              <a:rPr lang="en-CA" sz="2400" dirty="0" smtClean="0"/>
              <a:t>, standards, registers</a:t>
            </a:r>
          </a:p>
          <a:p>
            <a:pPr lvl="0"/>
            <a:r>
              <a:rPr lang="en-CA" sz="2400" dirty="0" smtClean="0"/>
              <a:t>Statistical methods and frameworks</a:t>
            </a:r>
          </a:p>
          <a:p>
            <a:pPr lvl="0"/>
            <a:r>
              <a:rPr lang="en-CA" sz="2400" dirty="0" smtClean="0"/>
              <a:t>Computer systems</a:t>
            </a:r>
          </a:p>
          <a:p>
            <a:pPr lvl="0"/>
            <a:r>
              <a:rPr lang="en-CA" sz="2400" dirty="0" smtClean="0"/>
              <a:t>Cooperation </a:t>
            </a:r>
            <a:r>
              <a:rPr lang="en-CA" sz="2400" dirty="0" smtClean="0"/>
              <a:t>networks</a:t>
            </a:r>
            <a:endParaRPr lang="en-CA" sz="2400" dirty="0" smtClean="0"/>
          </a:p>
          <a:p>
            <a:pPr lvl="0"/>
            <a:r>
              <a:rPr lang="en-CA" sz="2400" dirty="0" smtClean="0"/>
              <a:t>Organizational </a:t>
            </a:r>
            <a:r>
              <a:rPr lang="en-CA" sz="2400" dirty="0" smtClean="0"/>
              <a:t>structures and resources for </a:t>
            </a:r>
            <a:r>
              <a:rPr lang="en-CA" sz="2400" dirty="0" smtClean="0"/>
              <a:t>production</a:t>
            </a:r>
          </a:p>
          <a:p>
            <a:r>
              <a:rPr lang="en-CA" sz="2400" dirty="0" smtClean="0"/>
              <a:t>Dissemination tools – websites, meta-databases, possible outputs</a:t>
            </a:r>
          </a:p>
          <a:p>
            <a:pPr lvl="0"/>
            <a:endParaRPr lang="en-CA" sz="2400" dirty="0" smtClean="0"/>
          </a:p>
          <a:p>
            <a:pPr lvl="0"/>
            <a:endParaRPr lang="en-CA" sz="2400" dirty="0" smtClean="0"/>
          </a:p>
          <a:p>
            <a:pPr lvl="0"/>
            <a:endParaRPr lang="en-CA" dirty="0" smtClean="0"/>
          </a:p>
          <a:p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C6072-FB6E-481D-9E29-5F2ABCEBBFB6}" type="datetime1">
              <a:rPr lang="en-CA" smtClean="0"/>
              <a:pPr/>
              <a:t>09/10/2013</a:t>
            </a:fld>
            <a:endParaRPr lang="fr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5BEC48-A9F2-4BC7-A762-D68E2ED2BEC6}" type="slidenum">
              <a:rPr lang="fr-CA" smtClean="0"/>
              <a:pPr/>
              <a:t>2</a:t>
            </a:fld>
            <a:endParaRPr lang="fr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CA" dirty="0" err="1" smtClean="0"/>
              <a:t>Statistics</a:t>
            </a:r>
            <a:r>
              <a:rPr lang="fr-CA" dirty="0" smtClean="0"/>
              <a:t> Canada • Statistique Canada</a:t>
            </a:r>
            <a:endParaRPr lang="fr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76872"/>
            <a:ext cx="8353425" cy="708025"/>
          </a:xfrm>
        </p:spPr>
        <p:txBody>
          <a:bodyPr/>
          <a:lstStyle/>
          <a:p>
            <a:r>
              <a:rPr lang="en-CA" b="1" dirty="0" smtClean="0"/>
              <a:t>Recommendation 7 – Reviewing infrastructure with a climate change lens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564904"/>
            <a:ext cx="8277225" cy="3455987"/>
          </a:xfrm>
        </p:spPr>
        <p:txBody>
          <a:bodyPr/>
          <a:lstStyle/>
          <a:p>
            <a:pPr lvl="0"/>
            <a:r>
              <a:rPr lang="en-CA" dirty="0" smtClean="0"/>
              <a:t>Pragmatic </a:t>
            </a:r>
            <a:r>
              <a:rPr lang="en-CA" dirty="0" smtClean="0"/>
              <a:t>– infrastructure reviews </a:t>
            </a:r>
            <a:r>
              <a:rPr lang="en-CA" dirty="0" smtClean="0"/>
              <a:t>are linked to the </a:t>
            </a:r>
            <a:r>
              <a:rPr lang="en-CA" dirty="0" smtClean="0"/>
              <a:t>existing </a:t>
            </a:r>
            <a:r>
              <a:rPr lang="en-CA" dirty="0" smtClean="0"/>
              <a:t>revision cycles</a:t>
            </a:r>
          </a:p>
          <a:p>
            <a:pPr lvl="0"/>
            <a:r>
              <a:rPr lang="en-CA" dirty="0" smtClean="0"/>
              <a:t>But infrastructure issues are inter-related</a:t>
            </a:r>
          </a:p>
          <a:p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C6072-FB6E-481D-9E29-5F2ABCEBBFB6}" type="datetime1">
              <a:rPr lang="en-CA" smtClean="0"/>
              <a:pPr/>
              <a:t>09/10/2013</a:t>
            </a:fld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5BEC48-A9F2-4BC7-A762-D68E2ED2BEC6}" type="slidenum">
              <a:rPr lang="fr-CA" smtClean="0"/>
              <a:pPr/>
              <a:t>3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CA" smtClean="0"/>
              <a:t>Statistics Canada • Statistique Canada</a:t>
            </a:r>
            <a:endParaRPr lang="fr-CA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353425" cy="708025"/>
          </a:xfrm>
        </p:spPr>
        <p:txBody>
          <a:bodyPr/>
          <a:lstStyle/>
          <a:p>
            <a:r>
              <a:rPr lang="en-CA" b="1" dirty="0" smtClean="0"/>
              <a:t>For example - classifications 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77225" cy="3455987"/>
          </a:xfrm>
        </p:spPr>
        <p:txBody>
          <a:bodyPr/>
          <a:lstStyle/>
          <a:p>
            <a:pPr lvl="0">
              <a:buNone/>
            </a:pPr>
            <a:r>
              <a:rPr lang="en-CA" dirty="0" smtClean="0"/>
              <a:t>Reviewing </a:t>
            </a:r>
            <a:r>
              <a:rPr lang="en-CA" dirty="0" smtClean="0"/>
              <a:t>classifications can add relevant climate change categories (e.g., </a:t>
            </a:r>
            <a:r>
              <a:rPr lang="en-CA" dirty="0" smtClean="0"/>
              <a:t>particular types of “green jobs”)</a:t>
            </a:r>
            <a:endParaRPr lang="en-CA" dirty="0" smtClean="0"/>
          </a:p>
          <a:p>
            <a:pPr lvl="0"/>
            <a:r>
              <a:rPr lang="en-CA" sz="2400" dirty="0" smtClean="0"/>
              <a:t>But do we have the registers that can identify frames that respond to these categories?  </a:t>
            </a:r>
          </a:p>
          <a:p>
            <a:pPr lvl="0"/>
            <a:r>
              <a:rPr lang="en-CA" sz="2400" dirty="0" smtClean="0"/>
              <a:t>Do we have the methodologies and production resources to create the necessary sampling schemes to allow for the releasable information at the desired level of detail?</a:t>
            </a:r>
          </a:p>
          <a:p>
            <a:r>
              <a:rPr lang="en-CA" sz="2400" dirty="0" smtClean="0"/>
              <a:t>Should these reviews look at the production cycle as whole?</a:t>
            </a:r>
            <a:endParaRPr lang="en-CA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C6072-FB6E-481D-9E29-5F2ABCEBBFB6}" type="datetime1">
              <a:rPr lang="en-CA" smtClean="0"/>
              <a:pPr/>
              <a:t>09/10/2013</a:t>
            </a:fld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5BEC48-A9F2-4BC7-A762-D68E2ED2BEC6}" type="slidenum">
              <a:rPr lang="fr-CA" smtClean="0"/>
              <a:pPr/>
              <a:t>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CA" dirty="0" err="1" smtClean="0"/>
              <a:t>Statistics</a:t>
            </a:r>
            <a:r>
              <a:rPr lang="fr-CA" dirty="0" smtClean="0"/>
              <a:t> Canada • Statistique Canada</a:t>
            </a:r>
            <a:endParaRPr lang="fr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628800"/>
            <a:ext cx="8353425" cy="708025"/>
          </a:xfrm>
        </p:spPr>
        <p:txBody>
          <a:bodyPr/>
          <a:lstStyle/>
          <a:p>
            <a:r>
              <a:rPr lang="en-CA" b="1" dirty="0" smtClean="0"/>
              <a:t>Geographical information and spatial analysis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Mentioned throughout report but not featured in infrastructure recommendations.</a:t>
            </a:r>
          </a:p>
          <a:p>
            <a:r>
              <a:rPr lang="en-CA" dirty="0" smtClean="0"/>
              <a:t>Some infrastructure challenges</a:t>
            </a:r>
            <a:r>
              <a:rPr lang="en-CA" dirty="0" smtClean="0"/>
              <a:t>:</a:t>
            </a:r>
          </a:p>
          <a:p>
            <a:pPr lvl="1"/>
            <a:r>
              <a:rPr lang="en-CA" dirty="0" smtClean="0"/>
              <a:t>Current sampling practices </a:t>
            </a:r>
            <a:r>
              <a:rPr lang="en-CA" dirty="0" smtClean="0"/>
              <a:t>for data might </a:t>
            </a:r>
            <a:r>
              <a:rPr lang="en-CA" dirty="0" smtClean="0"/>
              <a:t>not fulfil the potential of these systems</a:t>
            </a:r>
          </a:p>
          <a:p>
            <a:pPr lvl="1"/>
            <a:r>
              <a:rPr lang="en-CA" dirty="0" smtClean="0"/>
              <a:t>Dissemination practices unclear if want to move beyond maps – GIS layers?</a:t>
            </a:r>
          </a:p>
          <a:p>
            <a:pPr lvl="1"/>
            <a:r>
              <a:rPr lang="en-CA" dirty="0" smtClean="0"/>
              <a:t>NSO GIS systems may have to serve very different purposes: Census of </a:t>
            </a:r>
            <a:r>
              <a:rPr lang="en-CA" dirty="0" err="1" smtClean="0"/>
              <a:t>Pop’n</a:t>
            </a:r>
            <a:endParaRPr lang="en-CA" dirty="0" smtClean="0"/>
          </a:p>
          <a:p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C6072-FB6E-481D-9E29-5F2ABCEBBFB6}" type="datetime1">
              <a:rPr lang="en-CA" smtClean="0"/>
              <a:pPr/>
              <a:t>09/10/2013</a:t>
            </a:fld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5BEC48-A9F2-4BC7-A762-D68E2ED2BEC6}" type="slidenum">
              <a:rPr lang="fr-CA" smtClean="0"/>
              <a:pPr/>
              <a:t>5</a:t>
            </a:fld>
            <a:endParaRPr lang="fr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CA" smtClean="0"/>
              <a:t>Statistics Canada • Statistique Canada</a:t>
            </a:r>
            <a:endParaRPr lang="fr-C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353425" cy="708025"/>
          </a:xfrm>
        </p:spPr>
        <p:txBody>
          <a:bodyPr/>
          <a:lstStyle/>
          <a:p>
            <a:r>
              <a:rPr lang="en-CA" dirty="0" smtClean="0"/>
              <a:t>Obstacles to linking between statistics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132856"/>
            <a:ext cx="8277225" cy="3455987"/>
          </a:xfrm>
        </p:spPr>
        <p:txBody>
          <a:bodyPr/>
          <a:lstStyle/>
          <a:p>
            <a:r>
              <a:rPr lang="en-CA" dirty="0" smtClean="0"/>
              <a:t>Could benefit from mentioning specific initiatives, such as SEEA/NAMEA that can act as bridging mechanisms with GHG inventories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C6072-FB6E-481D-9E29-5F2ABCEBBFB6}" type="datetime1">
              <a:rPr lang="en-CA" smtClean="0"/>
              <a:pPr/>
              <a:t>09/10/2013</a:t>
            </a:fld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5BEC48-A9F2-4BC7-A762-D68E2ED2BEC6}" type="slidenum">
              <a:rPr lang="fr-CA" smtClean="0"/>
              <a:pPr/>
              <a:t>6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CA" smtClean="0"/>
              <a:t>Statistics Canada • Statistique Canada</a:t>
            </a:r>
            <a:endParaRPr lang="fr-CA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204864"/>
            <a:ext cx="8353425" cy="708025"/>
          </a:xfrm>
        </p:spPr>
        <p:txBody>
          <a:bodyPr/>
          <a:lstStyle/>
          <a:p>
            <a:r>
              <a:rPr lang="en-CA" b="1" dirty="0" smtClean="0"/>
              <a:t>Recommendation 8 – Capacity to deal with the nature of climate change analysis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564904"/>
            <a:ext cx="8277225" cy="3455987"/>
          </a:xfrm>
        </p:spPr>
        <p:txBody>
          <a:bodyPr/>
          <a:lstStyle/>
          <a:p>
            <a:r>
              <a:rPr lang="en-CA" dirty="0" smtClean="0"/>
              <a:t>Agree</a:t>
            </a:r>
            <a:r>
              <a:rPr lang="en-CA" dirty="0" smtClean="0"/>
              <a:t>, </a:t>
            </a:r>
            <a:r>
              <a:rPr lang="en-CA" dirty="0" smtClean="0"/>
              <a:t>the </a:t>
            </a:r>
            <a:r>
              <a:rPr lang="en-CA" dirty="0" smtClean="0"/>
              <a:t>ideas make sense for many areas, especially environmental issues </a:t>
            </a:r>
            <a:r>
              <a:rPr lang="en-CA" dirty="0" smtClean="0"/>
              <a:t>.</a:t>
            </a:r>
          </a:p>
          <a:p>
            <a:r>
              <a:rPr lang="en-CA" dirty="0" smtClean="0"/>
              <a:t>Could this recommendation address one of  yesterday’s capacity concerns:  how NSOs can cope </a:t>
            </a:r>
            <a:r>
              <a:rPr lang="en-CA" dirty="0" smtClean="0"/>
              <a:t>with emerging analytical needs that can’t be </a:t>
            </a:r>
            <a:r>
              <a:rPr lang="en-CA" dirty="0" smtClean="0"/>
              <a:t>predetermined.</a:t>
            </a:r>
            <a:endParaRPr lang="en-CA" dirty="0" smtClean="0"/>
          </a:p>
          <a:p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C6072-FB6E-481D-9E29-5F2ABCEBBFB6}" type="datetime1">
              <a:rPr lang="en-CA" smtClean="0"/>
              <a:pPr/>
              <a:t>09/10/2013</a:t>
            </a:fld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5BEC48-A9F2-4BC7-A762-D68E2ED2BEC6}" type="slidenum">
              <a:rPr lang="fr-CA" smtClean="0"/>
              <a:pPr/>
              <a:t>7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CA" smtClean="0"/>
              <a:t>Statistics Canada • Statistique Canada</a:t>
            </a:r>
            <a:endParaRPr lang="fr-CA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353425" cy="708025"/>
          </a:xfrm>
        </p:spPr>
        <p:txBody>
          <a:bodyPr/>
          <a:lstStyle/>
          <a:p>
            <a:r>
              <a:rPr lang="en-CA" dirty="0" smtClean="0"/>
              <a:t>Expanding access </a:t>
            </a:r>
            <a:r>
              <a:rPr lang="en-CA" dirty="0" smtClean="0"/>
              <a:t>to NSO </a:t>
            </a:r>
            <a:r>
              <a:rPr lang="en-CA" dirty="0" smtClean="0"/>
              <a:t>data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277225" cy="3455987"/>
          </a:xfrm>
        </p:spPr>
        <p:txBody>
          <a:bodyPr/>
          <a:lstStyle/>
          <a:p>
            <a:pPr lvl="0"/>
            <a:r>
              <a:rPr lang="en-CA" sz="2400" dirty="0" smtClean="0"/>
              <a:t>Astute observation:  Researchers “more interested in finding answers to research questions than in access to </a:t>
            </a:r>
            <a:r>
              <a:rPr lang="en-CA" sz="2400" dirty="0" err="1" smtClean="0"/>
              <a:t>microdata</a:t>
            </a:r>
            <a:r>
              <a:rPr lang="en-CA" sz="2400" dirty="0" smtClean="0"/>
              <a:t>”.</a:t>
            </a:r>
          </a:p>
          <a:p>
            <a:pPr lvl="0"/>
            <a:r>
              <a:rPr lang="en-CA" sz="2400" dirty="0" smtClean="0"/>
              <a:t> Some </a:t>
            </a:r>
            <a:r>
              <a:rPr lang="en-CA" sz="2400" dirty="0" err="1" smtClean="0"/>
              <a:t>StatCan</a:t>
            </a:r>
            <a:r>
              <a:rPr lang="en-CA" sz="2400" dirty="0" smtClean="0"/>
              <a:t> experience shows this is the case, but that it can take a long time to determine specific </a:t>
            </a:r>
            <a:r>
              <a:rPr lang="en-CA" sz="2400" dirty="0" smtClean="0"/>
              <a:t>needs – </a:t>
            </a:r>
            <a:r>
              <a:rPr lang="en-CA" sz="2400" dirty="0" err="1" smtClean="0"/>
              <a:t>microdata</a:t>
            </a:r>
            <a:r>
              <a:rPr lang="en-CA" sz="2400" dirty="0" smtClean="0"/>
              <a:t> or aggregate data?  </a:t>
            </a:r>
          </a:p>
          <a:p>
            <a:pPr lvl="0"/>
            <a:r>
              <a:rPr lang="en-CA" sz="2400" dirty="0" smtClean="0"/>
              <a:t>Often find that aggregate data is sufficient, but can take a while before the researcher understands data holdings.</a:t>
            </a:r>
          </a:p>
          <a:p>
            <a:pPr lvl="0"/>
            <a:r>
              <a:rPr lang="en-CA" sz="2400" dirty="0" smtClean="0"/>
              <a:t>Capacity for this </a:t>
            </a:r>
            <a:r>
              <a:rPr lang="en-CA" sz="2400" dirty="0" smtClean="0"/>
              <a:t>  “guidance” function exists, but it’s not sufficient.</a:t>
            </a:r>
            <a:endParaRPr lang="en-CA" sz="2400" dirty="0" smtClean="0"/>
          </a:p>
          <a:p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C6072-FB6E-481D-9E29-5F2ABCEBBFB6}" type="datetime1">
              <a:rPr lang="en-CA" smtClean="0"/>
              <a:pPr/>
              <a:t>09/10/2013</a:t>
            </a:fld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5BEC48-A9F2-4BC7-A762-D68E2ED2BEC6}" type="slidenum">
              <a:rPr lang="fr-CA" smtClean="0"/>
              <a:pPr/>
              <a:t>8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CA" dirty="0" err="1" smtClean="0"/>
              <a:t>Statistics</a:t>
            </a:r>
            <a:r>
              <a:rPr lang="fr-CA" dirty="0" smtClean="0"/>
              <a:t> Canada • Statistique Canada</a:t>
            </a:r>
            <a:endParaRPr lang="fr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700808"/>
            <a:ext cx="8353425" cy="708025"/>
          </a:xfrm>
        </p:spPr>
        <p:txBody>
          <a:bodyPr/>
          <a:lstStyle/>
          <a:p>
            <a:r>
              <a:rPr lang="en-CA" dirty="0" smtClean="0"/>
              <a:t>Recommendation 9 – Internal governance</a:t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Sections 1 and 3 will happen after a </a:t>
            </a:r>
            <a:r>
              <a:rPr lang="en-CA" dirty="0" smtClean="0"/>
              <a:t>greater commitment to climate change </a:t>
            </a:r>
            <a:r>
              <a:rPr lang="en-CA" dirty="0" smtClean="0"/>
              <a:t>issues.</a:t>
            </a:r>
            <a:endParaRPr lang="en-CA" dirty="0" smtClean="0"/>
          </a:p>
          <a:p>
            <a:r>
              <a:rPr lang="en-CA" dirty="0" smtClean="0"/>
              <a:t>Section 2 is interesting, but could be greatly improved with examples – what is meant by modernizing?</a:t>
            </a:r>
          </a:p>
          <a:p>
            <a:pPr>
              <a:buFontTx/>
              <a:buChar char="-"/>
            </a:pPr>
            <a:r>
              <a:rPr lang="en-CA" dirty="0" smtClean="0"/>
              <a:t>Rapid response analysis?</a:t>
            </a:r>
          </a:p>
          <a:p>
            <a:pPr>
              <a:buFontTx/>
              <a:buChar char="-"/>
            </a:pPr>
            <a:r>
              <a:rPr lang="en-CA" dirty="0" smtClean="0"/>
              <a:t>More timely data</a:t>
            </a:r>
            <a:r>
              <a:rPr lang="en-CA" dirty="0" smtClean="0"/>
              <a:t> </a:t>
            </a:r>
            <a:r>
              <a:rPr lang="en-CA" dirty="0" smtClean="0"/>
              <a:t>?</a:t>
            </a:r>
            <a:endParaRPr lang="en-CA" dirty="0" smtClean="0"/>
          </a:p>
          <a:p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C6072-FB6E-481D-9E29-5F2ABCEBBFB6}" type="datetime1">
              <a:rPr lang="en-CA" smtClean="0"/>
              <a:pPr/>
              <a:t>09/10/2013</a:t>
            </a:fld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5BEC48-A9F2-4BC7-A762-D68E2ED2BEC6}" type="slidenum">
              <a:rPr lang="fr-CA" smtClean="0"/>
              <a:pPr/>
              <a:t>9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CA" smtClean="0"/>
              <a:t>Statistics Canada • Statistique Canada</a:t>
            </a:r>
            <a:endParaRPr lang="fr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0_029a2-eng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20_029a2-eng</Template>
  <TotalTime>247</TotalTime>
  <Words>575</Words>
  <Application>Microsoft Office PowerPoint</Application>
  <PresentationFormat>On-screen Show (4:3)</PresentationFormat>
  <Paragraphs>87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20_029a2-eng</vt:lpstr>
      <vt:lpstr>Meeting on climate change statistics for producers and users</vt:lpstr>
      <vt:lpstr>Infrastructure – “tools that support the operation of a statistical system”. </vt:lpstr>
      <vt:lpstr>Recommendation 7 – Reviewing infrastructure with a climate change lens </vt:lpstr>
      <vt:lpstr>For example - classifications  </vt:lpstr>
      <vt:lpstr>Geographical information and spatial analysis </vt:lpstr>
      <vt:lpstr>Obstacles to linking between statistics</vt:lpstr>
      <vt:lpstr>Recommendation 8 – Capacity to deal with the nature of climate change analysis </vt:lpstr>
      <vt:lpstr>Expanding access to NSO data</vt:lpstr>
      <vt:lpstr>Recommendation 9 – Internal governance </vt:lpstr>
      <vt:lpstr>General questions for discussion</vt:lpstr>
    </vt:vector>
  </TitlesOfParts>
  <Company>StatCan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on climate change statistics for producers and users</dc:title>
  <dc:creator>cahicar</dc:creator>
  <cp:lastModifiedBy>cahicar</cp:lastModifiedBy>
  <cp:revision>37</cp:revision>
  <dcterms:created xsi:type="dcterms:W3CDTF">2013-10-04T19:52:17Z</dcterms:created>
  <dcterms:modified xsi:type="dcterms:W3CDTF">2013-10-09T06:35:24Z</dcterms:modified>
</cp:coreProperties>
</file>