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9"/>
  </p:notesMasterIdLst>
  <p:sldIdLst>
    <p:sldId id="271" r:id="rId2"/>
    <p:sldId id="284" r:id="rId3"/>
    <p:sldId id="272" r:id="rId4"/>
    <p:sldId id="273" r:id="rId5"/>
    <p:sldId id="274" r:id="rId6"/>
    <p:sldId id="277" r:id="rId7"/>
    <p:sldId id="278" r:id="rId8"/>
    <p:sldId id="280" r:id="rId9"/>
    <p:sldId id="281" r:id="rId10"/>
    <p:sldId id="279" r:id="rId11"/>
    <p:sldId id="286" r:id="rId12"/>
    <p:sldId id="282" r:id="rId13"/>
    <p:sldId id="287" r:id="rId14"/>
    <p:sldId id="285" r:id="rId15"/>
    <p:sldId id="288" r:id="rId16"/>
    <p:sldId id="290" r:id="rId17"/>
    <p:sldId id="276" r:id="rId1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D60AB"/>
    <a:srgbClr val="DFF6F9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705" autoAdjust="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4396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>
                <a:solidFill>
                  <a:schemeClr val="tx2"/>
                </a:solidFill>
                <a:latin typeface="+mn-lt"/>
              </a:defRPr>
            </a:pPr>
            <a:r>
              <a:rPr lang="ru-RU" sz="2000" dirty="0" smtClean="0">
                <a:solidFill>
                  <a:schemeClr val="tx2"/>
                </a:solidFill>
                <a:latin typeface="+mn-lt"/>
              </a:rPr>
              <a:t>Использование препаратов </a:t>
            </a:r>
            <a:r>
              <a:rPr lang="ru-RU" sz="2000" dirty="0" smtClean="0">
                <a:solidFill>
                  <a:schemeClr val="tx2"/>
                </a:solidFill>
                <a:latin typeface="+mn-lt"/>
              </a:rPr>
              <a:t>для защиты растений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,  </a:t>
            </a:r>
            <a:r>
              <a:rPr lang="en-US" sz="2000" dirty="0">
                <a:solidFill>
                  <a:schemeClr val="tx2"/>
                </a:solidFill>
                <a:latin typeface="+mn-lt"/>
              </a:rPr>
              <a:t>2011 </a:t>
            </a:r>
            <a:r>
              <a:rPr lang="ru-RU" sz="2000" dirty="0" smtClean="0">
                <a:solidFill>
                  <a:schemeClr val="tx2"/>
                </a:solidFill>
                <a:latin typeface="+mn-lt"/>
              </a:rPr>
              <a:t>г.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3961509958314045"/>
          <c:y val="1.8518492006680983E-2"/>
        </c:manualLayout>
      </c:layout>
    </c:title>
    <c:plotArea>
      <c:layout/>
      <c:pieChart>
        <c:varyColors val="1"/>
        <c:ser>
          <c:idx val="0"/>
          <c:order val="0"/>
          <c:explosion val="3"/>
          <c:dPt>
            <c:idx val="0"/>
            <c:explosion val="0"/>
          </c:dPt>
          <c:dPt>
            <c:idx val="3"/>
            <c:explosion val="0"/>
          </c:dPt>
          <c:dLbls>
            <c:dLbl>
              <c:idx val="0"/>
              <c:layout>
                <c:manualLayout>
                  <c:x val="-0.15131017446348621"/>
                  <c:y val="3.595585779050349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2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2.1946966188050043E-2"/>
                  <c:y val="-0.12291290861369601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2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2.6732283464566964E-2"/>
                  <c:y val="-0.13788666189453588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2"/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3"/>
              <c:layout>
                <c:manualLayout>
                  <c:x val="0.12777983634398637"/>
                  <c:y val="2.4867573371510406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2"/>
                      </a:solidFill>
                    </a:defRPr>
                  </a:pPr>
                  <a:endParaRPr lang="ru-RU"/>
                </a:p>
              </c:txPr>
              <c:showPercent val="1"/>
            </c:dLbl>
            <c:txPr>
              <a:bodyPr/>
              <a:lstStyle/>
              <a:p>
                <a:pPr>
                  <a:defRPr sz="1200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Pesticidi!$A$5:$A$8</c:f>
              <c:strCache>
                <c:ptCount val="4"/>
                <c:pt idx="0">
                  <c:v>Фунгициды</c:v>
                </c:pt>
                <c:pt idx="1">
                  <c:v>Гербициды</c:v>
                </c:pt>
                <c:pt idx="2">
                  <c:v>Инсектициды</c:v>
                </c:pt>
                <c:pt idx="3">
                  <c:v>Другое</c:v>
                </c:pt>
              </c:strCache>
            </c:strRef>
          </c:cat>
          <c:val>
            <c:numRef>
              <c:f>Pesticidi!$B$5:$B$8</c:f>
              <c:numCache>
                <c:formatCode>General</c:formatCode>
                <c:ptCount val="4"/>
                <c:pt idx="0">
                  <c:v>56</c:v>
                </c:pt>
                <c:pt idx="1">
                  <c:v>10</c:v>
                </c:pt>
                <c:pt idx="2">
                  <c:v>9</c:v>
                </c:pt>
                <c:pt idx="3">
                  <c:v>60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b="1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AE87B-E2FA-4BB3-A471-AB7F4DE25E77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7A0B4-B06A-46DF-879C-5BCB90B87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1876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7A0B4-B06A-46DF-879C-5BCB90B8742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Vienna 6-8 March2013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Crop Statistics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088BB8-207C-4B9A-9A00-58258B6F9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Vienna 6-8 March2013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Crop Statistics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BB8-207C-4B9A-9A00-58258B6F9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Vienna 6-8 March2013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Crop Statistics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BB8-207C-4B9A-9A00-58258B6F9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Vienna 6-8 March2013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Crop Statistics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088BB8-207C-4B9A-9A00-58258B6F9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Vienna 6-8 March2013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Crop Statistics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BB8-207C-4B9A-9A00-58258B6F9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Vienna 6-8 March2013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Crop Statistics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BB8-207C-4B9A-9A00-58258B6F9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Vienna 6-8 March2013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Crop Statistics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088BB8-207C-4B9A-9A00-58258B6F9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Vienna 6-8 March2013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Crop Statistics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BB8-207C-4B9A-9A00-58258B6F9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Vienna 6-8 March2013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Crop Statistics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BB8-207C-4B9A-9A00-58258B6F9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Vienna 6-8 March2013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Crop Statistics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BB8-207C-4B9A-9A00-58258B6F9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Vienna 6-8 March2013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Crop Statistics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8BB8-207C-4B9A-9A00-58258B6F9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Vienna 6-8 March2013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Crop Statistics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088BB8-207C-4B9A-9A00-58258B6F9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monstat.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219200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Семинар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ЕЭК ООН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/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ФАО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/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ЕВРОСТАТ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по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Агроэкологической статистике</a:t>
            </a:r>
            <a:endParaRPr lang="en-US" sz="2000" b="1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899" y="2362200"/>
            <a:ext cx="7772400" cy="4114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en-GB" sz="2400" b="1" dirty="0" smtClean="0">
              <a:latin typeface="Arial Narrow" pitchFamily="34" charset="0"/>
            </a:endParaRPr>
          </a:p>
          <a:p>
            <a:pPr algn="ctr"/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АГРОЭКОЛОГИЧЕСКАЯ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500" b="1" cap="all" dirty="0" smtClean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solidFill>
                  <a:srgbClr val="04617B">
                    <a:lumMod val="40000"/>
                    <a:lumOff val="6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статистика В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ЧЕРНОГОРИИ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dirty="0" smtClean="0"/>
          </a:p>
          <a:p>
            <a:pPr algn="ctr">
              <a:lnSpc>
                <a:spcPct val="80000"/>
              </a:lnSpc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составлено: Наташа </a:t>
            </a:r>
            <a:r>
              <a:rPr lang="ru-RU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Вукович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консультант по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экологической статистике</a:t>
            </a:r>
            <a:endParaRPr lang="en-US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endParaRPr lang="en-US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Статистическое бюро Черногории</a:t>
            </a: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эл.почта</a:t>
            </a:r>
            <a:r>
              <a:rPr lang="en-GB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natasa.vuckovic@monstat.org</a:t>
            </a:r>
          </a:p>
          <a:p>
            <a:pPr>
              <a:lnSpc>
                <a:spcPct val="80000"/>
              </a:lnSpc>
            </a:pPr>
            <a:r>
              <a:rPr lang="sr-Latn-CS" dirty="0" smtClean="0"/>
              <a:t> 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1600" dirty="0" smtClean="0"/>
          </a:p>
          <a:p>
            <a:endParaRPr lang="en-US" b="1" dirty="0" smtClean="0">
              <a:latin typeface="Arial Narrow" pitchFamily="34" charset="0"/>
              <a:cs typeface="Arial" pitchFamily="34" charset="0"/>
            </a:endParaRPr>
          </a:p>
          <a:p>
            <a:endParaRPr lang="en-US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  <a:p>
            <a:pPr lvl="0"/>
            <a:endParaRPr lang="en-US" dirty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Picture 6" descr="MonSt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649799" cy="590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+mn-lt"/>
                <a:cs typeface="Arial" pitchFamily="34" charset="0"/>
              </a:rPr>
              <a:t>Сельскохозяйственные угодья согласно данным по использованной земле</a:t>
            </a:r>
            <a:endParaRPr lang="en-US" sz="2400" b="1" dirty="0"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3962400" cy="480060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FF0000"/>
                </a:solidFill>
                <a:latin typeface="Arial Narrow" pitchFamily="34" charset="0"/>
              </a:rPr>
              <a:t>Сельскохозяйственная перепись за </a:t>
            </a:r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</a:rPr>
              <a:t>2010</a:t>
            </a:r>
            <a:r>
              <a:rPr lang="ru-RU" sz="1800" dirty="0" smtClean="0">
                <a:solidFill>
                  <a:srgbClr val="FF0000"/>
                </a:solidFill>
                <a:latin typeface="Arial Narrow" pitchFamily="34" charset="0"/>
              </a:rPr>
              <a:t> г.</a:t>
            </a:r>
            <a:endParaRPr lang="en-US" sz="1800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21704"/>
            <a:ext cx="4938711" cy="374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1F497D"/>
                </a:solidFill>
                <a:cs typeface="Arial" pitchFamily="34" charset="0"/>
              </a:rPr>
              <a:t>Сельскохозяйственные угодья согласно данным по использованной земле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 smtClean="0"/>
              <a:t>Общее количество сельскохозяйственных угодий в Черногории согласно Сельскохозяйственной переписи в 2010 году составляет </a:t>
            </a:r>
            <a:r>
              <a:rPr lang="en-US" sz="1800" dirty="0" smtClean="0"/>
              <a:t>48 870. </a:t>
            </a:r>
          </a:p>
          <a:p>
            <a:pPr algn="just"/>
            <a:r>
              <a:rPr lang="ru-RU" sz="1800" dirty="0" smtClean="0"/>
              <a:t>Количество</a:t>
            </a:r>
            <a:r>
              <a:rPr lang="en-US" sz="1800" dirty="0" smtClean="0"/>
              <a:t> </a:t>
            </a:r>
            <a:r>
              <a:rPr lang="ru-RU" sz="1800" dirty="0" smtClean="0"/>
              <a:t>семейных сельскохозяйственных угодий составляет </a:t>
            </a:r>
            <a:r>
              <a:rPr lang="en-US" sz="1800" dirty="0" smtClean="0"/>
              <a:t>48 824, </a:t>
            </a:r>
            <a:r>
              <a:rPr lang="ru-RU" sz="1800" dirty="0" smtClean="0"/>
              <a:t>а количество предприятий, занимающихся сельскохозяйственной деятельностью, насчитывается </a:t>
            </a:r>
            <a:r>
              <a:rPr lang="en-US" sz="1800" dirty="0" smtClean="0"/>
              <a:t>46.</a:t>
            </a:r>
          </a:p>
          <a:p>
            <a:pPr algn="just"/>
            <a:r>
              <a:rPr lang="ru-RU" sz="1800" dirty="0" smtClean="0"/>
              <a:t>Муниципальным округом с наименьшим количеством семейных сельскохозяйственных угодий является </a:t>
            </a:r>
            <a:r>
              <a:rPr lang="ru-RU" sz="1800" dirty="0" err="1" smtClean="0"/>
              <a:t>Тиват</a:t>
            </a:r>
            <a:r>
              <a:rPr lang="ru-RU" sz="1800" dirty="0" smtClean="0"/>
              <a:t> </a:t>
            </a:r>
            <a:r>
              <a:rPr lang="en-US" sz="1800" dirty="0" smtClean="0"/>
              <a:t>– 0</a:t>
            </a:r>
            <a:r>
              <a:rPr lang="ru-RU" sz="1800" dirty="0" smtClean="0"/>
              <a:t>,</a:t>
            </a:r>
            <a:r>
              <a:rPr lang="en-US" sz="1800" dirty="0" smtClean="0"/>
              <a:t>35%</a:t>
            </a:r>
            <a:r>
              <a:rPr lang="ru-RU" sz="1800" dirty="0" smtClean="0"/>
              <a:t>, а </a:t>
            </a:r>
            <a:r>
              <a:rPr lang="ru-RU" sz="1800" dirty="0" smtClean="0"/>
              <a:t>муниципальным округом </a:t>
            </a:r>
            <a:r>
              <a:rPr lang="ru-RU" sz="1800" dirty="0" smtClean="0"/>
              <a:t>с наибольшим количеством семейных сельскохозяйственных угодий является</a:t>
            </a:r>
            <a:r>
              <a:rPr lang="en-US" sz="1800" dirty="0" smtClean="0"/>
              <a:t> </a:t>
            </a:r>
            <a:r>
              <a:rPr lang="ru-RU" sz="1800" dirty="0" smtClean="0"/>
              <a:t>Подгорица – </a:t>
            </a:r>
            <a:r>
              <a:rPr lang="en-US" sz="1800" dirty="0" smtClean="0"/>
              <a:t>14</a:t>
            </a:r>
            <a:r>
              <a:rPr lang="ru-RU" sz="1800" dirty="0" smtClean="0"/>
              <a:t>,</a:t>
            </a:r>
            <a:r>
              <a:rPr lang="en-US" sz="1800" dirty="0" smtClean="0"/>
              <a:t>89% </a:t>
            </a:r>
            <a:r>
              <a:rPr lang="ru-RU" sz="1800" dirty="0" smtClean="0"/>
              <a:t>от общего числа семейных сельскохозяйственных угодий</a:t>
            </a:r>
            <a:r>
              <a:rPr lang="en-US" sz="1800" dirty="0" smtClean="0"/>
              <a:t>.</a:t>
            </a:r>
            <a:r>
              <a:rPr lang="ru-RU" sz="1800" dirty="0" smtClean="0"/>
              <a:t> </a:t>
            </a:r>
            <a:endParaRPr lang="en-US" sz="1800" dirty="0" smtClean="0"/>
          </a:p>
          <a:p>
            <a:pPr lvl="0" algn="just"/>
            <a:r>
              <a:rPr lang="ru-RU" sz="1800" dirty="0" smtClean="0"/>
              <a:t>Постоянные луга и пастбища составляют </a:t>
            </a:r>
            <a:r>
              <a:rPr lang="en-US" sz="1800" dirty="0" smtClean="0"/>
              <a:t>94</a:t>
            </a:r>
            <a:r>
              <a:rPr lang="ru-RU" sz="1800" dirty="0" smtClean="0"/>
              <a:t>,</a:t>
            </a:r>
            <a:r>
              <a:rPr lang="en-US" sz="1800" dirty="0" smtClean="0"/>
              <a:t>98</a:t>
            </a:r>
            <a:r>
              <a:rPr lang="en-US" sz="1800" dirty="0"/>
              <a:t>% </a:t>
            </a:r>
            <a:r>
              <a:rPr lang="ru-RU" sz="1800" dirty="0" smtClean="0"/>
              <a:t>от общей территории имеющейся земли</a:t>
            </a:r>
            <a:r>
              <a:rPr lang="en-US" sz="1800" dirty="0" smtClean="0"/>
              <a:t>.</a:t>
            </a:r>
          </a:p>
          <a:p>
            <a:pPr algn="just"/>
            <a:r>
              <a:rPr lang="ru-RU" sz="1800" dirty="0" smtClean="0"/>
              <a:t>Основными характеристиками черногорского сельского хозяйства является большое количество маленьких сельскохозяйственных </a:t>
            </a:r>
            <a:r>
              <a:rPr lang="ru-RU" sz="1800" dirty="0" smtClean="0"/>
              <a:t>угодий</a:t>
            </a:r>
            <a:r>
              <a:rPr lang="en-US" sz="1800" dirty="0" smtClean="0"/>
              <a:t> </a:t>
            </a:r>
            <a:r>
              <a:rPr lang="ru-RU" sz="1800" dirty="0" smtClean="0"/>
              <a:t>с разными </a:t>
            </a:r>
            <a:r>
              <a:rPr lang="ru-RU" sz="1800" dirty="0" smtClean="0"/>
              <a:t>культурами и видом </a:t>
            </a:r>
            <a:r>
              <a:rPr lang="ru-RU" sz="1800" dirty="0" smtClean="0"/>
              <a:t>скота</a:t>
            </a:r>
            <a:r>
              <a:rPr lang="en-US" sz="1800" dirty="0" smtClean="0"/>
              <a:t>.</a:t>
            </a:r>
          </a:p>
          <a:p>
            <a:pPr algn="just"/>
            <a:r>
              <a:rPr lang="ru-RU" sz="1800" dirty="0" smtClean="0"/>
              <a:t>Среднее сельскохозяйственное угодье составляет </a:t>
            </a:r>
            <a:r>
              <a:rPr lang="en-US" sz="1800" dirty="0" smtClean="0"/>
              <a:t>4</a:t>
            </a:r>
            <a:r>
              <a:rPr lang="ru-RU" sz="1800" dirty="0" smtClean="0"/>
              <a:t>,</a:t>
            </a:r>
            <a:r>
              <a:rPr lang="en-US" sz="1800" dirty="0" smtClean="0"/>
              <a:t>6 </a:t>
            </a:r>
            <a:r>
              <a:rPr lang="ru-RU" sz="1800" dirty="0" smtClean="0"/>
              <a:t>га используемой пахотной земли</a:t>
            </a:r>
            <a:r>
              <a:rPr lang="en-US" sz="18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52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Таблица </a:t>
            </a:r>
            <a:r>
              <a:rPr lang="en-US" sz="2400" b="1" dirty="0" smtClean="0">
                <a:latin typeface="+mn-lt"/>
              </a:rPr>
              <a:t>1</a:t>
            </a:r>
            <a:r>
              <a:rPr lang="en-US" sz="2400" b="1" dirty="0">
                <a:latin typeface="+mn-lt"/>
              </a:rPr>
              <a:t>. </a:t>
            </a:r>
            <a:r>
              <a:rPr lang="ru-RU" sz="2400" b="1" dirty="0" smtClean="0">
                <a:latin typeface="+mn-lt"/>
              </a:rPr>
              <a:t>Сельскохозяйственные угодья по применению </a:t>
            </a:r>
            <a:r>
              <a:rPr lang="ru-RU" sz="2400" b="1" dirty="0" smtClean="0">
                <a:latin typeface="+mn-lt"/>
              </a:rPr>
              <a:t>питательных веществ для растений</a:t>
            </a:r>
            <a:endParaRPr lang="en-US" sz="2200" b="1" dirty="0"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8006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3246294"/>
              </p:ext>
            </p:extLst>
          </p:nvPr>
        </p:nvGraphicFramePr>
        <p:xfrm>
          <a:off x="685800" y="2285121"/>
          <a:ext cx="7543801" cy="213145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859153"/>
                <a:gridCol w="1114108"/>
                <a:gridCol w="1114108"/>
                <a:gridCol w="1114108"/>
                <a:gridCol w="1114108"/>
                <a:gridCol w="1114108"/>
                <a:gridCol w="1114108"/>
              </a:tblGrid>
              <a:tr h="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spc="-15" dirty="0" smtClean="0">
                          <a:solidFill>
                            <a:schemeClr val="tx2"/>
                          </a:solidFill>
                          <a:effectLst/>
                        </a:rPr>
                        <a:t>Применение минеральных удобрений</a:t>
                      </a:r>
                      <a:endParaRPr lang="en-US" sz="16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spc="-15" dirty="0" smtClean="0">
                          <a:solidFill>
                            <a:schemeClr val="tx2"/>
                          </a:solidFill>
                          <a:effectLst/>
                        </a:rPr>
                        <a:t>Применение естественных удобрений</a:t>
                      </a:r>
                      <a:endParaRPr lang="en-US" sz="16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5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Кол-во</a:t>
                      </a:r>
                      <a:r>
                        <a:rPr lang="en-US" sz="1200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угодий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Площадь</a:t>
                      </a:r>
                      <a:endParaRPr lang="en-US" sz="1200" u="sng" strike="noStrike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распространения минеральных удобрений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Количество</a:t>
                      </a:r>
                      <a:endParaRPr lang="en-US" sz="1200" u="none" strike="noStrike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применимых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минеральных удобрений 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(</a:t>
                      </a:r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кг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Кол-во</a:t>
                      </a:r>
                      <a:endParaRPr lang="en-US" sz="1200" b="1" u="sng" strike="noStrike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угодий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Площадь</a:t>
                      </a:r>
                      <a:endParaRPr lang="en-US" sz="1200" u="sng" strike="noStrike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распространения твердых естественных удобрений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Площадь</a:t>
                      </a:r>
                      <a:endParaRPr lang="en-US" sz="1200" u="sng" strike="noStrike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распространения жидких естественных удобрений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sng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Количество</a:t>
                      </a:r>
                      <a:endParaRPr lang="en-US" sz="1200" u="none" strike="noStrike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применимых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естественных удобрений 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(</a:t>
                      </a:r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кг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8910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5 585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25717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5 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218</a:t>
                      </a:r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25717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3 214 959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17145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3 566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17145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8 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757</a:t>
                      </a:r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25717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321</a:t>
                      </a:r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</a:t>
                      </a:r>
                      <a:r>
                        <a:rPr lang="en-US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9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17145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40 396 564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0318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1F497D"/>
                </a:solidFill>
              </a:rPr>
              <a:t>Таблица 1. Сельскохозяйственные угодья по применению </a:t>
            </a:r>
            <a:r>
              <a:rPr lang="ru-RU" sz="2400" dirty="0" smtClean="0">
                <a:solidFill>
                  <a:srgbClr val="1F497D"/>
                </a:solidFill>
              </a:rPr>
              <a:t>питательных веществ для растений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200" dirty="0" smtClean="0">
                <a:cs typeface="Calibri" pitchFamily="34" charset="0"/>
              </a:rPr>
              <a:t>Согласно сельскохозяйственной переписи </a:t>
            </a:r>
            <a:r>
              <a:rPr lang="ru-RU" sz="2200" dirty="0" smtClean="0">
                <a:cs typeface="Calibri" pitchFamily="34" charset="0"/>
              </a:rPr>
              <a:t>в </a:t>
            </a:r>
            <a:r>
              <a:rPr lang="en-US" sz="2200" dirty="0" smtClean="0">
                <a:cs typeface="Calibri" pitchFamily="34" charset="0"/>
              </a:rPr>
              <a:t>2010 </a:t>
            </a:r>
            <a:r>
              <a:rPr lang="ru-RU" sz="2200" dirty="0" smtClean="0">
                <a:cs typeface="Calibri" pitchFamily="34" charset="0"/>
              </a:rPr>
              <a:t>году, </a:t>
            </a:r>
            <a:r>
              <a:rPr lang="en-US" sz="2200" dirty="0" smtClean="0">
                <a:cs typeface="Calibri" pitchFamily="34" charset="0"/>
              </a:rPr>
              <a:t>5585 </a:t>
            </a:r>
            <a:r>
              <a:rPr lang="ru-RU" sz="2200" dirty="0" smtClean="0">
                <a:cs typeface="Calibri" pitchFamily="34" charset="0"/>
              </a:rPr>
              <a:t>сельскохозяйственных </a:t>
            </a:r>
            <a:r>
              <a:rPr lang="ru-RU" sz="2200" dirty="0" smtClean="0">
                <a:cs typeface="Calibri" pitchFamily="34" charset="0"/>
              </a:rPr>
              <a:t>угодий применяло минеральные </a:t>
            </a:r>
            <a:r>
              <a:rPr lang="ru-RU" sz="2200" dirty="0" smtClean="0">
                <a:cs typeface="Calibri" pitchFamily="34" charset="0"/>
              </a:rPr>
              <a:t>удобрения на площади, составляющей </a:t>
            </a:r>
            <a:r>
              <a:rPr lang="en-US" sz="2200" dirty="0" smtClean="0">
                <a:cs typeface="Calibri" pitchFamily="34" charset="0"/>
              </a:rPr>
              <a:t>5218</a:t>
            </a:r>
            <a:r>
              <a:rPr lang="ru-RU" sz="2200" dirty="0" smtClean="0">
                <a:cs typeface="Calibri" pitchFamily="34" charset="0"/>
              </a:rPr>
              <a:t>,</a:t>
            </a:r>
            <a:r>
              <a:rPr lang="en-US" sz="2200" dirty="0" smtClean="0">
                <a:cs typeface="Calibri" pitchFamily="34" charset="0"/>
              </a:rPr>
              <a:t>3 </a:t>
            </a:r>
            <a:r>
              <a:rPr lang="ru-RU" sz="2200" dirty="0" smtClean="0">
                <a:cs typeface="Calibri" pitchFamily="34" charset="0"/>
              </a:rPr>
              <a:t>га</a:t>
            </a:r>
            <a:r>
              <a:rPr lang="en-US" sz="2200" dirty="0" smtClean="0">
                <a:cs typeface="Calibri" pitchFamily="34" charset="0"/>
              </a:rPr>
              <a:t>. </a:t>
            </a:r>
            <a:r>
              <a:rPr lang="ru-RU" sz="2200" dirty="0" smtClean="0">
                <a:cs typeface="Calibri" pitchFamily="34" charset="0"/>
              </a:rPr>
              <a:t>Сельскохозяйственные угодья, которые использовали </a:t>
            </a:r>
            <a:r>
              <a:rPr lang="ru-RU" sz="2200" dirty="0" smtClean="0">
                <a:cs typeface="Calibri" pitchFamily="34" charset="0"/>
              </a:rPr>
              <a:t>удобрения</a:t>
            </a:r>
            <a:r>
              <a:rPr lang="ru-RU" sz="2200" dirty="0" smtClean="0">
                <a:cs typeface="Calibri" pitchFamily="34" charset="0"/>
              </a:rPr>
              <a:t>, в среднем тратили </a:t>
            </a:r>
            <a:r>
              <a:rPr lang="en-US" sz="2200" dirty="0" smtClean="0">
                <a:cs typeface="Calibri" pitchFamily="34" charset="0"/>
              </a:rPr>
              <a:t>575</a:t>
            </a:r>
            <a:r>
              <a:rPr lang="ru-RU" sz="2200" dirty="0" smtClean="0">
                <a:cs typeface="Calibri" pitchFamily="34" charset="0"/>
              </a:rPr>
              <a:t>,</a:t>
            </a:r>
            <a:r>
              <a:rPr lang="en-US" sz="2200" dirty="0" smtClean="0">
                <a:cs typeface="Calibri" pitchFamily="34" charset="0"/>
              </a:rPr>
              <a:t>6 </a:t>
            </a:r>
            <a:r>
              <a:rPr lang="ru-RU" sz="2200" dirty="0" smtClean="0">
                <a:cs typeface="Calibri" pitchFamily="34" charset="0"/>
              </a:rPr>
              <a:t>кг минеральных удобрений на одно угодье, т.е. </a:t>
            </a:r>
            <a:r>
              <a:rPr lang="en-US" sz="2200" dirty="0" smtClean="0">
                <a:cs typeface="Calibri" pitchFamily="34" charset="0"/>
              </a:rPr>
              <a:t>616 </a:t>
            </a:r>
            <a:r>
              <a:rPr lang="ru-RU" sz="2200" dirty="0" smtClean="0">
                <a:cs typeface="Calibri" pitchFamily="34" charset="0"/>
              </a:rPr>
              <a:t>кг на </a:t>
            </a:r>
            <a:r>
              <a:rPr lang="ru-RU" sz="2200" dirty="0" smtClean="0">
                <a:cs typeface="Calibri" pitchFamily="34" charset="0"/>
              </a:rPr>
              <a:t>1 </a:t>
            </a:r>
            <a:r>
              <a:rPr lang="ru-RU" sz="2200" dirty="0" smtClean="0">
                <a:cs typeface="Calibri" pitchFamily="34" charset="0"/>
              </a:rPr>
              <a:t>га </a:t>
            </a:r>
            <a:r>
              <a:rPr lang="ru-RU" sz="2200" dirty="0" smtClean="0">
                <a:cs typeface="Calibri" pitchFamily="34" charset="0"/>
              </a:rPr>
              <a:t>обработанной </a:t>
            </a:r>
            <a:r>
              <a:rPr lang="ru-RU" sz="2200" dirty="0" smtClean="0">
                <a:cs typeface="Calibri" pitchFamily="34" charset="0"/>
              </a:rPr>
              <a:t>территории</a:t>
            </a:r>
            <a:r>
              <a:rPr lang="en-US" sz="2200" dirty="0" smtClean="0">
                <a:cs typeface="Calibri" pitchFamily="34" charset="0"/>
              </a:rPr>
              <a:t>.</a:t>
            </a:r>
            <a:endParaRPr lang="en-US" sz="2200" dirty="0" smtClean="0">
              <a:cs typeface="Calibri" pitchFamily="34" charset="0"/>
            </a:endParaRPr>
          </a:p>
          <a:p>
            <a:pPr marL="0" indent="0" algn="just">
              <a:buNone/>
            </a:pPr>
            <a:endParaRPr lang="en-US" sz="2200" dirty="0" smtClean="0">
              <a:cs typeface="Calibri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cs typeface="Calibri" pitchFamily="34" charset="0"/>
              </a:rPr>
              <a:t>Всего </a:t>
            </a:r>
            <a:r>
              <a:rPr lang="ru-RU" sz="2200" dirty="0" smtClean="0">
                <a:cs typeface="Calibri" pitchFamily="34" charset="0"/>
              </a:rPr>
              <a:t>в </a:t>
            </a:r>
            <a:r>
              <a:rPr lang="en-US" sz="2200" dirty="0" smtClean="0">
                <a:cs typeface="Calibri" pitchFamily="34" charset="0"/>
              </a:rPr>
              <a:t>3566 </a:t>
            </a:r>
            <a:r>
              <a:rPr lang="ru-RU" sz="2200" dirty="0" smtClean="0">
                <a:cs typeface="Calibri" pitchFamily="34" charset="0"/>
              </a:rPr>
              <a:t>сельскохозяйственных </a:t>
            </a:r>
            <a:r>
              <a:rPr lang="ru-RU" sz="2200" dirty="0" smtClean="0">
                <a:cs typeface="Calibri" pitchFamily="34" charset="0"/>
              </a:rPr>
              <a:t>угодьях </a:t>
            </a:r>
            <a:r>
              <a:rPr lang="ru-RU" sz="2200" dirty="0" smtClean="0">
                <a:cs typeface="Calibri" pitchFamily="34" charset="0"/>
              </a:rPr>
              <a:t>применяются естественные удобрения</a:t>
            </a:r>
            <a:r>
              <a:rPr lang="en-US" sz="2200" dirty="0" smtClean="0">
                <a:cs typeface="Calibri" pitchFamily="34" charset="0"/>
              </a:rPr>
              <a:t>: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cs typeface="Calibri" pitchFamily="34" charset="0"/>
              </a:rPr>
              <a:t>На площади </a:t>
            </a:r>
            <a:r>
              <a:rPr lang="en-US" sz="2200" dirty="0" smtClean="0">
                <a:cs typeface="Calibri" pitchFamily="34" charset="0"/>
              </a:rPr>
              <a:t>8757</a:t>
            </a:r>
            <a:r>
              <a:rPr lang="ru-RU" sz="2200" dirty="0" smtClean="0">
                <a:cs typeface="Calibri" pitchFamily="34" charset="0"/>
              </a:rPr>
              <a:t>,</a:t>
            </a:r>
            <a:r>
              <a:rPr lang="en-US" sz="2200" dirty="0" smtClean="0">
                <a:cs typeface="Calibri" pitchFamily="34" charset="0"/>
              </a:rPr>
              <a:t>8 </a:t>
            </a:r>
            <a:r>
              <a:rPr lang="ru-RU" sz="2200" dirty="0" smtClean="0">
                <a:cs typeface="Calibri" pitchFamily="34" charset="0"/>
              </a:rPr>
              <a:t>га они используют твердые естественные удобрения</a:t>
            </a:r>
            <a:r>
              <a:rPr lang="en-US" sz="2200" dirty="0" smtClean="0">
                <a:cs typeface="Calibri" pitchFamily="34" charset="0"/>
              </a:rPr>
              <a:t>, </a:t>
            </a:r>
            <a:r>
              <a:rPr lang="ru-RU" sz="2200" dirty="0" smtClean="0">
                <a:cs typeface="Calibri" pitchFamily="34" charset="0"/>
              </a:rPr>
              <a:t>и</a:t>
            </a:r>
            <a:endParaRPr lang="en-US" sz="2200" dirty="0" smtClean="0">
              <a:cs typeface="Calibri" pitchFamily="34" charset="0"/>
            </a:endParaRPr>
          </a:p>
          <a:p>
            <a:pPr algn="just">
              <a:buFontTx/>
              <a:buChar char="-"/>
            </a:pPr>
            <a:r>
              <a:rPr lang="ru-RU" sz="2200" dirty="0" smtClean="0">
                <a:cs typeface="Calibri" pitchFamily="34" charset="0"/>
              </a:rPr>
              <a:t>На площади </a:t>
            </a:r>
            <a:r>
              <a:rPr lang="en-US" sz="2200" dirty="0" smtClean="0">
                <a:cs typeface="Calibri" pitchFamily="34" charset="0"/>
              </a:rPr>
              <a:t>321</a:t>
            </a:r>
            <a:r>
              <a:rPr lang="ru-RU" sz="2200" dirty="0" smtClean="0">
                <a:cs typeface="Calibri" pitchFamily="34" charset="0"/>
              </a:rPr>
              <a:t>,</a:t>
            </a:r>
            <a:r>
              <a:rPr lang="en-US" sz="2200" dirty="0" smtClean="0">
                <a:cs typeface="Calibri" pitchFamily="34" charset="0"/>
              </a:rPr>
              <a:t>9 </a:t>
            </a:r>
            <a:r>
              <a:rPr lang="ru-RU" sz="2200" dirty="0" smtClean="0">
                <a:cs typeface="Calibri" pitchFamily="34" charset="0"/>
              </a:rPr>
              <a:t>га – жидкие естественные удобрения</a:t>
            </a:r>
            <a:r>
              <a:rPr lang="en-US" sz="2200" dirty="0" smtClean="0">
                <a:cs typeface="Calibri" pitchFamily="34" charset="0"/>
              </a:rPr>
              <a:t>.</a:t>
            </a:r>
            <a:r>
              <a:rPr lang="ru-RU" sz="2200" dirty="0" smtClean="0">
                <a:cs typeface="Calibri" pitchFamily="34" charset="0"/>
              </a:rPr>
              <a:t> </a:t>
            </a:r>
            <a:endParaRPr lang="en-US" sz="2200" dirty="0" smtClean="0">
              <a:cs typeface="Calibri" pitchFamily="34" charset="0"/>
            </a:endParaRPr>
          </a:p>
          <a:p>
            <a:pPr marL="0" indent="0" algn="just">
              <a:buNone/>
            </a:pPr>
            <a:endParaRPr lang="en-US" sz="2200" dirty="0" smtClean="0">
              <a:solidFill>
                <a:schemeClr val="tx2"/>
              </a:solidFill>
              <a:cs typeface="Calibri" pitchFamily="34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cs typeface="Calibri" pitchFamily="34" charset="0"/>
              </a:rPr>
              <a:t>Сельскохозяйственные угодья, которые использовали естественные удобрения, тратили </a:t>
            </a:r>
            <a:r>
              <a:rPr lang="en-US" sz="2200" dirty="0" smtClean="0">
                <a:cs typeface="Calibri" pitchFamily="34" charset="0"/>
              </a:rPr>
              <a:t>11328 </a:t>
            </a:r>
            <a:r>
              <a:rPr lang="ru-RU" sz="2200" dirty="0" smtClean="0">
                <a:cs typeface="Calibri" pitchFamily="34" charset="0"/>
              </a:rPr>
              <a:t>кг естественных удобрений на одно угодье или </a:t>
            </a:r>
            <a:r>
              <a:rPr lang="en-US" sz="2200" dirty="0" smtClean="0">
                <a:cs typeface="Calibri" pitchFamily="34" charset="0"/>
              </a:rPr>
              <a:t>4613 </a:t>
            </a:r>
            <a:r>
              <a:rPr lang="ru-RU" sz="2200" dirty="0" smtClean="0">
                <a:cs typeface="Calibri" pitchFamily="34" charset="0"/>
              </a:rPr>
              <a:t>кг на 1 га</a:t>
            </a:r>
            <a:r>
              <a:rPr lang="en-US" sz="2200" dirty="0" smtClean="0">
                <a:cs typeface="Calibri" pitchFamily="34" charset="0"/>
              </a:rPr>
              <a:t>.</a:t>
            </a:r>
            <a:endParaRPr lang="en-US" sz="2200" dirty="0"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73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2000" b="1" dirty="0" smtClean="0">
                <a:solidFill>
                  <a:schemeClr val="tx2"/>
                </a:solidFill>
                <a:latin typeface="+mn-lt"/>
              </a:rPr>
            </a:br>
            <a:r>
              <a:rPr lang="ru-RU" sz="2700" b="1" dirty="0" smtClean="0">
                <a:latin typeface="+mn-lt"/>
              </a:rPr>
              <a:t>Таблица </a:t>
            </a:r>
            <a:r>
              <a:rPr lang="en-US" sz="2700" b="1" dirty="0" smtClean="0">
                <a:latin typeface="+mn-lt"/>
              </a:rPr>
              <a:t>2. </a:t>
            </a:r>
            <a:r>
              <a:rPr lang="ru-RU" sz="2700" b="1" dirty="0" smtClean="0">
                <a:latin typeface="+mn-lt"/>
              </a:rPr>
              <a:t>Сельскохозяйственные угодья по применению </a:t>
            </a:r>
            <a:r>
              <a:rPr lang="ru-RU" sz="2700" b="1" dirty="0" smtClean="0">
                <a:latin typeface="+mn-lt"/>
              </a:rPr>
              <a:t>питательных веществ для растений И </a:t>
            </a:r>
            <a:r>
              <a:rPr lang="ru-RU" sz="2700" b="1" dirty="0" smtClean="0">
                <a:latin typeface="+mn-lt"/>
              </a:rPr>
              <a:t>препаратов для защиты растений</a:t>
            </a:r>
            <a:endParaRPr lang="en-US" sz="2700" b="1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21340068"/>
              </p:ext>
            </p:extLst>
          </p:nvPr>
        </p:nvGraphicFramePr>
        <p:xfrm>
          <a:off x="457200" y="2438400"/>
          <a:ext cx="8229600" cy="249115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94705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Применение гербицидов</a:t>
                      </a:r>
                      <a:endParaRPr lang="en-U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Применение </a:t>
                      </a:r>
                      <a:endParaRPr lang="en-US" sz="1600" b="1" u="none" strike="noStrike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фунгицидов</a:t>
                      </a:r>
                      <a:endParaRPr lang="en-U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Применение </a:t>
                      </a:r>
                      <a:endParaRPr lang="en-US" sz="1600" b="1" u="none" strike="noStrike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инсектицидов</a:t>
                      </a:r>
                      <a:endParaRPr lang="en-U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Применение других препаратов для защиты растений</a:t>
                      </a:r>
                      <a:endParaRPr lang="en-U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Применение </a:t>
                      </a:r>
                      <a:endParaRPr lang="en-US" sz="1600" b="1" u="none" strike="noStrike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биологических пестицидов</a:t>
                      </a:r>
                      <a:endParaRPr lang="en-US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7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Кол-во владений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Площадь в га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Кол-во владений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Площадь в га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Кол-во владений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Площадь в га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Кол-во владений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Площадь в га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Кол-во владений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Площадь в га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</a:tr>
              <a:tr h="485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2 101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 </a:t>
                      </a:r>
                      <a:r>
                        <a:rPr lang="en-US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856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</a:t>
                      </a:r>
                      <a:r>
                        <a:rPr lang="en-US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3 646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 </a:t>
                      </a:r>
                      <a:r>
                        <a:rPr lang="en-US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242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</a:t>
                      </a:r>
                      <a:r>
                        <a:rPr lang="en-US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9 934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 </a:t>
                      </a:r>
                      <a:r>
                        <a:rPr lang="en-US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468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</a:t>
                      </a:r>
                      <a:r>
                        <a:rPr lang="en-US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7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615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 </a:t>
                      </a:r>
                      <a:r>
                        <a:rPr lang="en-US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410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</a:t>
                      </a:r>
                      <a:r>
                        <a:rPr lang="en-US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0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292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106</a:t>
                      </a:r>
                      <a:r>
                        <a:rPr lang="ru-RU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,</a:t>
                      </a:r>
                      <a:r>
                        <a:rPr lang="en-US" sz="12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212" marR="9212" marT="9212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</p:txBody>
      </p:sp>
    </p:spTree>
    <p:extLst>
      <p:ext uri="{BB962C8B-B14F-4D97-AF65-F5344CB8AC3E}">
        <p14:creationId xmlns="" xmlns:p14="http://schemas.microsoft.com/office/powerpoint/2010/main" val="13389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1F497D"/>
                </a:solidFill>
              </a:rPr>
              <a:t>Таблица 2. Сельскохозяйственные угодья по применению </a:t>
            </a:r>
            <a:r>
              <a:rPr lang="ru-RU" sz="2400" dirty="0" smtClean="0">
                <a:solidFill>
                  <a:srgbClr val="1F497D"/>
                </a:solidFill>
              </a:rPr>
              <a:t>Питательных</a:t>
            </a:r>
            <a:r>
              <a:rPr lang="ru-RU" sz="2400" dirty="0" smtClean="0">
                <a:solidFill>
                  <a:srgbClr val="1F497D"/>
                </a:solidFill>
              </a:rPr>
              <a:t> </a:t>
            </a:r>
            <a:r>
              <a:rPr lang="ru-RU" sz="2400" dirty="0" smtClean="0">
                <a:solidFill>
                  <a:srgbClr val="1F497D"/>
                </a:solidFill>
              </a:rPr>
              <a:t>веществ для </a:t>
            </a:r>
            <a:r>
              <a:rPr lang="ru-RU" sz="2400" dirty="0" smtClean="0">
                <a:solidFill>
                  <a:srgbClr val="1F497D"/>
                </a:solidFill>
              </a:rPr>
              <a:t>растений И </a:t>
            </a:r>
            <a:r>
              <a:rPr lang="ru-RU" sz="2400" dirty="0" smtClean="0">
                <a:solidFill>
                  <a:srgbClr val="1F497D"/>
                </a:solidFill>
              </a:rPr>
              <a:t>препаратов для защиты растений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en-US" sz="2200" dirty="0" smtClean="0"/>
          </a:p>
          <a:p>
            <a:pPr algn="just"/>
            <a:r>
              <a:rPr lang="ru-RU" sz="2200" dirty="0" smtClean="0"/>
              <a:t>Из общего количества сельскохозяйственных угодий в Черногории, большинство из них использовали инсектициды в качестве препаратов для защиты растений, а меньшинство – биологические пестициды</a:t>
            </a:r>
            <a:r>
              <a:rPr lang="en-US" sz="2200" dirty="0" smtClean="0"/>
              <a:t>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ru-RU" sz="2200" dirty="0" smtClean="0"/>
              <a:t>Всего </a:t>
            </a:r>
            <a:r>
              <a:rPr lang="en-US" sz="2200" dirty="0" smtClean="0"/>
              <a:t>2 101 </a:t>
            </a:r>
            <a:r>
              <a:rPr lang="ru-RU" sz="2200" dirty="0" smtClean="0"/>
              <a:t>сельскохозяйственных угодий использовало гербициды в исходном периоде на площади, составляющей </a:t>
            </a:r>
            <a:r>
              <a:rPr lang="en-US" sz="2200" dirty="0" smtClean="0"/>
              <a:t>2 856</a:t>
            </a:r>
            <a:r>
              <a:rPr lang="ru-RU" sz="2200" dirty="0" smtClean="0"/>
              <a:t>,</a:t>
            </a:r>
            <a:r>
              <a:rPr lang="en-US" sz="2200" dirty="0" smtClean="0"/>
              <a:t>7 </a:t>
            </a:r>
            <a:r>
              <a:rPr lang="ru-RU" sz="2200" dirty="0" smtClean="0"/>
              <a:t>га</a:t>
            </a:r>
            <a:r>
              <a:rPr lang="en-US" sz="2200" dirty="0" smtClean="0"/>
              <a:t>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algn="just"/>
            <a:r>
              <a:rPr lang="ru-RU" sz="2200" dirty="0" smtClean="0"/>
              <a:t>На площади </a:t>
            </a:r>
            <a:r>
              <a:rPr lang="en-US" sz="2200" dirty="0" smtClean="0"/>
              <a:t>3 242</a:t>
            </a:r>
            <a:r>
              <a:rPr lang="ru-RU" sz="2200" dirty="0" smtClean="0"/>
              <a:t>,</a:t>
            </a:r>
            <a:r>
              <a:rPr lang="en-US" sz="2200" dirty="0" smtClean="0"/>
              <a:t>3 </a:t>
            </a:r>
            <a:r>
              <a:rPr lang="ru-RU" sz="2200" dirty="0" smtClean="0"/>
              <a:t>га всего </a:t>
            </a:r>
            <a:r>
              <a:rPr lang="en-US" sz="2200" dirty="0" smtClean="0"/>
              <a:t>3 646 </a:t>
            </a:r>
            <a:r>
              <a:rPr lang="ru-RU" sz="2200" dirty="0" smtClean="0"/>
              <a:t>угодий применяло гербициды для защиты растений, тогда как площадь с посаженными растениями, составляющая </a:t>
            </a:r>
            <a:r>
              <a:rPr lang="en-US" sz="2200" dirty="0" smtClean="0"/>
              <a:t>446</a:t>
            </a:r>
            <a:r>
              <a:rPr lang="ru-RU" sz="2200" dirty="0" smtClean="0"/>
              <a:t>,</a:t>
            </a:r>
            <a:r>
              <a:rPr lang="en-US" sz="2200" dirty="0" smtClean="0"/>
              <a:t>7 </a:t>
            </a:r>
            <a:r>
              <a:rPr lang="ru-RU" sz="2200" dirty="0" smtClean="0"/>
              <a:t>га, была обработана инсектицидами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72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23923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01000" cy="5516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ru-RU" sz="2000" b="1" dirty="0" smtClean="0"/>
              <a:t>Данные по </a:t>
            </a:r>
            <a:r>
              <a:rPr lang="ru-RU" sz="2000" b="1" dirty="0" smtClean="0"/>
              <a:t>использованию препаратов </a:t>
            </a:r>
            <a:r>
              <a:rPr lang="ru-RU" sz="2000" b="1" dirty="0" smtClean="0"/>
              <a:t>для защиты растений собираются на основе регулярного исследования, Годовых отчетов </a:t>
            </a:r>
            <a:r>
              <a:rPr lang="en-US" sz="2000" b="1" dirty="0" smtClean="0"/>
              <a:t>PO -71 </a:t>
            </a:r>
            <a:r>
              <a:rPr lang="ru-RU" sz="2000" b="1" dirty="0" smtClean="0"/>
              <a:t>сельскохозяйственных предприятий и кооперативных ферм</a:t>
            </a:r>
            <a:endParaRPr lang="en-US" sz="20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58012299"/>
              </p:ext>
            </p:extLst>
          </p:nvPr>
        </p:nvGraphicFramePr>
        <p:xfrm>
          <a:off x="1676400" y="990600"/>
          <a:ext cx="5867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585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526251"/>
            <a:ext cx="7772400" cy="990599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Arial" pitchFamily="34" charset="0"/>
              </a:rPr>
              <a:t>www.monstat.org</a:t>
            </a:r>
            <a:endParaRPr lang="en-US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endParaRPr lang="en-US" b="1" dirty="0" smtClean="0">
              <a:latin typeface="Arial Narrow" pitchFamily="34" charset="0"/>
              <a:cs typeface="Arial" pitchFamily="34" charset="0"/>
            </a:endParaRPr>
          </a:p>
          <a:p>
            <a:endParaRPr lang="en-US" b="1" dirty="0" smtClean="0">
              <a:latin typeface="Arial Narrow" pitchFamily="34" charset="0"/>
              <a:cs typeface="Arial" pitchFamily="34" charset="0"/>
              <a:hlinkClick r:id="rId2"/>
            </a:endParaRPr>
          </a:p>
          <a:p>
            <a:r>
              <a:rPr lang="en-US" b="1" dirty="0" smtClean="0">
                <a:latin typeface="Arial Narrow" pitchFamily="34" charset="0"/>
                <a:cs typeface="Arial" pitchFamily="34" charset="0"/>
              </a:rPr>
              <a:t> </a:t>
            </a:r>
          </a:p>
          <a:p>
            <a:endParaRPr lang="en-US" b="1" dirty="0" smtClean="0">
              <a:latin typeface="Arial Narrow" pitchFamily="34" charset="0"/>
              <a:cs typeface="Arial" pitchFamily="34" charset="0"/>
            </a:endParaRPr>
          </a:p>
          <a:p>
            <a:endParaRPr lang="en-US" b="1" dirty="0" smtClean="0">
              <a:latin typeface="Arial Narrow" pitchFamily="34" charset="0"/>
              <a:cs typeface="Arial" pitchFamily="34" charset="0"/>
            </a:endParaRPr>
          </a:p>
          <a:p>
            <a:endParaRPr lang="en-US" b="1" dirty="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55626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ru-RU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</a:t>
            </a:r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!!!</a:t>
            </a:r>
            <a:endParaRPr lang="en-US" sz="3200" b="1" dirty="0"/>
          </a:p>
        </p:txBody>
      </p:sp>
      <p:pic>
        <p:nvPicPr>
          <p:cNvPr id="10" name="Picture 9" descr="crna-gora-i-evropa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7000" y="2133600"/>
            <a:ext cx="35814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6" descr="MonSta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"/>
            <a:ext cx="649799" cy="590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304800"/>
            <a:ext cx="602887" cy="42672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451970" y="5422726"/>
            <a:ext cx="3567830" cy="307777"/>
          </a:xfrm>
          <a:prstGeom prst="rect">
            <a:avLst/>
          </a:prstGeom>
          <a:solidFill>
            <a:srgbClr val="DFF6F9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</a:rPr>
              <a:t>Расположение Черногории в Европе</a:t>
            </a:r>
            <a:endParaRPr lang="ru-RU" sz="1400" b="1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98726" y="4203527"/>
            <a:ext cx="990600" cy="246221"/>
          </a:xfrm>
          <a:prstGeom prst="rect">
            <a:avLst/>
          </a:prstGeom>
          <a:solidFill>
            <a:srgbClr val="0D60AB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Черногория</a:t>
            </a:r>
            <a:endParaRPr lang="ru-RU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endParaRPr lang="en-US" sz="2200" b="1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8077200" cy="28956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Arial" pitchFamily="34" charset="0"/>
              </a:rPr>
              <a:t>Montenegro is in the South-East Europe</a:t>
            </a:r>
            <a:r>
              <a:rPr lang="x-none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  <a:cs typeface="Arial" pitchFamily="34" charset="0"/>
              </a:rPr>
              <a:t>                                                            Territorial breakdown: </a:t>
            </a:r>
          </a:p>
          <a:p>
            <a:pPr algn="ctr"/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Площадь </a:t>
            </a:r>
            <a:r>
              <a:rPr lang="en-US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(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в км</a:t>
            </a:r>
            <a:r>
              <a:rPr lang="en-US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²)</a:t>
            </a:r>
            <a:r>
              <a:rPr lang="x-none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13 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812                                                                                             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Количество муниципалитетов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21                                      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Население 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(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Перепись в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2011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г.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): </a:t>
            </a:r>
            <a:r>
              <a:rPr lang="x-none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620 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029                                                                      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Количество поселков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</a:t>
            </a:r>
            <a:r>
              <a:rPr lang="x-none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1 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307                      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Плотность населения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45                                                                                          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Городские населенные пункты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</a:t>
            </a:r>
            <a:r>
              <a:rPr lang="x-none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58</a:t>
            </a:r>
          </a:p>
          <a:p>
            <a:pPr algn="ctr"/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Столица 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(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самый крупный город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): 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Подгорица</a:t>
            </a:r>
            <a:endParaRPr lang="x-none" sz="35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Историческая культурная столица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</a:t>
            </a:r>
            <a:r>
              <a:rPr lang="ru-RU" sz="35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Цетине</a:t>
            </a:r>
            <a:endParaRPr lang="x-none" sz="35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Валюта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Евро</a:t>
            </a:r>
            <a:endParaRPr lang="x-none" sz="35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Климат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: 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континентальный</a:t>
            </a:r>
            <a:r>
              <a:rPr lang="x-none" sz="35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, </a:t>
            </a:r>
            <a:r>
              <a:rPr lang="ru-RU" sz="35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средиземноморский и горный</a:t>
            </a:r>
            <a:endParaRPr lang="x-none" sz="35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x-none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 </a:t>
            </a:r>
            <a:endParaRPr lang="en-US" sz="3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endParaRPr lang="en-US" b="1" dirty="0" smtClean="0">
              <a:latin typeface="Arial Narrow" pitchFamily="34" charset="0"/>
              <a:cs typeface="Arial" pitchFamily="34" charset="0"/>
            </a:endParaRPr>
          </a:p>
          <a:p>
            <a:endParaRPr lang="en-GB" sz="2800" b="1" dirty="0" smtClean="0"/>
          </a:p>
          <a:p>
            <a:endParaRPr lang="en-GB" sz="2800" b="1" dirty="0" smtClean="0"/>
          </a:p>
          <a:p>
            <a:endParaRPr lang="en-GB" sz="2400" b="1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sr-Latn-CS" sz="2200" dirty="0" smtClean="0"/>
              <a:t> </a:t>
            </a: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1600" dirty="0" smtClean="0"/>
          </a:p>
          <a:p>
            <a:endParaRPr lang="en-US" b="1" dirty="0" smtClean="0">
              <a:latin typeface="Arial Narrow" pitchFamily="34" charset="0"/>
              <a:cs typeface="Arial" pitchFamily="34" charset="0"/>
            </a:endParaRPr>
          </a:p>
          <a:p>
            <a:endParaRPr lang="en-US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pPr lvl="0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248400"/>
            <a:ext cx="1161826" cy="365125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/>
          </a:bodyPr>
          <a:lstStyle/>
          <a:p>
            <a:r>
              <a:rPr 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900" y="609600"/>
            <a:ext cx="774894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MonSt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649799" cy="590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25891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305800" cy="990599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b="1" u="sng" dirty="0" smtClean="0">
                <a:latin typeface="+mn-lt"/>
                <a:ea typeface="+mn-ea"/>
                <a:cs typeface="Arial" pitchFamily="34" charset="0"/>
              </a:rPr>
              <a:t>Статистическое бюро </a:t>
            </a:r>
            <a:r>
              <a:rPr lang="ru-RU" sz="2400" b="1" u="sng" dirty="0" smtClean="0">
                <a:latin typeface="+mn-lt"/>
                <a:ea typeface="+mn-ea"/>
                <a:cs typeface="Arial" pitchFamily="34" charset="0"/>
              </a:rPr>
              <a:t>Черногории </a:t>
            </a:r>
            <a:r>
              <a:rPr lang="en-US" sz="2400" b="1" u="sng" dirty="0" smtClean="0">
                <a:latin typeface="+mn-lt"/>
                <a:ea typeface="+mn-ea"/>
                <a:cs typeface="Arial" pitchFamily="34" charset="0"/>
              </a:rPr>
              <a:t>- </a:t>
            </a:r>
            <a:r>
              <a:rPr lang="ru-RU" sz="2400" b="1" u="sng" dirty="0" smtClean="0">
                <a:latin typeface="+mn-lt"/>
                <a:ea typeface="+mn-ea"/>
                <a:cs typeface="Arial" pitchFamily="34" charset="0"/>
              </a:rPr>
              <a:t>МОНСТАТ</a:t>
            </a:r>
            <a:r>
              <a:rPr lang="en-US" sz="2400" dirty="0" smtClean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000" dirty="0">
                <a:ea typeface="+mn-ea"/>
                <a:cs typeface="Arial" pitchFamily="34" charset="0"/>
              </a:rPr>
              <a:t/>
            </a:r>
            <a:br>
              <a:rPr lang="en-US" sz="2000" dirty="0">
                <a:ea typeface="+mn-ea"/>
                <a:cs typeface="Arial" pitchFamily="34" charset="0"/>
              </a:rPr>
            </a:br>
            <a:endParaRPr lang="en-US" sz="2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800600"/>
          </a:xfrm>
        </p:spPr>
        <p:txBody>
          <a:bodyPr>
            <a:noAutofit/>
          </a:bodyPr>
          <a:lstStyle/>
          <a:p>
            <a:endParaRPr lang="en-US" sz="1000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cs typeface="Arial" pitchFamily="34" charset="0"/>
              </a:rPr>
              <a:t>1. </a:t>
            </a:r>
            <a:r>
              <a:rPr lang="ru-RU" sz="2000" dirty="0" smtClean="0">
                <a:solidFill>
                  <a:schemeClr val="tx2"/>
                </a:solidFill>
                <a:cs typeface="Arial" pitchFamily="34" charset="0"/>
              </a:rPr>
              <a:t>СЕКТОР МАКРОЭКОНОМИЧЕСКОЙ СТАТИСТИКИ</a:t>
            </a:r>
            <a:r>
              <a:rPr lang="en-US" sz="2000" dirty="0" smtClean="0">
                <a:solidFill>
                  <a:schemeClr val="tx2"/>
                </a:solidFill>
                <a:cs typeface="Arial" pitchFamily="34" charset="0"/>
              </a:rPr>
              <a:t>, </a:t>
            </a:r>
            <a:r>
              <a:rPr lang="ru-RU" sz="2000" dirty="0" smtClean="0">
                <a:solidFill>
                  <a:schemeClr val="tx2"/>
                </a:solidFill>
                <a:cs typeface="Arial" pitchFamily="34" charset="0"/>
              </a:rPr>
              <a:t>НАЦИОНАЛЬНЫХ СЧЕТОВ И ЦЕН</a:t>
            </a:r>
            <a:endParaRPr lang="en-US" sz="2000" dirty="0" smtClean="0">
              <a:solidFill>
                <a:schemeClr val="tx2"/>
              </a:solidFill>
              <a:cs typeface="Arial" pitchFamily="34" charset="0"/>
            </a:endParaRPr>
          </a:p>
          <a:p>
            <a:endParaRPr lang="en-US" sz="1000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cs typeface="Arial" pitchFamily="34" charset="0"/>
              </a:rPr>
              <a:t>2. </a:t>
            </a:r>
            <a:r>
              <a:rPr lang="ru-RU" sz="2000" dirty="0" smtClean="0">
                <a:solidFill>
                  <a:schemeClr val="tx2"/>
                </a:solidFill>
                <a:cs typeface="Arial" pitchFamily="34" charset="0"/>
              </a:rPr>
              <a:t>СЕКТОР КОММЕРЧЕСКОЙ СТАТИСТИКИ</a:t>
            </a:r>
            <a:endParaRPr lang="en-US" sz="2000" dirty="0" smtClean="0">
              <a:solidFill>
                <a:schemeClr val="tx2"/>
              </a:solidFill>
              <a:cs typeface="Arial" pitchFamily="34" charset="0"/>
            </a:endParaRPr>
          </a:p>
          <a:p>
            <a:endParaRPr lang="en-US" sz="1000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cs typeface="Arial" pitchFamily="34" charset="0"/>
              </a:rPr>
              <a:t>3. </a:t>
            </a:r>
            <a:r>
              <a:rPr lang="ru-RU" sz="2000" dirty="0" smtClean="0">
                <a:solidFill>
                  <a:schemeClr val="tx2"/>
                </a:solidFill>
                <a:cs typeface="Arial" pitchFamily="34" charset="0"/>
              </a:rPr>
              <a:t>СЕКТОР СОЦИАЛЬНОЙ СТАТИСТИКИ И ДЕМОГРАФИИ</a:t>
            </a:r>
            <a:endParaRPr lang="en-US" sz="2000" dirty="0" smtClean="0">
              <a:solidFill>
                <a:schemeClr val="tx2"/>
              </a:solidFill>
              <a:cs typeface="Arial" pitchFamily="34" charset="0"/>
            </a:endParaRPr>
          </a:p>
          <a:p>
            <a:endParaRPr lang="en-US" sz="1000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cs typeface="Arial" pitchFamily="34" charset="0"/>
              </a:rPr>
              <a:t>4. </a:t>
            </a:r>
            <a:r>
              <a:rPr lang="ru-RU" sz="2000" dirty="0" smtClean="0">
                <a:solidFill>
                  <a:schemeClr val="tx2"/>
                </a:solidFill>
                <a:cs typeface="Arial" pitchFamily="34" charset="0"/>
              </a:rPr>
              <a:t>СЕКТОР СТАТИСТИЧЕСКОЙ КООРДИНАЦИИ И ИКТ</a:t>
            </a:r>
            <a:endParaRPr lang="en-US" sz="2000" dirty="0" smtClean="0">
              <a:solidFill>
                <a:schemeClr val="tx2"/>
              </a:solidFill>
              <a:cs typeface="Arial" pitchFamily="34" charset="0"/>
            </a:endParaRPr>
          </a:p>
          <a:p>
            <a:endParaRPr lang="en-US" sz="1000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sz="2000" b="1" i="1" dirty="0" smtClean="0">
                <a:solidFill>
                  <a:schemeClr val="tx2"/>
                </a:solidFill>
                <a:cs typeface="Arial" pitchFamily="34" charset="0"/>
              </a:rPr>
              <a:t>5. </a:t>
            </a:r>
            <a:r>
              <a:rPr lang="ru-RU" sz="2000" b="1" i="1" dirty="0" smtClean="0">
                <a:solidFill>
                  <a:schemeClr val="tx2"/>
                </a:solidFill>
                <a:cs typeface="Arial" pitchFamily="34" charset="0"/>
              </a:rPr>
              <a:t>СЕКТОР СТАТИСТИКИ СЕЛЬСКОГО ХОЗЯЙСТВА И ОКРУЖАЮЩЕЙ СРЕДЫ</a:t>
            </a:r>
            <a:endParaRPr lang="en-US" sz="2000" i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endParaRPr lang="en-US" sz="2000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cs typeface="Arial" pitchFamily="34" charset="0"/>
              </a:rPr>
              <a:t>Департамент статистики        Департамент статистики лесного</a:t>
            </a:r>
            <a:endParaRPr lang="en-US" sz="2000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cs typeface="Arial" pitchFamily="34" charset="0"/>
              </a:rPr>
              <a:t>сельского хозяйства </a:t>
            </a:r>
            <a:r>
              <a:rPr lang="en-US" sz="2000" dirty="0" smtClean="0">
                <a:solidFill>
                  <a:schemeClr val="tx2"/>
                </a:solidFill>
                <a:cs typeface="Arial" pitchFamily="34" charset="0"/>
              </a:rPr>
              <a:t>    </a:t>
            </a:r>
            <a:r>
              <a:rPr lang="ru-RU" sz="2000" dirty="0" smtClean="0">
                <a:solidFill>
                  <a:schemeClr val="tx2"/>
                </a:solidFill>
                <a:cs typeface="Arial" pitchFamily="34" charset="0"/>
              </a:rPr>
              <a:t>         хозяйства и окружающей среды</a:t>
            </a:r>
            <a:endParaRPr lang="en-US" sz="20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200400" y="4945691"/>
            <a:ext cx="304800" cy="609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163849" y="4951952"/>
            <a:ext cx="410227" cy="609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</a:pPr>
            <a:r>
              <a:rPr lang="en-US" sz="2200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en-US" sz="2200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2200" b="1" dirty="0" smtClean="0">
                <a:latin typeface="Arial Narrow" pitchFamily="34" charset="0"/>
                <a:cs typeface="Arial" pitchFamily="34" charset="0"/>
              </a:rPr>
              <a:t>1. </a:t>
            </a:r>
            <a:r>
              <a:rPr lang="ru-RU" sz="2000" dirty="0" smtClean="0">
                <a:ea typeface="+mn-ea"/>
                <a:cs typeface="Arial" pitchFamily="34" charset="0"/>
              </a:rPr>
              <a:t>Статистика сельского хозяйства</a:t>
            </a:r>
            <a:r>
              <a:rPr lang="en-US" sz="2000" dirty="0" smtClean="0">
                <a:ea typeface="+mn-ea"/>
                <a:cs typeface="Arial" pitchFamily="34" charset="0"/>
              </a:rPr>
              <a:t>  </a:t>
            </a:r>
            <a:r>
              <a:rPr lang="en-US" sz="2000" b="1" dirty="0">
                <a:ea typeface="+mn-ea"/>
                <a:cs typeface="Arial" pitchFamily="34" charset="0"/>
              </a:rPr>
              <a:t>5 </a:t>
            </a:r>
            <a:r>
              <a:rPr lang="ru-RU" sz="2000" b="1" dirty="0" smtClean="0">
                <a:ea typeface="+mn-ea"/>
                <a:cs typeface="Arial" pitchFamily="34" charset="0"/>
              </a:rPr>
              <a:t>лет назад</a:t>
            </a:r>
            <a:r>
              <a:rPr lang="en-US" sz="2000" b="1" dirty="0" smtClean="0">
                <a:ea typeface="+mn-ea"/>
                <a:cs typeface="Arial" pitchFamily="34" charset="0"/>
              </a:rPr>
              <a:t> </a:t>
            </a:r>
            <a:r>
              <a:rPr lang="en-US" sz="2000" b="1" dirty="0">
                <a:ea typeface="+mn-ea"/>
                <a:cs typeface="Arial" pitchFamily="34" charset="0"/>
              </a:rPr>
              <a:t/>
            </a:r>
            <a:br>
              <a:rPr lang="en-US" sz="2000" b="1" dirty="0">
                <a:ea typeface="+mn-ea"/>
                <a:cs typeface="Arial" pitchFamily="34" charset="0"/>
              </a:rPr>
            </a:br>
            <a:r>
              <a:rPr lang="en-US" sz="2000" dirty="0">
                <a:ea typeface="+mn-ea"/>
                <a:cs typeface="Arial" pitchFamily="34" charset="0"/>
              </a:rPr>
              <a:t>2 </a:t>
            </a:r>
            <a:r>
              <a:rPr lang="ru-RU" sz="2000" dirty="0" smtClean="0">
                <a:ea typeface="+mn-ea"/>
                <a:cs typeface="Arial" pitchFamily="34" charset="0"/>
              </a:rPr>
              <a:t>штатные сотрудники</a:t>
            </a:r>
            <a:r>
              <a:rPr lang="en-US" sz="2000" dirty="0" smtClean="0">
                <a:ea typeface="+mn-ea"/>
                <a:cs typeface="Arial" pitchFamily="34" charset="0"/>
              </a:rPr>
              <a:t> </a:t>
            </a:r>
            <a:r>
              <a:rPr lang="en-US" sz="2000" dirty="0">
                <a:ea typeface="+mn-ea"/>
                <a:cs typeface="Arial" pitchFamily="34" charset="0"/>
              </a:rPr>
              <a:t/>
            </a:r>
            <a:br>
              <a:rPr lang="en-US" sz="2000" dirty="0">
                <a:ea typeface="+mn-ea"/>
                <a:cs typeface="Arial" pitchFamily="34" charset="0"/>
              </a:rPr>
            </a:br>
            <a:endParaRPr lang="en-US" sz="2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181600"/>
          </a:xfrm>
        </p:spPr>
        <p:txBody>
          <a:bodyPr>
            <a:normAutofit fontScale="77500" lnSpcReduction="20000"/>
          </a:bodyPr>
          <a:lstStyle/>
          <a:p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cs typeface="Arial" pitchFamily="34" charset="0"/>
              </a:rPr>
              <a:t>         </a:t>
            </a:r>
          </a:p>
          <a:p>
            <a:pPr algn="ctr"/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2. </a:t>
            </a:r>
            <a:r>
              <a:rPr lang="ru-RU" sz="2600" dirty="0" smtClean="0">
                <a:solidFill>
                  <a:schemeClr val="tx2"/>
                </a:solidFill>
                <a:cs typeface="Arial" pitchFamily="34" charset="0"/>
              </a:rPr>
              <a:t>СТАТИСТИКА СЕЛЬСКОГО ХОЗЯЙСТВА</a:t>
            </a:r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chemeClr val="tx2"/>
                </a:solidFill>
                <a:cs typeface="Arial" pitchFamily="34" charset="0"/>
              </a:rPr>
              <a:t>СЕГОДНЯ</a:t>
            </a:r>
            <a:endParaRPr lang="en-US" sz="26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ctr"/>
            <a:r>
              <a:rPr lang="ru-RU" sz="2600" dirty="0" smtClean="0">
                <a:solidFill>
                  <a:schemeClr val="tx2"/>
                </a:solidFill>
                <a:cs typeface="Arial" pitchFamily="34" charset="0"/>
              </a:rPr>
              <a:t>Сектор статистики сельского хозяйства и окружающей среды</a:t>
            </a:r>
            <a:endParaRPr lang="en-US" sz="2600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                                                                  </a:t>
            </a:r>
          </a:p>
          <a:p>
            <a:endParaRPr lang="en-US" sz="2600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    </a:t>
            </a:r>
            <a:r>
              <a:rPr lang="en-US" sz="2600" u="sng" dirty="0" smtClean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ru-RU" sz="2600" u="sng" dirty="0" smtClean="0">
                <a:solidFill>
                  <a:schemeClr val="tx2"/>
                </a:solidFill>
                <a:cs typeface="Arial" pitchFamily="34" charset="0"/>
              </a:rPr>
              <a:t>Департамент статистики</a:t>
            </a:r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      </a:t>
            </a:r>
            <a:r>
              <a:rPr lang="ru-RU" sz="2600" u="sng" dirty="0" smtClean="0">
                <a:solidFill>
                  <a:schemeClr val="tx2"/>
                </a:solidFill>
                <a:cs typeface="Arial" pitchFamily="34" charset="0"/>
              </a:rPr>
              <a:t>Департамент лесного хозяйства</a:t>
            </a:r>
            <a:endParaRPr lang="en-US" sz="2600" u="sng" dirty="0" smtClean="0">
              <a:solidFill>
                <a:schemeClr val="tx2"/>
              </a:solidFill>
              <a:cs typeface="Arial" pitchFamily="34" charset="0"/>
            </a:endParaRPr>
          </a:p>
          <a:p>
            <a:pPr algn="l"/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     </a:t>
            </a:r>
            <a:r>
              <a:rPr lang="ru-RU" sz="2600" u="sng" dirty="0" smtClean="0">
                <a:solidFill>
                  <a:schemeClr val="tx2"/>
                </a:solidFill>
                <a:cs typeface="Arial" pitchFamily="34" charset="0"/>
              </a:rPr>
              <a:t>сельского хозяйства</a:t>
            </a:r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                             </a:t>
            </a:r>
            <a:r>
              <a:rPr lang="ru-RU" sz="2600" u="sng" dirty="0" smtClean="0">
                <a:solidFill>
                  <a:schemeClr val="tx2"/>
                </a:solidFill>
                <a:cs typeface="Arial" pitchFamily="34" charset="0"/>
              </a:rPr>
              <a:t>и окружающей среды</a:t>
            </a:r>
            <a:endParaRPr lang="en-US" sz="2600" u="sng" dirty="0" smtClean="0">
              <a:solidFill>
                <a:schemeClr val="tx2"/>
              </a:solidFill>
              <a:cs typeface="Arial" pitchFamily="34" charset="0"/>
            </a:endParaRPr>
          </a:p>
          <a:p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                                                                                         </a:t>
            </a:r>
          </a:p>
          <a:p>
            <a:pPr algn="l"/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          (4  </a:t>
            </a:r>
            <a:r>
              <a:rPr lang="ru-RU" sz="2600" dirty="0" smtClean="0">
                <a:solidFill>
                  <a:schemeClr val="tx2"/>
                </a:solidFill>
                <a:cs typeface="Arial" pitchFamily="34" charset="0"/>
              </a:rPr>
              <a:t>сотрудника</a:t>
            </a:r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)                         (2  </a:t>
            </a:r>
            <a:r>
              <a:rPr lang="ru-RU" sz="2600" dirty="0" smtClean="0">
                <a:solidFill>
                  <a:schemeClr val="tx2"/>
                </a:solidFill>
                <a:cs typeface="Arial" pitchFamily="34" charset="0"/>
              </a:rPr>
              <a:t>сотрудника</a:t>
            </a:r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)</a:t>
            </a:r>
          </a:p>
          <a:p>
            <a:endParaRPr lang="en-US" sz="2600" dirty="0" smtClean="0">
              <a:solidFill>
                <a:schemeClr val="tx2"/>
              </a:solidFill>
              <a:cs typeface="Arial" pitchFamily="34" charset="0"/>
            </a:endParaRPr>
          </a:p>
          <a:p>
            <a:endParaRPr lang="en-US" sz="2600" dirty="0" smtClean="0">
              <a:solidFill>
                <a:schemeClr val="tx2"/>
              </a:solidFill>
              <a:cs typeface="Arial" pitchFamily="34" charset="0"/>
            </a:endParaRPr>
          </a:p>
          <a:p>
            <a:pPr algn="ctr"/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3. </a:t>
            </a:r>
            <a:r>
              <a:rPr lang="ru-RU" sz="2600" dirty="0" smtClean="0">
                <a:solidFill>
                  <a:schemeClr val="tx2"/>
                </a:solidFill>
                <a:cs typeface="Arial" pitchFamily="34" charset="0"/>
              </a:rPr>
              <a:t>СТАТИСТИКА СЕЛЬСКОГО ХОЗЯЙСТВА</a:t>
            </a:r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 – </a:t>
            </a:r>
            <a:r>
              <a:rPr lang="ru-RU" sz="2600" b="1" dirty="0" smtClean="0">
                <a:solidFill>
                  <a:schemeClr val="tx2"/>
                </a:solidFill>
                <a:cs typeface="Arial" pitchFamily="34" charset="0"/>
              </a:rPr>
              <a:t>ПЛАНЫ НА БУДУЩЕЕ</a:t>
            </a:r>
            <a:endParaRPr lang="en-US" sz="2600" b="1" dirty="0" smtClean="0">
              <a:solidFill>
                <a:schemeClr val="tx2"/>
              </a:solidFill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ru-RU" sz="2600" dirty="0" smtClean="0">
                <a:solidFill>
                  <a:schemeClr val="tx2"/>
                </a:solidFill>
                <a:cs typeface="Arial" pitchFamily="34" charset="0"/>
              </a:rPr>
              <a:t>Сектор с двумя департаментами и </a:t>
            </a:r>
            <a:r>
              <a:rPr lang="en-US" sz="2600" dirty="0" smtClean="0">
                <a:solidFill>
                  <a:schemeClr val="tx2"/>
                </a:solidFill>
                <a:cs typeface="Arial" pitchFamily="34" charset="0"/>
              </a:rPr>
              <a:t>14 </a:t>
            </a:r>
            <a:r>
              <a:rPr lang="ru-RU" sz="2600" dirty="0" smtClean="0">
                <a:solidFill>
                  <a:schemeClr val="tx2"/>
                </a:solidFill>
                <a:cs typeface="Arial" pitchFamily="34" charset="0"/>
              </a:rPr>
              <a:t>сотрудниками</a:t>
            </a:r>
            <a:endParaRPr lang="en-US" sz="2600" dirty="0" smtClean="0">
              <a:solidFill>
                <a:schemeClr val="tx2"/>
              </a:solidFill>
              <a:cs typeface="Arial" pitchFamily="34" charset="0"/>
            </a:endParaRPr>
          </a:p>
          <a:p>
            <a:endParaRPr lang="en-US" sz="2600" b="1" dirty="0" smtClean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276600" y="2352805"/>
            <a:ext cx="685800" cy="827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10200" y="2352805"/>
            <a:ext cx="609600" cy="827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b="1" u="sng" dirty="0" smtClean="0">
                <a:latin typeface="+mn-lt"/>
                <a:ea typeface="+mn-ea"/>
                <a:cs typeface="+mn-cs"/>
              </a:rPr>
              <a:t>Департамент сельского хозяйства</a:t>
            </a:r>
            <a:r>
              <a:rPr lang="en-US" sz="2400" b="1" u="sng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2400" u="sng" dirty="0" smtClean="0">
                <a:latin typeface="+mn-lt"/>
                <a:ea typeface="+mn-ea"/>
                <a:cs typeface="+mn-cs"/>
              </a:rPr>
              <a:t>– </a:t>
            </a:r>
            <a:r>
              <a:rPr lang="ru-RU" sz="2400" u="sng" dirty="0" smtClean="0">
                <a:latin typeface="+mn-lt"/>
                <a:ea typeface="+mn-ea"/>
                <a:cs typeface="+mn-cs"/>
              </a:rPr>
              <a:t>текущая ситуация</a:t>
            </a:r>
            <a:r>
              <a:rPr lang="en-US" sz="2700" u="sng" dirty="0">
                <a:ea typeface="+mn-ea"/>
                <a:cs typeface="+mn-cs"/>
              </a:rPr>
              <a:t/>
            </a:r>
            <a:br>
              <a:rPr lang="en-US" sz="2700" u="sng" dirty="0">
                <a:ea typeface="+mn-ea"/>
                <a:cs typeface="+mn-cs"/>
              </a:rPr>
            </a:br>
            <a:endParaRPr lang="en-US" sz="22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1. </a:t>
            </a:r>
            <a:r>
              <a:rPr lang="ru-RU" b="1" dirty="0" smtClean="0">
                <a:solidFill>
                  <a:schemeClr val="tx2"/>
                </a:solidFill>
              </a:rPr>
              <a:t>Структурная статистика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ru-RU" dirty="0" smtClean="0">
                <a:solidFill>
                  <a:schemeClr val="tx2"/>
                </a:solidFill>
              </a:rPr>
              <a:t>Сельскохозяйственная перепись и </a:t>
            </a:r>
            <a:r>
              <a:rPr lang="ru-RU" dirty="0" smtClean="0">
                <a:solidFill>
                  <a:schemeClr val="tx2"/>
                </a:solidFill>
              </a:rPr>
              <a:t>обследования аграрной структуры)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2. </a:t>
            </a:r>
            <a:r>
              <a:rPr lang="ru-RU" b="1" dirty="0" smtClean="0">
                <a:solidFill>
                  <a:schemeClr val="tx2"/>
                </a:solidFill>
              </a:rPr>
              <a:t>Производственная статистика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ru-RU" dirty="0" smtClean="0">
                <a:solidFill>
                  <a:schemeClr val="tx2"/>
                </a:solidFill>
              </a:rPr>
              <a:t>Статистика сельскохозяйственных культур и домашнего скота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3. </a:t>
            </a:r>
            <a:r>
              <a:rPr lang="ru-RU" b="1" dirty="0" err="1" smtClean="0">
                <a:solidFill>
                  <a:schemeClr val="tx2"/>
                </a:solidFill>
              </a:rPr>
              <a:t>Агровалютная</a:t>
            </a:r>
            <a:r>
              <a:rPr lang="ru-RU" b="1" dirty="0" smtClean="0">
                <a:solidFill>
                  <a:schemeClr val="tx2"/>
                </a:solidFill>
              </a:rPr>
              <a:t> статистика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ru-RU" dirty="0" smtClean="0">
                <a:solidFill>
                  <a:schemeClr val="tx2"/>
                </a:solidFill>
              </a:rPr>
              <a:t>Только цены </a:t>
            </a:r>
            <a:r>
              <a:rPr lang="ru-RU" dirty="0" smtClean="0">
                <a:solidFill>
                  <a:schemeClr val="tx2"/>
                </a:solidFill>
              </a:rPr>
              <a:t>на </a:t>
            </a:r>
            <a:r>
              <a:rPr lang="ru-RU" dirty="0" smtClean="0">
                <a:solidFill>
                  <a:schemeClr val="tx2"/>
                </a:solidFill>
              </a:rPr>
              <a:t>сельскохозяйственную </a:t>
            </a:r>
            <a:r>
              <a:rPr lang="ru-RU" dirty="0" smtClean="0">
                <a:solidFill>
                  <a:schemeClr val="tx2"/>
                </a:solidFill>
              </a:rPr>
              <a:t>продукцию; </a:t>
            </a:r>
            <a:r>
              <a:rPr lang="ru-RU" dirty="0" smtClean="0">
                <a:solidFill>
                  <a:schemeClr val="tx2"/>
                </a:solidFill>
              </a:rPr>
              <a:t>сельскохозяйственные счета не </a:t>
            </a:r>
            <a:r>
              <a:rPr lang="ru-RU" dirty="0" smtClean="0">
                <a:solidFill>
                  <a:schemeClr val="tx2"/>
                </a:solidFill>
              </a:rPr>
              <a:t>существуют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4. </a:t>
            </a:r>
            <a:r>
              <a:rPr lang="ru-RU" b="1" dirty="0" smtClean="0">
                <a:solidFill>
                  <a:schemeClr val="tx2"/>
                </a:solidFill>
              </a:rPr>
              <a:t>Статистика рыбной промышленности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ru-RU" dirty="0" err="1" smtClean="0">
                <a:solidFill>
                  <a:schemeClr val="tx2"/>
                </a:solidFill>
              </a:rPr>
              <a:t>Аквакультура</a:t>
            </a:r>
            <a:r>
              <a:rPr lang="ru-RU" dirty="0" smtClean="0">
                <a:solidFill>
                  <a:schemeClr val="tx2"/>
                </a:solidFill>
              </a:rPr>
              <a:t> и морское рыболовство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US" sz="2700" b="1" u="sng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700" b="1" u="sng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400" b="1" u="sng" dirty="0" smtClean="0">
                <a:solidFill>
                  <a:srgbClr val="04617B"/>
                </a:solidFill>
                <a:latin typeface="Franklin Gothic Book"/>
              </a:rPr>
              <a:t> Департамент сельского хозяйства </a:t>
            </a:r>
            <a:r>
              <a:rPr lang="en-US" sz="2400" u="sng" dirty="0" smtClean="0">
                <a:latin typeface="+mn-lt"/>
                <a:ea typeface="+mn-ea"/>
                <a:cs typeface="+mn-cs"/>
              </a:rPr>
              <a:t>– </a:t>
            </a:r>
            <a:r>
              <a:rPr lang="ru-RU" sz="2400" u="sng" dirty="0" smtClean="0">
                <a:latin typeface="+mn-lt"/>
                <a:ea typeface="+mn-ea"/>
                <a:cs typeface="+mn-cs"/>
              </a:rPr>
              <a:t>ПЛАН на будущее</a:t>
            </a:r>
            <a:r>
              <a:rPr lang="en-US" sz="2400" u="sng" dirty="0">
                <a:latin typeface="+mn-lt"/>
                <a:ea typeface="+mn-ea"/>
                <a:cs typeface="+mn-cs"/>
              </a:rPr>
              <a:t/>
            </a:r>
            <a:br>
              <a:rPr lang="en-US" sz="2400" u="sng" dirty="0">
                <a:latin typeface="+mn-lt"/>
                <a:ea typeface="+mn-ea"/>
                <a:cs typeface="+mn-cs"/>
              </a:rPr>
            </a:br>
            <a:r>
              <a:rPr lang="en-US" sz="2400" dirty="0" smtClean="0">
                <a:latin typeface="+mn-lt"/>
                <a:cs typeface="Arial" pitchFamily="34" charset="0"/>
              </a:rPr>
              <a:t/>
            </a:r>
            <a:br>
              <a:rPr lang="en-US" sz="2400" dirty="0" smtClean="0">
                <a:latin typeface="+mn-lt"/>
                <a:cs typeface="Arial" pitchFamily="34" charset="0"/>
              </a:rPr>
            </a:br>
            <a:endParaRPr lang="en-US" sz="2400" b="1" dirty="0"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8006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1. </a:t>
            </a:r>
            <a:r>
              <a:rPr lang="ru-RU" b="1" dirty="0" smtClean="0">
                <a:solidFill>
                  <a:schemeClr val="tx2"/>
                </a:solidFill>
              </a:rPr>
              <a:t>Структурная статистика</a:t>
            </a:r>
            <a:endParaRPr lang="en-US" dirty="0" smtClean="0">
              <a:solidFill>
                <a:schemeClr val="tx2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2. </a:t>
            </a:r>
            <a:r>
              <a:rPr lang="ru-RU" b="1" dirty="0" smtClean="0">
                <a:solidFill>
                  <a:schemeClr val="tx2"/>
                </a:solidFill>
              </a:rPr>
              <a:t>Производственная статистика</a:t>
            </a:r>
            <a:endParaRPr lang="en-US" b="1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       3. </a:t>
            </a:r>
            <a:r>
              <a:rPr lang="ru-RU" b="1" dirty="0" err="1" smtClean="0">
                <a:solidFill>
                  <a:schemeClr val="tx2"/>
                </a:solidFill>
              </a:rPr>
              <a:t>Агровалютная</a:t>
            </a:r>
            <a:r>
              <a:rPr lang="ru-RU" b="1" dirty="0" smtClean="0">
                <a:solidFill>
                  <a:schemeClr val="tx2"/>
                </a:solidFill>
              </a:rPr>
              <a:t> статистика</a:t>
            </a:r>
            <a:endParaRPr lang="en-US" dirty="0" smtClean="0">
              <a:solidFill>
                <a:schemeClr val="tx2"/>
              </a:solidFill>
            </a:endParaRPr>
          </a:p>
          <a:p>
            <a:pPr algn="ctr"/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4. </a:t>
            </a:r>
            <a:r>
              <a:rPr lang="ru-RU" b="1" dirty="0" smtClean="0">
                <a:solidFill>
                  <a:schemeClr val="tx2"/>
                </a:solidFill>
              </a:rPr>
              <a:t>Статистика рыбной промышленности</a:t>
            </a:r>
            <a:endParaRPr lang="en-US" b="1" dirty="0" smtClean="0">
              <a:solidFill>
                <a:schemeClr val="tx2"/>
              </a:solidFill>
            </a:endParaRPr>
          </a:p>
          <a:p>
            <a:pPr algn="ctr"/>
            <a:endParaRPr lang="en-US" b="1" dirty="0" smtClean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5. </a:t>
            </a:r>
            <a:r>
              <a:rPr lang="ru-RU" b="1" dirty="0" smtClean="0">
                <a:solidFill>
                  <a:schemeClr val="tx2"/>
                </a:solidFill>
              </a:rPr>
              <a:t>Агроэкологическая статистика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новое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990599"/>
          </a:xfrm>
        </p:spPr>
        <p:txBody>
          <a:bodyPr>
            <a:no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sz="2400" dirty="0" smtClean="0"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latin typeface="+mn-lt"/>
                <a:ea typeface="+mn-ea"/>
                <a:cs typeface="+mn-cs"/>
              </a:rPr>
              <a:t>Агроэкологическая Статистика </a:t>
            </a:r>
            <a:r>
              <a:rPr lang="en-US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НОВОЕ</a:t>
            </a:r>
            <a:r>
              <a:rPr lang="en-US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</a:t>
            </a:r>
            <a:br>
              <a:rPr lang="en-US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sz="2400" dirty="0" smtClean="0">
                <a:solidFill>
                  <a:srgbClr val="1F497D"/>
                </a:solidFill>
              </a:rPr>
              <a:t>ПЛАН НА </a:t>
            </a:r>
            <a:r>
              <a:rPr lang="ru-RU" sz="2400" dirty="0" smtClean="0">
                <a:solidFill>
                  <a:srgbClr val="1F497D"/>
                </a:solidFill>
              </a:rPr>
              <a:t>БУДУЩЕЕ</a:t>
            </a:r>
            <a:r>
              <a:rPr lang="en-US" sz="2400" dirty="0">
                <a:solidFill>
                  <a:srgbClr val="1F497D"/>
                </a:solidFill>
              </a:rPr>
              <a:t/>
            </a:r>
            <a:br>
              <a:rPr lang="en-US" sz="2400" dirty="0">
                <a:solidFill>
                  <a:srgbClr val="1F497D"/>
                </a:solidFill>
              </a:rPr>
            </a:br>
            <a:endParaRPr lang="en-US" sz="2400" dirty="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800600"/>
          </a:xfrm>
        </p:spPr>
        <p:txBody>
          <a:bodyPr>
            <a:normAutofit fontScale="85000" lnSpcReduction="10000"/>
          </a:bodyPr>
          <a:lstStyle/>
          <a:p>
            <a:endParaRPr lang="en-US" u="sng" dirty="0" smtClean="0">
              <a:solidFill>
                <a:schemeClr val="tx1"/>
              </a:solidFill>
            </a:endParaRPr>
          </a:p>
          <a:p>
            <a:pPr algn="just"/>
            <a:r>
              <a:rPr lang="x-none" smtClean="0">
                <a:solidFill>
                  <a:schemeClr val="tx2"/>
                </a:solidFill>
              </a:rPr>
              <a:t>* </a:t>
            </a:r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ru-RU" dirty="0" smtClean="0">
                <a:solidFill>
                  <a:schemeClr val="tx2"/>
                </a:solidFill>
              </a:rPr>
              <a:t>этом </a:t>
            </a:r>
            <a:r>
              <a:rPr lang="ru-RU" dirty="0" smtClean="0">
                <a:solidFill>
                  <a:schemeClr val="tx2"/>
                </a:solidFill>
              </a:rPr>
              <a:t>году было подписано Соглашение о сотрудничестве с Управлением по фитосанитарии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tx2"/>
              </a:solidFill>
            </a:endParaRPr>
          </a:p>
          <a:p>
            <a:pPr algn="just"/>
            <a:r>
              <a:rPr lang="en-US" dirty="0" smtClean="0">
                <a:solidFill>
                  <a:schemeClr val="tx2"/>
                </a:solidFill>
              </a:rPr>
              <a:t>* </a:t>
            </a:r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en-US" dirty="0" smtClean="0">
                <a:solidFill>
                  <a:schemeClr val="tx2"/>
                </a:solidFill>
              </a:rPr>
              <a:t>2013</a:t>
            </a:r>
            <a:r>
              <a:rPr lang="ru-RU" dirty="0" smtClean="0">
                <a:solidFill>
                  <a:schemeClr val="tx2"/>
                </a:solidFill>
              </a:rPr>
              <a:t> году мы планируем провести новое исследование по пестицидам согласно нашему Статистическому годовому плану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ru-RU" dirty="0" smtClean="0">
                <a:solidFill>
                  <a:schemeClr val="tx2"/>
                </a:solidFill>
              </a:rPr>
              <a:t>«</a:t>
            </a:r>
            <a:r>
              <a:rPr lang="en-US" dirty="0" smtClean="0">
                <a:solidFill>
                  <a:schemeClr val="tx2"/>
                </a:solidFill>
              </a:rPr>
              <a:t>Of</a:t>
            </a:r>
            <a:r>
              <a:rPr lang="x-none" dirty="0" smtClean="0">
                <a:solidFill>
                  <a:schemeClr val="tx2"/>
                </a:solidFill>
              </a:rPr>
              <a:t>f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r>
              <a:rPr lang="x-none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Gazette. MNE</a:t>
            </a:r>
            <a:r>
              <a:rPr lang="ru-RU" dirty="0" smtClean="0">
                <a:solidFill>
                  <a:schemeClr val="tx2"/>
                </a:solidFill>
              </a:rPr>
              <a:t>»</a:t>
            </a:r>
            <a:r>
              <a:rPr lang="x-none" smtClean="0">
                <a:solidFill>
                  <a:schemeClr val="tx2"/>
                </a:solidFill>
              </a:rPr>
              <a:t>,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№</a:t>
            </a:r>
            <a:r>
              <a:rPr lang="en-US" dirty="0" smtClean="0">
                <a:solidFill>
                  <a:schemeClr val="tx2"/>
                </a:solidFill>
              </a:rPr>
              <a:t> 9/13) </a:t>
            </a:r>
            <a:r>
              <a:rPr lang="ru-RU" dirty="0" smtClean="0">
                <a:solidFill>
                  <a:schemeClr val="tx2"/>
                </a:solidFill>
              </a:rPr>
              <a:t>и Регламенту </a:t>
            </a:r>
            <a:r>
              <a:rPr lang="en-US" dirty="0" smtClean="0">
                <a:solidFill>
                  <a:schemeClr val="tx2"/>
                </a:solidFill>
              </a:rPr>
              <a:t>(EC) </a:t>
            </a:r>
            <a:r>
              <a:rPr lang="ru-RU" dirty="0" smtClean="0">
                <a:solidFill>
                  <a:schemeClr val="tx2"/>
                </a:solidFill>
              </a:rPr>
              <a:t>№</a:t>
            </a:r>
            <a:r>
              <a:rPr lang="en-US" dirty="0" smtClean="0">
                <a:solidFill>
                  <a:schemeClr val="tx2"/>
                </a:solidFill>
              </a:rPr>
              <a:t> 1185/09 </a:t>
            </a:r>
            <a:r>
              <a:rPr lang="ru-RU" dirty="0" smtClean="0">
                <a:solidFill>
                  <a:schemeClr val="tx2"/>
                </a:solidFill>
              </a:rPr>
              <a:t>Европейского парламента и </a:t>
            </a:r>
            <a:r>
              <a:rPr lang="ru-RU" dirty="0" smtClean="0">
                <a:solidFill>
                  <a:schemeClr val="tx2"/>
                </a:solidFill>
              </a:rPr>
              <a:t>Совета от </a:t>
            </a:r>
            <a:r>
              <a:rPr lang="en-US" dirty="0" smtClean="0">
                <a:solidFill>
                  <a:schemeClr val="tx2"/>
                </a:solidFill>
              </a:rPr>
              <a:t>25 </a:t>
            </a:r>
            <a:r>
              <a:rPr lang="ru-RU" dirty="0" smtClean="0">
                <a:solidFill>
                  <a:schemeClr val="tx2"/>
                </a:solidFill>
              </a:rPr>
              <a:t>ноября </a:t>
            </a:r>
            <a:r>
              <a:rPr lang="en-US" dirty="0" smtClean="0">
                <a:solidFill>
                  <a:schemeClr val="tx2"/>
                </a:solidFill>
              </a:rPr>
              <a:t>2009 </a:t>
            </a:r>
            <a:r>
              <a:rPr lang="ru-RU" dirty="0" smtClean="0">
                <a:solidFill>
                  <a:schemeClr val="tx2"/>
                </a:solidFill>
              </a:rPr>
              <a:t>года </a:t>
            </a:r>
            <a:r>
              <a:rPr lang="ru-RU" dirty="0" smtClean="0">
                <a:solidFill>
                  <a:schemeClr val="tx2"/>
                </a:solidFill>
              </a:rPr>
              <a:t>по статистическим данным </a:t>
            </a:r>
            <a:r>
              <a:rPr lang="ru-RU" dirty="0" smtClean="0">
                <a:solidFill>
                  <a:schemeClr val="tx2"/>
                </a:solidFill>
              </a:rPr>
              <a:t>о пестицидах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chemeClr val="tx2"/>
              </a:solidFill>
            </a:endParaRPr>
          </a:p>
          <a:p>
            <a:pPr algn="just"/>
            <a:r>
              <a:rPr lang="en-US" dirty="0">
                <a:solidFill>
                  <a:schemeClr val="tx2"/>
                </a:solidFill>
              </a:rPr>
              <a:t>*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После </a:t>
            </a:r>
            <a:r>
              <a:rPr lang="en-US" dirty="0" smtClean="0">
                <a:solidFill>
                  <a:schemeClr val="tx2"/>
                </a:solidFill>
              </a:rPr>
              <a:t>2015 </a:t>
            </a:r>
            <a:r>
              <a:rPr lang="ru-RU" dirty="0" smtClean="0">
                <a:solidFill>
                  <a:schemeClr val="tx2"/>
                </a:solidFill>
              </a:rPr>
              <a:t>года мы </a:t>
            </a:r>
            <a:r>
              <a:rPr lang="ru-RU" dirty="0" smtClean="0">
                <a:solidFill>
                  <a:schemeClr val="tx2"/>
                </a:solidFill>
              </a:rPr>
              <a:t>сможем </a:t>
            </a:r>
            <a:r>
              <a:rPr lang="ru-RU" dirty="0" smtClean="0">
                <a:solidFill>
                  <a:schemeClr val="tx2"/>
                </a:solidFill>
              </a:rPr>
              <a:t>принять решение по началу проведения исследований и разработке общих требований к данным в целях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x-none" smtClean="0">
                <a:solidFill>
                  <a:schemeClr val="tx2"/>
                </a:solidFill>
              </a:rPr>
              <a:t>(</a:t>
            </a:r>
            <a:r>
              <a:rPr lang="ru-RU" dirty="0" smtClean="0">
                <a:solidFill>
                  <a:schemeClr val="tx2"/>
                </a:solidFill>
              </a:rPr>
              <a:t>Валовые бюджеты по азотным удобрениям</a:t>
            </a:r>
            <a:r>
              <a:rPr lang="en-US" dirty="0" smtClean="0">
                <a:solidFill>
                  <a:schemeClr val="tx2"/>
                </a:solidFill>
              </a:rPr>
              <a:t>-</a:t>
            </a:r>
            <a:r>
              <a:rPr lang="ru-RU" dirty="0" smtClean="0">
                <a:solidFill>
                  <a:schemeClr val="tx2"/>
                </a:solidFill>
              </a:rPr>
              <a:t>ВБАУ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и бюджеты по фосфорным удобрениям</a:t>
            </a:r>
            <a:r>
              <a:rPr lang="en-US" dirty="0" smtClean="0">
                <a:solidFill>
                  <a:schemeClr val="tx2"/>
                </a:solidFill>
              </a:rPr>
              <a:t>-</a:t>
            </a:r>
            <a:r>
              <a:rPr lang="ru-RU" dirty="0" smtClean="0">
                <a:solidFill>
                  <a:schemeClr val="tx2"/>
                </a:solidFill>
              </a:rPr>
              <a:t>БФУ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и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АЭИ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x-none" smtClean="0">
                <a:solidFill>
                  <a:schemeClr val="tx2"/>
                </a:solidFill>
              </a:rPr>
              <a:t> </a:t>
            </a:r>
            <a:r>
              <a:rPr lang="ru-RU" u="sng" dirty="0" smtClean="0">
                <a:solidFill>
                  <a:schemeClr val="tx2"/>
                </a:solidFill>
              </a:rPr>
              <a:t>сбора статистических данных об удобрениях</a:t>
            </a:r>
            <a:r>
              <a:rPr lang="x-none" smtClean="0">
                <a:solidFill>
                  <a:schemeClr val="tx2"/>
                </a:solidFill>
              </a:rPr>
              <a:t>;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потокам питательных веществ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b="1" u="sng" dirty="0" smtClean="0">
                <a:latin typeface="+mn-lt"/>
                <a:ea typeface="+mn-ea"/>
                <a:cs typeface="+mn-cs"/>
              </a:rPr>
              <a:t>Статистика лесного хозяйства</a:t>
            </a:r>
            <a:r>
              <a:rPr lang="x-none" sz="2400" b="1" u="sng" dirty="0">
                <a:latin typeface="+mn-lt"/>
                <a:ea typeface="+mn-ea"/>
                <a:cs typeface="+mn-cs"/>
              </a:rPr>
              <a:t/>
            </a:r>
            <a:br>
              <a:rPr lang="x-none" sz="2400" b="1" u="sng" dirty="0">
                <a:latin typeface="+mn-lt"/>
                <a:ea typeface="+mn-ea"/>
                <a:cs typeface="+mn-cs"/>
              </a:rPr>
            </a:br>
            <a:endParaRPr lang="en-US" sz="2400" b="1" dirty="0"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x-none" b="1" u="sng" dirty="0" smtClean="0">
              <a:solidFill>
                <a:schemeClr val="tx1"/>
              </a:solidFill>
            </a:endParaRPr>
          </a:p>
          <a:p>
            <a:pPr algn="l"/>
            <a:r>
              <a:rPr lang="x-none" smtClean="0">
                <a:solidFill>
                  <a:schemeClr val="tx1"/>
                </a:solidFill>
              </a:rPr>
              <a:t>              </a:t>
            </a:r>
            <a:r>
              <a:rPr lang="ru-RU" sz="2600" b="1" dirty="0" smtClean="0">
                <a:solidFill>
                  <a:schemeClr val="tx2"/>
                </a:solidFill>
              </a:rPr>
              <a:t>Регулярные исследования</a:t>
            </a:r>
            <a:r>
              <a:rPr lang="en-US" sz="2600" b="1" dirty="0" smtClean="0">
                <a:solidFill>
                  <a:schemeClr val="tx2"/>
                </a:solidFill>
              </a:rPr>
              <a:t>       </a:t>
            </a:r>
            <a:r>
              <a:rPr lang="ru-RU" sz="2600" b="1" dirty="0" smtClean="0">
                <a:solidFill>
                  <a:schemeClr val="tx2"/>
                </a:solidFill>
              </a:rPr>
              <a:t>Потребление древесного топлива</a:t>
            </a:r>
            <a:r>
              <a:rPr lang="x-none" sz="2600" b="1" smtClean="0">
                <a:solidFill>
                  <a:schemeClr val="tx2"/>
                </a:solidFill>
              </a:rPr>
              <a:t> – 2012</a:t>
            </a:r>
            <a:r>
              <a:rPr lang="ru-RU" sz="2600" b="1" dirty="0" smtClean="0">
                <a:solidFill>
                  <a:schemeClr val="tx2"/>
                </a:solidFill>
              </a:rPr>
              <a:t> г.</a:t>
            </a:r>
            <a:endParaRPr lang="x-none" sz="2600" b="1" dirty="0" smtClean="0">
              <a:solidFill>
                <a:schemeClr val="tx2"/>
              </a:solidFill>
            </a:endParaRPr>
          </a:p>
          <a:p>
            <a:pPr algn="l"/>
            <a:endParaRPr lang="x-none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ru-RU" sz="2900" dirty="0" smtClean="0">
                <a:solidFill>
                  <a:schemeClr val="tx2"/>
                </a:solidFill>
              </a:rPr>
              <a:t>При поддержке проекта Развития лесного хозяйства в Черногории </a:t>
            </a:r>
            <a:r>
              <a:rPr lang="x-none" sz="2900" smtClean="0">
                <a:solidFill>
                  <a:schemeClr val="tx2"/>
                </a:solidFill>
              </a:rPr>
              <a:t>(FODEMO</a:t>
            </a:r>
            <a:r>
              <a:rPr lang="x-none" sz="2900" smtClean="0">
                <a:solidFill>
                  <a:schemeClr val="tx2"/>
                </a:solidFill>
              </a:rPr>
              <a:t>) </a:t>
            </a:r>
            <a:r>
              <a:rPr lang="ru-RU" sz="2900" dirty="0" smtClean="0">
                <a:solidFill>
                  <a:schemeClr val="tx2"/>
                </a:solidFill>
              </a:rPr>
              <a:t>в прошлом году проводилось исследование по потреблению древесного топлива</a:t>
            </a:r>
            <a:r>
              <a:rPr lang="x-none" sz="2900" smtClean="0">
                <a:solidFill>
                  <a:schemeClr val="tx2"/>
                </a:solidFill>
              </a:rPr>
              <a:t>. </a:t>
            </a:r>
            <a:endParaRPr lang="x-none" sz="29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ru-RU" sz="2900" dirty="0" smtClean="0">
                <a:solidFill>
                  <a:schemeClr val="tx2"/>
                </a:solidFill>
              </a:rPr>
              <a:t>Данные были получены по домохозяйствам, зданиям государственного значения и промышленным предприятиям в деревообрабатывающей промышленности в Черногории, а также зданиям коммерческого значения</a:t>
            </a:r>
            <a:r>
              <a:rPr lang="x-none" sz="2900" smtClean="0">
                <a:solidFill>
                  <a:schemeClr val="tx2"/>
                </a:solidFill>
              </a:rPr>
              <a:t>.</a:t>
            </a:r>
            <a:endParaRPr lang="x-none" sz="29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ru-RU" sz="2900" dirty="0" smtClean="0">
                <a:solidFill>
                  <a:schemeClr val="tx2"/>
                </a:solidFill>
              </a:rPr>
              <a:t>Создание новых энергетических балансов для древесного топлива</a:t>
            </a:r>
            <a:r>
              <a:rPr lang="x-none" sz="2900" smtClean="0">
                <a:solidFill>
                  <a:schemeClr val="tx2"/>
                </a:solidFill>
              </a:rPr>
              <a:t>.</a:t>
            </a:r>
            <a:endParaRPr lang="x-none" sz="2900" dirty="0" smtClean="0">
              <a:solidFill>
                <a:schemeClr val="tx2"/>
              </a:solidFill>
            </a:endParaRPr>
          </a:p>
          <a:p>
            <a:pPr marL="457200" indent="-457200" algn="just">
              <a:buFont typeface="Arial" charset="0"/>
              <a:buChar char="•"/>
            </a:pPr>
            <a:r>
              <a:rPr lang="ru-RU" sz="2900" dirty="0" smtClean="0">
                <a:solidFill>
                  <a:schemeClr val="tx2"/>
                </a:solidFill>
              </a:rPr>
              <a:t>Публикация «Потребление древесного топлива в 2011 году в Черногории» показывает результаты ежегодного исследования по потреблению древесного топлива, выполненного МОНСАТ в октябре</a:t>
            </a:r>
            <a:r>
              <a:rPr lang="x-none" sz="2900" smtClean="0">
                <a:solidFill>
                  <a:schemeClr val="tx2"/>
                </a:solidFill>
              </a:rPr>
              <a:t> 2012</a:t>
            </a:r>
            <a:r>
              <a:rPr lang="ru-RU" sz="2900" dirty="0" smtClean="0">
                <a:solidFill>
                  <a:schemeClr val="tx2"/>
                </a:solidFill>
              </a:rPr>
              <a:t> года</a:t>
            </a:r>
            <a:r>
              <a:rPr lang="x-none" sz="2900" smtClean="0">
                <a:solidFill>
                  <a:schemeClr val="tx2"/>
                </a:solidFill>
              </a:rPr>
              <a:t>. </a:t>
            </a:r>
            <a:endParaRPr lang="en-US" sz="2900" dirty="0" smtClean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algn="r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100192" y="1144043"/>
            <a:ext cx="1549052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49244" y="1113772"/>
            <a:ext cx="1299576" cy="1058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1239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b="1" u="sng" dirty="0" smtClean="0">
                <a:solidFill>
                  <a:schemeClr val="tx2"/>
                </a:solidFill>
                <a:ea typeface="+mn-ea"/>
                <a:cs typeface="+mn-cs"/>
              </a:rPr>
              <a:t>Статистика окружающей среды</a:t>
            </a:r>
            <a:r>
              <a:rPr lang="x-none" sz="2400" b="1" u="sng" dirty="0">
                <a:solidFill>
                  <a:schemeClr val="tx2"/>
                </a:solidFill>
                <a:ea typeface="+mn-ea"/>
                <a:cs typeface="+mn-cs"/>
              </a:rPr>
              <a:t/>
            </a:r>
            <a:br>
              <a:rPr lang="x-none" sz="2400" b="1" u="sng" dirty="0">
                <a:solidFill>
                  <a:schemeClr val="tx2"/>
                </a:solidFill>
                <a:ea typeface="+mn-ea"/>
                <a:cs typeface="+mn-cs"/>
              </a:rPr>
            </a:br>
            <a:endParaRPr lang="en-US" sz="2400" b="1" dirty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800600"/>
          </a:xfrm>
        </p:spPr>
        <p:txBody>
          <a:bodyPr>
            <a:normAutofit fontScale="70000" lnSpcReduction="20000"/>
          </a:bodyPr>
          <a:lstStyle/>
          <a:p>
            <a:endParaRPr lang="x-none" b="1" u="sng" dirty="0" smtClean="0">
              <a:solidFill>
                <a:schemeClr val="tx1"/>
              </a:solidFill>
            </a:endParaRPr>
          </a:p>
          <a:p>
            <a:pPr algn="l"/>
            <a:r>
              <a:rPr lang="x-none" sz="2900" b="1" smtClean="0">
                <a:solidFill>
                  <a:schemeClr val="tx2"/>
                </a:solidFill>
              </a:rPr>
              <a:t>    </a:t>
            </a:r>
            <a:r>
              <a:rPr lang="en-US" sz="2900" b="1" dirty="0" smtClean="0">
                <a:solidFill>
                  <a:schemeClr val="tx2"/>
                </a:solidFill>
              </a:rPr>
              <a:t>      </a:t>
            </a:r>
            <a:r>
              <a:rPr lang="ru-RU" sz="2900" b="1" dirty="0" smtClean="0">
                <a:solidFill>
                  <a:schemeClr val="tx2"/>
                </a:solidFill>
              </a:rPr>
              <a:t>Регулярные исследования</a:t>
            </a:r>
            <a:r>
              <a:rPr lang="x-none" sz="2900" b="1" smtClean="0">
                <a:solidFill>
                  <a:schemeClr val="tx2"/>
                </a:solidFill>
              </a:rPr>
              <a:t> </a:t>
            </a:r>
            <a:r>
              <a:rPr lang="ru-RU" sz="2900" b="1" dirty="0" smtClean="0">
                <a:solidFill>
                  <a:schemeClr val="tx2"/>
                </a:solidFill>
              </a:rPr>
              <a:t>   </a:t>
            </a:r>
            <a:r>
              <a:rPr lang="ru-RU" sz="2900" b="1" dirty="0" err="1" smtClean="0">
                <a:solidFill>
                  <a:schemeClr val="tx2"/>
                </a:solidFill>
              </a:rPr>
              <a:t>Пилотные</a:t>
            </a:r>
            <a:r>
              <a:rPr lang="ru-RU" sz="2900" b="1" dirty="0" smtClean="0">
                <a:solidFill>
                  <a:schemeClr val="tx2"/>
                </a:solidFill>
              </a:rPr>
              <a:t> проекты по переработке отходов</a:t>
            </a:r>
            <a:r>
              <a:rPr lang="x-none" sz="2900" b="1" smtClean="0">
                <a:solidFill>
                  <a:schemeClr val="tx2"/>
                </a:solidFill>
              </a:rPr>
              <a:t> </a:t>
            </a:r>
            <a:r>
              <a:rPr lang="ru-RU" sz="2900" b="1" dirty="0" smtClean="0">
                <a:solidFill>
                  <a:schemeClr val="tx2"/>
                </a:solidFill>
              </a:rPr>
              <a:t>на </a:t>
            </a:r>
            <a:r>
              <a:rPr lang="x-none" sz="2900" b="1" smtClean="0">
                <a:solidFill>
                  <a:schemeClr val="tx2"/>
                </a:solidFill>
              </a:rPr>
              <a:t>2013</a:t>
            </a:r>
            <a:r>
              <a:rPr lang="ru-RU" sz="2900" b="1" dirty="0" smtClean="0">
                <a:solidFill>
                  <a:schemeClr val="tx2"/>
                </a:solidFill>
              </a:rPr>
              <a:t> г.</a:t>
            </a:r>
            <a:endParaRPr lang="x-none" sz="2900" b="1" dirty="0" smtClean="0">
              <a:solidFill>
                <a:schemeClr val="tx2"/>
              </a:solidFill>
            </a:endParaRPr>
          </a:p>
          <a:p>
            <a:pPr algn="l"/>
            <a:endParaRPr lang="x-none" sz="2400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x-none" smtClean="0">
                <a:solidFill>
                  <a:schemeClr val="tx2"/>
                </a:solidFill>
              </a:rPr>
              <a:t>2011 </a:t>
            </a:r>
            <a:r>
              <a:rPr lang="ru-RU" dirty="0" smtClean="0">
                <a:solidFill>
                  <a:schemeClr val="tx2"/>
                </a:solidFill>
              </a:rPr>
              <a:t>году подписан Меморандум о сотрудничестве между МОНСТАТ и Управлением по охране окружающей среды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endParaRPr lang="x-none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x-none" smtClean="0">
                <a:solidFill>
                  <a:schemeClr val="tx2"/>
                </a:solidFill>
              </a:rPr>
              <a:t>2012</a:t>
            </a:r>
            <a:r>
              <a:rPr lang="ru-RU" dirty="0" smtClean="0">
                <a:solidFill>
                  <a:schemeClr val="tx2"/>
                </a:solidFill>
              </a:rPr>
              <a:t> году подписано Приложение о рационализации и объединении процесса сборы данных по статистике отходов в Черногории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endParaRPr lang="x-none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Новые предварительные исследования</a:t>
            </a:r>
            <a:r>
              <a:rPr lang="x-none" smtClean="0">
                <a:solidFill>
                  <a:schemeClr val="tx2"/>
                </a:solidFill>
              </a:rPr>
              <a:t>: </a:t>
            </a:r>
            <a:r>
              <a:rPr lang="ru-RU" dirty="0" smtClean="0">
                <a:solidFill>
                  <a:schemeClr val="tx2"/>
                </a:solidFill>
              </a:rPr>
              <a:t>по отходам, образованным в сельском хозяйстве, строительном секторе и сфере </a:t>
            </a:r>
            <a:r>
              <a:rPr lang="ru-RU" dirty="0" smtClean="0">
                <a:solidFill>
                  <a:schemeClr val="tx2"/>
                </a:solidFill>
              </a:rPr>
              <a:t>услуг</a:t>
            </a:r>
            <a:r>
              <a:rPr lang="x-none" smtClean="0">
                <a:solidFill>
                  <a:schemeClr val="tx2"/>
                </a:solidFill>
              </a:rPr>
              <a:t>; </a:t>
            </a:r>
            <a:r>
              <a:rPr lang="ru-RU" dirty="0" smtClean="0">
                <a:solidFill>
                  <a:schemeClr val="tx2"/>
                </a:solidFill>
              </a:rPr>
              <a:t>отходы, хранящиеся на свалках</a:t>
            </a:r>
            <a:r>
              <a:rPr lang="x-none" smtClean="0">
                <a:solidFill>
                  <a:schemeClr val="tx2"/>
                </a:solidFill>
              </a:rPr>
              <a:t>; </a:t>
            </a:r>
            <a:r>
              <a:rPr lang="ru-RU" dirty="0" smtClean="0">
                <a:solidFill>
                  <a:schemeClr val="tx2"/>
                </a:solidFill>
              </a:rPr>
              <a:t>исследование по переработке отходов и таблица по сбору данных о количестве и мощности перерабатывающих заводов</a:t>
            </a:r>
            <a:r>
              <a:rPr lang="x-none" smtClean="0">
                <a:solidFill>
                  <a:schemeClr val="tx2"/>
                </a:solidFill>
              </a:rPr>
              <a:t>.</a:t>
            </a:r>
            <a:endParaRPr lang="en-US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algn="l"/>
            <a:r>
              <a:rPr lang="ru-RU" dirty="0" smtClean="0">
                <a:solidFill>
                  <a:schemeClr val="tx2"/>
                </a:solidFill>
              </a:rPr>
              <a:t>Проводя все </a:t>
            </a:r>
            <a:r>
              <a:rPr lang="ru-RU" dirty="0" smtClean="0">
                <a:solidFill>
                  <a:schemeClr val="tx2"/>
                </a:solidFill>
              </a:rPr>
              <a:t>подобные исследования </a:t>
            </a:r>
            <a:r>
              <a:rPr lang="ru-RU" dirty="0" smtClean="0">
                <a:solidFill>
                  <a:schemeClr val="tx2"/>
                </a:solidFill>
              </a:rPr>
              <a:t>в будущем, будут получены почти все необходимые данные Регламента по статистике отходов</a:t>
            </a:r>
            <a:r>
              <a:rPr lang="x-none" smtClean="0">
                <a:solidFill>
                  <a:schemeClr val="tx2"/>
                </a:solidFill>
              </a:rPr>
              <a:t>. </a:t>
            </a:r>
            <a:endParaRPr lang="x-none" dirty="0" smtClean="0">
              <a:solidFill>
                <a:schemeClr val="tx2"/>
              </a:solidFill>
            </a:endParaRPr>
          </a:p>
          <a:p>
            <a:pPr algn="l"/>
            <a:endParaRPr lang="x-none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324600"/>
            <a:ext cx="2133600" cy="365125"/>
          </a:xfrm>
        </p:spPr>
        <p:txBody>
          <a:bodyPr/>
          <a:lstStyle/>
          <a:p>
            <a:pPr lvl="0"/>
            <a:r>
              <a:rPr lang="ru-RU" dirty="0" err="1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Будва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13-15 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мая</a:t>
            </a:r>
            <a:r>
              <a:rPr lang="en-US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2013</a:t>
            </a:r>
            <a:r>
              <a:rPr lang="ru-RU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Narrow" pitchFamily="34" charset="0"/>
              </a:rPr>
              <a:t> г.</a:t>
            </a:r>
            <a:endParaRPr lang="en-US" dirty="0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Агроэкологическая статистика</a:t>
            </a:r>
            <a:endParaRPr lang="en-US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MONSTAT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276600" y="1106204"/>
            <a:ext cx="1268260" cy="570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44860" y="1096549"/>
            <a:ext cx="1017740" cy="579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547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2719</TotalTime>
  <Words>1295</Words>
  <Application>Microsoft Office PowerPoint</Application>
  <PresentationFormat>Экран (4:3)</PresentationFormat>
  <Paragraphs>260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Trek</vt:lpstr>
      <vt:lpstr> Семинар ЕЭК ООН/ФАО/ЕВРОСТАТ по Агроэкологической статистике</vt:lpstr>
      <vt:lpstr>Слайд 2</vt:lpstr>
      <vt:lpstr>Статистическое бюро Черногории - МОНСТАТ  </vt:lpstr>
      <vt:lpstr> 1. Статистика сельского хозяйства  5 лет назад  2 штатные сотрудники  </vt:lpstr>
      <vt:lpstr>Департамент сельского хозяйства – текущая ситуация </vt:lpstr>
      <vt:lpstr>  Департамент сельского хозяйства – ПЛАН на будущее  </vt:lpstr>
      <vt:lpstr>  Агроэкологическая Статистика - НОВОЕ   ПЛАН НА БУДУЩЕЕ </vt:lpstr>
      <vt:lpstr>Статистика лесного хозяйства </vt:lpstr>
      <vt:lpstr>Статистика окружающей среды </vt:lpstr>
      <vt:lpstr>Сельскохозяйственные угодья согласно данным по использованной земле</vt:lpstr>
      <vt:lpstr>Сельскохозяйственные угодья согласно данным по использованной земле</vt:lpstr>
      <vt:lpstr>Таблица 1. Сельскохозяйственные угодья по применению питательных веществ для растений</vt:lpstr>
      <vt:lpstr>Таблица 1. Сельскохозяйственные угодья по применению питательных веществ для растений</vt:lpstr>
      <vt:lpstr> Таблица 2. Сельскохозяйственные угодья по применению питательных веществ для растений И препаратов для защиты растений</vt:lpstr>
      <vt:lpstr>Таблица 2. Сельскохозяйственные угодья по применению Питательных веществ для растений И препаратов для защиты растений</vt:lpstr>
      <vt:lpstr>  </vt:lpstr>
      <vt:lpstr>www.monstat.org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Crop statistics in Montenegro</dc:title>
  <dc:creator>jelena aprcovic</dc:creator>
  <cp:lastModifiedBy>Гала Транслейшен</cp:lastModifiedBy>
  <cp:revision>517</cp:revision>
  <cp:lastPrinted>2013-02-07T16:01:10Z</cp:lastPrinted>
  <dcterms:created xsi:type="dcterms:W3CDTF">2013-02-06T15:55:45Z</dcterms:created>
  <dcterms:modified xsi:type="dcterms:W3CDTF">2013-05-06T08:01:30Z</dcterms:modified>
</cp:coreProperties>
</file>