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71" r:id="rId11"/>
    <p:sldId id="272" r:id="rId12"/>
    <p:sldId id="274" r:id="rId13"/>
    <p:sldId id="27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967D660-467A-4439-BED1-DE6A62A58350}" type="datetimeFigureOut">
              <a:rPr lang="ru-RU"/>
              <a:pPr>
                <a:defRPr/>
              </a:pPr>
              <a:t>10.05.2013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0A1521-AB4C-4752-A708-B83F47614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F91AA6-84FA-4203-BB77-C3B12C4D277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321E5-10AD-4FC9-AC55-B24BC30C7CDB}" type="datetimeFigureOut">
              <a:rPr lang="ru-RU"/>
              <a:pPr>
                <a:defRPr/>
              </a:pPr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7508D-21B3-4D77-AECC-67EA852FB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828FF-3782-464B-A73D-D5A2BA5DAF13}" type="datetimeFigureOut">
              <a:rPr lang="ru-RU"/>
              <a:pPr>
                <a:defRPr/>
              </a:pPr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4964F-5A84-4629-BAD2-031F65E03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2FB6C-4171-4420-AD81-4874D1CEE444}" type="datetimeFigureOut">
              <a:rPr lang="ru-RU"/>
              <a:pPr>
                <a:defRPr/>
              </a:pPr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BE983-7E43-42A7-8FA2-5F435F99A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C0C15-28FE-4D13-869E-02AF5E8EB233}" type="datetimeFigureOut">
              <a:rPr lang="ru-RU"/>
              <a:pPr>
                <a:defRPr/>
              </a:pPr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AEFB8-E97D-4B77-8E5A-FB7BC2DC9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00997-4541-4FD3-9193-EBEBD0BE76E3}" type="datetimeFigureOut">
              <a:rPr lang="ru-RU"/>
              <a:pPr>
                <a:defRPr/>
              </a:pPr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8EF3A-91D1-4143-8DD7-265592139F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E538A-F3F6-46DB-BDAC-35C120B5A6D3}" type="datetimeFigureOut">
              <a:rPr lang="ru-RU"/>
              <a:pPr>
                <a:defRPr/>
              </a:pPr>
              <a:t>10.05.2013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D3802-E186-46BC-BA4C-9D76C6242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8262F-1BC2-4203-8C75-69747DFA7D71}" type="datetimeFigureOut">
              <a:rPr lang="ru-RU"/>
              <a:pPr>
                <a:defRPr/>
              </a:pPr>
              <a:t>10.05.2013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3F3B6-5988-4E4F-9508-DE44A3009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A6D05-56FB-426F-B2A0-1E2203C02A75}" type="datetimeFigureOut">
              <a:rPr lang="ru-RU"/>
              <a:pPr>
                <a:defRPr/>
              </a:pPr>
              <a:t>10.05.2013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A6B5B-E82F-4E51-A984-7571012F4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F31E8-ACA0-4A8F-B12B-827ED34F147A}" type="datetimeFigureOut">
              <a:rPr lang="ru-RU"/>
              <a:pPr>
                <a:defRPr/>
              </a:pPr>
              <a:t>10.05.2013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FFD16-B674-46EF-8895-CA515E723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75F7E-F7AD-406D-8794-659C1E5BE7B3}" type="datetimeFigureOut">
              <a:rPr lang="ru-RU"/>
              <a:pPr>
                <a:defRPr/>
              </a:pPr>
              <a:t>10.05.2013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894A8-28D4-486E-8F3D-4D4FF5C09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E0CB4-C4FF-463F-962F-4584E7950ED8}" type="datetimeFigureOut">
              <a:rPr lang="ru-RU"/>
              <a:pPr>
                <a:defRPr/>
              </a:pPr>
              <a:t>10.05.2013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07EFA-5960-4421-BB9F-4CA20B1DA7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5CF896-BAF2-4E9E-987D-924EEBAD6FFF}" type="datetimeFigureOut">
              <a:rPr lang="ru-RU"/>
              <a:pPr>
                <a:defRPr/>
              </a:pPr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5E6B2A-6115-4A0E-AC03-041BD6D0C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765175"/>
            <a:ext cx="7848600" cy="27352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Семинар ЕЭК ООН/ФАО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Евростат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агроэкологической статистике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60800"/>
            <a:ext cx="6400800" cy="1778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000" dirty="0"/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79463"/>
            <a:ext cx="8229600" cy="57451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000000"/>
                </a:solidFill>
              </a:rPr>
              <a:t>Таджикистан является аграрно-промышленной республикой, площадь выращиваемых сельскохозяйственных культур составляет около 850 тыс. га, в том числе порядка </a:t>
            </a:r>
            <a:r>
              <a:rPr lang="en-US" sz="2800" dirty="0" smtClean="0">
                <a:solidFill>
                  <a:srgbClr val="000000"/>
                </a:solidFill>
              </a:rPr>
              <a:t>2</a:t>
            </a:r>
            <a:r>
              <a:rPr lang="ru-RU" sz="2800" dirty="0" smtClean="0">
                <a:solidFill>
                  <a:srgbClr val="000000"/>
                </a:solidFill>
              </a:rPr>
              <a:t>00 тыс. га ежегодно занято ведущей культурой – хлопчатником. Около 1,7 млн. га находятся в ведении лесного фонда.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/>
              <a:t>Расход пестицидов в целом по республике в конце прошлого века составлял в среднем 12 - 15 кг. на 1 га пашни и многолетних насаждений. В настоящее время расходы значительно уменьшились. В 2012 году в Республику поступило всего 159 тонн </a:t>
            </a:r>
            <a:r>
              <a:rPr lang="ru-RU" sz="2800" dirty="0" smtClean="0"/>
              <a:t>пестицидов, что </a:t>
            </a:r>
            <a:r>
              <a:rPr lang="ru-RU" sz="2800" dirty="0"/>
              <a:t>составляет </a:t>
            </a:r>
            <a:r>
              <a:rPr lang="ru-RU" sz="2800" dirty="0" smtClean="0"/>
              <a:t>около 0.04 </a:t>
            </a:r>
            <a:r>
              <a:rPr lang="ru-RU" sz="2800" dirty="0"/>
              <a:t>кг. на 1 га. </a:t>
            </a:r>
            <a:r>
              <a:rPr lang="ru-RU" sz="2800" dirty="0" smtClean="0"/>
              <a:t>сельскохозяйственных земель.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38213"/>
            <a:ext cx="8229600" cy="55149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500" dirty="0" smtClean="0">
                <a:solidFill>
                  <a:srgbClr val="000000"/>
                </a:solidFill>
              </a:rPr>
              <a:t>Таджикистан никогда не имел и в настоящее время не имеет предприятий по производству пестицидов. Все сельскохозяйственные химикаты для защиты растений завозятся из других государств. </a:t>
            </a:r>
            <a:endParaRPr lang="ru-RU" sz="2500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2500" dirty="0">
              <a:solidFill>
                <a:srgbClr val="00000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500" dirty="0" smtClean="0">
                <a:solidFill>
                  <a:srgbClr val="000000"/>
                </a:solidFill>
              </a:rPr>
              <a:t>Ввоз пестицидов в Таджикистан</a:t>
            </a:r>
          </a:p>
        </p:txBody>
      </p:sp>
      <p:graphicFrame>
        <p:nvGraphicFramePr>
          <p:cNvPr id="25637" name="Group 37"/>
          <p:cNvGraphicFramePr>
            <a:graphicFrameLocks noGrp="1"/>
          </p:cNvGraphicFramePr>
          <p:nvPr/>
        </p:nvGraphicFramePr>
        <p:xfrm>
          <a:off x="684213" y="3500438"/>
          <a:ext cx="7521575" cy="2602421"/>
        </p:xfrm>
        <a:graphic>
          <a:graphicData uri="http://schemas.openxmlformats.org/drawingml/2006/table">
            <a:tbl>
              <a:tblPr/>
              <a:tblGrid>
                <a:gridCol w="2005012"/>
                <a:gridCol w="1103313"/>
                <a:gridCol w="1103312"/>
                <a:gridCol w="1103313"/>
                <a:gridCol w="1103312"/>
                <a:gridCol w="1103313"/>
              </a:tblGrid>
              <a:tr h="714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Наиме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нование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2008г.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2009г.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2010г.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2011г.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2012г.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04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объем (тонна)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объем (тонна)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объем (тонна)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объем (тонна)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объем (тонна)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Пестициды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На 1 га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На душу населения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255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0,0006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0,00003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0,00002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0,00001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230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0,00005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0,00003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0,00003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0,00003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0,00004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0,00002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2200" dirty="0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000000"/>
                </a:solidFill>
              </a:rPr>
              <a:t>В результате реструктуризации сельского хозяйства и перестройки экономики республики </a:t>
            </a:r>
            <a:r>
              <a:rPr lang="ru-RU" sz="2400" dirty="0" smtClean="0">
                <a:solidFill>
                  <a:srgbClr val="000000"/>
                </a:solidFill>
                <a:latin typeface="Arial" charset="0"/>
              </a:rPr>
              <a:t>год за годом </a:t>
            </a:r>
            <a:r>
              <a:rPr lang="ru-RU" sz="2400" dirty="0" smtClean="0">
                <a:solidFill>
                  <a:srgbClr val="000000"/>
                </a:solidFill>
              </a:rPr>
              <a:t>существенно сократилось применение пестицидов. </a:t>
            </a:r>
            <a:endParaRPr lang="ru-RU" sz="24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000000"/>
                </a:solidFill>
              </a:rPr>
              <a:t>Однако значительное наследие экологической нагрузки </a:t>
            </a:r>
            <a:r>
              <a:rPr lang="ru-RU" sz="2400" dirty="0" smtClean="0">
                <a:solidFill>
                  <a:srgbClr val="000000"/>
                </a:solidFill>
                <a:latin typeface="+mj-lt"/>
              </a:rPr>
              <a:t>наблюдается на отдельные участки, особенно</a:t>
            </a:r>
            <a:r>
              <a:rPr lang="ru-RU" sz="2400" dirty="0" smtClean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ru-RU" sz="2400" dirty="0" smtClean="0">
                <a:solidFill>
                  <a:srgbClr val="000000"/>
                </a:solidFill>
              </a:rPr>
              <a:t> в местах хранения пестицидов</a:t>
            </a:r>
            <a:r>
              <a:rPr lang="ru-RU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+mj-lt"/>
              </a:rPr>
              <a:t>истекшие срок годности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.</a:t>
            </a:r>
            <a:endParaRPr lang="ru-RU" sz="2400" dirty="0" smtClean="0">
              <a:solidFill>
                <a:srgbClr val="000000"/>
              </a:solidFill>
              <a:latin typeface="+mj-lt"/>
            </a:endParaRPr>
          </a:p>
          <a:p>
            <a:pPr marL="0" indent="0" eaLnBrk="1" hangingPunct="1">
              <a:lnSpc>
                <a:spcPct val="80000"/>
              </a:lnSpc>
            </a:pP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lang="ru-RU" sz="24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24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571744"/>
            <a:ext cx="7429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000000"/>
                </a:solidFill>
              </a:rPr>
              <a:t>Спасибо за </a:t>
            </a:r>
            <a:r>
              <a:rPr lang="ru-RU" sz="4400" dirty="0" smtClean="0">
                <a:solidFill>
                  <a:srgbClr val="000000"/>
                </a:solidFill>
              </a:rPr>
              <a:t>внимание</a:t>
            </a:r>
            <a:r>
              <a:rPr lang="en-US" sz="4400" dirty="0" smtClean="0">
                <a:solidFill>
                  <a:srgbClr val="000000"/>
                </a:solidFill>
              </a:rPr>
              <a:t>!</a:t>
            </a:r>
            <a:endParaRPr lang="ru-RU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smtClean="0"/>
              <a:t>Республика Таджикистан</a:t>
            </a:r>
            <a:r>
              <a:rPr lang="ru-RU" sz="3200" smtClean="0"/>
              <a:t/>
            </a:r>
            <a:br>
              <a:rPr lang="ru-RU" sz="3200" smtClean="0"/>
            </a:br>
            <a:endParaRPr lang="ru-RU" sz="3200" smtClean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1117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ru-RU" sz="24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000000"/>
                </a:solidFill>
              </a:rPr>
              <a:t>Республика Таджикистан расположена в южной части Центральной Азии. Площадь территории Таджикистана - 143 100 кв. км. Наибольшая протяжённость с запада на восток достигает 700 км и с севера на юг 350 км. Общая протяжённость границ Республики Таджикистан составляет 3000 км, из которых на границу с Республикой Кыргызстан приходится 630 км, с Республикой Узбекистан - 910 км, с Китайской Народной Республики - 430 км, с Исламской Республики Афганистан - 1030 км. </a:t>
            </a:r>
          </a:p>
        </p:txBody>
      </p:sp>
      <p:pic>
        <p:nvPicPr>
          <p:cNvPr id="5" name="Рисунок 4" descr="2"/>
          <p:cNvPicPr/>
          <p:nvPr/>
        </p:nvPicPr>
        <p:blipFill>
          <a:blip r:embed="rId2">
            <a:lum bright="-12000" contrast="66000"/>
          </a:blip>
          <a:srcRect/>
          <a:stretch>
            <a:fillRect/>
          </a:stretch>
        </p:blipFill>
        <p:spPr bwMode="auto">
          <a:xfrm>
            <a:off x="7380312" y="20871"/>
            <a:ext cx="1368152" cy="122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stA="0" endPos="65000" dist="50800" dir="5400000" sy="-100000" algn="bl" rotWithShape="0"/>
          </a:effectLst>
        </p:spPr>
      </p:pic>
      <p:pic>
        <p:nvPicPr>
          <p:cNvPr id="1536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513" y="188913"/>
            <a:ext cx="10033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63563"/>
            <a:ext cx="8229600" cy="581818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ru-RU" sz="20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solidFill>
                  <a:srgbClr val="000000"/>
                </a:solidFill>
              </a:rPr>
              <a:t>В состав Республики Таджикистан административно входят</a:t>
            </a:r>
            <a:r>
              <a:rPr lang="ru-RU" sz="2800" smtClean="0">
                <a:solidFill>
                  <a:srgbClr val="000000"/>
                </a:solidFill>
                <a:latin typeface="Arial" charset="0"/>
              </a:rPr>
              <a:t>:</a:t>
            </a:r>
            <a:r>
              <a:rPr lang="ru-RU" sz="2800" smtClean="0">
                <a:solidFill>
                  <a:srgbClr val="000000"/>
                </a:solidFill>
              </a:rPr>
              <a:t> Горно- Бадахшанская автономная область, Согдийская и Хатлонская области, районы республиканской подчинённости и столица г. Душанбе.</a:t>
            </a:r>
            <a:endParaRPr lang="ru-RU" sz="280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solidFill>
                  <a:srgbClr val="000000"/>
                </a:solidFill>
              </a:rPr>
              <a:t> Более 85% населения сосредоточено в районах на высотах до 1500-1800 м. над уровнем моря. Горные системы занимают около 93 % тер­ритории страны. Абсолютные высотные от­метки поверхности земли - от 300 до 7495 м. Долины и межгорные впадины являются основным местом проживания населения и ведения хозяйственной деятельности.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solidFill>
                  <a:srgbClr val="000000"/>
                </a:solidFill>
              </a:rPr>
              <a:t>Средняя плотность населения Таджикистана 49 человек на 1 кв. км. </a:t>
            </a:r>
          </a:p>
          <a:p>
            <a:pPr eaLnBrk="1" hangingPunct="1">
              <a:lnSpc>
                <a:spcPct val="80000"/>
              </a:lnSpc>
            </a:pPr>
            <a:endParaRPr lang="ru-RU" sz="20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3609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3000" dirty="0" smtClean="0">
                <a:solidFill>
                  <a:srgbClr val="000000"/>
                </a:solidFill>
              </a:rPr>
              <a:t>Общая численность населения Республики Таджикистан  8,0 миллионов человек</a:t>
            </a:r>
            <a:r>
              <a:rPr lang="ru-RU" sz="3000" dirty="0" smtClean="0">
                <a:solidFill>
                  <a:srgbClr val="000000"/>
                </a:solidFill>
                <a:latin typeface="Arial" charset="0"/>
              </a:rPr>
              <a:t>,</a:t>
            </a:r>
            <a:r>
              <a:rPr lang="ru-RU" sz="3000" dirty="0" smtClean="0">
                <a:solidFill>
                  <a:srgbClr val="000000"/>
                </a:solidFill>
              </a:rPr>
              <a:t> из которых 73 % проживают в сельской местности</a:t>
            </a:r>
          </a:p>
          <a:p>
            <a:pPr eaLnBrk="1" hangingPunct="1">
              <a:lnSpc>
                <a:spcPct val="90000"/>
              </a:lnSpc>
            </a:pPr>
            <a:r>
              <a:rPr lang="ru-RU" sz="3000" dirty="0" smtClean="0">
                <a:solidFill>
                  <a:srgbClr val="000000"/>
                </a:solidFill>
              </a:rPr>
              <a:t>Республика расположена в самой северной части субтро­пической зоны земного шара. Особенность географического положения Таджикистана заключается также в том, что он лежит вдали от открытых морей и океанов, т.е. не имеет выхода к морю, и характеризуется резко выраженным континентальным климатом</a:t>
            </a:r>
            <a:r>
              <a:rPr lang="en-US" sz="3000" dirty="0" smtClean="0">
                <a:solidFill>
                  <a:srgbClr val="000000"/>
                </a:solidFill>
              </a:rPr>
              <a:t>.</a:t>
            </a:r>
            <a:endParaRPr lang="ru-RU" sz="3000" dirty="0" smtClean="0">
              <a:solidFill>
                <a:srgbClr val="000000"/>
              </a:solidFill>
            </a:endParaRPr>
          </a:p>
        </p:txBody>
      </p:sp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900113" y="333375"/>
            <a:ext cx="7200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Населения Республики Таджикистан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333375"/>
            <a:ext cx="8229600" cy="6264275"/>
          </a:xfrm>
        </p:spPr>
        <p:txBody>
          <a:bodyPr rtlCol="0">
            <a:normAutofit fontScale="77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/>
              <a:t>Схема   Республики   Таджикистан</a:t>
            </a:r>
            <a:endParaRPr lang="ru-RU" sz="2600" dirty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 </a:t>
            </a:r>
          </a:p>
        </p:txBody>
      </p:sp>
      <p:pic>
        <p:nvPicPr>
          <p:cNvPr id="18434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341438"/>
            <a:ext cx="69850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2895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3000" dirty="0" smtClean="0">
                <a:solidFill>
                  <a:srgbClr val="000000"/>
                </a:solidFill>
              </a:rPr>
              <a:t>Республика Таджикистан подписала Конвенцию </a:t>
            </a:r>
            <a:r>
              <a:rPr lang="ru-RU" sz="3000" dirty="0" smtClean="0">
                <a:solidFill>
                  <a:srgbClr val="000000"/>
                </a:solidFill>
                <a:latin typeface="Arial" charset="0"/>
              </a:rPr>
              <a:t>СОЗ </a:t>
            </a:r>
            <a:r>
              <a:rPr lang="ru-RU" sz="3000" dirty="0" smtClean="0">
                <a:solidFill>
                  <a:srgbClr val="000000"/>
                </a:solidFill>
              </a:rPr>
              <a:t>22 мая 2002 года. Шестого декабря 2006 года Таджикистан ратифицировал Стокгольмскую Конвенцию о стойких органических загрязнителях </a:t>
            </a:r>
            <a:r>
              <a:rPr lang="ru-RU" sz="3000" dirty="0" smtClean="0">
                <a:solidFill>
                  <a:srgbClr val="000000"/>
                </a:solidFill>
                <a:latin typeface="Arial" charset="0"/>
              </a:rPr>
              <a:t>(СОЗ) </a:t>
            </a:r>
            <a:r>
              <a:rPr lang="ru-RU" sz="3000" dirty="0" smtClean="0">
                <a:solidFill>
                  <a:srgbClr val="000000"/>
                </a:solidFill>
              </a:rPr>
              <a:t>(постановление Парламента Республики Таджикистан № 417). Грамота о ратификации получена Гене­ральным Секретарем ООН, выступающим в роли доверенного лица, 8 февраля 2007 года (Регистрационный номер: C/ N/ 191/ 2007/ TREATIES-4). Конвенция вступила в силу в РТ 9 мая 2007 года в соответствии со Статьей 26 (2) Конвенции.	</a:t>
            </a:r>
          </a:p>
        </p:txBody>
      </p:sp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1784350" y="246063"/>
            <a:ext cx="5016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0000"/>
                </a:solidFill>
                <a:latin typeface="Calibri" pitchFamily="34" charset="0"/>
              </a:rPr>
              <a:t>Стокгольмская Конвен­ция </a:t>
            </a:r>
            <a:endParaRPr lang="ru-RU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532923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200" smtClean="0">
                <a:solidFill>
                  <a:srgbClr val="000000"/>
                </a:solidFill>
              </a:rPr>
              <a:t>	</a:t>
            </a:r>
            <a:r>
              <a:rPr lang="ru-RU" sz="2500" smtClean="0">
                <a:solidFill>
                  <a:srgbClr val="000000"/>
                </a:solidFill>
              </a:rPr>
              <a:t>В общей структуре законодательства Таджикистана в области охраны окружающей среды предусматривается налаживание тесного сотрудничества между властью на местах и соответствующими министерствами для обеспечения успешного ведения природоохранной политики.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2500" smtClean="0">
                <a:solidFill>
                  <a:srgbClr val="000000"/>
                </a:solidFill>
              </a:rPr>
              <a:t>Министерство сельского хозяйства и его органы на местах и</a:t>
            </a:r>
            <a:r>
              <a:rPr lang="ru-RU" sz="2500" b="1" smtClean="0">
                <a:solidFill>
                  <a:srgbClr val="000000"/>
                </a:solidFill>
              </a:rPr>
              <a:t> </a:t>
            </a:r>
            <a:r>
              <a:rPr lang="ru-RU" sz="2500" smtClean="0">
                <a:solidFill>
                  <a:srgbClr val="000000"/>
                </a:solidFill>
              </a:rPr>
              <a:t>Комитет по охране окружающей среды, – несут ответственность за: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2500" smtClean="0">
                <a:solidFill>
                  <a:srgbClr val="000000"/>
                </a:solidFill>
              </a:rPr>
              <a:t>- проведение политики в вопросах примене­ния, хранения и обращения с пестицидами;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2500" smtClean="0">
                <a:solidFill>
                  <a:srgbClr val="000000"/>
                </a:solidFill>
              </a:rPr>
              <a:t>-поиск альтернативных методов в борьбе с вредителями, болезнями растений и сор­няками;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2500" smtClean="0">
                <a:solidFill>
                  <a:srgbClr val="000000"/>
                </a:solidFill>
              </a:rPr>
              <a:t>-разработку эффективных методов по безопасному применению химических средств защиты растений; </a:t>
            </a:r>
          </a:p>
        </p:txBody>
      </p:sp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2124075" y="314325"/>
            <a:ext cx="5295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Законодательства Таджикистана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76103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ru-RU" sz="25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500" smtClean="0">
                <a:solidFill>
                  <a:srgbClr val="000000"/>
                </a:solidFill>
              </a:rPr>
              <a:t>-ведомственный контроль по соблюдению регламентов при­менения и обращения с пестицидами;</a:t>
            </a:r>
          </a:p>
          <a:p>
            <a:pPr eaLnBrk="1" hangingPunct="1">
              <a:lnSpc>
                <a:spcPct val="80000"/>
              </a:lnSpc>
            </a:pPr>
            <a:r>
              <a:rPr lang="ru-RU" sz="2500" smtClean="0">
                <a:solidFill>
                  <a:srgbClr val="000000"/>
                </a:solidFill>
              </a:rPr>
              <a:t> -регу­лирование вопросов ввоза и движения пе­стицидов; соблюдение правил захоронения, утилизации запрещённых и непригодных к применению пестицидов и тары из-под неё на полигонах-могильниках;</a:t>
            </a:r>
          </a:p>
          <a:p>
            <a:pPr eaLnBrk="1" hangingPunct="1">
              <a:lnSpc>
                <a:spcPct val="80000"/>
              </a:lnSpc>
            </a:pPr>
            <a:r>
              <a:rPr lang="ru-RU" sz="2500" smtClean="0">
                <a:solidFill>
                  <a:srgbClr val="000000"/>
                </a:solidFill>
              </a:rPr>
              <a:t> Комитет по охране окружающей среды выдают заключе­ние о возможности применения пестицидов и запрещения к дальнейшему их использо­ванию, а также обеспечивает контроль воздействия на природу, выбросов/сбросов химических веществ и отходов в воздух, воду и почву; </a:t>
            </a:r>
          </a:p>
          <a:p>
            <a:pPr eaLnBrk="1" hangingPunct="1">
              <a:lnSpc>
                <a:spcPct val="80000"/>
              </a:lnSpc>
            </a:pPr>
            <a:r>
              <a:rPr lang="ru-RU" sz="2500" smtClean="0">
                <a:solidFill>
                  <a:srgbClr val="000000"/>
                </a:solidFill>
              </a:rPr>
              <a:t>-осуществление со­трудничества с зарубежными партнёрами в области охраны окружающей среды.</a:t>
            </a:r>
          </a:p>
          <a:p>
            <a:pPr eaLnBrk="1" hangingPunct="1">
              <a:lnSpc>
                <a:spcPct val="80000"/>
              </a:lnSpc>
            </a:pPr>
            <a:endParaRPr lang="ru-RU" sz="25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Местные органы власти,</a:t>
            </a:r>
            <a:r>
              <a:rPr lang="ru-RU" b="1" dirty="0"/>
              <a:t> </a:t>
            </a:r>
            <a:r>
              <a:rPr lang="ru-RU" dirty="0"/>
              <a:t>состоят из </a:t>
            </a:r>
            <a:r>
              <a:rPr lang="ru-RU" dirty="0" smtClean="0"/>
              <a:t>представительных </a:t>
            </a:r>
            <a:r>
              <a:rPr lang="ru-RU" dirty="0"/>
              <a:t>и исполнительных органов, которые принимают практические меры на местах для охраны окружающей среды</a:t>
            </a:r>
            <a:r>
              <a:rPr lang="ru-RU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 Таджикистане </a:t>
            </a:r>
            <a:r>
              <a:rPr lang="ru-RU" dirty="0"/>
              <a:t>никогда не производились хи­мические средства борьбы с вредителями, болезнями сельскохозяйственных культур и </a:t>
            </a:r>
            <a:r>
              <a:rPr lang="ru-RU" dirty="0" smtClean="0"/>
              <a:t>сорняками. </a:t>
            </a:r>
            <a:r>
              <a:rPr lang="ru-RU" dirty="0"/>
              <a:t>Основными источниками загрязнения окружающей среды являются: устаревшие и запрещенные к применению пестициды, </a:t>
            </a:r>
            <a:r>
              <a:rPr lang="ru-RU" dirty="0" smtClean="0"/>
              <a:t>которые были завезены еще при Советском Союзе.</a:t>
            </a:r>
            <a:r>
              <a:rPr lang="ru-RU" dirty="0"/>
              <a:t> 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Запасы </a:t>
            </a:r>
            <a:r>
              <a:rPr lang="ru-RU" dirty="0"/>
              <a:t>и отходы пестицидов, </a:t>
            </a:r>
            <a:r>
              <a:rPr lang="ru-RU" dirty="0" smtClean="0"/>
              <a:t>в </a:t>
            </a:r>
            <a:r>
              <a:rPr lang="ru-RU" dirty="0"/>
              <a:t>основном находятся на складах и двух полигонах-могильниках – </a:t>
            </a:r>
            <a:r>
              <a:rPr lang="ru-RU" dirty="0" err="1" smtClean="0"/>
              <a:t>Канибадамский</a:t>
            </a:r>
            <a:r>
              <a:rPr lang="ru-RU" dirty="0" smtClean="0"/>
              <a:t> </a:t>
            </a:r>
            <a:r>
              <a:rPr lang="ru-RU" dirty="0"/>
              <a:t>полигон (Согдийская область) </a:t>
            </a:r>
            <a:r>
              <a:rPr lang="ru-RU" dirty="0" smtClean="0"/>
              <a:t>–и </a:t>
            </a:r>
            <a:r>
              <a:rPr lang="ru-RU" dirty="0" err="1"/>
              <a:t>Вахшский</a:t>
            </a:r>
            <a:r>
              <a:rPr lang="ru-RU" dirty="0"/>
              <a:t> полигон (</a:t>
            </a:r>
            <a:r>
              <a:rPr lang="ru-RU" dirty="0" err="1"/>
              <a:t>Хатлонская</a:t>
            </a:r>
            <a:r>
              <a:rPr lang="ru-RU" dirty="0"/>
              <a:t> область) 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994</TotalTime>
  <Words>737</Words>
  <Application>Microsoft Office PowerPoint</Application>
  <PresentationFormat>Экран (4:3)</PresentationFormat>
  <Paragraphs>93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Семинар ЕЭК ООН/ФАО Евростат по  агроэкологической статистике</vt:lpstr>
      <vt:lpstr>Республика Таджикистан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ЕЭК ООН/ФАО Евростат по агроэкологической статистике,13-15-мая 2013г., Будва Черногория</dc:title>
  <dc:creator>Беха</dc:creator>
  <cp:lastModifiedBy>Admin</cp:lastModifiedBy>
  <cp:revision>45</cp:revision>
  <dcterms:created xsi:type="dcterms:W3CDTF">2013-04-28T09:01:56Z</dcterms:created>
  <dcterms:modified xsi:type="dcterms:W3CDTF">2013-05-10T06:33:37Z</dcterms:modified>
</cp:coreProperties>
</file>