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256" r:id="rId3"/>
    <p:sldId id="346" r:id="rId4"/>
    <p:sldId id="334" r:id="rId5"/>
    <p:sldId id="331" r:id="rId6"/>
    <p:sldId id="335" r:id="rId7"/>
    <p:sldId id="336" r:id="rId8"/>
    <p:sldId id="344" r:id="rId9"/>
    <p:sldId id="343" r:id="rId10"/>
    <p:sldId id="342" r:id="rId11"/>
    <p:sldId id="338" r:id="rId12"/>
    <p:sldId id="339" r:id="rId13"/>
    <p:sldId id="324" r:id="rId14"/>
    <p:sldId id="329" r:id="rId15"/>
    <p:sldId id="332" r:id="rId16"/>
    <p:sldId id="340" r:id="rId17"/>
    <p:sldId id="327" r:id="rId18"/>
    <p:sldId id="330" r:id="rId19"/>
    <p:sldId id="333" r:id="rId20"/>
    <p:sldId id="325" r:id="rId21"/>
    <p:sldId id="345" r:id="rId22"/>
    <p:sldId id="349" r:id="rId23"/>
    <p:sldId id="347" r:id="rId24"/>
    <p:sldId id="348" r:id="rId25"/>
    <p:sldId id="354" r:id="rId26"/>
    <p:sldId id="352" r:id="rId27"/>
    <p:sldId id="353" r:id="rId28"/>
    <p:sldId id="355" r:id="rId29"/>
    <p:sldId id="350" r:id="rId30"/>
    <p:sldId id="326" r:id="rId31"/>
  </p:sldIdLst>
  <p:sldSz cx="9906000" cy="6858000" type="A4"/>
  <p:notesSz cx="9144000" cy="6858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FFFF99"/>
      </a:buClr>
      <a:buSzPct val="60000"/>
      <a:buFont typeface="Times New Roman" pitchFamily="18" charset="0"/>
      <a:buChar char="•"/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FFFF99"/>
      </a:buClr>
      <a:buSzPct val="60000"/>
      <a:buFont typeface="Times New Roman" pitchFamily="18" charset="0"/>
      <a:buChar char="•"/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FFFF99"/>
      </a:buClr>
      <a:buSzPct val="60000"/>
      <a:buFont typeface="Times New Roman" pitchFamily="18" charset="0"/>
      <a:buChar char="•"/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FFFF99"/>
      </a:buClr>
      <a:buSzPct val="60000"/>
      <a:buFont typeface="Times New Roman" pitchFamily="18" charset="0"/>
      <a:buChar char="•"/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FFFF99"/>
      </a:buClr>
      <a:buSzPct val="60000"/>
      <a:buFont typeface="Times New Roman" pitchFamily="18" charset="0"/>
      <a:buChar char="•"/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sz="3600" kern="1200">
        <a:solidFill>
          <a:srgbClr val="FFFF99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700" autoAdjust="0"/>
  </p:normalViewPr>
  <p:slideViewPr>
    <p:cSldViewPr showGuides="1">
      <p:cViewPr varScale="1">
        <p:scale>
          <a:sx n="75" d="100"/>
          <a:sy n="75" d="100"/>
        </p:scale>
        <p:origin x="-1002" y="-90"/>
      </p:cViewPr>
      <p:guideLst>
        <p:guide orient="horz" pos="2160"/>
        <p:guide pos="3120"/>
      </p:guideLst>
    </p:cSldViewPr>
  </p:slideViewPr>
  <p:outlineViewPr>
    <p:cViewPr varScale="1">
      <p:scale>
        <a:sx n="170" d="200"/>
        <a:sy n="170" d="200"/>
      </p:scale>
      <p:origin x="0" y="1172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1728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2E09572-2968-4C5C-B982-C1C0BCB7B2B5}" type="datetimeFigureOut">
              <a:rPr lang="ru-RU"/>
              <a:pPr>
                <a:defRPr/>
              </a:pPr>
              <a:t>04.07.2013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 b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A2F0271-A4E7-4846-92A8-6195F8D98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52228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136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649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22288"/>
            <a:ext cx="3714750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96238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838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246" y="404814"/>
            <a:ext cx="2338917" cy="583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404814"/>
            <a:ext cx="6856809" cy="583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1116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4148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4807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60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4964"/>
            <a:ext cx="437343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3831" y="1604964"/>
            <a:ext cx="437515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21803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5703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1620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23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8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6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10761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T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95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9543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604964"/>
            <a:ext cx="2227131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4964"/>
            <a:ext cx="652145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9222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514601"/>
            <a:ext cx="8913681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7041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955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37" y="1412876"/>
            <a:ext cx="459700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6440" y="1412876"/>
            <a:ext cx="4598723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6666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567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9057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301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9887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T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181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94337" y="404814"/>
            <a:ext cx="82670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37" y="1557338"/>
            <a:ext cx="9360826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 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30200" y="6305550"/>
            <a:ext cx="9080500" cy="1588"/>
          </a:xfrm>
          <a:prstGeom prst="line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892" y="228601"/>
            <a:ext cx="980281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194337" y="6402388"/>
            <a:ext cx="1561571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FFFF99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TT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435460" y="6400800"/>
            <a:ext cx="210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200" b="1" dirty="0"/>
              <a:t> UNECE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200" b="1" dirty="0" err="1"/>
              <a:t>Statistical</a:t>
            </a:r>
            <a:r>
              <a:rPr lang="fr-CH" sz="1200" b="1" dirty="0"/>
              <a:t> Division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8853487" y="64008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CH" sz="1200" b="1"/>
              <a:t> Slide </a:t>
            </a:r>
            <a:fld id="{4196837E-6308-4545-B875-77C25AA03310}" type="slidenum">
              <a:rPr lang="en-GB" sz="1200" b="1"/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GB" sz="1200" b="1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194337" y="333375"/>
            <a:ext cx="800735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194337" y="1412875"/>
            <a:ext cx="800735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5" name="Picture 19" descr="goal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68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0" descr="goal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91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1" descr="goal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4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22" descr="goal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58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3" descr="goal4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33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4" descr="goal5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826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Picture 25" descr="goal6"/>
          <p:cNvSpPr>
            <a:spLocks noChangeAspect="1" noChangeArrowheads="1"/>
          </p:cNvSpPr>
          <p:nvPr userDrawn="1"/>
        </p:nvSpPr>
        <p:spPr bwMode="auto">
          <a:xfrm>
            <a:off x="4953000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2" name="Picture 26" descr="goal7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94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5" descr="goal6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81750"/>
            <a:ext cx="515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FFFF99"/>
        </a:buClr>
        <a:buSzPct val="100000"/>
        <a:buFont typeface="Wingdings" pitchFamily="2" charset="2"/>
        <a:buChar char="v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FFFF99"/>
        </a:buClr>
        <a:buSzPct val="100000"/>
        <a:buChar char="•"/>
        <a:defRPr sz="2800">
          <a:solidFill>
            <a:srgbClr val="FFFF9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FFFF99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514601"/>
            <a:ext cx="8913681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98650" y="609600"/>
            <a:ext cx="70167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CH" sz="1800" b="1" smtClean="0">
                <a:solidFill>
                  <a:srgbClr val="FFFFFF"/>
                </a:solidFill>
                <a:latin typeface="Book Antiqua" pitchFamily="18" charset="0"/>
              </a:rPr>
              <a:t>United Nations Economic Commission for Europe</a:t>
            </a:r>
            <a:br>
              <a:rPr lang="fr-CH" sz="1800" b="1" smtClean="0">
                <a:solidFill>
                  <a:srgbClr val="FFFFFF"/>
                </a:solidFill>
                <a:latin typeface="Book Antiqua" pitchFamily="18" charset="0"/>
              </a:rPr>
            </a:br>
            <a:r>
              <a:rPr lang="fr-CH" sz="1800" b="1" smtClean="0">
                <a:solidFill>
                  <a:srgbClr val="FFFFFF"/>
                </a:solidFill>
                <a:latin typeface="Book Antiqua" pitchFamily="18" charset="0"/>
              </a:rPr>
              <a:t>Statistical Division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96"/>
          <a:stretch>
            <a:fillRect/>
          </a:stretch>
        </p:blipFill>
        <p:spPr bwMode="auto">
          <a:xfrm>
            <a:off x="577851" y="457200"/>
            <a:ext cx="113162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81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6026150" y="6477000"/>
            <a:ext cx="3632200" cy="1588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9410700" y="5791200"/>
            <a:ext cx="1720" cy="914400"/>
          </a:xfrm>
          <a:prstGeom prst="lin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1898650" y="533400"/>
            <a:ext cx="2228850" cy="1588"/>
          </a:xfrm>
          <a:prstGeom prst="line">
            <a:avLst/>
          </a:prstGeom>
          <a:noFill/>
          <a:ln w="2844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4964"/>
            <a:ext cx="8913681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99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9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7339" y="1412876"/>
            <a:ext cx="8915400" cy="2087563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/>
              <a:t>Getting the Facts Right: Metadata for MDG and other indicators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5123" y="3860800"/>
            <a:ext cx="7955756" cy="1944688"/>
          </a:xfrm>
        </p:spPr>
        <p:txBody>
          <a:bodyPr lIns="90000" tIns="46800" rIns="90000" bIns="46800"/>
          <a:lstStyle/>
          <a:p>
            <a:pPr marL="0" indent="0" algn="ctr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UNECE</a:t>
            </a:r>
          </a:p>
          <a:p>
            <a:pPr marL="0" indent="0" algn="ctr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dirty="0" smtClean="0"/>
          </a:p>
          <a:p>
            <a:pPr marL="0" indent="0" algn="ctr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 smtClean="0"/>
              <a:t>Tbilisi, Georgia, 5 </a:t>
            </a:r>
            <a:r>
              <a:rPr lang="en-GB" sz="1800" i="1" dirty="0"/>
              <a:t>July 2013</a:t>
            </a:r>
            <a:endParaRPr lang="en-GB" sz="1800" i="1" dirty="0" smtClean="0"/>
          </a:p>
          <a:p>
            <a:pPr marL="0" indent="0" algn="ctr" eaLnBrk="1" hangingPunct="1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i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real Facts?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Metadata should explain </a:t>
            </a:r>
            <a:r>
              <a:rPr lang="en-GB" dirty="0" smtClean="0"/>
              <a:t>difference</a:t>
            </a:r>
          </a:p>
          <a:p>
            <a:r>
              <a:rPr lang="en-GB" dirty="0" smtClean="0"/>
              <a:t>Metadata indicates the </a:t>
            </a:r>
            <a:r>
              <a:rPr lang="en-GB" dirty="0"/>
              <a:t>comparability of data in time and between </a:t>
            </a:r>
            <a:r>
              <a:rPr lang="en-GB" dirty="0" smtClean="0"/>
              <a:t>countries</a:t>
            </a:r>
          </a:p>
          <a:p>
            <a:r>
              <a:rPr lang="en-GB" dirty="0" smtClean="0"/>
              <a:t>Without metadata, we can not judge if data is reliable or comparable</a:t>
            </a:r>
          </a:p>
          <a:p>
            <a:r>
              <a:rPr lang="en-GB" dirty="0" smtClean="0"/>
              <a:t>Without metadata, we do not know if progress is real</a:t>
            </a:r>
          </a:p>
          <a:p>
            <a:r>
              <a:rPr lang="en-GB" dirty="0" smtClean="0"/>
              <a:t>Without metadata we can not interpret data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86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Getting the Facts Right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Metadata turns digits and numbers into data</a:t>
            </a:r>
          </a:p>
          <a:p>
            <a:r>
              <a:rPr lang="en-GB" sz="4000" dirty="0" smtClean="0"/>
              <a:t>Metadata turns data into information</a:t>
            </a:r>
          </a:p>
          <a:p>
            <a:r>
              <a:rPr lang="en-GB" sz="4000" dirty="0" smtClean="0"/>
              <a:t>Metadata turns information into facts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00778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Possible Metadata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Information needed to interpret the data</a:t>
            </a:r>
          </a:p>
          <a:p>
            <a:pPr lvl="1">
              <a:defRPr/>
            </a:pPr>
            <a:r>
              <a:rPr lang="en-US" dirty="0" smtClean="0"/>
              <a:t>What do we measure</a:t>
            </a:r>
          </a:p>
          <a:p>
            <a:pPr lvl="1">
              <a:defRPr/>
            </a:pPr>
            <a:r>
              <a:rPr lang="en-US" dirty="0" smtClean="0"/>
              <a:t>How accurate is our measurement</a:t>
            </a:r>
          </a:p>
          <a:p>
            <a:pPr lvl="1">
              <a:defRPr/>
            </a:pPr>
            <a:r>
              <a:rPr lang="en-US" dirty="0" smtClean="0"/>
              <a:t>What is the comparability of the data</a:t>
            </a:r>
          </a:p>
          <a:p>
            <a:pPr marL="342900" lvl="1" indent="-342900">
              <a:spcBef>
                <a:spcPts val="800"/>
              </a:spcBef>
              <a:buSzPct val="60000"/>
              <a:buFont typeface="Wingdings" pitchFamily="2" charset="2"/>
              <a:buChar char="v"/>
              <a:defRPr/>
            </a:pPr>
            <a:r>
              <a:rPr lang="en-US" dirty="0" smtClean="0"/>
              <a:t>What is the: Exact </a:t>
            </a:r>
            <a:r>
              <a:rPr lang="en-US" dirty="0"/>
              <a:t>definition, reference population</a:t>
            </a:r>
            <a:r>
              <a:rPr lang="en-US" dirty="0" smtClean="0"/>
              <a:t>, sample size, methodology applied, corrections made, </a:t>
            </a:r>
            <a:r>
              <a:rPr lang="en-US" dirty="0"/>
              <a:t>primary data </a:t>
            </a:r>
            <a:r>
              <a:rPr lang="en-US" dirty="0" smtClean="0"/>
              <a:t>source, indications of the quality, checks for bias etc.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metadata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0" t="8318" r="5247" b="15781"/>
          <a:stretch>
            <a:fillRect/>
          </a:stretch>
        </p:blipFill>
        <p:spPr bwMode="auto">
          <a:xfrm>
            <a:off x="272480" y="1412776"/>
            <a:ext cx="4134459" cy="2592288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39" y="1484784"/>
            <a:ext cx="5366583" cy="317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" y="4005064"/>
            <a:ext cx="436848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6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Systematic Identification of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Identify important information during the whole process from planning to publishing data:</a:t>
            </a:r>
          </a:p>
          <a:p>
            <a:pPr lvl="1">
              <a:defRPr/>
            </a:pPr>
            <a:r>
              <a:rPr lang="en-US" dirty="0" smtClean="0"/>
              <a:t>Concepts and definitions used, sample </a:t>
            </a:r>
            <a:r>
              <a:rPr lang="en-US" dirty="0"/>
              <a:t>design, interviewer instructions, design of the questionnaire, scanning tools and software, data </a:t>
            </a:r>
            <a:r>
              <a:rPr lang="en-US" dirty="0" smtClean="0"/>
              <a:t>entry, corrections to the data, methodology applied etc.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83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should be a systematic identification, collection, storage and retrieval system to manage metadata</a:t>
            </a:r>
          </a:p>
          <a:p>
            <a:r>
              <a:rPr lang="en-GB" dirty="0" smtClean="0"/>
              <a:t>But: We cannot and do not have to list all possible metadata each time we publish a figure</a:t>
            </a:r>
          </a:p>
          <a:p>
            <a:r>
              <a:rPr lang="en-GB" dirty="0" smtClean="0"/>
              <a:t>Challenge: Each time data is published, which metadata should be presented along with the data and in what format or location?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588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1784" y="404664"/>
            <a:ext cx="8267038" cy="936625"/>
          </a:xfrm>
        </p:spPr>
        <p:txBody>
          <a:bodyPr>
            <a:normAutofit fontScale="90000"/>
          </a:bodyPr>
          <a:lstStyle/>
          <a:p>
            <a:r>
              <a:rPr lang="en-GB" dirty="0"/>
              <a:t>Format and location depends on type of publication and </a:t>
            </a:r>
            <a:r>
              <a:rPr lang="en-GB" dirty="0" smtClean="0"/>
              <a:t>audience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2400" b="1" dirty="0" smtClean="0"/>
              <a:t>No clear boundaries but continuum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73" y="2564904"/>
            <a:ext cx="6123130" cy="3681384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179645" y="3018114"/>
            <a:ext cx="2575240" cy="821772"/>
            <a:chOff x="2700526" y="580539"/>
            <a:chExt cx="3240087" cy="842844"/>
          </a:xfrm>
        </p:grpSpPr>
        <p:sp>
          <p:nvSpPr>
            <p:cNvPr id="7" name="Rounded Rectangle 6"/>
            <p:cNvSpPr/>
            <p:nvPr/>
          </p:nvSpPr>
          <p:spPr>
            <a:xfrm>
              <a:off x="2700526" y="580539"/>
              <a:ext cx="3240087" cy="842844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758127" y="638141"/>
              <a:ext cx="3124884" cy="7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Mandatory</a:t>
              </a:r>
              <a:endParaRPr lang="en-US" sz="2800" b="1" kern="12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236028" y="3992422"/>
            <a:ext cx="2546287" cy="792090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/>
          <p:nvPr/>
        </p:nvSpPr>
        <p:spPr>
          <a:xfrm>
            <a:off x="7122000" y="4033241"/>
            <a:ext cx="2745547" cy="8359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lvl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/>
              <a:t>Conditional</a:t>
            </a:r>
            <a:endParaRPr lang="en-US" sz="2800" b="1" kern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7236027" y="4957030"/>
            <a:ext cx="2551492" cy="812148"/>
            <a:chOff x="2631168" y="3093797"/>
            <a:chExt cx="3240086" cy="1064780"/>
          </a:xfrm>
        </p:grpSpPr>
        <p:sp>
          <p:nvSpPr>
            <p:cNvPr id="19" name="Rounded Rectangle 18"/>
            <p:cNvSpPr/>
            <p:nvPr/>
          </p:nvSpPr>
          <p:spPr>
            <a:xfrm>
              <a:off x="2631168" y="3093797"/>
              <a:ext cx="3240086" cy="1064778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877777" y="3093799"/>
              <a:ext cx="2978851" cy="10647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/>
                <a:t>Optional</a:t>
              </a:r>
              <a:endParaRPr lang="en-US" sz="2800" b="1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29" y="2937215"/>
            <a:ext cx="2144688" cy="825347"/>
            <a:chOff x="2713865" y="854032"/>
            <a:chExt cx="3240087" cy="846511"/>
          </a:xfrm>
        </p:grpSpPr>
        <p:sp>
          <p:nvSpPr>
            <p:cNvPr id="14" name="Rounded Rectangle 13"/>
            <p:cNvSpPr/>
            <p:nvPr/>
          </p:nvSpPr>
          <p:spPr>
            <a:xfrm>
              <a:off x="2713865" y="854032"/>
              <a:ext cx="3240087" cy="842844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71466" y="915301"/>
              <a:ext cx="3124884" cy="7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/>
                <a:t>General audience / short articles</a:t>
              </a:r>
              <a:endParaRPr lang="en-US" sz="2000" b="1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957" y="5014465"/>
            <a:ext cx="2144688" cy="846180"/>
            <a:chOff x="2700526" y="560156"/>
            <a:chExt cx="3240087" cy="867878"/>
          </a:xfrm>
        </p:grpSpPr>
        <p:sp>
          <p:nvSpPr>
            <p:cNvPr id="22" name="Rounded Rectangle 21"/>
            <p:cNvSpPr/>
            <p:nvPr/>
          </p:nvSpPr>
          <p:spPr>
            <a:xfrm>
              <a:off x="2700526" y="560156"/>
              <a:ext cx="3240087" cy="842844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2735409" y="642792"/>
              <a:ext cx="3124884" cy="7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Experts / scientific</a:t>
              </a:r>
              <a:endParaRPr lang="en-US" sz="20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658" y="3962741"/>
            <a:ext cx="2144688" cy="836111"/>
            <a:chOff x="2700526" y="706543"/>
            <a:chExt cx="3240087" cy="857551"/>
          </a:xfrm>
        </p:grpSpPr>
        <p:sp>
          <p:nvSpPr>
            <p:cNvPr id="25" name="Rounded Rectangle 24"/>
            <p:cNvSpPr/>
            <p:nvPr/>
          </p:nvSpPr>
          <p:spPr>
            <a:xfrm>
              <a:off x="2700526" y="706543"/>
              <a:ext cx="3240087" cy="842844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2771467" y="778852"/>
              <a:ext cx="3124883" cy="7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Policy Makers / MDG report</a:t>
              </a:r>
              <a:endParaRPr lang="en-US" sz="2000" b="1" kern="12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Metadata:</a:t>
            </a:r>
            <a:br>
              <a:rPr lang="en-GB" dirty="0" smtClean="0"/>
            </a:br>
            <a:r>
              <a:rPr lang="en-GB" dirty="0" smtClean="0"/>
              <a:t>Mandatory - Conditional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63" y="1557338"/>
            <a:ext cx="7098789" cy="46799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Mandatory: Important details have to be published with the data</a:t>
            </a:r>
          </a:p>
          <a:p>
            <a:pPr lvl="1"/>
            <a:r>
              <a:rPr lang="en-GB" dirty="0" smtClean="0"/>
              <a:t>Basic: Clear definition, units, time references etc.</a:t>
            </a:r>
          </a:p>
          <a:p>
            <a:pPr lvl="1"/>
            <a:r>
              <a:rPr lang="en-GB" dirty="0" smtClean="0"/>
              <a:t>Interpret data: comparability within graph or table might be influenced</a:t>
            </a:r>
          </a:p>
          <a:p>
            <a:pPr lvl="1"/>
            <a:r>
              <a:rPr lang="en-GB" dirty="0" smtClean="0"/>
              <a:t>If different from what users might expect, e.g. if not according to international recommendations</a:t>
            </a:r>
          </a:p>
          <a:p>
            <a:pPr lvl="1"/>
            <a:r>
              <a:rPr lang="en-GB" dirty="0" smtClean="0"/>
              <a:t>Quality, uncertainty, bias of data</a:t>
            </a:r>
          </a:p>
          <a:p>
            <a:r>
              <a:rPr lang="en-GB" dirty="0" smtClean="0"/>
              <a:t>Conditional: </a:t>
            </a:r>
            <a:r>
              <a:rPr lang="en-GB" dirty="0"/>
              <a:t>Understand </a:t>
            </a:r>
            <a:r>
              <a:rPr lang="en-GB" dirty="0" smtClean="0"/>
              <a:t>comparability and data issues</a:t>
            </a:r>
          </a:p>
          <a:p>
            <a:pPr lvl="1"/>
            <a:endParaRPr lang="en-GB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059234" y="1556793"/>
            <a:ext cx="2846766" cy="1179983"/>
            <a:chOff x="2674143" y="501152"/>
            <a:chExt cx="3240087" cy="1179983"/>
          </a:xfrm>
        </p:grpSpPr>
        <p:sp>
          <p:nvSpPr>
            <p:cNvPr id="6" name="Rounded Rectangle 5"/>
            <p:cNvSpPr/>
            <p:nvPr/>
          </p:nvSpPr>
          <p:spPr>
            <a:xfrm>
              <a:off x="2674143" y="501152"/>
              <a:ext cx="3240087" cy="1179983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31745" y="558754"/>
              <a:ext cx="3124883" cy="106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 smtClean="0"/>
                <a:t>Mandatory</a:t>
              </a:r>
              <a:endParaRPr lang="en-US" sz="30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9234" y="5085185"/>
            <a:ext cx="2846766" cy="1179983"/>
            <a:chOff x="2674143" y="4177043"/>
            <a:chExt cx="3240087" cy="1179983"/>
          </a:xfrm>
        </p:grpSpPr>
        <p:sp>
          <p:nvSpPr>
            <p:cNvPr id="9" name="Rounded Rectangle 8"/>
            <p:cNvSpPr/>
            <p:nvPr/>
          </p:nvSpPr>
          <p:spPr>
            <a:xfrm>
              <a:off x="2674143" y="4177043"/>
              <a:ext cx="3240087" cy="1179983"/>
            </a:xfrm>
            <a:prstGeom prst="round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731744" y="4234644"/>
              <a:ext cx="3124883" cy="1064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/>
                <a:t>Conditional</a:t>
              </a:r>
              <a:endParaRPr lang="en-US" sz="3000" b="1" kern="1200" dirty="0"/>
            </a:p>
          </p:txBody>
        </p:sp>
      </p:grpSp>
      <p:sp>
        <p:nvSpPr>
          <p:cNvPr id="4" name="Up-Down Arrow 3"/>
          <p:cNvSpPr/>
          <p:nvPr/>
        </p:nvSpPr>
        <p:spPr bwMode="auto">
          <a:xfrm>
            <a:off x="8326598" y="2724490"/>
            <a:ext cx="312035" cy="2360695"/>
          </a:xfrm>
          <a:prstGeom prst="up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MS Gothic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3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Selecting Metadata: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Details that are not necessary to understand the data or details that (most probably) do not have a strong influence on the  comparability and quality of the data:</a:t>
            </a:r>
          </a:p>
          <a:p>
            <a:pPr lvl="1"/>
            <a:r>
              <a:rPr lang="en-GB" dirty="0" smtClean="0"/>
              <a:t>References to accuracy and quality of the data (for specialist, not of concern for general users and policy makers)</a:t>
            </a:r>
          </a:p>
          <a:p>
            <a:pPr lvl="1"/>
            <a:r>
              <a:rPr lang="en-GB" dirty="0" smtClean="0"/>
              <a:t>References to further more general information</a:t>
            </a:r>
          </a:p>
          <a:p>
            <a:pPr lvl="1"/>
            <a:r>
              <a:rPr lang="en-GB" dirty="0" smtClean="0"/>
              <a:t>Information about the agency that produces or publishes the data</a:t>
            </a:r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4607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4337" y="404814"/>
            <a:ext cx="8267038" cy="647923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Metadata at website of </a:t>
            </a:r>
            <a:r>
              <a:rPr lang="en-US" sz="2800" dirty="0" smtClean="0"/>
              <a:t>The National  Statistical Office of Georgia (1)</a:t>
            </a:r>
            <a:endParaRPr lang="en-GB" sz="28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3" descr="C:\AAA\TA Azerbaijan-Georgia\NSO Georgia examp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5" y="1484785"/>
            <a:ext cx="7251286" cy="48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 and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Statistics:  </a:t>
            </a:r>
            <a:r>
              <a:rPr lang="en-US" dirty="0"/>
              <a:t>the collection, organization, analysis, interpretation and presentation of </a:t>
            </a:r>
            <a:r>
              <a:rPr lang="en-US" dirty="0" smtClean="0"/>
              <a:t>data</a:t>
            </a:r>
            <a:endParaRPr lang="en-GB" dirty="0" smtClean="0"/>
          </a:p>
          <a:p>
            <a:r>
              <a:rPr lang="en-GB" dirty="0" smtClean="0"/>
              <a:t>Use of data:   </a:t>
            </a:r>
          </a:p>
          <a:p>
            <a:pPr lvl="1"/>
            <a:r>
              <a:rPr lang="en-GB" dirty="0" smtClean="0"/>
              <a:t>Commercial: improve sales</a:t>
            </a:r>
          </a:p>
          <a:p>
            <a:pPr lvl="1"/>
            <a:r>
              <a:rPr lang="en-GB" dirty="0"/>
              <a:t>Science: test hypotheses</a:t>
            </a:r>
          </a:p>
          <a:p>
            <a:pPr lvl="1"/>
            <a:r>
              <a:rPr lang="en-GB" dirty="0" smtClean="0"/>
              <a:t>Policy making: improve the life of the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39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Metadata at website of </a:t>
            </a:r>
            <a:r>
              <a:rPr lang="en-US" sz="2800" dirty="0"/>
              <a:t>The National  Statistical Office of Georgia </a:t>
            </a:r>
            <a:r>
              <a:rPr lang="en-US" sz="2800" dirty="0" smtClean="0"/>
              <a:t>(2)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974" y="1484784"/>
            <a:ext cx="5070563" cy="1944216"/>
          </a:xfrm>
        </p:spPr>
        <p:txBody>
          <a:bodyPr/>
          <a:lstStyle/>
          <a:p>
            <a:r>
              <a:rPr lang="en-GB" sz="2600" dirty="0" smtClean="0"/>
              <a:t>Detailed metadata in </a:t>
            </a:r>
            <a:r>
              <a:rPr lang="en-GB" sz="2600" dirty="0" err="1" smtClean="0"/>
              <a:t>pdf</a:t>
            </a:r>
            <a:r>
              <a:rPr lang="en-GB" sz="2600" dirty="0" smtClean="0"/>
              <a:t> file</a:t>
            </a:r>
          </a:p>
          <a:p>
            <a:r>
              <a:rPr lang="en-GB" sz="2600" dirty="0" smtClean="0"/>
              <a:t>Also: links to methodological documents are provided</a:t>
            </a:r>
            <a:endParaRPr lang="en-GB" sz="2600" dirty="0"/>
          </a:p>
        </p:txBody>
      </p:sp>
      <p:pic>
        <p:nvPicPr>
          <p:cNvPr id="4" name="Picture 2" descr="C:\AAA\TA Azerbaijan-Georgia\NSO Georgia examp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" y="1556793"/>
            <a:ext cx="4667319" cy="48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AAA\TA Azerbaijan-Georgia\NSO Georgia example 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35" y="3212976"/>
            <a:ext cx="4341983" cy="31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4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UNECE MDG Database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510806"/>
              </p:ext>
            </p:extLst>
          </p:nvPr>
        </p:nvGraphicFramePr>
        <p:xfrm>
          <a:off x="1500996" y="1556349"/>
          <a:ext cx="6747512" cy="4705276"/>
        </p:xfrm>
        <a:graphic>
          <a:graphicData uri="http://schemas.openxmlformats.org/drawingml/2006/table">
            <a:tbl>
              <a:tblPr/>
              <a:tblGrid>
                <a:gridCol w="2385856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  <a:gridCol w="335512"/>
              </a:tblGrid>
              <a:tr h="165175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Decent employment by Indicator, Country, Reporting level and Year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75"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7455" marR="7455" marT="68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34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Employment-to-population ratio, total (%)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dirty="0" smtClean="0"/>
                        <a:t>Georgia</a:t>
                      </a:r>
                      <a:endParaRPr lang="en-GB" sz="1200" dirty="0"/>
                    </a:p>
                  </a:txBody>
                  <a:tcPr marL="8255" marR="825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National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58.5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58.6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56.7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54.9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52.3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52.9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80"/>
                          </a:solidFill>
                          <a:effectLst/>
                          <a:latin typeface="Calibri"/>
                        </a:rPr>
                        <a:t>International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56.9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60.1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56.8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56.6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55.2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48.7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44.2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34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Definition of the indicators: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Explanations on the indicators are listed below. Deviations from the standard definitions provided here are specified in the country-specific footnotes.</a:t>
                      </a:r>
                      <a:endParaRPr lang="en-US" sz="1000" b="1" i="0" u="none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75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Indicator</a:t>
                      </a: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Employment-to-population ratio, total (%)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034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employment-to-population ratio is the proportion of a country’s working-age population that is employed. The working-age population is defined as persons aged 15 years and older.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034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National Series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Reference: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 to 2010: UNECE Questionnaire Sept 2011;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in Reference: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 to 2010: NSO; 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Primary Source in Reference: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 to 2010: Integrated Household Survey;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Latest update: 12/12/2012  12:45:00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970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Source: UNECE Statistical Division Database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034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General note on the UNECE MDG Database: 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5175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2639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database aims to show the official national estimates of MDG-indicators used for monitoring progress towards the Millennium Development Goals. Data is shown alongside official international estimates of MDG-indicators (as published on the official United Nations site for the MDG Indicators: http://unstats.un.org/unsd/mdg). Besides the international MDG-indicators, other indicators and disaggregates that are relevant for the UNECE-region are included.</a:t>
                      </a:r>
                    </a:p>
                  </a:txBody>
                  <a:tcPr marL="7455" marR="7455" marT="68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1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Notes: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If more detailed (conditional and optional) metadata are published, references can be made to it</a:t>
            </a:r>
          </a:p>
          <a:p>
            <a:r>
              <a:rPr lang="en-GB" dirty="0" smtClean="0"/>
              <a:t>What is obvious to statisticians, might not be so for data users</a:t>
            </a:r>
          </a:p>
          <a:p>
            <a:r>
              <a:rPr lang="en-GB" dirty="0" smtClean="0"/>
              <a:t>Data can be in graphs, figures, tables, but also in text (including in appendices)</a:t>
            </a:r>
          </a:p>
          <a:p>
            <a:r>
              <a:rPr lang="en-GB" dirty="0" smtClean="0"/>
              <a:t>Metadata can also educate users</a:t>
            </a:r>
          </a:p>
          <a:p>
            <a:r>
              <a:rPr lang="en-GB" dirty="0" smtClean="0"/>
              <a:t>Most people assume that official data are hard facts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2004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Metadata considerations ‘Employment to Population Ratio’: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37" y="1556792"/>
            <a:ext cx="9283166" cy="46799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Data provider (</a:t>
            </a:r>
            <a:r>
              <a:rPr lang="en-US" dirty="0" err="1" smtClean="0"/>
              <a:t>GeoStat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(Primary) Data source (</a:t>
            </a:r>
            <a:r>
              <a:rPr lang="en-US" dirty="0" err="1" smtClean="0"/>
              <a:t>Labour</a:t>
            </a:r>
            <a:r>
              <a:rPr lang="en-US" dirty="0" smtClean="0"/>
              <a:t> Force Survey)</a:t>
            </a:r>
          </a:p>
          <a:p>
            <a:r>
              <a:rPr lang="en-US" dirty="0" smtClean="0"/>
              <a:t>How is ‘Employed’ defined (minimum numbers of hours)</a:t>
            </a:r>
          </a:p>
          <a:p>
            <a:r>
              <a:rPr lang="en-US" dirty="0" smtClean="0"/>
              <a:t>Age </a:t>
            </a:r>
            <a:r>
              <a:rPr lang="en-US" dirty="0"/>
              <a:t>limits of the working age </a:t>
            </a:r>
            <a:r>
              <a:rPr lang="en-US" dirty="0" smtClean="0"/>
              <a:t>population (15+, 15-65, 15-60 etc.)</a:t>
            </a:r>
          </a:p>
          <a:p>
            <a:r>
              <a:rPr lang="en-US" dirty="0" smtClean="0"/>
              <a:t>Reference period (e.g. one month before the survey period)</a:t>
            </a:r>
          </a:p>
          <a:p>
            <a:r>
              <a:rPr lang="en-US" dirty="0" smtClean="0"/>
              <a:t>Break in series (</a:t>
            </a:r>
            <a:r>
              <a:rPr lang="nl-NL" dirty="0"/>
              <a:t>Before </a:t>
            </a:r>
            <a:r>
              <a:rPr lang="nl-NL" dirty="0" smtClean="0"/>
              <a:t>2003, </a:t>
            </a:r>
            <a:r>
              <a:rPr lang="nl-NL" dirty="0"/>
              <a:t>unpaid family workers were </a:t>
            </a:r>
            <a:r>
              <a:rPr lang="nl-NL" dirty="0" smtClean="0"/>
              <a:t>excluded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Impact </a:t>
            </a:r>
            <a:r>
              <a:rPr lang="en-US" dirty="0"/>
              <a:t>of seasonal employment not captured by data collection method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Inclusion </a:t>
            </a:r>
            <a:r>
              <a:rPr lang="en-US" dirty="0"/>
              <a:t>or exclusion of members of the armed forces, mental, penal or other types of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Sample size and sampling method</a:t>
            </a:r>
          </a:p>
          <a:p>
            <a:r>
              <a:rPr lang="en-US" dirty="0" smtClean="0"/>
              <a:t>Interviewers’ instructions</a:t>
            </a:r>
          </a:p>
          <a:p>
            <a:r>
              <a:rPr lang="en-US" dirty="0" smtClean="0"/>
              <a:t>Weighting of data to population structure and/or age/sex standardization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317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Metadata considerations ‘Employment to Population Ratio’: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37" y="1412776"/>
            <a:ext cx="9439183" cy="4968552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/>
              <a:t>Data provider (</a:t>
            </a:r>
            <a:r>
              <a:rPr lang="en-US" sz="3800" b="1" dirty="0" err="1" smtClean="0"/>
              <a:t>GeoStat</a:t>
            </a:r>
            <a:r>
              <a:rPr lang="en-US" sz="3800" b="1" dirty="0" smtClean="0"/>
              <a:t>)</a:t>
            </a:r>
          </a:p>
          <a:p>
            <a:r>
              <a:rPr lang="en-US" sz="3800" b="1" dirty="0" smtClean="0"/>
              <a:t>(Primary) Data source (</a:t>
            </a:r>
            <a:r>
              <a:rPr lang="en-US" sz="3800" b="1" dirty="0" err="1" smtClean="0"/>
              <a:t>Labour</a:t>
            </a:r>
            <a:r>
              <a:rPr lang="en-US" sz="3800" b="1" dirty="0" smtClean="0"/>
              <a:t> Force Survey)</a:t>
            </a:r>
          </a:p>
          <a:p>
            <a:r>
              <a:rPr lang="en-US" sz="3800" b="1" i="1" dirty="0" smtClean="0"/>
              <a:t>How is ‘Employed’ defined (minimum numbers of hours)</a:t>
            </a:r>
          </a:p>
          <a:p>
            <a:r>
              <a:rPr lang="en-US" sz="3800" b="1" i="1" dirty="0" smtClean="0"/>
              <a:t>Age </a:t>
            </a:r>
            <a:r>
              <a:rPr lang="en-US" sz="3800" b="1" i="1" dirty="0"/>
              <a:t>limits of the working age </a:t>
            </a:r>
            <a:r>
              <a:rPr lang="en-US" sz="3800" b="1" i="1" dirty="0" smtClean="0"/>
              <a:t>population (15+, 15-65, 15-60 etc.)</a:t>
            </a:r>
          </a:p>
          <a:p>
            <a:r>
              <a:rPr lang="en-US" sz="2900" dirty="0" smtClean="0"/>
              <a:t>Reference period (e.g. one month before the survey period)</a:t>
            </a:r>
            <a:endParaRPr lang="en-US" dirty="0" smtClean="0"/>
          </a:p>
          <a:p>
            <a:r>
              <a:rPr lang="en-US" sz="3800" b="1" i="1" dirty="0" smtClean="0"/>
              <a:t>Break in series </a:t>
            </a:r>
            <a:r>
              <a:rPr lang="en-US" sz="2900" b="1" i="1" dirty="0" smtClean="0"/>
              <a:t>(</a:t>
            </a:r>
            <a:r>
              <a:rPr lang="nl-NL" sz="2900" b="1" dirty="0"/>
              <a:t>Before </a:t>
            </a:r>
            <a:r>
              <a:rPr lang="nl-NL" sz="2900" b="1" dirty="0" smtClean="0"/>
              <a:t>2003, </a:t>
            </a:r>
            <a:r>
              <a:rPr lang="nl-NL" sz="2900" b="1" dirty="0"/>
              <a:t>unpaid family workers were </a:t>
            </a:r>
            <a:r>
              <a:rPr lang="nl-NL" sz="2900" b="1" dirty="0" smtClean="0"/>
              <a:t>excluded</a:t>
            </a:r>
            <a:r>
              <a:rPr lang="en-US" sz="2900" b="1" i="1" dirty="0" smtClean="0"/>
              <a:t>)</a:t>
            </a:r>
            <a:endParaRPr lang="en-US" sz="3000" b="1" i="1" dirty="0"/>
          </a:p>
          <a:p>
            <a:r>
              <a:rPr lang="en-US" sz="2900" dirty="0" smtClean="0"/>
              <a:t>Impact </a:t>
            </a:r>
            <a:r>
              <a:rPr lang="en-US" sz="2900" dirty="0"/>
              <a:t>of seasonal employment not captured by data collection method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Inclusion </a:t>
            </a:r>
            <a:r>
              <a:rPr lang="en-US" sz="2900" dirty="0"/>
              <a:t>or exclusion of members of the armed forces, mental, penal or other types of </a:t>
            </a:r>
            <a:r>
              <a:rPr lang="en-US" sz="2900" dirty="0" smtClean="0"/>
              <a:t>institutions</a:t>
            </a:r>
          </a:p>
          <a:p>
            <a:r>
              <a:rPr lang="en-US" sz="2900" dirty="0" smtClean="0"/>
              <a:t>Sample size and sampling method</a:t>
            </a:r>
          </a:p>
          <a:p>
            <a:r>
              <a:rPr lang="en-US" sz="2900" dirty="0" smtClean="0"/>
              <a:t>Interviewers’ instructions</a:t>
            </a:r>
          </a:p>
          <a:p>
            <a:r>
              <a:rPr lang="en-US" sz="2900" dirty="0" smtClean="0"/>
              <a:t>Weighting of data to population structure and/or age/sex standardization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45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Example Policy makers/National MDG report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Mandatory (Basic information):</a:t>
            </a:r>
          </a:p>
          <a:p>
            <a:pPr lvl="1"/>
            <a:r>
              <a:rPr lang="nl-NL" dirty="0" smtClean="0"/>
              <a:t>Title: Employment-to-population ratio*, Georgia**</a:t>
            </a:r>
          </a:p>
          <a:p>
            <a:pPr lvl="1"/>
            <a:r>
              <a:rPr lang="nl-NL" dirty="0" smtClean="0"/>
              <a:t>Source: GeoStat, annual </a:t>
            </a:r>
            <a:r>
              <a:rPr lang="nl-NL" dirty="0"/>
              <a:t>Labour Force Survey </a:t>
            </a:r>
            <a:r>
              <a:rPr lang="nl-NL" dirty="0" smtClean="0"/>
              <a:t>1999-2014</a:t>
            </a:r>
          </a:p>
          <a:p>
            <a:pPr lvl="1"/>
            <a:r>
              <a:rPr lang="nl-NL" dirty="0" smtClean="0"/>
              <a:t>Before 2003, unpaid family workers were excluded </a:t>
            </a:r>
          </a:p>
          <a:p>
            <a:r>
              <a:rPr lang="nl-NL" dirty="0" smtClean="0"/>
              <a:t>Conditional (Important info on time-series)</a:t>
            </a:r>
          </a:p>
          <a:p>
            <a:pPr lvl="1"/>
            <a:r>
              <a:rPr lang="en-US" dirty="0" smtClean="0"/>
              <a:t>Footnote: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* The </a:t>
            </a:r>
            <a:r>
              <a:rPr lang="en-US" dirty="0"/>
              <a:t>proportion of </a:t>
            </a:r>
            <a:r>
              <a:rPr lang="en-US" dirty="0" smtClean="0"/>
              <a:t>the </a:t>
            </a:r>
            <a:r>
              <a:rPr lang="en-US" dirty="0"/>
              <a:t>working-age population </a:t>
            </a:r>
            <a:r>
              <a:rPr lang="en-US" dirty="0" smtClean="0"/>
              <a:t>of 15 years and over that </a:t>
            </a:r>
            <a:r>
              <a:rPr lang="en-US" dirty="0"/>
              <a:t>is </a:t>
            </a:r>
            <a:r>
              <a:rPr lang="en-US" dirty="0" smtClean="0"/>
              <a:t>employed.</a:t>
            </a:r>
          </a:p>
          <a:p>
            <a:pPr marL="457200" lvl="1" indent="0">
              <a:buNone/>
            </a:pPr>
            <a:r>
              <a:rPr lang="nl-NL" dirty="0" smtClean="0"/>
              <a:t>	** Excluding </a:t>
            </a:r>
            <a:r>
              <a:rPr lang="nl-NL" dirty="0"/>
              <a:t>the occupied territories of Abkhazia and </a:t>
            </a:r>
            <a:r>
              <a:rPr lang="nl-NL" dirty="0" smtClean="0"/>
              <a:t>Tskhinval</a:t>
            </a:r>
          </a:p>
          <a:p>
            <a:pPr marL="457200" lvl="1" indent="0">
              <a:buNone/>
            </a:pPr>
            <a:r>
              <a:rPr lang="nl-N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3304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Conditional: In appendix, through link or text box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Employed refers to persons </a:t>
            </a:r>
            <a:r>
              <a:rPr lang="en-GB" dirty="0" smtClean="0"/>
              <a:t>age 15 and above </a:t>
            </a:r>
            <a:r>
              <a:rPr lang="en-GB" dirty="0"/>
              <a:t>who performed any work at all, in the reference period, for pay or profit (or pay in kind), or were temporarily absent from a job for such reasons as illness, maternity or parental leave, holiday, training or industrial dispute. Unpaid family workers who work for at least one hour </a:t>
            </a:r>
            <a:r>
              <a:rPr lang="en-GB" dirty="0" smtClean="0"/>
              <a:t>are included </a:t>
            </a:r>
            <a:r>
              <a:rPr lang="en-GB" dirty="0"/>
              <a:t>in the count of </a:t>
            </a:r>
            <a:r>
              <a:rPr lang="en-GB" dirty="0" smtClean="0"/>
              <a:t>employment.</a:t>
            </a:r>
          </a:p>
          <a:p>
            <a:r>
              <a:rPr lang="nl-NL" dirty="0" smtClean="0"/>
              <a:t>Census based revised </a:t>
            </a:r>
            <a:r>
              <a:rPr lang="nl-NL" dirty="0"/>
              <a:t>population </a:t>
            </a:r>
            <a:r>
              <a:rPr lang="nl-NL" dirty="0" smtClean="0"/>
              <a:t>estimates by sex and age </a:t>
            </a:r>
            <a:r>
              <a:rPr lang="nl-NL" dirty="0"/>
              <a:t>were used to reweight the </a:t>
            </a:r>
            <a:r>
              <a:rPr lang="nl-NL" dirty="0" smtClean="0"/>
              <a:t>2004-2014 employment-to-population ratios</a:t>
            </a:r>
            <a:endParaRPr lang="en-GB" dirty="0"/>
          </a:p>
          <a:p>
            <a:r>
              <a:rPr lang="en-GB" dirty="0" smtClean="0"/>
              <a:t>Detailed info on Labour Force Survey</a:t>
            </a:r>
          </a:p>
          <a:p>
            <a:r>
              <a:rPr lang="en-GB" dirty="0" smtClean="0"/>
              <a:t>Contact details </a:t>
            </a:r>
            <a:r>
              <a:rPr lang="en-GB" dirty="0" err="1" smtClean="0"/>
              <a:t>GeoStat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454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Example Graph (hypothetical):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1484784"/>
            <a:ext cx="565833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13" y="1736724"/>
            <a:ext cx="3938887" cy="414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46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</a:t>
            </a:r>
            <a:r>
              <a:rPr lang="en-GB" dirty="0" smtClean="0"/>
              <a:t>‘</a:t>
            </a:r>
            <a:r>
              <a:rPr lang="en-GB" dirty="0"/>
              <a:t>Employment to Population Ratio</a:t>
            </a:r>
            <a:r>
              <a:rPr lang="en-GB" dirty="0" smtClean="0"/>
              <a:t>’ for MDG report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1406829"/>
            <a:ext cx="7579312" cy="483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848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Indicators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Poverty line</a:t>
            </a:r>
          </a:p>
          <a:p>
            <a:r>
              <a:rPr lang="en-US" dirty="0"/>
              <a:t>Net enrolment in primary and secondary</a:t>
            </a:r>
          </a:p>
          <a:p>
            <a:r>
              <a:rPr lang="en-US" dirty="0"/>
              <a:t>Infant and child mortality rate</a:t>
            </a:r>
          </a:p>
          <a:p>
            <a:r>
              <a:rPr lang="en-US" dirty="0"/>
              <a:t>Proportion using improved water sources</a:t>
            </a:r>
          </a:p>
          <a:p>
            <a:r>
              <a:rPr lang="en-US" dirty="0"/>
              <a:t>Internet users per 1000 </a:t>
            </a:r>
            <a:r>
              <a:rPr lang="en-US" dirty="0" smtClean="0"/>
              <a:t>population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Evidence-based decision making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</a:t>
            </a:r>
            <a:r>
              <a:rPr lang="en-GB" dirty="0" smtClean="0"/>
              <a:t>for national </a:t>
            </a:r>
            <a:r>
              <a:rPr lang="en-GB" dirty="0"/>
              <a:t>policy </a:t>
            </a:r>
            <a:r>
              <a:rPr lang="en-GB" dirty="0" smtClean="0"/>
              <a:t>making:</a:t>
            </a:r>
          </a:p>
          <a:p>
            <a:pPr lvl="1"/>
            <a:r>
              <a:rPr lang="en-GB" dirty="0" smtClean="0"/>
              <a:t>Where are the problems and has the government to intervene</a:t>
            </a:r>
          </a:p>
          <a:p>
            <a:pPr lvl="1"/>
            <a:r>
              <a:rPr lang="en-GB" dirty="0" smtClean="0"/>
              <a:t>Are government policies effective</a:t>
            </a:r>
          </a:p>
          <a:p>
            <a:pPr lvl="1"/>
            <a:r>
              <a:rPr lang="en-GB" dirty="0" smtClean="0"/>
              <a:t>What can we learn from other countries</a:t>
            </a:r>
          </a:p>
          <a:p>
            <a:r>
              <a:rPr lang="en-GB" dirty="0" smtClean="0"/>
              <a:t>Data for international policy making:</a:t>
            </a:r>
          </a:p>
          <a:p>
            <a:pPr lvl="1"/>
            <a:r>
              <a:rPr lang="en-GB" dirty="0" smtClean="0"/>
              <a:t>Where is help needed</a:t>
            </a:r>
          </a:p>
          <a:p>
            <a:pPr lvl="1"/>
            <a:r>
              <a:rPr lang="en-GB" dirty="0" smtClean="0"/>
              <a:t>Are countries fulfilling their obligations (treaties, declarations etc.)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56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404814"/>
            <a:ext cx="8425070" cy="936625"/>
          </a:xfrm>
        </p:spPr>
        <p:txBody>
          <a:bodyPr/>
          <a:lstStyle/>
          <a:p>
            <a:r>
              <a:rPr lang="en-GB" dirty="0"/>
              <a:t>Metadata for tracking development progress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Did we make progress?</a:t>
            </a:r>
          </a:p>
          <a:p>
            <a:r>
              <a:rPr lang="en-GB" dirty="0" smtClean="0"/>
              <a:t>Are the trends real?</a:t>
            </a:r>
          </a:p>
          <a:p>
            <a:r>
              <a:rPr lang="en-GB" dirty="0" smtClean="0"/>
              <a:t>Are we measuring what we think we are measuring?</a:t>
            </a:r>
          </a:p>
          <a:p>
            <a:r>
              <a:rPr lang="en-GB" dirty="0" smtClean="0"/>
              <a:t>Is the improvement significant?</a:t>
            </a:r>
          </a:p>
          <a:p>
            <a:r>
              <a:rPr lang="en-GB" dirty="0" smtClean="0"/>
              <a:t>How do we compare to other countries and regions?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8307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Millennium Development Goals (MDGs)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Largest </a:t>
            </a:r>
            <a:r>
              <a:rPr lang="en-US" sz="2800" dirty="0"/>
              <a:t>international effort to reduce poverty and improve livelihood</a:t>
            </a:r>
          </a:p>
          <a:p>
            <a:pPr marL="400050" lvl="1" indent="0">
              <a:buFontTx/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Time-bound Goals and quantified Targets for addressing poverty </a:t>
            </a:r>
            <a:r>
              <a:rPr lang="en-US" dirty="0" err="1" smtClean="0"/>
              <a:t>operazionalized</a:t>
            </a:r>
            <a:r>
              <a:rPr lang="en-US" dirty="0" smtClean="0"/>
              <a:t> into 60+ Indicators</a:t>
            </a:r>
          </a:p>
          <a:p>
            <a:r>
              <a:rPr lang="en-US" sz="2800" dirty="0"/>
              <a:t>Monitoring at heart of MDG framework</a:t>
            </a:r>
          </a:p>
          <a:p>
            <a:pPr marL="857250" lvl="1" indent="-457200">
              <a:buFont typeface="Wingdings" pitchFamily="2" charset="2"/>
              <a:buChar char="è"/>
            </a:pPr>
            <a:r>
              <a:rPr lang="en-US" dirty="0" smtClean="0"/>
              <a:t>Unprecedented international cooperation in statistics development and monitoring</a:t>
            </a:r>
          </a:p>
          <a:p>
            <a:r>
              <a:rPr lang="en-GB" dirty="0" smtClean="0"/>
              <a:t>National monitoring with additional Goals, Targets and Indicators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62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progress towards the MDGs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Both National MDG Reporting as well as International monitoring</a:t>
            </a:r>
          </a:p>
          <a:p>
            <a:r>
              <a:rPr lang="en-GB" dirty="0" smtClean="0"/>
              <a:t>National and International estimates are (most) often different</a:t>
            </a:r>
          </a:p>
          <a:p>
            <a:r>
              <a:rPr lang="en-GB" dirty="0" smtClean="0"/>
              <a:t>Differences in: definition</a:t>
            </a:r>
            <a:r>
              <a:rPr lang="en-GB" dirty="0"/>
              <a:t>, </a:t>
            </a:r>
            <a:r>
              <a:rPr lang="en-GB" dirty="0" smtClean="0"/>
              <a:t>methodology, </a:t>
            </a:r>
            <a:r>
              <a:rPr lang="en-GB" dirty="0"/>
              <a:t>reference population, </a:t>
            </a:r>
            <a:r>
              <a:rPr lang="en-GB" dirty="0" smtClean="0"/>
              <a:t>primary data source, reliability/uncertainty/bias?</a:t>
            </a:r>
            <a:endParaRPr lang="en-GB" dirty="0"/>
          </a:p>
          <a:p>
            <a:r>
              <a:rPr lang="en-GB" dirty="0" smtClean="0"/>
              <a:t>But: In both national and international reporting, metadata is largely missing and inadequate</a:t>
            </a:r>
          </a:p>
        </p:txBody>
      </p:sp>
    </p:spTree>
    <p:extLst>
      <p:ext uri="{BB962C8B-B14F-4D97-AF65-F5344CB8AC3E}">
        <p14:creationId xmlns:p14="http://schemas.microsoft.com/office/powerpoint/2010/main" val="359249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2.1 Total net enrolment ratio in primary education</a:t>
            </a:r>
            <a:endParaRPr lang="en-GB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4" y="1557338"/>
            <a:ext cx="9242571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19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Inter-agency Group for Child Mortality </a:t>
            </a:r>
            <a:r>
              <a:rPr lang="en-US" sz="2800" dirty="0" smtClean="0"/>
              <a:t>Estimation</a:t>
            </a:r>
            <a:r>
              <a:rPr lang="en-GB" sz="2800" dirty="0" smtClean="0"/>
              <a:t> (IGME), 2012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5" y="1557338"/>
            <a:ext cx="779941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43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Sources and Methods:</a:t>
            </a:r>
            <a:endParaRPr lang="en-GB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10" y="1557338"/>
            <a:ext cx="7789279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010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20845</TotalTime>
  <Words>1482</Words>
  <Application>Microsoft Office PowerPoint</Application>
  <PresentationFormat>A4 Paper (210x297 mm)</PresentationFormat>
  <Paragraphs>196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Default Design</vt:lpstr>
      <vt:lpstr>1_Default Design</vt:lpstr>
      <vt:lpstr>Getting the Facts Right: Metadata for MDG and other indicators</vt:lpstr>
      <vt:lpstr>Statistics and Data</vt:lpstr>
      <vt:lpstr>Evidence-based decision making </vt:lpstr>
      <vt:lpstr>Metadata for tracking development progress </vt:lpstr>
      <vt:lpstr>Millennium Development Goals (MDGs)</vt:lpstr>
      <vt:lpstr>Monitoring progress towards the MDGs</vt:lpstr>
      <vt:lpstr>Coverage 2.1 Total net enrolment ratio in primary education</vt:lpstr>
      <vt:lpstr>Inter-agency Group for Child Mortality Estimation (IGME), 2012</vt:lpstr>
      <vt:lpstr>Available Sources and Methods:</vt:lpstr>
      <vt:lpstr>What are the real Facts?</vt:lpstr>
      <vt:lpstr>Getting the Facts Right</vt:lpstr>
      <vt:lpstr>Possible Metadata</vt:lpstr>
      <vt:lpstr>Identifying metadata</vt:lpstr>
      <vt:lpstr>Systematic Identification of metadata</vt:lpstr>
      <vt:lpstr>Selecting Metadata</vt:lpstr>
      <vt:lpstr>Format and location depends on type of publication and audience</vt:lpstr>
      <vt:lpstr>Selecting Metadata: Mandatory - Conditional</vt:lpstr>
      <vt:lpstr>Selecting Metadata: Optional</vt:lpstr>
      <vt:lpstr>Metadata at website of The National  Statistical Office of Georgia (1)</vt:lpstr>
      <vt:lpstr>Metadata at website of The National  Statistical Office of Georgia (2)</vt:lpstr>
      <vt:lpstr>UNECE MDG Database</vt:lpstr>
      <vt:lpstr>Some Notes:</vt:lpstr>
      <vt:lpstr>Example Metadata considerations ‘Employment to Population Ratio’:</vt:lpstr>
      <vt:lpstr>Example Metadata considerations ‘Employment to Population Ratio’:</vt:lpstr>
      <vt:lpstr>Example Policy makers/National MDG report</vt:lpstr>
      <vt:lpstr>Conditional: In appendix, through link or text box</vt:lpstr>
      <vt:lpstr>Example Graph (hypothetical):</vt:lpstr>
      <vt:lpstr>Example ‘Employment to Population Ratio’ for MDG report</vt:lpstr>
      <vt:lpstr>Indicators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Gardner</dc:creator>
  <cp:lastModifiedBy>TaG</cp:lastModifiedBy>
  <cp:revision>211</cp:revision>
  <cp:lastPrinted>1601-01-01T00:00:00Z</cp:lastPrinted>
  <dcterms:created xsi:type="dcterms:W3CDTF">2006-08-10T12:43:08Z</dcterms:created>
  <dcterms:modified xsi:type="dcterms:W3CDTF">2013-07-04T13:50:47Z</dcterms:modified>
</cp:coreProperties>
</file>