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87" r:id="rId3"/>
    <p:sldId id="289" r:id="rId4"/>
    <p:sldId id="290" r:id="rId5"/>
    <p:sldId id="291" r:id="rId6"/>
    <p:sldId id="292" r:id="rId7"/>
    <p:sldId id="288" r:id="rId8"/>
    <p:sldId id="302" r:id="rId9"/>
    <p:sldId id="300" r:id="rId10"/>
    <p:sldId id="301" r:id="rId11"/>
    <p:sldId id="303" r:id="rId12"/>
    <p:sldId id="293" r:id="rId13"/>
    <p:sldId id="299" r:id="rId14"/>
    <p:sldId id="295" r:id="rId15"/>
    <p:sldId id="297" r:id="rId16"/>
    <p:sldId id="296" r:id="rId17"/>
    <p:sldId id="29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AF5"/>
    <a:srgbClr val="FBFBF9"/>
    <a:srgbClr val="F6F1DE"/>
    <a:srgbClr val="FCFBF9"/>
    <a:srgbClr val="FEFEFE"/>
    <a:srgbClr val="5B9BD5"/>
    <a:srgbClr val="BDD7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908" autoAdjust="0"/>
  </p:normalViewPr>
  <p:slideViewPr>
    <p:cSldViewPr snapToGrid="0">
      <p:cViewPr>
        <p:scale>
          <a:sx n="76" d="100"/>
          <a:sy n="76" d="100"/>
        </p:scale>
        <p:origin x="-32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G:\Dropbox\stats2info\045%20UNECE%20Gender%20Statistics\Data%20used%20in%20toolkit.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G:\Dropbox\stats2info\045%20UNECE%20Gender%20Statistics\Data%20used%20in%20toolki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2160" b="0" i="0" u="none" strike="noStrike" kern="1200" spc="0" baseline="0">
                <a:solidFill>
                  <a:schemeClr val="tx1"/>
                </a:solidFill>
                <a:latin typeface="+mn-lt"/>
                <a:ea typeface="+mn-ea"/>
                <a:cs typeface="+mn-cs"/>
              </a:defRPr>
            </a:pPr>
            <a:r>
              <a:rPr lang="en-AU" dirty="0"/>
              <a:t>Distribution of status in employment, </a:t>
            </a:r>
            <a:r>
              <a:rPr lang="en-AU" dirty="0" smtClean="0"/>
              <a:t/>
            </a:r>
            <a:br>
              <a:rPr lang="en-AU" dirty="0" smtClean="0"/>
            </a:br>
            <a:r>
              <a:rPr lang="en-AU" dirty="0" smtClean="0"/>
              <a:t>by </a:t>
            </a:r>
            <a:r>
              <a:rPr lang="en-AU" dirty="0"/>
              <a:t>sex, selected countries, 2010</a:t>
            </a:r>
          </a:p>
        </c:rich>
      </c:tx>
      <c:layout>
        <c:manualLayout>
          <c:xMode val="edge"/>
          <c:yMode val="edge"/>
          <c:x val="5.8678915135608042E-3"/>
          <c:y val="1.8518518518518517E-2"/>
        </c:manualLayout>
      </c:layout>
      <c:overlay val="0"/>
      <c:spPr>
        <a:noFill/>
        <a:ln>
          <a:noFill/>
        </a:ln>
        <a:effectLst/>
      </c:spPr>
    </c:title>
    <c:autoTitleDeleted val="0"/>
    <c:plotArea>
      <c:layout/>
      <c:barChart>
        <c:barDir val="col"/>
        <c:grouping val="percentStacked"/>
        <c:varyColors val="0"/>
        <c:ser>
          <c:idx val="0"/>
          <c:order val="0"/>
          <c:tx>
            <c:strRef>
              <c:f>Status!$P$7</c:f>
              <c:strCache>
                <c:ptCount val="1"/>
                <c:pt idx="0">
                  <c:v>Employees</c:v>
                </c:pt>
              </c:strCache>
            </c:strRef>
          </c:tx>
          <c:spPr>
            <a:solidFill>
              <a:schemeClr val="accent1"/>
            </a:solidFill>
            <a:ln>
              <a:noFill/>
            </a:ln>
            <a:effectLst/>
          </c:spPr>
          <c:invertIfNegative val="0"/>
          <c:cat>
            <c:multiLvlStrRef>
              <c:f>Status!$Q$5:$X$6</c:f>
              <c:multiLvlStrCache>
                <c:ptCount val="8"/>
                <c:lvl>
                  <c:pt idx="0">
                    <c:v>Female</c:v>
                  </c:pt>
                  <c:pt idx="1">
                    <c:v>Male</c:v>
                  </c:pt>
                  <c:pt idx="2">
                    <c:v>Female</c:v>
                  </c:pt>
                  <c:pt idx="3">
                    <c:v>Male</c:v>
                  </c:pt>
                  <c:pt idx="4">
                    <c:v>Female</c:v>
                  </c:pt>
                  <c:pt idx="5">
                    <c:v>Male</c:v>
                  </c:pt>
                  <c:pt idx="6">
                    <c:v>Female</c:v>
                  </c:pt>
                  <c:pt idx="7">
                    <c:v>Male</c:v>
                  </c:pt>
                </c:lvl>
                <c:lvl>
                  <c:pt idx="0">
                    <c:v>Armenia</c:v>
                  </c:pt>
                  <c:pt idx="2">
                    <c:v>Georgia</c:v>
                  </c:pt>
                  <c:pt idx="4">
                    <c:v>Russian Federation</c:v>
                  </c:pt>
                  <c:pt idx="6">
                    <c:v>Ukraine</c:v>
                  </c:pt>
                </c:lvl>
              </c:multiLvlStrCache>
            </c:multiLvlStrRef>
          </c:cat>
          <c:val>
            <c:numRef>
              <c:f>Status!$Q$7:$X$7</c:f>
              <c:numCache>
                <c:formatCode>General</c:formatCode>
                <c:ptCount val="8"/>
                <c:pt idx="0">
                  <c:v>50</c:v>
                </c:pt>
                <c:pt idx="1">
                  <c:v>62</c:v>
                </c:pt>
                <c:pt idx="2">
                  <c:v>39</c:v>
                </c:pt>
                <c:pt idx="3">
                  <c:v>37</c:v>
                </c:pt>
                <c:pt idx="4">
                  <c:v>94</c:v>
                </c:pt>
                <c:pt idx="5">
                  <c:v>92</c:v>
                </c:pt>
                <c:pt idx="6">
                  <c:v>80</c:v>
                </c:pt>
                <c:pt idx="7">
                  <c:v>82</c:v>
                </c:pt>
              </c:numCache>
            </c:numRef>
          </c:val>
        </c:ser>
        <c:ser>
          <c:idx val="1"/>
          <c:order val="1"/>
          <c:tx>
            <c:strRef>
              <c:f>Status!$P$8</c:f>
              <c:strCache>
                <c:ptCount val="1"/>
                <c:pt idx="0">
                  <c:v>Employers</c:v>
                </c:pt>
              </c:strCache>
            </c:strRef>
          </c:tx>
          <c:spPr>
            <a:solidFill>
              <a:schemeClr val="accent2"/>
            </a:solidFill>
            <a:ln>
              <a:noFill/>
            </a:ln>
            <a:effectLst/>
          </c:spPr>
          <c:invertIfNegative val="0"/>
          <c:cat>
            <c:multiLvlStrRef>
              <c:f>Status!$Q$5:$X$6</c:f>
              <c:multiLvlStrCache>
                <c:ptCount val="8"/>
                <c:lvl>
                  <c:pt idx="0">
                    <c:v>Female</c:v>
                  </c:pt>
                  <c:pt idx="1">
                    <c:v>Male</c:v>
                  </c:pt>
                  <c:pt idx="2">
                    <c:v>Female</c:v>
                  </c:pt>
                  <c:pt idx="3">
                    <c:v>Male</c:v>
                  </c:pt>
                  <c:pt idx="4">
                    <c:v>Female</c:v>
                  </c:pt>
                  <c:pt idx="5">
                    <c:v>Male</c:v>
                  </c:pt>
                  <c:pt idx="6">
                    <c:v>Female</c:v>
                  </c:pt>
                  <c:pt idx="7">
                    <c:v>Male</c:v>
                  </c:pt>
                </c:lvl>
                <c:lvl>
                  <c:pt idx="0">
                    <c:v>Armenia</c:v>
                  </c:pt>
                  <c:pt idx="2">
                    <c:v>Georgia</c:v>
                  </c:pt>
                  <c:pt idx="4">
                    <c:v>Russian Federation</c:v>
                  </c:pt>
                  <c:pt idx="6">
                    <c:v>Ukraine</c:v>
                  </c:pt>
                </c:lvl>
              </c:multiLvlStrCache>
            </c:multiLvlStrRef>
          </c:cat>
          <c:val>
            <c:numRef>
              <c:f>Status!$Q$8:$X$8</c:f>
              <c:numCache>
                <c:formatCode>General</c:formatCode>
                <c:ptCount val="8"/>
                <c:pt idx="0">
                  <c:v>0</c:v>
                </c:pt>
                <c:pt idx="1">
                  <c:v>1</c:v>
                </c:pt>
                <c:pt idx="2">
                  <c:v>1</c:v>
                </c:pt>
                <c:pt idx="3">
                  <c:v>2</c:v>
                </c:pt>
                <c:pt idx="4">
                  <c:v>1</c:v>
                </c:pt>
                <c:pt idx="5">
                  <c:v>2</c:v>
                </c:pt>
                <c:pt idx="6">
                  <c:v>1</c:v>
                </c:pt>
                <c:pt idx="7">
                  <c:v>1</c:v>
                </c:pt>
              </c:numCache>
            </c:numRef>
          </c:val>
        </c:ser>
        <c:ser>
          <c:idx val="2"/>
          <c:order val="2"/>
          <c:tx>
            <c:strRef>
              <c:f>Status!$P$9</c:f>
              <c:strCache>
                <c:ptCount val="1"/>
                <c:pt idx="0">
                  <c:v>Own-account workers</c:v>
                </c:pt>
              </c:strCache>
            </c:strRef>
          </c:tx>
          <c:spPr>
            <a:solidFill>
              <a:schemeClr val="accent3"/>
            </a:solidFill>
            <a:ln>
              <a:noFill/>
            </a:ln>
            <a:effectLst/>
          </c:spPr>
          <c:invertIfNegative val="0"/>
          <c:cat>
            <c:multiLvlStrRef>
              <c:f>Status!$Q$5:$X$6</c:f>
              <c:multiLvlStrCache>
                <c:ptCount val="8"/>
                <c:lvl>
                  <c:pt idx="0">
                    <c:v>Female</c:v>
                  </c:pt>
                  <c:pt idx="1">
                    <c:v>Male</c:v>
                  </c:pt>
                  <c:pt idx="2">
                    <c:v>Female</c:v>
                  </c:pt>
                  <c:pt idx="3">
                    <c:v>Male</c:v>
                  </c:pt>
                  <c:pt idx="4">
                    <c:v>Female</c:v>
                  </c:pt>
                  <c:pt idx="5">
                    <c:v>Male</c:v>
                  </c:pt>
                  <c:pt idx="6">
                    <c:v>Female</c:v>
                  </c:pt>
                  <c:pt idx="7">
                    <c:v>Male</c:v>
                  </c:pt>
                </c:lvl>
                <c:lvl>
                  <c:pt idx="0">
                    <c:v>Armenia</c:v>
                  </c:pt>
                  <c:pt idx="2">
                    <c:v>Georgia</c:v>
                  </c:pt>
                  <c:pt idx="4">
                    <c:v>Russian Federation</c:v>
                  </c:pt>
                  <c:pt idx="6">
                    <c:v>Ukraine</c:v>
                  </c:pt>
                </c:lvl>
              </c:multiLvlStrCache>
            </c:multiLvlStrRef>
          </c:cat>
          <c:val>
            <c:numRef>
              <c:f>Status!$Q$9:$X$9</c:f>
              <c:numCache>
                <c:formatCode>General</c:formatCode>
                <c:ptCount val="8"/>
                <c:pt idx="0">
                  <c:v>27</c:v>
                </c:pt>
                <c:pt idx="1">
                  <c:v>27</c:v>
                </c:pt>
                <c:pt idx="2">
                  <c:v>27</c:v>
                </c:pt>
                <c:pt idx="3">
                  <c:v>44</c:v>
                </c:pt>
                <c:pt idx="4">
                  <c:v>5</c:v>
                </c:pt>
                <c:pt idx="5">
                  <c:v>6</c:v>
                </c:pt>
                <c:pt idx="6">
                  <c:v>18</c:v>
                </c:pt>
                <c:pt idx="7">
                  <c:v>16</c:v>
                </c:pt>
              </c:numCache>
            </c:numRef>
          </c:val>
        </c:ser>
        <c:ser>
          <c:idx val="3"/>
          <c:order val="3"/>
          <c:tx>
            <c:strRef>
              <c:f>Status!$P$10</c:f>
              <c:strCache>
                <c:ptCount val="1"/>
                <c:pt idx="0">
                  <c:v>Family workers</c:v>
                </c:pt>
              </c:strCache>
            </c:strRef>
          </c:tx>
          <c:spPr>
            <a:solidFill>
              <a:schemeClr val="accent4"/>
            </a:solidFill>
            <a:ln>
              <a:noFill/>
            </a:ln>
            <a:effectLst/>
          </c:spPr>
          <c:invertIfNegative val="0"/>
          <c:cat>
            <c:multiLvlStrRef>
              <c:f>Status!$Q$5:$X$6</c:f>
              <c:multiLvlStrCache>
                <c:ptCount val="8"/>
                <c:lvl>
                  <c:pt idx="0">
                    <c:v>Female</c:v>
                  </c:pt>
                  <c:pt idx="1">
                    <c:v>Male</c:v>
                  </c:pt>
                  <c:pt idx="2">
                    <c:v>Female</c:v>
                  </c:pt>
                  <c:pt idx="3">
                    <c:v>Male</c:v>
                  </c:pt>
                  <c:pt idx="4">
                    <c:v>Female</c:v>
                  </c:pt>
                  <c:pt idx="5">
                    <c:v>Male</c:v>
                  </c:pt>
                  <c:pt idx="6">
                    <c:v>Female</c:v>
                  </c:pt>
                  <c:pt idx="7">
                    <c:v>Male</c:v>
                  </c:pt>
                </c:lvl>
                <c:lvl>
                  <c:pt idx="0">
                    <c:v>Armenia</c:v>
                  </c:pt>
                  <c:pt idx="2">
                    <c:v>Georgia</c:v>
                  </c:pt>
                  <c:pt idx="4">
                    <c:v>Russian Federation</c:v>
                  </c:pt>
                  <c:pt idx="6">
                    <c:v>Ukraine</c:v>
                  </c:pt>
                </c:lvl>
              </c:multiLvlStrCache>
            </c:multiLvlStrRef>
          </c:cat>
          <c:val>
            <c:numRef>
              <c:f>Status!$Q$10:$X$10</c:f>
              <c:numCache>
                <c:formatCode>General</c:formatCode>
                <c:ptCount val="8"/>
                <c:pt idx="0">
                  <c:v>22</c:v>
                </c:pt>
                <c:pt idx="1">
                  <c:v>9</c:v>
                </c:pt>
                <c:pt idx="2">
                  <c:v>34</c:v>
                </c:pt>
                <c:pt idx="3">
                  <c:v>16</c:v>
                </c:pt>
                <c:pt idx="4">
                  <c:v>0</c:v>
                </c:pt>
                <c:pt idx="5">
                  <c:v>0</c:v>
                </c:pt>
                <c:pt idx="6">
                  <c:v>0</c:v>
                </c:pt>
                <c:pt idx="7">
                  <c:v>1</c:v>
                </c:pt>
              </c:numCache>
            </c:numRef>
          </c:val>
        </c:ser>
        <c:dLbls>
          <c:showLegendKey val="0"/>
          <c:showVal val="0"/>
          <c:showCatName val="0"/>
          <c:showSerName val="0"/>
          <c:showPercent val="0"/>
          <c:showBubbleSize val="0"/>
        </c:dLbls>
        <c:gapWidth val="50"/>
        <c:overlap val="100"/>
        <c:axId val="28175744"/>
        <c:axId val="60339328"/>
      </c:barChart>
      <c:catAx>
        <c:axId val="2817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ru-RU"/>
          </a:p>
        </c:txPr>
        <c:crossAx val="60339328"/>
        <c:crosses val="autoZero"/>
        <c:auto val="1"/>
        <c:lblAlgn val="ctr"/>
        <c:lblOffset val="100"/>
        <c:noMultiLvlLbl val="0"/>
      </c:catAx>
      <c:valAx>
        <c:axId val="603393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ru-RU"/>
          </a:p>
        </c:txPr>
        <c:crossAx val="28175744"/>
        <c:crosses val="autoZero"/>
        <c:crossBetween val="between"/>
        <c:majorUnit val="0.2"/>
      </c:valAx>
      <c:spPr>
        <a:noFill/>
        <a:ln>
          <a:noFill/>
        </a:ln>
        <a:effectLst/>
      </c:spPr>
    </c:plotArea>
    <c:legend>
      <c:legendPos val="r"/>
      <c:layout>
        <c:manualLayout>
          <c:xMode val="edge"/>
          <c:yMode val="edge"/>
          <c:x val="0.73255573684445896"/>
          <c:y val="0.18219452539034214"/>
          <c:w val="0.21376138627332639"/>
          <c:h val="0.4245312732134898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ru-RU"/>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solidFill>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2160" b="0" i="0" u="none" strike="noStrike" kern="1200" spc="0" baseline="0">
                <a:solidFill>
                  <a:schemeClr val="tx1"/>
                </a:solidFill>
                <a:latin typeface="+mn-lt"/>
                <a:ea typeface="+mn-ea"/>
                <a:cs typeface="+mn-cs"/>
              </a:defRPr>
            </a:pPr>
            <a:r>
              <a:rPr lang="en-AU"/>
              <a:t>Percentage of employed persons in vulnerable employment, selected countries, 2010</a:t>
            </a:r>
          </a:p>
        </c:rich>
      </c:tx>
      <c:layout>
        <c:manualLayout>
          <c:xMode val="edge"/>
          <c:yMode val="edge"/>
          <c:x val="7.2040665313892688E-4"/>
          <c:y val="0"/>
        </c:manualLayout>
      </c:layout>
      <c:overlay val="0"/>
      <c:spPr>
        <a:noFill/>
        <a:ln>
          <a:noFill/>
        </a:ln>
        <a:effectLst/>
      </c:spPr>
    </c:title>
    <c:autoTitleDeleted val="0"/>
    <c:plotArea>
      <c:layout>
        <c:manualLayout>
          <c:layoutTarget val="inner"/>
          <c:xMode val="edge"/>
          <c:yMode val="edge"/>
          <c:x val="0.25452271065073556"/>
          <c:y val="0.27898741629258961"/>
          <c:w val="0.72397190969464675"/>
          <c:h val="0.56659945544190149"/>
        </c:manualLayout>
      </c:layout>
      <c:barChart>
        <c:barDir val="col"/>
        <c:grouping val="clustered"/>
        <c:varyColors val="0"/>
        <c:ser>
          <c:idx val="0"/>
          <c:order val="0"/>
          <c:tx>
            <c:strRef>
              <c:f>Status!$AB$7</c:f>
              <c:strCache>
                <c:ptCount val="1"/>
                <c:pt idx="0">
                  <c:v>Female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Status!$AA$8:$AA$11</c:f>
              <c:strCache>
                <c:ptCount val="4"/>
                <c:pt idx="0">
                  <c:v>Armenia</c:v>
                </c:pt>
                <c:pt idx="1">
                  <c:v>Georgia</c:v>
                </c:pt>
                <c:pt idx="2">
                  <c:v>Russian Federation</c:v>
                </c:pt>
                <c:pt idx="3">
                  <c:v>Ukraine</c:v>
                </c:pt>
              </c:strCache>
            </c:strRef>
          </c:cat>
          <c:val>
            <c:numRef>
              <c:f>Status!$AB$8:$AB$11</c:f>
              <c:numCache>
                <c:formatCode>General</c:formatCode>
                <c:ptCount val="4"/>
                <c:pt idx="0">
                  <c:v>49</c:v>
                </c:pt>
                <c:pt idx="1">
                  <c:v>61</c:v>
                </c:pt>
                <c:pt idx="2">
                  <c:v>5</c:v>
                </c:pt>
                <c:pt idx="3">
                  <c:v>18</c:v>
                </c:pt>
              </c:numCache>
            </c:numRef>
          </c:val>
        </c:ser>
        <c:ser>
          <c:idx val="1"/>
          <c:order val="1"/>
          <c:tx>
            <c:strRef>
              <c:f>Status!$AC$7</c:f>
              <c:strCache>
                <c:ptCount val="1"/>
                <c:pt idx="0">
                  <c:v>Male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Status!$AA$8:$AA$11</c:f>
              <c:strCache>
                <c:ptCount val="4"/>
                <c:pt idx="0">
                  <c:v>Armenia</c:v>
                </c:pt>
                <c:pt idx="1">
                  <c:v>Georgia</c:v>
                </c:pt>
                <c:pt idx="2">
                  <c:v>Russian Federation</c:v>
                </c:pt>
                <c:pt idx="3">
                  <c:v>Ukraine</c:v>
                </c:pt>
              </c:strCache>
            </c:strRef>
          </c:cat>
          <c:val>
            <c:numRef>
              <c:f>Status!$AC$8:$AC$11</c:f>
              <c:numCache>
                <c:formatCode>General</c:formatCode>
                <c:ptCount val="4"/>
                <c:pt idx="0">
                  <c:v>36</c:v>
                </c:pt>
                <c:pt idx="1">
                  <c:v>60</c:v>
                </c:pt>
                <c:pt idx="2">
                  <c:v>6</c:v>
                </c:pt>
                <c:pt idx="3">
                  <c:v>17</c:v>
                </c:pt>
              </c:numCache>
            </c:numRef>
          </c:val>
        </c:ser>
        <c:dLbls>
          <c:dLblPos val="outEnd"/>
          <c:showLegendKey val="0"/>
          <c:showVal val="1"/>
          <c:showCatName val="0"/>
          <c:showSerName val="0"/>
          <c:showPercent val="0"/>
          <c:showBubbleSize val="0"/>
        </c:dLbls>
        <c:gapWidth val="50"/>
        <c:axId val="62348672"/>
        <c:axId val="62354560"/>
      </c:barChart>
      <c:catAx>
        <c:axId val="6234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ru-RU"/>
          </a:p>
        </c:txPr>
        <c:crossAx val="62354560"/>
        <c:crosses val="autoZero"/>
        <c:auto val="1"/>
        <c:lblAlgn val="ctr"/>
        <c:lblOffset val="100"/>
        <c:noMultiLvlLbl val="0"/>
      </c:catAx>
      <c:valAx>
        <c:axId val="62354560"/>
        <c:scaling>
          <c:orientation val="minMax"/>
        </c:scaling>
        <c:delete val="0"/>
        <c:axPos val="l"/>
        <c:title>
          <c:tx>
            <c:rich>
              <a:bodyPr rot="0" spcFirstLastPara="1" vertOverflow="ellipsis" wrap="square" anchor="ctr" anchorCtr="1"/>
              <a:lstStyle/>
              <a:p>
                <a:pPr>
                  <a:defRPr sz="1800" b="0" i="0" u="none" strike="noStrike" kern="1200" baseline="0">
                    <a:solidFill>
                      <a:schemeClr val="tx1"/>
                    </a:solidFill>
                    <a:latin typeface="+mn-lt"/>
                    <a:ea typeface="+mn-ea"/>
                    <a:cs typeface="+mn-cs"/>
                  </a:defRPr>
                </a:pPr>
                <a:r>
                  <a:rPr lang="en-AU"/>
                  <a:t>% of employed persons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ru-RU"/>
          </a:p>
        </c:txPr>
        <c:crossAx val="6234867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800">
          <a:solidFill>
            <a:schemeClr val="tx1"/>
          </a:solidFill>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ata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89A466-F882-0E42-A466-CA7BDB6A4179}" type="doc">
      <dgm:prSet loTypeId="urn:microsoft.com/office/officeart/2005/8/layout/hList7" loCatId="" qsTypeId="urn:microsoft.com/office/officeart/2005/8/quickstyle/simple4" qsCatId="simple" csTypeId="urn:microsoft.com/office/officeart/2005/8/colors/accent1_2" csCatId="accent1" phldr="1"/>
      <dgm:spPr/>
    </dgm:pt>
    <dgm:pt modelId="{7026A56A-99B4-EF46-B304-1B9C1BCBE666}">
      <dgm:prSet phldrT="[Text]" custT="1"/>
      <dgm:spPr/>
      <dgm:t>
        <a:bodyPr/>
        <a:lstStyle/>
        <a:p>
          <a:r>
            <a:rPr lang="en-US" sz="2800" dirty="0">
              <a:solidFill>
                <a:schemeClr val="tx1"/>
              </a:solidFill>
            </a:rPr>
            <a:t>Employed</a:t>
          </a:r>
          <a:endParaRPr lang="en-US" sz="1800" dirty="0">
            <a:solidFill>
              <a:schemeClr val="tx1"/>
            </a:solidFill>
          </a:endParaRPr>
        </a:p>
      </dgm:t>
    </dgm:pt>
    <dgm:pt modelId="{4F2E89C2-754F-9246-965C-C399D137D734}" type="parTrans" cxnId="{487937C8-54A9-B442-906A-0ABAAFB7DC9D}">
      <dgm:prSet/>
      <dgm:spPr/>
      <dgm:t>
        <a:bodyPr/>
        <a:lstStyle/>
        <a:p>
          <a:endParaRPr lang="en-US"/>
        </a:p>
      </dgm:t>
    </dgm:pt>
    <dgm:pt modelId="{994BC9D2-27FA-004D-8517-B1B6CE2B0FE8}" type="sibTrans" cxnId="{487937C8-54A9-B442-906A-0ABAAFB7DC9D}">
      <dgm:prSet/>
      <dgm:spPr/>
      <dgm:t>
        <a:bodyPr/>
        <a:lstStyle/>
        <a:p>
          <a:endParaRPr lang="en-US"/>
        </a:p>
      </dgm:t>
    </dgm:pt>
    <dgm:pt modelId="{292353B2-3F60-2D45-98BC-DCD445ABE1F1}">
      <dgm:prSet phldrT="[Text]" custT="1"/>
      <dgm:spPr/>
      <dgm:t>
        <a:bodyPr/>
        <a:lstStyle/>
        <a:p>
          <a:r>
            <a:rPr lang="en-US" sz="2800" dirty="0">
              <a:solidFill>
                <a:srgbClr val="000000"/>
              </a:solidFill>
            </a:rPr>
            <a:t>Unemployed</a:t>
          </a:r>
        </a:p>
      </dgm:t>
    </dgm:pt>
    <dgm:pt modelId="{A679C9CF-E664-A843-B6DF-CCE686E27387}" type="parTrans" cxnId="{21ACFEE2-53BA-D545-A28D-A9C052459E6D}">
      <dgm:prSet/>
      <dgm:spPr/>
      <dgm:t>
        <a:bodyPr/>
        <a:lstStyle/>
        <a:p>
          <a:endParaRPr lang="en-US"/>
        </a:p>
      </dgm:t>
    </dgm:pt>
    <dgm:pt modelId="{78914222-3724-7049-96D6-5FA7CC4503B3}" type="sibTrans" cxnId="{21ACFEE2-53BA-D545-A28D-A9C052459E6D}">
      <dgm:prSet/>
      <dgm:spPr/>
      <dgm:t>
        <a:bodyPr/>
        <a:lstStyle/>
        <a:p>
          <a:endParaRPr lang="en-US"/>
        </a:p>
      </dgm:t>
    </dgm:pt>
    <dgm:pt modelId="{811F8641-BCF9-DE4A-8D7F-71037F7801B3}">
      <dgm:prSet phldrT="[Text]" custT="1"/>
      <dgm:spPr/>
      <dgm:t>
        <a:bodyPr/>
        <a:lstStyle/>
        <a:p>
          <a:r>
            <a:rPr lang="en-US" sz="2800" dirty="0">
              <a:solidFill>
                <a:srgbClr val="000000"/>
              </a:solidFill>
            </a:rPr>
            <a:t>Outside the </a:t>
          </a:r>
          <a:r>
            <a:rPr lang="en-US" sz="2800" dirty="0" err="1">
              <a:solidFill>
                <a:srgbClr val="000000"/>
              </a:solidFill>
            </a:rPr>
            <a:t>labour</a:t>
          </a:r>
          <a:r>
            <a:rPr lang="en-US" sz="2800" dirty="0">
              <a:solidFill>
                <a:srgbClr val="000000"/>
              </a:solidFill>
            </a:rPr>
            <a:t> force</a:t>
          </a:r>
        </a:p>
      </dgm:t>
    </dgm:pt>
    <dgm:pt modelId="{63D94E1E-8CB1-0C46-BDEA-B56E54F921E0}" type="parTrans" cxnId="{A1D1B734-91DC-574C-B21D-856F62ECB5E4}">
      <dgm:prSet/>
      <dgm:spPr/>
      <dgm:t>
        <a:bodyPr/>
        <a:lstStyle/>
        <a:p>
          <a:endParaRPr lang="en-US"/>
        </a:p>
      </dgm:t>
    </dgm:pt>
    <dgm:pt modelId="{15CF3A88-D4EF-6C40-8452-E90CB611DE1A}" type="sibTrans" cxnId="{A1D1B734-91DC-574C-B21D-856F62ECB5E4}">
      <dgm:prSet/>
      <dgm:spPr/>
      <dgm:t>
        <a:bodyPr/>
        <a:lstStyle/>
        <a:p>
          <a:endParaRPr lang="en-US"/>
        </a:p>
      </dgm:t>
    </dgm:pt>
    <dgm:pt modelId="{5968C998-0742-D641-A238-E518D56D9C9E}" type="pres">
      <dgm:prSet presAssocID="{4689A466-F882-0E42-A466-CA7BDB6A4179}" presName="Name0" presStyleCnt="0">
        <dgm:presLayoutVars>
          <dgm:dir/>
          <dgm:resizeHandles val="exact"/>
        </dgm:presLayoutVars>
      </dgm:prSet>
      <dgm:spPr/>
    </dgm:pt>
    <dgm:pt modelId="{AE26B243-7D5D-954A-ADBA-EDED40230FCD}" type="pres">
      <dgm:prSet presAssocID="{4689A466-F882-0E42-A466-CA7BDB6A4179}" presName="fgShape" presStyleLbl="fgShp" presStyleIdx="0" presStyleCnt="1" custScaleX="65586" custScaleY="236818" custLinFactNeighborX="-18032" custLinFactNeighborY="-5997"/>
      <dgm:spPr/>
      <dgm:t>
        <a:bodyPr/>
        <a:lstStyle/>
        <a:p>
          <a:endParaRPr lang="en-US"/>
        </a:p>
      </dgm:t>
    </dgm:pt>
    <dgm:pt modelId="{6FECADA6-ED6A-3142-A389-A2A5F769DAED}" type="pres">
      <dgm:prSet presAssocID="{4689A466-F882-0E42-A466-CA7BDB6A4179}" presName="linComp" presStyleCnt="0"/>
      <dgm:spPr/>
    </dgm:pt>
    <dgm:pt modelId="{FFDA71A1-B81C-AC49-9442-16FD4388A08C}" type="pres">
      <dgm:prSet presAssocID="{7026A56A-99B4-EF46-B304-1B9C1BCBE666}" presName="compNode" presStyleCnt="0"/>
      <dgm:spPr/>
    </dgm:pt>
    <dgm:pt modelId="{C3A66D3D-0DE1-C548-A9AC-56CD258A2624}" type="pres">
      <dgm:prSet presAssocID="{7026A56A-99B4-EF46-B304-1B9C1BCBE666}" presName="bkgdShape" presStyleLbl="node1" presStyleIdx="0" presStyleCnt="3"/>
      <dgm:spPr/>
      <dgm:t>
        <a:bodyPr/>
        <a:lstStyle/>
        <a:p>
          <a:endParaRPr lang="en-AU"/>
        </a:p>
      </dgm:t>
    </dgm:pt>
    <dgm:pt modelId="{24BD9532-EE1F-774A-9882-5B4BF979AD16}" type="pres">
      <dgm:prSet presAssocID="{7026A56A-99B4-EF46-B304-1B9C1BCBE666}" presName="nodeTx" presStyleLbl="node1" presStyleIdx="0" presStyleCnt="3">
        <dgm:presLayoutVars>
          <dgm:bulletEnabled val="1"/>
        </dgm:presLayoutVars>
      </dgm:prSet>
      <dgm:spPr/>
      <dgm:t>
        <a:bodyPr/>
        <a:lstStyle/>
        <a:p>
          <a:endParaRPr lang="en-AU"/>
        </a:p>
      </dgm:t>
    </dgm:pt>
    <dgm:pt modelId="{B9041CF9-935F-E740-BCC4-50472780D768}" type="pres">
      <dgm:prSet presAssocID="{7026A56A-99B4-EF46-B304-1B9C1BCBE666}" presName="invisiNode" presStyleLbl="node1" presStyleIdx="0" presStyleCnt="3"/>
      <dgm:spPr/>
    </dgm:pt>
    <dgm:pt modelId="{BAAA9201-8C3E-0945-AB02-0285E7467CB8}" type="pres">
      <dgm:prSet presAssocID="{7026A56A-99B4-EF46-B304-1B9C1BCBE666}" presName="imagNod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dgm:spPr>
    </dgm:pt>
    <dgm:pt modelId="{CCB0C742-E0B7-4E4B-9E67-EB6BD0E077DA}" type="pres">
      <dgm:prSet presAssocID="{994BC9D2-27FA-004D-8517-B1B6CE2B0FE8}" presName="sibTrans" presStyleLbl="sibTrans2D1" presStyleIdx="0" presStyleCnt="0"/>
      <dgm:spPr/>
      <dgm:t>
        <a:bodyPr/>
        <a:lstStyle/>
        <a:p>
          <a:endParaRPr lang="en-AU"/>
        </a:p>
      </dgm:t>
    </dgm:pt>
    <dgm:pt modelId="{BEA7E095-3D66-2B4F-9FDE-F3EF26319728}" type="pres">
      <dgm:prSet presAssocID="{292353B2-3F60-2D45-98BC-DCD445ABE1F1}" presName="compNode" presStyleCnt="0"/>
      <dgm:spPr/>
    </dgm:pt>
    <dgm:pt modelId="{C1D4EAAF-7954-574E-B8FD-E69A14E70532}" type="pres">
      <dgm:prSet presAssocID="{292353B2-3F60-2D45-98BC-DCD445ABE1F1}" presName="bkgdShape" presStyleLbl="node1" presStyleIdx="1" presStyleCnt="3"/>
      <dgm:spPr/>
      <dgm:t>
        <a:bodyPr/>
        <a:lstStyle/>
        <a:p>
          <a:endParaRPr lang="en-AU"/>
        </a:p>
      </dgm:t>
    </dgm:pt>
    <dgm:pt modelId="{D6782DD4-04FB-3E41-A0DC-00DF58C9737C}" type="pres">
      <dgm:prSet presAssocID="{292353B2-3F60-2D45-98BC-DCD445ABE1F1}" presName="nodeTx" presStyleLbl="node1" presStyleIdx="1" presStyleCnt="3">
        <dgm:presLayoutVars>
          <dgm:bulletEnabled val="1"/>
        </dgm:presLayoutVars>
      </dgm:prSet>
      <dgm:spPr/>
      <dgm:t>
        <a:bodyPr/>
        <a:lstStyle/>
        <a:p>
          <a:endParaRPr lang="en-AU"/>
        </a:p>
      </dgm:t>
    </dgm:pt>
    <dgm:pt modelId="{D3DBFB97-B20C-284E-AA0C-32E839B68F53}" type="pres">
      <dgm:prSet presAssocID="{292353B2-3F60-2D45-98BC-DCD445ABE1F1}" presName="invisiNode" presStyleLbl="node1" presStyleIdx="1" presStyleCnt="3"/>
      <dgm:spPr/>
    </dgm:pt>
    <dgm:pt modelId="{AFEDDD83-F2DE-6344-A024-91F153D25672}" type="pres">
      <dgm:prSet presAssocID="{292353B2-3F60-2D45-98BC-DCD445ABE1F1}" presName="imagNode"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7000" r="-17000"/>
          </a:stretch>
        </a:blipFill>
      </dgm:spPr>
    </dgm:pt>
    <dgm:pt modelId="{F7BF17C1-59B4-9445-8D03-E059F158C0AC}" type="pres">
      <dgm:prSet presAssocID="{78914222-3724-7049-96D6-5FA7CC4503B3}" presName="sibTrans" presStyleLbl="sibTrans2D1" presStyleIdx="0" presStyleCnt="0"/>
      <dgm:spPr/>
      <dgm:t>
        <a:bodyPr/>
        <a:lstStyle/>
        <a:p>
          <a:endParaRPr lang="en-AU"/>
        </a:p>
      </dgm:t>
    </dgm:pt>
    <dgm:pt modelId="{91356813-85AF-2944-B173-6A0B620E1D59}" type="pres">
      <dgm:prSet presAssocID="{811F8641-BCF9-DE4A-8D7F-71037F7801B3}" presName="compNode" presStyleCnt="0"/>
      <dgm:spPr/>
    </dgm:pt>
    <dgm:pt modelId="{784BB219-B987-8C48-8976-ACB58ABB4648}" type="pres">
      <dgm:prSet presAssocID="{811F8641-BCF9-DE4A-8D7F-71037F7801B3}" presName="bkgdShape" presStyleLbl="node1" presStyleIdx="2" presStyleCnt="3"/>
      <dgm:spPr/>
      <dgm:t>
        <a:bodyPr/>
        <a:lstStyle/>
        <a:p>
          <a:endParaRPr lang="en-AU"/>
        </a:p>
      </dgm:t>
    </dgm:pt>
    <dgm:pt modelId="{B22F373D-41DF-3E44-9530-E01EF5D4223D}" type="pres">
      <dgm:prSet presAssocID="{811F8641-BCF9-DE4A-8D7F-71037F7801B3}" presName="nodeTx" presStyleLbl="node1" presStyleIdx="2" presStyleCnt="3">
        <dgm:presLayoutVars>
          <dgm:bulletEnabled val="1"/>
        </dgm:presLayoutVars>
      </dgm:prSet>
      <dgm:spPr/>
      <dgm:t>
        <a:bodyPr/>
        <a:lstStyle/>
        <a:p>
          <a:endParaRPr lang="en-AU"/>
        </a:p>
      </dgm:t>
    </dgm:pt>
    <dgm:pt modelId="{C12E719B-0A23-3242-A5F6-E9AE0F9A1797}" type="pres">
      <dgm:prSet presAssocID="{811F8641-BCF9-DE4A-8D7F-71037F7801B3}" presName="invisiNode" presStyleLbl="node1" presStyleIdx="2" presStyleCnt="3"/>
      <dgm:spPr/>
    </dgm:pt>
    <dgm:pt modelId="{1D7FDB0E-3C14-EB45-B97E-48171886221F}" type="pres">
      <dgm:prSet presAssocID="{811F8641-BCF9-DE4A-8D7F-71037F7801B3}" presName="imagNode"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pt>
  </dgm:ptLst>
  <dgm:cxnLst>
    <dgm:cxn modelId="{AE1196F8-DF54-409F-A7BA-C8B942445372}" type="presOf" srcId="{7026A56A-99B4-EF46-B304-1B9C1BCBE666}" destId="{C3A66D3D-0DE1-C548-A9AC-56CD258A2624}" srcOrd="0" destOrd="0" presId="urn:microsoft.com/office/officeart/2005/8/layout/hList7"/>
    <dgm:cxn modelId="{A1D1B734-91DC-574C-B21D-856F62ECB5E4}" srcId="{4689A466-F882-0E42-A466-CA7BDB6A4179}" destId="{811F8641-BCF9-DE4A-8D7F-71037F7801B3}" srcOrd="2" destOrd="0" parTransId="{63D94E1E-8CB1-0C46-BDEA-B56E54F921E0}" sibTransId="{15CF3A88-D4EF-6C40-8452-E90CB611DE1A}"/>
    <dgm:cxn modelId="{7643F208-7C8E-458B-A674-D4776CDA8730}" type="presOf" srcId="{811F8641-BCF9-DE4A-8D7F-71037F7801B3}" destId="{784BB219-B987-8C48-8976-ACB58ABB4648}" srcOrd="0" destOrd="0" presId="urn:microsoft.com/office/officeart/2005/8/layout/hList7"/>
    <dgm:cxn modelId="{21ACFEE2-53BA-D545-A28D-A9C052459E6D}" srcId="{4689A466-F882-0E42-A466-CA7BDB6A4179}" destId="{292353B2-3F60-2D45-98BC-DCD445ABE1F1}" srcOrd="1" destOrd="0" parTransId="{A679C9CF-E664-A843-B6DF-CCE686E27387}" sibTransId="{78914222-3724-7049-96D6-5FA7CC4503B3}"/>
    <dgm:cxn modelId="{6B14F852-1166-49C5-92BC-C47CB24021B1}" type="presOf" srcId="{7026A56A-99B4-EF46-B304-1B9C1BCBE666}" destId="{24BD9532-EE1F-774A-9882-5B4BF979AD16}" srcOrd="1" destOrd="0" presId="urn:microsoft.com/office/officeart/2005/8/layout/hList7"/>
    <dgm:cxn modelId="{F45F4186-AC5F-43DD-9C32-EE29134C6D7C}" type="presOf" srcId="{78914222-3724-7049-96D6-5FA7CC4503B3}" destId="{F7BF17C1-59B4-9445-8D03-E059F158C0AC}" srcOrd="0" destOrd="0" presId="urn:microsoft.com/office/officeart/2005/8/layout/hList7"/>
    <dgm:cxn modelId="{18D75EF1-FFF1-4684-B645-E125B6EAB5E8}" type="presOf" srcId="{292353B2-3F60-2D45-98BC-DCD445ABE1F1}" destId="{C1D4EAAF-7954-574E-B8FD-E69A14E70532}" srcOrd="0" destOrd="0" presId="urn:microsoft.com/office/officeart/2005/8/layout/hList7"/>
    <dgm:cxn modelId="{BF8032A0-EC1A-481D-A4B5-6B68D2B30B95}" type="presOf" srcId="{811F8641-BCF9-DE4A-8D7F-71037F7801B3}" destId="{B22F373D-41DF-3E44-9530-E01EF5D4223D}" srcOrd="1" destOrd="0" presId="urn:microsoft.com/office/officeart/2005/8/layout/hList7"/>
    <dgm:cxn modelId="{B6F52C7E-461D-41CB-979A-73C534168C85}" type="presOf" srcId="{4689A466-F882-0E42-A466-CA7BDB6A4179}" destId="{5968C998-0742-D641-A238-E518D56D9C9E}" srcOrd="0" destOrd="0" presId="urn:microsoft.com/office/officeart/2005/8/layout/hList7"/>
    <dgm:cxn modelId="{567F04B9-AC92-4FD3-ADAB-896A461DC180}" type="presOf" srcId="{994BC9D2-27FA-004D-8517-B1B6CE2B0FE8}" destId="{CCB0C742-E0B7-4E4B-9E67-EB6BD0E077DA}" srcOrd="0" destOrd="0" presId="urn:microsoft.com/office/officeart/2005/8/layout/hList7"/>
    <dgm:cxn modelId="{487937C8-54A9-B442-906A-0ABAAFB7DC9D}" srcId="{4689A466-F882-0E42-A466-CA7BDB6A4179}" destId="{7026A56A-99B4-EF46-B304-1B9C1BCBE666}" srcOrd="0" destOrd="0" parTransId="{4F2E89C2-754F-9246-965C-C399D137D734}" sibTransId="{994BC9D2-27FA-004D-8517-B1B6CE2B0FE8}"/>
    <dgm:cxn modelId="{3AAB0B90-A988-4BF8-9E75-73BD8439F3B8}" type="presOf" srcId="{292353B2-3F60-2D45-98BC-DCD445ABE1F1}" destId="{D6782DD4-04FB-3E41-A0DC-00DF58C9737C}" srcOrd="1" destOrd="0" presId="urn:microsoft.com/office/officeart/2005/8/layout/hList7"/>
    <dgm:cxn modelId="{07D960DB-2981-4D33-9B5C-B73219D4DAC3}" type="presParOf" srcId="{5968C998-0742-D641-A238-E518D56D9C9E}" destId="{AE26B243-7D5D-954A-ADBA-EDED40230FCD}" srcOrd="0" destOrd="0" presId="urn:microsoft.com/office/officeart/2005/8/layout/hList7"/>
    <dgm:cxn modelId="{84546553-CA83-4169-81C6-52A96E4B4C7F}" type="presParOf" srcId="{5968C998-0742-D641-A238-E518D56D9C9E}" destId="{6FECADA6-ED6A-3142-A389-A2A5F769DAED}" srcOrd="1" destOrd="0" presId="urn:microsoft.com/office/officeart/2005/8/layout/hList7"/>
    <dgm:cxn modelId="{D540CA94-71EF-49F1-A9CA-4E4914D53992}" type="presParOf" srcId="{6FECADA6-ED6A-3142-A389-A2A5F769DAED}" destId="{FFDA71A1-B81C-AC49-9442-16FD4388A08C}" srcOrd="0" destOrd="0" presId="urn:microsoft.com/office/officeart/2005/8/layout/hList7"/>
    <dgm:cxn modelId="{0202ABBD-EF62-4022-96E7-565D1D9BD541}" type="presParOf" srcId="{FFDA71A1-B81C-AC49-9442-16FD4388A08C}" destId="{C3A66D3D-0DE1-C548-A9AC-56CD258A2624}" srcOrd="0" destOrd="0" presId="urn:microsoft.com/office/officeart/2005/8/layout/hList7"/>
    <dgm:cxn modelId="{D61B601F-CDD7-43A6-92BC-6EA1A254982A}" type="presParOf" srcId="{FFDA71A1-B81C-AC49-9442-16FD4388A08C}" destId="{24BD9532-EE1F-774A-9882-5B4BF979AD16}" srcOrd="1" destOrd="0" presId="urn:microsoft.com/office/officeart/2005/8/layout/hList7"/>
    <dgm:cxn modelId="{FD4BCCAC-620F-4A0F-94A1-4C074D38AD28}" type="presParOf" srcId="{FFDA71A1-B81C-AC49-9442-16FD4388A08C}" destId="{B9041CF9-935F-E740-BCC4-50472780D768}" srcOrd="2" destOrd="0" presId="urn:microsoft.com/office/officeart/2005/8/layout/hList7"/>
    <dgm:cxn modelId="{3DB94EB4-1216-4EC3-A27C-5AD7AABF8AF4}" type="presParOf" srcId="{FFDA71A1-B81C-AC49-9442-16FD4388A08C}" destId="{BAAA9201-8C3E-0945-AB02-0285E7467CB8}" srcOrd="3" destOrd="0" presId="urn:microsoft.com/office/officeart/2005/8/layout/hList7"/>
    <dgm:cxn modelId="{779CACE4-A256-4DE3-8B59-D6B9CB474FED}" type="presParOf" srcId="{6FECADA6-ED6A-3142-A389-A2A5F769DAED}" destId="{CCB0C742-E0B7-4E4B-9E67-EB6BD0E077DA}" srcOrd="1" destOrd="0" presId="urn:microsoft.com/office/officeart/2005/8/layout/hList7"/>
    <dgm:cxn modelId="{64163B10-2549-4758-936C-4D199C42AE07}" type="presParOf" srcId="{6FECADA6-ED6A-3142-A389-A2A5F769DAED}" destId="{BEA7E095-3D66-2B4F-9FDE-F3EF26319728}" srcOrd="2" destOrd="0" presId="urn:microsoft.com/office/officeart/2005/8/layout/hList7"/>
    <dgm:cxn modelId="{0693FDF4-3AFD-4722-B8FA-335AD0CE54CB}" type="presParOf" srcId="{BEA7E095-3D66-2B4F-9FDE-F3EF26319728}" destId="{C1D4EAAF-7954-574E-B8FD-E69A14E70532}" srcOrd="0" destOrd="0" presId="urn:microsoft.com/office/officeart/2005/8/layout/hList7"/>
    <dgm:cxn modelId="{3BB584BA-BC02-4CCA-B358-CE80297DD5DD}" type="presParOf" srcId="{BEA7E095-3D66-2B4F-9FDE-F3EF26319728}" destId="{D6782DD4-04FB-3E41-A0DC-00DF58C9737C}" srcOrd="1" destOrd="0" presId="urn:microsoft.com/office/officeart/2005/8/layout/hList7"/>
    <dgm:cxn modelId="{1B5508DC-E5C9-4416-B0F6-676978EF955E}" type="presParOf" srcId="{BEA7E095-3D66-2B4F-9FDE-F3EF26319728}" destId="{D3DBFB97-B20C-284E-AA0C-32E839B68F53}" srcOrd="2" destOrd="0" presId="urn:microsoft.com/office/officeart/2005/8/layout/hList7"/>
    <dgm:cxn modelId="{3E20AEAA-2630-49FE-9736-FCE93F040837}" type="presParOf" srcId="{BEA7E095-3D66-2B4F-9FDE-F3EF26319728}" destId="{AFEDDD83-F2DE-6344-A024-91F153D25672}" srcOrd="3" destOrd="0" presId="urn:microsoft.com/office/officeart/2005/8/layout/hList7"/>
    <dgm:cxn modelId="{10C4F266-6473-40C2-AD02-1749AF136BFC}" type="presParOf" srcId="{6FECADA6-ED6A-3142-A389-A2A5F769DAED}" destId="{F7BF17C1-59B4-9445-8D03-E059F158C0AC}" srcOrd="3" destOrd="0" presId="urn:microsoft.com/office/officeart/2005/8/layout/hList7"/>
    <dgm:cxn modelId="{27E03264-2471-440D-B6F2-D5E54F70FC11}" type="presParOf" srcId="{6FECADA6-ED6A-3142-A389-A2A5F769DAED}" destId="{91356813-85AF-2944-B173-6A0B620E1D59}" srcOrd="4" destOrd="0" presId="urn:microsoft.com/office/officeart/2005/8/layout/hList7"/>
    <dgm:cxn modelId="{14CE6ED2-9905-48F1-98AE-C7DAE087B6A5}" type="presParOf" srcId="{91356813-85AF-2944-B173-6A0B620E1D59}" destId="{784BB219-B987-8C48-8976-ACB58ABB4648}" srcOrd="0" destOrd="0" presId="urn:microsoft.com/office/officeart/2005/8/layout/hList7"/>
    <dgm:cxn modelId="{BC8294F4-0588-4D96-8EF0-1960F70D9F02}" type="presParOf" srcId="{91356813-85AF-2944-B173-6A0B620E1D59}" destId="{B22F373D-41DF-3E44-9530-E01EF5D4223D}" srcOrd="1" destOrd="0" presId="urn:microsoft.com/office/officeart/2005/8/layout/hList7"/>
    <dgm:cxn modelId="{B921359F-AFAE-44F5-9557-6B6DA0E2205F}" type="presParOf" srcId="{91356813-85AF-2944-B173-6A0B620E1D59}" destId="{C12E719B-0A23-3242-A5F6-E9AE0F9A1797}" srcOrd="2" destOrd="0" presId="urn:microsoft.com/office/officeart/2005/8/layout/hList7"/>
    <dgm:cxn modelId="{AD09079B-8A46-4B32-95B8-ADAD724B575B}" type="presParOf" srcId="{91356813-85AF-2944-B173-6A0B620E1D59}" destId="{1D7FDB0E-3C14-EB45-B97E-48171886221F}"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89A466-F882-0E42-A466-CA7BDB6A4179}" type="doc">
      <dgm:prSet loTypeId="urn:microsoft.com/office/officeart/2005/8/layout/hList7" loCatId="" qsTypeId="urn:microsoft.com/office/officeart/2005/8/quickstyle/simple4" qsCatId="simple" csTypeId="urn:microsoft.com/office/officeart/2005/8/colors/accent1_2" csCatId="accent1" phldr="1"/>
      <dgm:spPr/>
    </dgm:pt>
    <dgm:pt modelId="{7026A56A-99B4-EF46-B304-1B9C1BCBE666}">
      <dgm:prSet phldrT="[Text]" custT="1"/>
      <dgm:spPr/>
      <dgm:t>
        <a:bodyPr/>
        <a:lstStyle/>
        <a:p>
          <a:r>
            <a:rPr lang="en-US" sz="2800" dirty="0">
              <a:solidFill>
                <a:schemeClr val="tx1"/>
              </a:solidFill>
            </a:rPr>
            <a:t>Employed</a:t>
          </a:r>
          <a:endParaRPr lang="en-US" sz="1800" dirty="0">
            <a:solidFill>
              <a:schemeClr val="tx1"/>
            </a:solidFill>
          </a:endParaRPr>
        </a:p>
      </dgm:t>
    </dgm:pt>
    <dgm:pt modelId="{4F2E89C2-754F-9246-965C-C399D137D734}" type="parTrans" cxnId="{487937C8-54A9-B442-906A-0ABAAFB7DC9D}">
      <dgm:prSet/>
      <dgm:spPr/>
      <dgm:t>
        <a:bodyPr/>
        <a:lstStyle/>
        <a:p>
          <a:endParaRPr lang="en-US"/>
        </a:p>
      </dgm:t>
    </dgm:pt>
    <dgm:pt modelId="{994BC9D2-27FA-004D-8517-B1B6CE2B0FE8}" type="sibTrans" cxnId="{487937C8-54A9-B442-906A-0ABAAFB7DC9D}">
      <dgm:prSet/>
      <dgm:spPr/>
      <dgm:t>
        <a:bodyPr/>
        <a:lstStyle/>
        <a:p>
          <a:endParaRPr lang="en-US"/>
        </a:p>
      </dgm:t>
    </dgm:pt>
    <dgm:pt modelId="{292353B2-3F60-2D45-98BC-DCD445ABE1F1}">
      <dgm:prSet phldrT="[Text]" custT="1"/>
      <dgm:spPr/>
      <dgm:t>
        <a:bodyPr/>
        <a:lstStyle/>
        <a:p>
          <a:r>
            <a:rPr lang="en-US" sz="2800" dirty="0">
              <a:solidFill>
                <a:srgbClr val="000000"/>
              </a:solidFill>
            </a:rPr>
            <a:t>Unemployed</a:t>
          </a:r>
        </a:p>
      </dgm:t>
    </dgm:pt>
    <dgm:pt modelId="{A679C9CF-E664-A843-B6DF-CCE686E27387}" type="parTrans" cxnId="{21ACFEE2-53BA-D545-A28D-A9C052459E6D}">
      <dgm:prSet/>
      <dgm:spPr/>
      <dgm:t>
        <a:bodyPr/>
        <a:lstStyle/>
        <a:p>
          <a:endParaRPr lang="en-US"/>
        </a:p>
      </dgm:t>
    </dgm:pt>
    <dgm:pt modelId="{78914222-3724-7049-96D6-5FA7CC4503B3}" type="sibTrans" cxnId="{21ACFEE2-53BA-D545-A28D-A9C052459E6D}">
      <dgm:prSet/>
      <dgm:spPr/>
      <dgm:t>
        <a:bodyPr/>
        <a:lstStyle/>
        <a:p>
          <a:endParaRPr lang="en-US"/>
        </a:p>
      </dgm:t>
    </dgm:pt>
    <dgm:pt modelId="{811F8641-BCF9-DE4A-8D7F-71037F7801B3}">
      <dgm:prSet phldrT="[Text]" custT="1"/>
      <dgm:spPr/>
      <dgm:t>
        <a:bodyPr/>
        <a:lstStyle/>
        <a:p>
          <a:r>
            <a:rPr lang="en-US" sz="2800" dirty="0">
              <a:solidFill>
                <a:srgbClr val="000000"/>
              </a:solidFill>
            </a:rPr>
            <a:t>Outside the </a:t>
          </a:r>
          <a:r>
            <a:rPr lang="en-US" sz="2800" dirty="0" err="1">
              <a:solidFill>
                <a:srgbClr val="000000"/>
              </a:solidFill>
            </a:rPr>
            <a:t>labour</a:t>
          </a:r>
          <a:r>
            <a:rPr lang="en-US" sz="2800" dirty="0">
              <a:solidFill>
                <a:srgbClr val="000000"/>
              </a:solidFill>
            </a:rPr>
            <a:t> force</a:t>
          </a:r>
        </a:p>
      </dgm:t>
    </dgm:pt>
    <dgm:pt modelId="{63D94E1E-8CB1-0C46-BDEA-B56E54F921E0}" type="parTrans" cxnId="{A1D1B734-91DC-574C-B21D-856F62ECB5E4}">
      <dgm:prSet/>
      <dgm:spPr/>
      <dgm:t>
        <a:bodyPr/>
        <a:lstStyle/>
        <a:p>
          <a:endParaRPr lang="en-US"/>
        </a:p>
      </dgm:t>
    </dgm:pt>
    <dgm:pt modelId="{15CF3A88-D4EF-6C40-8452-E90CB611DE1A}" type="sibTrans" cxnId="{A1D1B734-91DC-574C-B21D-856F62ECB5E4}">
      <dgm:prSet/>
      <dgm:spPr/>
      <dgm:t>
        <a:bodyPr/>
        <a:lstStyle/>
        <a:p>
          <a:endParaRPr lang="en-US"/>
        </a:p>
      </dgm:t>
    </dgm:pt>
    <dgm:pt modelId="{5968C998-0742-D641-A238-E518D56D9C9E}" type="pres">
      <dgm:prSet presAssocID="{4689A466-F882-0E42-A466-CA7BDB6A4179}" presName="Name0" presStyleCnt="0">
        <dgm:presLayoutVars>
          <dgm:dir/>
          <dgm:resizeHandles val="exact"/>
        </dgm:presLayoutVars>
      </dgm:prSet>
      <dgm:spPr/>
    </dgm:pt>
    <dgm:pt modelId="{AE26B243-7D5D-954A-ADBA-EDED40230FCD}" type="pres">
      <dgm:prSet presAssocID="{4689A466-F882-0E42-A466-CA7BDB6A4179}" presName="fgShape" presStyleLbl="fgShp" presStyleIdx="0" presStyleCnt="1" custScaleX="65586" custScaleY="236818" custLinFactNeighborX="-18032" custLinFactNeighborY="-5997"/>
      <dgm:spPr/>
      <dgm:t>
        <a:bodyPr/>
        <a:lstStyle/>
        <a:p>
          <a:endParaRPr lang="en-US"/>
        </a:p>
      </dgm:t>
    </dgm:pt>
    <dgm:pt modelId="{6FECADA6-ED6A-3142-A389-A2A5F769DAED}" type="pres">
      <dgm:prSet presAssocID="{4689A466-F882-0E42-A466-CA7BDB6A4179}" presName="linComp" presStyleCnt="0"/>
      <dgm:spPr/>
    </dgm:pt>
    <dgm:pt modelId="{FFDA71A1-B81C-AC49-9442-16FD4388A08C}" type="pres">
      <dgm:prSet presAssocID="{7026A56A-99B4-EF46-B304-1B9C1BCBE666}" presName="compNode" presStyleCnt="0"/>
      <dgm:spPr/>
    </dgm:pt>
    <dgm:pt modelId="{C3A66D3D-0DE1-C548-A9AC-56CD258A2624}" type="pres">
      <dgm:prSet presAssocID="{7026A56A-99B4-EF46-B304-1B9C1BCBE666}" presName="bkgdShape" presStyleLbl="node1" presStyleIdx="0" presStyleCnt="3"/>
      <dgm:spPr/>
      <dgm:t>
        <a:bodyPr/>
        <a:lstStyle/>
        <a:p>
          <a:endParaRPr lang="en-AU"/>
        </a:p>
      </dgm:t>
    </dgm:pt>
    <dgm:pt modelId="{24BD9532-EE1F-774A-9882-5B4BF979AD16}" type="pres">
      <dgm:prSet presAssocID="{7026A56A-99B4-EF46-B304-1B9C1BCBE666}" presName="nodeTx" presStyleLbl="node1" presStyleIdx="0" presStyleCnt="3">
        <dgm:presLayoutVars>
          <dgm:bulletEnabled val="1"/>
        </dgm:presLayoutVars>
      </dgm:prSet>
      <dgm:spPr/>
      <dgm:t>
        <a:bodyPr/>
        <a:lstStyle/>
        <a:p>
          <a:endParaRPr lang="en-AU"/>
        </a:p>
      </dgm:t>
    </dgm:pt>
    <dgm:pt modelId="{B9041CF9-935F-E740-BCC4-50472780D768}" type="pres">
      <dgm:prSet presAssocID="{7026A56A-99B4-EF46-B304-1B9C1BCBE666}" presName="invisiNode" presStyleLbl="node1" presStyleIdx="0" presStyleCnt="3"/>
      <dgm:spPr/>
    </dgm:pt>
    <dgm:pt modelId="{BAAA9201-8C3E-0945-AB02-0285E7467CB8}" type="pres">
      <dgm:prSet presAssocID="{7026A56A-99B4-EF46-B304-1B9C1BCBE666}" presName="imagNod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dgm:spPr>
    </dgm:pt>
    <dgm:pt modelId="{CCB0C742-E0B7-4E4B-9E67-EB6BD0E077DA}" type="pres">
      <dgm:prSet presAssocID="{994BC9D2-27FA-004D-8517-B1B6CE2B0FE8}" presName="sibTrans" presStyleLbl="sibTrans2D1" presStyleIdx="0" presStyleCnt="0"/>
      <dgm:spPr/>
      <dgm:t>
        <a:bodyPr/>
        <a:lstStyle/>
        <a:p>
          <a:endParaRPr lang="en-AU"/>
        </a:p>
      </dgm:t>
    </dgm:pt>
    <dgm:pt modelId="{BEA7E095-3D66-2B4F-9FDE-F3EF26319728}" type="pres">
      <dgm:prSet presAssocID="{292353B2-3F60-2D45-98BC-DCD445ABE1F1}" presName="compNode" presStyleCnt="0"/>
      <dgm:spPr/>
    </dgm:pt>
    <dgm:pt modelId="{C1D4EAAF-7954-574E-B8FD-E69A14E70532}" type="pres">
      <dgm:prSet presAssocID="{292353B2-3F60-2D45-98BC-DCD445ABE1F1}" presName="bkgdShape" presStyleLbl="node1" presStyleIdx="1" presStyleCnt="3"/>
      <dgm:spPr/>
      <dgm:t>
        <a:bodyPr/>
        <a:lstStyle/>
        <a:p>
          <a:endParaRPr lang="en-AU"/>
        </a:p>
      </dgm:t>
    </dgm:pt>
    <dgm:pt modelId="{D6782DD4-04FB-3E41-A0DC-00DF58C9737C}" type="pres">
      <dgm:prSet presAssocID="{292353B2-3F60-2D45-98BC-DCD445ABE1F1}" presName="nodeTx" presStyleLbl="node1" presStyleIdx="1" presStyleCnt="3">
        <dgm:presLayoutVars>
          <dgm:bulletEnabled val="1"/>
        </dgm:presLayoutVars>
      </dgm:prSet>
      <dgm:spPr/>
      <dgm:t>
        <a:bodyPr/>
        <a:lstStyle/>
        <a:p>
          <a:endParaRPr lang="en-AU"/>
        </a:p>
      </dgm:t>
    </dgm:pt>
    <dgm:pt modelId="{D3DBFB97-B20C-284E-AA0C-32E839B68F53}" type="pres">
      <dgm:prSet presAssocID="{292353B2-3F60-2D45-98BC-DCD445ABE1F1}" presName="invisiNode" presStyleLbl="node1" presStyleIdx="1" presStyleCnt="3"/>
      <dgm:spPr/>
    </dgm:pt>
    <dgm:pt modelId="{AFEDDD83-F2DE-6344-A024-91F153D25672}" type="pres">
      <dgm:prSet presAssocID="{292353B2-3F60-2D45-98BC-DCD445ABE1F1}" presName="imagNode"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7000" r="-17000"/>
          </a:stretch>
        </a:blipFill>
      </dgm:spPr>
    </dgm:pt>
    <dgm:pt modelId="{F7BF17C1-59B4-9445-8D03-E059F158C0AC}" type="pres">
      <dgm:prSet presAssocID="{78914222-3724-7049-96D6-5FA7CC4503B3}" presName="sibTrans" presStyleLbl="sibTrans2D1" presStyleIdx="0" presStyleCnt="0"/>
      <dgm:spPr/>
      <dgm:t>
        <a:bodyPr/>
        <a:lstStyle/>
        <a:p>
          <a:endParaRPr lang="en-AU"/>
        </a:p>
      </dgm:t>
    </dgm:pt>
    <dgm:pt modelId="{91356813-85AF-2944-B173-6A0B620E1D59}" type="pres">
      <dgm:prSet presAssocID="{811F8641-BCF9-DE4A-8D7F-71037F7801B3}" presName="compNode" presStyleCnt="0"/>
      <dgm:spPr/>
    </dgm:pt>
    <dgm:pt modelId="{784BB219-B987-8C48-8976-ACB58ABB4648}" type="pres">
      <dgm:prSet presAssocID="{811F8641-BCF9-DE4A-8D7F-71037F7801B3}" presName="bkgdShape" presStyleLbl="node1" presStyleIdx="2" presStyleCnt="3"/>
      <dgm:spPr/>
      <dgm:t>
        <a:bodyPr/>
        <a:lstStyle/>
        <a:p>
          <a:endParaRPr lang="en-AU"/>
        </a:p>
      </dgm:t>
    </dgm:pt>
    <dgm:pt modelId="{B22F373D-41DF-3E44-9530-E01EF5D4223D}" type="pres">
      <dgm:prSet presAssocID="{811F8641-BCF9-DE4A-8D7F-71037F7801B3}" presName="nodeTx" presStyleLbl="node1" presStyleIdx="2" presStyleCnt="3">
        <dgm:presLayoutVars>
          <dgm:bulletEnabled val="1"/>
        </dgm:presLayoutVars>
      </dgm:prSet>
      <dgm:spPr/>
      <dgm:t>
        <a:bodyPr/>
        <a:lstStyle/>
        <a:p>
          <a:endParaRPr lang="en-AU"/>
        </a:p>
      </dgm:t>
    </dgm:pt>
    <dgm:pt modelId="{C12E719B-0A23-3242-A5F6-E9AE0F9A1797}" type="pres">
      <dgm:prSet presAssocID="{811F8641-BCF9-DE4A-8D7F-71037F7801B3}" presName="invisiNode" presStyleLbl="node1" presStyleIdx="2" presStyleCnt="3"/>
      <dgm:spPr/>
    </dgm:pt>
    <dgm:pt modelId="{1D7FDB0E-3C14-EB45-B97E-48171886221F}" type="pres">
      <dgm:prSet presAssocID="{811F8641-BCF9-DE4A-8D7F-71037F7801B3}" presName="imagNode"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pt>
  </dgm:ptLst>
  <dgm:cxnLst>
    <dgm:cxn modelId="{3015236F-9600-4821-8B18-8EE4A7F95397}" type="presOf" srcId="{292353B2-3F60-2D45-98BC-DCD445ABE1F1}" destId="{D6782DD4-04FB-3E41-A0DC-00DF58C9737C}" srcOrd="1" destOrd="0" presId="urn:microsoft.com/office/officeart/2005/8/layout/hList7"/>
    <dgm:cxn modelId="{487937C8-54A9-B442-906A-0ABAAFB7DC9D}" srcId="{4689A466-F882-0E42-A466-CA7BDB6A4179}" destId="{7026A56A-99B4-EF46-B304-1B9C1BCBE666}" srcOrd="0" destOrd="0" parTransId="{4F2E89C2-754F-9246-965C-C399D137D734}" sibTransId="{994BC9D2-27FA-004D-8517-B1B6CE2B0FE8}"/>
    <dgm:cxn modelId="{21ACFEE2-53BA-D545-A28D-A9C052459E6D}" srcId="{4689A466-F882-0E42-A466-CA7BDB6A4179}" destId="{292353B2-3F60-2D45-98BC-DCD445ABE1F1}" srcOrd="1" destOrd="0" parTransId="{A679C9CF-E664-A843-B6DF-CCE686E27387}" sibTransId="{78914222-3724-7049-96D6-5FA7CC4503B3}"/>
    <dgm:cxn modelId="{0BA1DD65-A612-496F-B745-22D47892640F}" type="presOf" srcId="{7026A56A-99B4-EF46-B304-1B9C1BCBE666}" destId="{C3A66D3D-0DE1-C548-A9AC-56CD258A2624}" srcOrd="0" destOrd="0" presId="urn:microsoft.com/office/officeart/2005/8/layout/hList7"/>
    <dgm:cxn modelId="{1738E27C-5897-4128-9A15-ECA9FE43EB53}" type="presOf" srcId="{994BC9D2-27FA-004D-8517-B1B6CE2B0FE8}" destId="{CCB0C742-E0B7-4E4B-9E67-EB6BD0E077DA}" srcOrd="0" destOrd="0" presId="urn:microsoft.com/office/officeart/2005/8/layout/hList7"/>
    <dgm:cxn modelId="{F9E4D460-A3C6-4EDA-ABB9-B682E60F9C99}" type="presOf" srcId="{811F8641-BCF9-DE4A-8D7F-71037F7801B3}" destId="{B22F373D-41DF-3E44-9530-E01EF5D4223D}" srcOrd="1" destOrd="0" presId="urn:microsoft.com/office/officeart/2005/8/layout/hList7"/>
    <dgm:cxn modelId="{62DB4656-C89A-4E8B-9C8C-3A9F019F73D1}" type="presOf" srcId="{292353B2-3F60-2D45-98BC-DCD445ABE1F1}" destId="{C1D4EAAF-7954-574E-B8FD-E69A14E70532}" srcOrd="0" destOrd="0" presId="urn:microsoft.com/office/officeart/2005/8/layout/hList7"/>
    <dgm:cxn modelId="{B9A480E3-8B1E-429F-9588-1266D07E5261}" type="presOf" srcId="{78914222-3724-7049-96D6-5FA7CC4503B3}" destId="{F7BF17C1-59B4-9445-8D03-E059F158C0AC}" srcOrd="0" destOrd="0" presId="urn:microsoft.com/office/officeart/2005/8/layout/hList7"/>
    <dgm:cxn modelId="{427BE726-5334-4905-A861-5FA8BBB15D7A}" type="presOf" srcId="{4689A466-F882-0E42-A466-CA7BDB6A4179}" destId="{5968C998-0742-D641-A238-E518D56D9C9E}" srcOrd="0" destOrd="0" presId="urn:microsoft.com/office/officeart/2005/8/layout/hList7"/>
    <dgm:cxn modelId="{A2ECAE2A-007C-4D21-891D-623F7EA2C9D8}" type="presOf" srcId="{811F8641-BCF9-DE4A-8D7F-71037F7801B3}" destId="{784BB219-B987-8C48-8976-ACB58ABB4648}" srcOrd="0" destOrd="0" presId="urn:microsoft.com/office/officeart/2005/8/layout/hList7"/>
    <dgm:cxn modelId="{DBE07EDA-DB69-4785-8454-1AF133F7977A}" type="presOf" srcId="{7026A56A-99B4-EF46-B304-1B9C1BCBE666}" destId="{24BD9532-EE1F-774A-9882-5B4BF979AD16}" srcOrd="1" destOrd="0" presId="urn:microsoft.com/office/officeart/2005/8/layout/hList7"/>
    <dgm:cxn modelId="{A1D1B734-91DC-574C-B21D-856F62ECB5E4}" srcId="{4689A466-F882-0E42-A466-CA7BDB6A4179}" destId="{811F8641-BCF9-DE4A-8D7F-71037F7801B3}" srcOrd="2" destOrd="0" parTransId="{63D94E1E-8CB1-0C46-BDEA-B56E54F921E0}" sibTransId="{15CF3A88-D4EF-6C40-8452-E90CB611DE1A}"/>
    <dgm:cxn modelId="{F1D326F1-84F5-49C8-8F9D-808F53D0373E}" type="presParOf" srcId="{5968C998-0742-D641-A238-E518D56D9C9E}" destId="{AE26B243-7D5D-954A-ADBA-EDED40230FCD}" srcOrd="0" destOrd="0" presId="urn:microsoft.com/office/officeart/2005/8/layout/hList7"/>
    <dgm:cxn modelId="{EFCCB8AA-0242-4D15-9687-66E32CC27102}" type="presParOf" srcId="{5968C998-0742-D641-A238-E518D56D9C9E}" destId="{6FECADA6-ED6A-3142-A389-A2A5F769DAED}" srcOrd="1" destOrd="0" presId="urn:microsoft.com/office/officeart/2005/8/layout/hList7"/>
    <dgm:cxn modelId="{218501FE-A62B-45A5-8E0E-A25EA90051F5}" type="presParOf" srcId="{6FECADA6-ED6A-3142-A389-A2A5F769DAED}" destId="{FFDA71A1-B81C-AC49-9442-16FD4388A08C}" srcOrd="0" destOrd="0" presId="urn:microsoft.com/office/officeart/2005/8/layout/hList7"/>
    <dgm:cxn modelId="{924F8852-45F0-425A-84E9-A9D78A569CED}" type="presParOf" srcId="{FFDA71A1-B81C-AC49-9442-16FD4388A08C}" destId="{C3A66D3D-0DE1-C548-A9AC-56CD258A2624}" srcOrd="0" destOrd="0" presId="urn:microsoft.com/office/officeart/2005/8/layout/hList7"/>
    <dgm:cxn modelId="{83AC4833-9057-4A8C-8A24-A9E90F2A4174}" type="presParOf" srcId="{FFDA71A1-B81C-AC49-9442-16FD4388A08C}" destId="{24BD9532-EE1F-774A-9882-5B4BF979AD16}" srcOrd="1" destOrd="0" presId="urn:microsoft.com/office/officeart/2005/8/layout/hList7"/>
    <dgm:cxn modelId="{2E74F06D-E8E2-4F81-A0B2-DEB2D5ACBA67}" type="presParOf" srcId="{FFDA71A1-B81C-AC49-9442-16FD4388A08C}" destId="{B9041CF9-935F-E740-BCC4-50472780D768}" srcOrd="2" destOrd="0" presId="urn:microsoft.com/office/officeart/2005/8/layout/hList7"/>
    <dgm:cxn modelId="{4B84AC00-675B-4BFF-9254-B14736A0DEFC}" type="presParOf" srcId="{FFDA71A1-B81C-AC49-9442-16FD4388A08C}" destId="{BAAA9201-8C3E-0945-AB02-0285E7467CB8}" srcOrd="3" destOrd="0" presId="urn:microsoft.com/office/officeart/2005/8/layout/hList7"/>
    <dgm:cxn modelId="{14461596-9DC0-41ED-AC17-C63B0BEA3DF5}" type="presParOf" srcId="{6FECADA6-ED6A-3142-A389-A2A5F769DAED}" destId="{CCB0C742-E0B7-4E4B-9E67-EB6BD0E077DA}" srcOrd="1" destOrd="0" presId="urn:microsoft.com/office/officeart/2005/8/layout/hList7"/>
    <dgm:cxn modelId="{7A2D4B65-EB31-46A4-AD09-693E0CDD5CF1}" type="presParOf" srcId="{6FECADA6-ED6A-3142-A389-A2A5F769DAED}" destId="{BEA7E095-3D66-2B4F-9FDE-F3EF26319728}" srcOrd="2" destOrd="0" presId="urn:microsoft.com/office/officeart/2005/8/layout/hList7"/>
    <dgm:cxn modelId="{1434F2E8-44D7-4959-AB97-B30A545B30EB}" type="presParOf" srcId="{BEA7E095-3D66-2B4F-9FDE-F3EF26319728}" destId="{C1D4EAAF-7954-574E-B8FD-E69A14E70532}" srcOrd="0" destOrd="0" presId="urn:microsoft.com/office/officeart/2005/8/layout/hList7"/>
    <dgm:cxn modelId="{0B7B9DB1-B934-44D7-B0A3-23067C8A1AB5}" type="presParOf" srcId="{BEA7E095-3D66-2B4F-9FDE-F3EF26319728}" destId="{D6782DD4-04FB-3E41-A0DC-00DF58C9737C}" srcOrd="1" destOrd="0" presId="urn:microsoft.com/office/officeart/2005/8/layout/hList7"/>
    <dgm:cxn modelId="{A88B6C5E-B977-4B88-82EE-C8C42D3BAD71}" type="presParOf" srcId="{BEA7E095-3D66-2B4F-9FDE-F3EF26319728}" destId="{D3DBFB97-B20C-284E-AA0C-32E839B68F53}" srcOrd="2" destOrd="0" presId="urn:microsoft.com/office/officeart/2005/8/layout/hList7"/>
    <dgm:cxn modelId="{776C37D7-AE84-4E02-9448-14E8D5D20B92}" type="presParOf" srcId="{BEA7E095-3D66-2B4F-9FDE-F3EF26319728}" destId="{AFEDDD83-F2DE-6344-A024-91F153D25672}" srcOrd="3" destOrd="0" presId="urn:microsoft.com/office/officeart/2005/8/layout/hList7"/>
    <dgm:cxn modelId="{6EF534DB-99CA-464C-AAEB-00F285AF2C78}" type="presParOf" srcId="{6FECADA6-ED6A-3142-A389-A2A5F769DAED}" destId="{F7BF17C1-59B4-9445-8D03-E059F158C0AC}" srcOrd="3" destOrd="0" presId="urn:microsoft.com/office/officeart/2005/8/layout/hList7"/>
    <dgm:cxn modelId="{9DD7FB35-D66E-406A-8FA9-9C899FB9B98F}" type="presParOf" srcId="{6FECADA6-ED6A-3142-A389-A2A5F769DAED}" destId="{91356813-85AF-2944-B173-6A0B620E1D59}" srcOrd="4" destOrd="0" presId="urn:microsoft.com/office/officeart/2005/8/layout/hList7"/>
    <dgm:cxn modelId="{37888952-6FBC-43E2-823A-9E27A1BB4AFF}" type="presParOf" srcId="{91356813-85AF-2944-B173-6A0B620E1D59}" destId="{784BB219-B987-8C48-8976-ACB58ABB4648}" srcOrd="0" destOrd="0" presId="urn:microsoft.com/office/officeart/2005/8/layout/hList7"/>
    <dgm:cxn modelId="{645EB09C-3CCE-4D8C-8C99-6B747D36485B}" type="presParOf" srcId="{91356813-85AF-2944-B173-6A0B620E1D59}" destId="{B22F373D-41DF-3E44-9530-E01EF5D4223D}" srcOrd="1" destOrd="0" presId="urn:microsoft.com/office/officeart/2005/8/layout/hList7"/>
    <dgm:cxn modelId="{7384A2E4-3FE8-4613-880D-0D7FA4BCE878}" type="presParOf" srcId="{91356813-85AF-2944-B173-6A0B620E1D59}" destId="{C12E719B-0A23-3242-A5F6-E9AE0F9A1797}" srcOrd="2" destOrd="0" presId="urn:microsoft.com/office/officeart/2005/8/layout/hList7"/>
    <dgm:cxn modelId="{D0F13104-153B-4B03-A876-88E895D34048}" type="presParOf" srcId="{91356813-85AF-2944-B173-6A0B620E1D59}" destId="{1D7FDB0E-3C14-EB45-B97E-48171886221F}"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A66D3D-0DE1-C548-A9AC-56CD258A2624}">
      <dsp:nvSpPr>
        <dsp:cNvPr id="0" name=""/>
        <dsp:cNvSpPr/>
      </dsp:nvSpPr>
      <dsp:spPr>
        <a:xfrm>
          <a:off x="1883" y="-70389"/>
          <a:ext cx="2930974" cy="26757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a:solidFill>
                <a:schemeClr val="tx1"/>
              </a:solidFill>
            </a:rPr>
            <a:t>Employed</a:t>
          </a:r>
          <a:endParaRPr lang="en-US" sz="1800" kern="1200" dirty="0">
            <a:solidFill>
              <a:schemeClr val="tx1"/>
            </a:solidFill>
          </a:endParaRPr>
        </a:p>
      </dsp:txBody>
      <dsp:txXfrm>
        <a:off x="1883" y="999904"/>
        <a:ext cx="2930974" cy="1070294"/>
      </dsp:txXfrm>
    </dsp:sp>
    <dsp:sp modelId="{BAAA9201-8C3E-0945-AB02-0285E7467CB8}">
      <dsp:nvSpPr>
        <dsp:cNvPr id="0" name=""/>
        <dsp:cNvSpPr/>
      </dsp:nvSpPr>
      <dsp:spPr>
        <a:xfrm>
          <a:off x="1021860" y="90154"/>
          <a:ext cx="891020" cy="891020"/>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a:noFill/>
        </a:ln>
        <a:effectLst/>
      </dsp:spPr>
      <dsp:style>
        <a:lnRef idx="0">
          <a:scrgbClr r="0" g="0" b="0"/>
        </a:lnRef>
        <a:fillRef idx="1">
          <a:scrgbClr r="0" g="0" b="0"/>
        </a:fillRef>
        <a:effectRef idx="2">
          <a:scrgbClr r="0" g="0" b="0"/>
        </a:effectRef>
        <a:fontRef idx="minor"/>
      </dsp:style>
    </dsp:sp>
    <dsp:sp modelId="{C1D4EAAF-7954-574E-B8FD-E69A14E70532}">
      <dsp:nvSpPr>
        <dsp:cNvPr id="0" name=""/>
        <dsp:cNvSpPr/>
      </dsp:nvSpPr>
      <dsp:spPr>
        <a:xfrm>
          <a:off x="3020787" y="-70389"/>
          <a:ext cx="2930974" cy="26757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a:solidFill>
                <a:srgbClr val="000000"/>
              </a:solidFill>
            </a:rPr>
            <a:t>Unemployed</a:t>
          </a:r>
        </a:p>
      </dsp:txBody>
      <dsp:txXfrm>
        <a:off x="3020787" y="999904"/>
        <a:ext cx="2930974" cy="1070294"/>
      </dsp:txXfrm>
    </dsp:sp>
    <dsp:sp modelId="{AFEDDD83-F2DE-6344-A024-91F153D25672}">
      <dsp:nvSpPr>
        <dsp:cNvPr id="0" name=""/>
        <dsp:cNvSpPr/>
      </dsp:nvSpPr>
      <dsp:spPr>
        <a:xfrm>
          <a:off x="4040764" y="90154"/>
          <a:ext cx="891020" cy="891020"/>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7000" r="-17000"/>
          </a:stretch>
        </a:blipFill>
        <a:ln>
          <a:noFill/>
        </a:ln>
        <a:effectLst/>
      </dsp:spPr>
      <dsp:style>
        <a:lnRef idx="0">
          <a:scrgbClr r="0" g="0" b="0"/>
        </a:lnRef>
        <a:fillRef idx="1">
          <a:scrgbClr r="0" g="0" b="0"/>
        </a:fillRef>
        <a:effectRef idx="2">
          <a:scrgbClr r="0" g="0" b="0"/>
        </a:effectRef>
        <a:fontRef idx="minor"/>
      </dsp:style>
    </dsp:sp>
    <dsp:sp modelId="{784BB219-B987-8C48-8976-ACB58ABB4648}">
      <dsp:nvSpPr>
        <dsp:cNvPr id="0" name=""/>
        <dsp:cNvSpPr/>
      </dsp:nvSpPr>
      <dsp:spPr>
        <a:xfrm>
          <a:off x="6039690" y="-70389"/>
          <a:ext cx="2930974" cy="26757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a:solidFill>
                <a:srgbClr val="000000"/>
              </a:solidFill>
            </a:rPr>
            <a:t>Outside the </a:t>
          </a:r>
          <a:r>
            <a:rPr lang="en-US" sz="2800" kern="1200" dirty="0" err="1">
              <a:solidFill>
                <a:srgbClr val="000000"/>
              </a:solidFill>
            </a:rPr>
            <a:t>labour</a:t>
          </a:r>
          <a:r>
            <a:rPr lang="en-US" sz="2800" kern="1200" dirty="0">
              <a:solidFill>
                <a:srgbClr val="000000"/>
              </a:solidFill>
            </a:rPr>
            <a:t> force</a:t>
          </a:r>
        </a:p>
      </dsp:txBody>
      <dsp:txXfrm>
        <a:off x="6039690" y="999904"/>
        <a:ext cx="2930974" cy="1070294"/>
      </dsp:txXfrm>
    </dsp:sp>
    <dsp:sp modelId="{1D7FDB0E-3C14-EB45-B97E-48171886221F}">
      <dsp:nvSpPr>
        <dsp:cNvPr id="0" name=""/>
        <dsp:cNvSpPr/>
      </dsp:nvSpPr>
      <dsp:spPr>
        <a:xfrm>
          <a:off x="7059667" y="90154"/>
          <a:ext cx="891020" cy="891020"/>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a:noFill/>
        </a:ln>
        <a:effectLst/>
      </dsp:spPr>
      <dsp:style>
        <a:lnRef idx="0">
          <a:scrgbClr r="0" g="0" b="0"/>
        </a:lnRef>
        <a:fillRef idx="1">
          <a:scrgbClr r="0" g="0" b="0"/>
        </a:fillRef>
        <a:effectRef idx="2">
          <a:scrgbClr r="0" g="0" b="0"/>
        </a:effectRef>
        <a:fontRef idx="minor"/>
      </dsp:style>
    </dsp:sp>
    <dsp:sp modelId="{AE26B243-7D5D-954A-ADBA-EDED40230FCD}">
      <dsp:nvSpPr>
        <dsp:cNvPr id="0" name=""/>
        <dsp:cNvSpPr/>
      </dsp:nvSpPr>
      <dsp:spPr>
        <a:xfrm>
          <a:off x="290800" y="1771563"/>
          <a:ext cx="5413957" cy="950494"/>
        </a:xfrm>
        <a:prstGeom prst="leftRightArrow">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A66D3D-0DE1-C548-A9AC-56CD258A2624}">
      <dsp:nvSpPr>
        <dsp:cNvPr id="0" name=""/>
        <dsp:cNvSpPr/>
      </dsp:nvSpPr>
      <dsp:spPr>
        <a:xfrm>
          <a:off x="1883" y="-70389"/>
          <a:ext cx="2930974" cy="26757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a:solidFill>
                <a:schemeClr val="tx1"/>
              </a:solidFill>
            </a:rPr>
            <a:t>Employed</a:t>
          </a:r>
          <a:endParaRPr lang="en-US" sz="1800" kern="1200" dirty="0">
            <a:solidFill>
              <a:schemeClr val="tx1"/>
            </a:solidFill>
          </a:endParaRPr>
        </a:p>
      </dsp:txBody>
      <dsp:txXfrm>
        <a:off x="1883" y="999904"/>
        <a:ext cx="2930974" cy="1070294"/>
      </dsp:txXfrm>
    </dsp:sp>
    <dsp:sp modelId="{BAAA9201-8C3E-0945-AB02-0285E7467CB8}">
      <dsp:nvSpPr>
        <dsp:cNvPr id="0" name=""/>
        <dsp:cNvSpPr/>
      </dsp:nvSpPr>
      <dsp:spPr>
        <a:xfrm>
          <a:off x="1021860" y="90154"/>
          <a:ext cx="891020" cy="891020"/>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a:noFill/>
        </a:ln>
        <a:effectLst/>
      </dsp:spPr>
      <dsp:style>
        <a:lnRef idx="0">
          <a:scrgbClr r="0" g="0" b="0"/>
        </a:lnRef>
        <a:fillRef idx="1">
          <a:scrgbClr r="0" g="0" b="0"/>
        </a:fillRef>
        <a:effectRef idx="2">
          <a:scrgbClr r="0" g="0" b="0"/>
        </a:effectRef>
        <a:fontRef idx="minor"/>
      </dsp:style>
    </dsp:sp>
    <dsp:sp modelId="{C1D4EAAF-7954-574E-B8FD-E69A14E70532}">
      <dsp:nvSpPr>
        <dsp:cNvPr id="0" name=""/>
        <dsp:cNvSpPr/>
      </dsp:nvSpPr>
      <dsp:spPr>
        <a:xfrm>
          <a:off x="3020787" y="-70389"/>
          <a:ext cx="2930974" cy="26757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a:solidFill>
                <a:srgbClr val="000000"/>
              </a:solidFill>
            </a:rPr>
            <a:t>Unemployed</a:t>
          </a:r>
        </a:p>
      </dsp:txBody>
      <dsp:txXfrm>
        <a:off x="3020787" y="999904"/>
        <a:ext cx="2930974" cy="1070294"/>
      </dsp:txXfrm>
    </dsp:sp>
    <dsp:sp modelId="{AFEDDD83-F2DE-6344-A024-91F153D25672}">
      <dsp:nvSpPr>
        <dsp:cNvPr id="0" name=""/>
        <dsp:cNvSpPr/>
      </dsp:nvSpPr>
      <dsp:spPr>
        <a:xfrm>
          <a:off x="4040764" y="90154"/>
          <a:ext cx="891020" cy="891020"/>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7000" r="-17000"/>
          </a:stretch>
        </a:blipFill>
        <a:ln>
          <a:noFill/>
        </a:ln>
        <a:effectLst/>
      </dsp:spPr>
      <dsp:style>
        <a:lnRef idx="0">
          <a:scrgbClr r="0" g="0" b="0"/>
        </a:lnRef>
        <a:fillRef idx="1">
          <a:scrgbClr r="0" g="0" b="0"/>
        </a:fillRef>
        <a:effectRef idx="2">
          <a:scrgbClr r="0" g="0" b="0"/>
        </a:effectRef>
        <a:fontRef idx="minor"/>
      </dsp:style>
    </dsp:sp>
    <dsp:sp modelId="{784BB219-B987-8C48-8976-ACB58ABB4648}">
      <dsp:nvSpPr>
        <dsp:cNvPr id="0" name=""/>
        <dsp:cNvSpPr/>
      </dsp:nvSpPr>
      <dsp:spPr>
        <a:xfrm>
          <a:off x="6039690" y="-70389"/>
          <a:ext cx="2930974" cy="26757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a:solidFill>
                <a:srgbClr val="000000"/>
              </a:solidFill>
            </a:rPr>
            <a:t>Outside the </a:t>
          </a:r>
          <a:r>
            <a:rPr lang="en-US" sz="2800" kern="1200" dirty="0" err="1">
              <a:solidFill>
                <a:srgbClr val="000000"/>
              </a:solidFill>
            </a:rPr>
            <a:t>labour</a:t>
          </a:r>
          <a:r>
            <a:rPr lang="en-US" sz="2800" kern="1200" dirty="0">
              <a:solidFill>
                <a:srgbClr val="000000"/>
              </a:solidFill>
            </a:rPr>
            <a:t> force</a:t>
          </a:r>
        </a:p>
      </dsp:txBody>
      <dsp:txXfrm>
        <a:off x="6039690" y="999904"/>
        <a:ext cx="2930974" cy="1070294"/>
      </dsp:txXfrm>
    </dsp:sp>
    <dsp:sp modelId="{1D7FDB0E-3C14-EB45-B97E-48171886221F}">
      <dsp:nvSpPr>
        <dsp:cNvPr id="0" name=""/>
        <dsp:cNvSpPr/>
      </dsp:nvSpPr>
      <dsp:spPr>
        <a:xfrm>
          <a:off x="7059667" y="90154"/>
          <a:ext cx="891020" cy="891020"/>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a:noFill/>
        </a:ln>
        <a:effectLst/>
      </dsp:spPr>
      <dsp:style>
        <a:lnRef idx="0">
          <a:scrgbClr r="0" g="0" b="0"/>
        </a:lnRef>
        <a:fillRef idx="1">
          <a:scrgbClr r="0" g="0" b="0"/>
        </a:fillRef>
        <a:effectRef idx="2">
          <a:scrgbClr r="0" g="0" b="0"/>
        </a:effectRef>
        <a:fontRef idx="minor"/>
      </dsp:style>
    </dsp:sp>
    <dsp:sp modelId="{AE26B243-7D5D-954A-ADBA-EDED40230FCD}">
      <dsp:nvSpPr>
        <dsp:cNvPr id="0" name=""/>
        <dsp:cNvSpPr/>
      </dsp:nvSpPr>
      <dsp:spPr>
        <a:xfrm>
          <a:off x="290800" y="1771563"/>
          <a:ext cx="5413957" cy="950494"/>
        </a:xfrm>
        <a:prstGeom prst="leftRightArrow">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63485E-5CB0-49BE-BB82-DA3C9A2008D5}" type="datetimeFigureOut">
              <a:rPr lang="en-US" smtClean="0"/>
              <a:t>11/4/2015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3B174B-8791-4EF0-BD66-8033AFBAFD89}" type="slidenum">
              <a:rPr lang="en-US" smtClean="0"/>
              <a:t>‹#›</a:t>
            </a:fld>
            <a:endParaRPr lang="en-US"/>
          </a:p>
        </p:txBody>
      </p:sp>
    </p:spTree>
    <p:extLst>
      <p:ext uri="{BB962C8B-B14F-4D97-AF65-F5344CB8AC3E}">
        <p14:creationId xmlns:p14="http://schemas.microsoft.com/office/powerpoint/2010/main" val="4164930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B174B-8791-4EF0-BD66-8033AFBAFD89}" type="slidenum">
              <a:rPr lang="en-US" smtClean="0"/>
              <a:t>4</a:t>
            </a:fld>
            <a:endParaRPr lang="en-US"/>
          </a:p>
        </p:txBody>
      </p:sp>
    </p:spTree>
    <p:extLst>
      <p:ext uri="{BB962C8B-B14F-4D97-AF65-F5344CB8AC3E}">
        <p14:creationId xmlns:p14="http://schemas.microsoft.com/office/powerpoint/2010/main" val="2811228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B174B-8791-4EF0-BD66-8033AFBAFD89}" type="slidenum">
              <a:rPr lang="en-US" smtClean="0"/>
              <a:t>5</a:t>
            </a:fld>
            <a:endParaRPr lang="en-US"/>
          </a:p>
        </p:txBody>
      </p:sp>
    </p:spTree>
    <p:extLst>
      <p:ext uri="{BB962C8B-B14F-4D97-AF65-F5344CB8AC3E}">
        <p14:creationId xmlns:p14="http://schemas.microsoft.com/office/powerpoint/2010/main" val="2196843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3BE2BD-76D8-4A41-936B-03091B120F8F}"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033A-75AA-465A-A13F-97FA4FFD47E6}" type="slidenum">
              <a:rPr lang="en-US" smtClean="0"/>
              <a:t>‹#›</a:t>
            </a:fld>
            <a:endParaRPr lang="en-US"/>
          </a:p>
        </p:txBody>
      </p:sp>
    </p:spTree>
    <p:extLst>
      <p:ext uri="{BB962C8B-B14F-4D97-AF65-F5344CB8AC3E}">
        <p14:creationId xmlns:p14="http://schemas.microsoft.com/office/powerpoint/2010/main" val="188102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3BE2BD-76D8-4A41-936B-03091B120F8F}"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033A-75AA-465A-A13F-97FA4FFD47E6}" type="slidenum">
              <a:rPr lang="en-US" smtClean="0"/>
              <a:t>‹#›</a:t>
            </a:fld>
            <a:endParaRPr lang="en-US"/>
          </a:p>
        </p:txBody>
      </p:sp>
    </p:spTree>
    <p:extLst>
      <p:ext uri="{BB962C8B-B14F-4D97-AF65-F5344CB8AC3E}">
        <p14:creationId xmlns:p14="http://schemas.microsoft.com/office/powerpoint/2010/main" val="2786679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3BE2BD-76D8-4A41-936B-03091B120F8F}"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033A-75AA-465A-A13F-97FA4FFD47E6}" type="slidenum">
              <a:rPr lang="en-US" smtClean="0"/>
              <a:t>‹#›</a:t>
            </a:fld>
            <a:endParaRPr lang="en-US"/>
          </a:p>
        </p:txBody>
      </p:sp>
    </p:spTree>
    <p:extLst>
      <p:ext uri="{BB962C8B-B14F-4D97-AF65-F5344CB8AC3E}">
        <p14:creationId xmlns:p14="http://schemas.microsoft.com/office/powerpoint/2010/main" val="285655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3BE2BD-76D8-4A41-936B-03091B120F8F}"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033A-75AA-465A-A13F-97FA4FFD47E6}" type="slidenum">
              <a:rPr lang="en-US" smtClean="0"/>
              <a:t>‹#›</a:t>
            </a:fld>
            <a:endParaRPr lang="en-US"/>
          </a:p>
        </p:txBody>
      </p:sp>
    </p:spTree>
    <p:extLst>
      <p:ext uri="{BB962C8B-B14F-4D97-AF65-F5344CB8AC3E}">
        <p14:creationId xmlns:p14="http://schemas.microsoft.com/office/powerpoint/2010/main" val="666605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3BE2BD-76D8-4A41-936B-03091B120F8F}"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033A-75AA-465A-A13F-97FA4FFD47E6}" type="slidenum">
              <a:rPr lang="en-US" smtClean="0"/>
              <a:t>‹#›</a:t>
            </a:fld>
            <a:endParaRPr lang="en-US"/>
          </a:p>
        </p:txBody>
      </p:sp>
    </p:spTree>
    <p:extLst>
      <p:ext uri="{BB962C8B-B14F-4D97-AF65-F5344CB8AC3E}">
        <p14:creationId xmlns:p14="http://schemas.microsoft.com/office/powerpoint/2010/main" val="3670470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3BE2BD-76D8-4A41-936B-03091B120F8F}"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033A-75AA-465A-A13F-97FA4FFD47E6}" type="slidenum">
              <a:rPr lang="en-US" smtClean="0"/>
              <a:t>‹#›</a:t>
            </a:fld>
            <a:endParaRPr lang="en-US"/>
          </a:p>
        </p:txBody>
      </p:sp>
    </p:spTree>
    <p:extLst>
      <p:ext uri="{BB962C8B-B14F-4D97-AF65-F5344CB8AC3E}">
        <p14:creationId xmlns:p14="http://schemas.microsoft.com/office/powerpoint/2010/main" val="729686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3BE2BD-76D8-4A41-936B-03091B120F8F}" type="datetimeFigureOut">
              <a:rPr lang="en-US" smtClean="0"/>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7033A-75AA-465A-A13F-97FA4FFD47E6}" type="slidenum">
              <a:rPr lang="en-US" smtClean="0"/>
              <a:t>‹#›</a:t>
            </a:fld>
            <a:endParaRPr lang="en-US"/>
          </a:p>
        </p:txBody>
      </p:sp>
    </p:spTree>
    <p:extLst>
      <p:ext uri="{BB962C8B-B14F-4D97-AF65-F5344CB8AC3E}">
        <p14:creationId xmlns:p14="http://schemas.microsoft.com/office/powerpoint/2010/main" val="59278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3BE2BD-76D8-4A41-936B-03091B120F8F}" type="datetimeFigureOut">
              <a:rPr lang="en-US" smtClean="0"/>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7033A-75AA-465A-A13F-97FA4FFD47E6}" type="slidenum">
              <a:rPr lang="en-US" smtClean="0"/>
              <a:t>‹#›</a:t>
            </a:fld>
            <a:endParaRPr lang="en-US"/>
          </a:p>
        </p:txBody>
      </p:sp>
    </p:spTree>
    <p:extLst>
      <p:ext uri="{BB962C8B-B14F-4D97-AF65-F5344CB8AC3E}">
        <p14:creationId xmlns:p14="http://schemas.microsoft.com/office/powerpoint/2010/main" val="399464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BE2BD-76D8-4A41-936B-03091B120F8F}"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7033A-75AA-465A-A13F-97FA4FFD47E6}" type="slidenum">
              <a:rPr lang="en-US" smtClean="0"/>
              <a:t>‹#›</a:t>
            </a:fld>
            <a:endParaRPr lang="en-US"/>
          </a:p>
        </p:txBody>
      </p:sp>
    </p:spTree>
    <p:extLst>
      <p:ext uri="{BB962C8B-B14F-4D97-AF65-F5344CB8AC3E}">
        <p14:creationId xmlns:p14="http://schemas.microsoft.com/office/powerpoint/2010/main" val="25729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BE2BD-76D8-4A41-936B-03091B120F8F}"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033A-75AA-465A-A13F-97FA4FFD47E6}" type="slidenum">
              <a:rPr lang="en-US" smtClean="0"/>
              <a:t>‹#›</a:t>
            </a:fld>
            <a:endParaRPr lang="en-US"/>
          </a:p>
        </p:txBody>
      </p:sp>
    </p:spTree>
    <p:extLst>
      <p:ext uri="{BB962C8B-B14F-4D97-AF65-F5344CB8AC3E}">
        <p14:creationId xmlns:p14="http://schemas.microsoft.com/office/powerpoint/2010/main" val="2673467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BE2BD-76D8-4A41-936B-03091B120F8F}"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033A-75AA-465A-A13F-97FA4FFD47E6}" type="slidenum">
              <a:rPr lang="en-US" smtClean="0"/>
              <a:t>‹#›</a:t>
            </a:fld>
            <a:endParaRPr lang="en-US"/>
          </a:p>
        </p:txBody>
      </p:sp>
    </p:spTree>
    <p:extLst>
      <p:ext uri="{BB962C8B-B14F-4D97-AF65-F5344CB8AC3E}">
        <p14:creationId xmlns:p14="http://schemas.microsoft.com/office/powerpoint/2010/main" val="185350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BE2BD-76D8-4A41-936B-03091B120F8F}" type="datetimeFigureOut">
              <a:rPr lang="en-US" smtClean="0"/>
              <a:t>11/4/2015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7033A-75AA-465A-A13F-97FA4FFD47E6}" type="slidenum">
              <a:rPr lang="en-US" smtClean="0"/>
              <a:t>‹#›</a:t>
            </a:fld>
            <a:endParaRPr lang="en-US"/>
          </a:p>
        </p:txBody>
      </p:sp>
    </p:spTree>
    <p:extLst>
      <p:ext uri="{BB962C8B-B14F-4D97-AF65-F5344CB8AC3E}">
        <p14:creationId xmlns:p14="http://schemas.microsoft.com/office/powerpoint/2010/main" val="1785659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0268" y="1760017"/>
            <a:ext cx="9215260" cy="5924096"/>
          </a:xfrm>
          <a:prstGeom prst="rect">
            <a:avLst/>
          </a:prstGeom>
        </p:spPr>
      </p:pic>
      <p:sp>
        <p:nvSpPr>
          <p:cNvPr id="2" name="Title 1"/>
          <p:cNvSpPr>
            <a:spLocks noGrp="1"/>
          </p:cNvSpPr>
          <p:nvPr>
            <p:ph type="ctrTitle"/>
          </p:nvPr>
        </p:nvSpPr>
        <p:spPr>
          <a:xfrm>
            <a:off x="742556" y="293428"/>
            <a:ext cx="7772400" cy="2387600"/>
          </a:xfrm>
        </p:spPr>
        <p:txBody>
          <a:bodyPr>
            <a:normAutofit/>
          </a:bodyPr>
          <a:lstStyle/>
          <a:p>
            <a:r>
              <a:rPr lang="en-GB" sz="4800" dirty="0" smtClean="0"/>
              <a:t>Measuring work and </a:t>
            </a:r>
            <a:br>
              <a:rPr lang="en-GB" sz="4800" dirty="0" smtClean="0"/>
            </a:br>
            <a:r>
              <a:rPr lang="en-GB" sz="4800" dirty="0" smtClean="0"/>
              <a:t>economic activity</a:t>
            </a:r>
            <a:endParaRPr lang="en-US" sz="4800" dirty="0"/>
          </a:p>
        </p:txBody>
      </p:sp>
      <p:sp>
        <p:nvSpPr>
          <p:cNvPr id="3" name="Subtitle 2"/>
          <p:cNvSpPr>
            <a:spLocks noGrp="1"/>
          </p:cNvSpPr>
          <p:nvPr>
            <p:ph type="subTitle" idx="1"/>
          </p:nvPr>
        </p:nvSpPr>
        <p:spPr/>
        <p:txBody>
          <a:bodyPr/>
          <a:lstStyle/>
          <a:p>
            <a:endParaRPr lang="en-US" dirty="0"/>
          </a:p>
        </p:txBody>
      </p:sp>
      <p:sp>
        <p:nvSpPr>
          <p:cNvPr id="5" name="TextBox 4"/>
          <p:cNvSpPr txBox="1"/>
          <p:nvPr/>
        </p:nvSpPr>
        <p:spPr>
          <a:xfrm>
            <a:off x="157658" y="4698548"/>
            <a:ext cx="2497257" cy="2123658"/>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endParaRPr lang="en-AU" sz="6600" b="1" dirty="0" smtClean="0">
              <a:solidFill>
                <a:srgbClr val="7030A0"/>
              </a:solidFill>
              <a:effectLst>
                <a:reflection blurRad="6350" stA="55000" endA="300" endPos="45500" dir="5400000" sy="-100000" algn="bl" rotWithShape="0"/>
              </a:effectLst>
              <a:latin typeface="Arial Narrow" panose="020B0606020202030204" pitchFamily="34" charset="0"/>
            </a:endParaRPr>
          </a:p>
          <a:p>
            <a:r>
              <a:rPr lang="en-AU" sz="6600" b="1" dirty="0" smtClean="0">
                <a:solidFill>
                  <a:srgbClr val="7030A0"/>
                </a:solidFill>
                <a:effectLst>
                  <a:reflection blurRad="6350" stA="55000" endA="300" endPos="45500" dir="5400000" sy="-100000" algn="bl" rotWithShape="0"/>
                </a:effectLst>
                <a:latin typeface="Arial Narrow" panose="020B0606020202030204" pitchFamily="34" charset="0"/>
              </a:rPr>
              <a:t>WORK</a:t>
            </a:r>
            <a:endParaRPr lang="en-AU" sz="6600" b="1" dirty="0">
              <a:solidFill>
                <a:srgbClr val="7030A0"/>
              </a:solidFill>
              <a:effectLst>
                <a:reflection blurRad="6350" stA="55000" endA="300" endPos="45500" dir="5400000" sy="-100000" algn="bl" rotWithShape="0"/>
              </a:effectLst>
              <a:latin typeface="Arial Narrow" panose="020B0606020202030204" pitchFamily="34" charset="0"/>
            </a:endParaRPr>
          </a:p>
        </p:txBody>
      </p:sp>
    </p:spTree>
    <p:extLst>
      <p:ext uri="{BB962C8B-B14F-4D97-AF65-F5344CB8AC3E}">
        <p14:creationId xmlns:p14="http://schemas.microsoft.com/office/powerpoint/2010/main" val="1533296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Group activity for data producers</a:t>
            </a:r>
            <a:endParaRPr lang="en-AU" dirty="0"/>
          </a:p>
        </p:txBody>
      </p:sp>
      <p:sp>
        <p:nvSpPr>
          <p:cNvPr id="3" name="Content Placeholder 2"/>
          <p:cNvSpPr>
            <a:spLocks noGrp="1"/>
          </p:cNvSpPr>
          <p:nvPr>
            <p:ph sz="half" idx="1"/>
          </p:nvPr>
        </p:nvSpPr>
        <p:spPr>
          <a:xfrm>
            <a:off x="628650" y="1825625"/>
            <a:ext cx="2663190" cy="4351338"/>
          </a:xfrm>
        </p:spPr>
        <p:txBody>
          <a:bodyPr/>
          <a:lstStyle/>
          <a:p>
            <a:pPr marL="0" indent="0">
              <a:buNone/>
            </a:pPr>
            <a:r>
              <a:rPr lang="en-AU" sz="2400" b="1" dirty="0" smtClean="0"/>
              <a:t>Producer group A</a:t>
            </a:r>
          </a:p>
          <a:p>
            <a:r>
              <a:rPr lang="en-AU" sz="1800" dirty="0" smtClean="0"/>
              <a:t>Jemma </a:t>
            </a:r>
            <a:r>
              <a:rPr lang="en-AU" sz="1800" dirty="0" err="1" smtClean="0"/>
              <a:t>Avoyan</a:t>
            </a:r>
            <a:endParaRPr lang="en-AU" sz="1800" dirty="0" smtClean="0"/>
          </a:p>
          <a:p>
            <a:r>
              <a:rPr lang="en-AU" sz="1800" dirty="0" smtClean="0"/>
              <a:t>Diana </a:t>
            </a:r>
            <a:r>
              <a:rPr lang="en-AU" sz="1800" dirty="0" err="1" smtClean="0"/>
              <a:t>Martirosova</a:t>
            </a:r>
            <a:endParaRPr lang="en-AU" sz="1800" dirty="0" smtClean="0"/>
          </a:p>
          <a:p>
            <a:r>
              <a:rPr lang="en-AU" sz="1800" dirty="0" err="1"/>
              <a:t>Zhyldyz</a:t>
            </a:r>
            <a:r>
              <a:rPr lang="en-AU" sz="1800" dirty="0"/>
              <a:t> </a:t>
            </a:r>
            <a:r>
              <a:rPr lang="en-AU" sz="1800" dirty="0" err="1" smtClean="0"/>
              <a:t>Rakhmanova</a:t>
            </a:r>
            <a:endParaRPr lang="en-AU" sz="1800" dirty="0" smtClean="0"/>
          </a:p>
          <a:p>
            <a:r>
              <a:rPr lang="en-AU" sz="1800" dirty="0" smtClean="0"/>
              <a:t>Ala </a:t>
            </a:r>
            <a:r>
              <a:rPr lang="en-AU" sz="1800" dirty="0" err="1" smtClean="0"/>
              <a:t>Negruta</a:t>
            </a:r>
            <a:endParaRPr lang="en-AU" sz="1800" dirty="0" smtClean="0"/>
          </a:p>
          <a:p>
            <a:r>
              <a:rPr lang="en-AU" sz="1800" dirty="0" err="1" smtClean="0"/>
              <a:t>Liuba</a:t>
            </a:r>
            <a:r>
              <a:rPr lang="en-AU" sz="1800" dirty="0" smtClean="0"/>
              <a:t> </a:t>
            </a:r>
            <a:r>
              <a:rPr lang="en-AU" sz="1800" dirty="0" err="1" smtClean="0"/>
              <a:t>Stoianov</a:t>
            </a:r>
            <a:endParaRPr lang="en-AU" sz="1800" dirty="0" smtClean="0"/>
          </a:p>
          <a:p>
            <a:r>
              <a:rPr lang="en-AU" sz="1800" dirty="0" smtClean="0"/>
              <a:t>Olga </a:t>
            </a:r>
            <a:r>
              <a:rPr lang="en-AU" sz="1800" dirty="0" err="1" smtClean="0"/>
              <a:t>Karmazina</a:t>
            </a:r>
            <a:endParaRPr lang="en-AU" sz="1800" dirty="0" smtClean="0"/>
          </a:p>
          <a:p>
            <a:r>
              <a:rPr lang="en-AU" sz="1800" dirty="0" smtClean="0"/>
              <a:t>Ilya </a:t>
            </a:r>
            <a:r>
              <a:rPr lang="en-AU" sz="1800" dirty="0" err="1" smtClean="0"/>
              <a:t>Kuznetsov</a:t>
            </a:r>
            <a:endParaRPr lang="en-AU" sz="1800" dirty="0"/>
          </a:p>
        </p:txBody>
      </p:sp>
      <p:sp>
        <p:nvSpPr>
          <p:cNvPr id="4" name="Content Placeholder 3"/>
          <p:cNvSpPr>
            <a:spLocks noGrp="1"/>
          </p:cNvSpPr>
          <p:nvPr>
            <p:ph sz="half" idx="2"/>
          </p:nvPr>
        </p:nvSpPr>
        <p:spPr>
          <a:xfrm>
            <a:off x="3355296" y="1825625"/>
            <a:ext cx="2831093" cy="4351338"/>
          </a:xfrm>
        </p:spPr>
        <p:txBody>
          <a:bodyPr/>
          <a:lstStyle/>
          <a:p>
            <a:pPr marL="0" indent="0">
              <a:buNone/>
            </a:pPr>
            <a:r>
              <a:rPr lang="en-AU" sz="2400" b="1" dirty="0"/>
              <a:t>Producer group </a:t>
            </a:r>
            <a:r>
              <a:rPr lang="en-AU" sz="2400" b="1" dirty="0" smtClean="0"/>
              <a:t>B</a:t>
            </a:r>
            <a:endParaRPr lang="en-AU" sz="2400" b="1" dirty="0"/>
          </a:p>
          <a:p>
            <a:r>
              <a:rPr lang="en-AU" sz="1800" dirty="0" smtClean="0"/>
              <a:t>Inna </a:t>
            </a:r>
            <a:r>
              <a:rPr lang="en-AU" sz="1800" dirty="0" err="1" smtClean="0"/>
              <a:t>Konoshonok</a:t>
            </a:r>
            <a:endParaRPr lang="en-AU" sz="1800" dirty="0" smtClean="0"/>
          </a:p>
          <a:p>
            <a:r>
              <a:rPr lang="en-AU" sz="1800" dirty="0" smtClean="0"/>
              <a:t>Lia </a:t>
            </a:r>
            <a:r>
              <a:rPr lang="en-AU" sz="1800" dirty="0" err="1" smtClean="0"/>
              <a:t>Charekishvili</a:t>
            </a:r>
            <a:endParaRPr lang="en-AU" sz="1800" dirty="0" smtClean="0"/>
          </a:p>
          <a:p>
            <a:r>
              <a:rPr lang="en-AU" sz="1800" dirty="0" err="1" smtClean="0"/>
              <a:t>Nadejda</a:t>
            </a:r>
            <a:r>
              <a:rPr lang="en-AU" sz="1800" dirty="0" smtClean="0"/>
              <a:t> </a:t>
            </a:r>
            <a:r>
              <a:rPr lang="en-AU" sz="1800" dirty="0" err="1" smtClean="0"/>
              <a:t>Cojocari</a:t>
            </a:r>
            <a:endParaRPr lang="en-AU" sz="1800" dirty="0" smtClean="0"/>
          </a:p>
          <a:p>
            <a:r>
              <a:rPr lang="en-AU" sz="1800" dirty="0" smtClean="0"/>
              <a:t>Veronica Nica</a:t>
            </a:r>
          </a:p>
          <a:p>
            <a:r>
              <a:rPr lang="en-AU" sz="1800" dirty="0" smtClean="0"/>
              <a:t>Elena </a:t>
            </a:r>
            <a:r>
              <a:rPr lang="en-AU" sz="1800" dirty="0" err="1" smtClean="0"/>
              <a:t>Vatcarau</a:t>
            </a:r>
            <a:endParaRPr lang="en-AU" sz="1800" dirty="0" smtClean="0"/>
          </a:p>
          <a:p>
            <a:r>
              <a:rPr lang="en-AU" sz="1800" dirty="0" err="1" smtClean="0"/>
              <a:t>Umid</a:t>
            </a:r>
            <a:r>
              <a:rPr lang="en-AU" sz="1800" dirty="0" smtClean="0"/>
              <a:t> </a:t>
            </a:r>
            <a:r>
              <a:rPr lang="en-AU" sz="1800" dirty="0" err="1" smtClean="0"/>
              <a:t>Tashmukhamedov</a:t>
            </a:r>
            <a:endParaRPr lang="en-AU" sz="1800" dirty="0" smtClean="0"/>
          </a:p>
        </p:txBody>
      </p:sp>
      <p:sp>
        <p:nvSpPr>
          <p:cNvPr id="5" name="TextBox 4"/>
          <p:cNvSpPr txBox="1"/>
          <p:nvPr/>
        </p:nvSpPr>
        <p:spPr>
          <a:xfrm>
            <a:off x="6249451" y="1825625"/>
            <a:ext cx="2692750" cy="3647152"/>
          </a:xfrm>
          <a:prstGeom prst="rect">
            <a:avLst/>
          </a:prstGeom>
          <a:noFill/>
        </p:spPr>
        <p:txBody>
          <a:bodyPr wrap="square" rtlCol="0">
            <a:spAutoFit/>
          </a:bodyPr>
          <a:lstStyle/>
          <a:p>
            <a:r>
              <a:rPr lang="en-AU" sz="2400" b="1" dirty="0"/>
              <a:t>Producer group </a:t>
            </a:r>
            <a:r>
              <a:rPr lang="en-AU" sz="2400" b="1" dirty="0" smtClean="0"/>
              <a:t>C</a:t>
            </a:r>
            <a:endParaRPr lang="en-AU" sz="2400" b="1" dirty="0"/>
          </a:p>
          <a:p>
            <a:pPr marL="285750" indent="-285750">
              <a:lnSpc>
                <a:spcPct val="150000"/>
              </a:lnSpc>
              <a:buFont typeface="Arial" panose="020B0604020202020204" pitchFamily="34" charset="0"/>
              <a:buChar char="•"/>
            </a:pPr>
            <a:r>
              <a:rPr lang="en-AU" dirty="0" err="1" smtClean="0"/>
              <a:t>Ainur</a:t>
            </a:r>
            <a:r>
              <a:rPr lang="en-AU" dirty="0" smtClean="0"/>
              <a:t> </a:t>
            </a:r>
            <a:r>
              <a:rPr lang="en-AU" dirty="0" err="1" smtClean="0"/>
              <a:t>Dossanova</a:t>
            </a:r>
            <a:endParaRPr lang="en-AU" dirty="0" smtClean="0"/>
          </a:p>
          <a:p>
            <a:pPr marL="285750" indent="-285750">
              <a:lnSpc>
                <a:spcPct val="150000"/>
              </a:lnSpc>
              <a:buFont typeface="Arial" panose="020B0604020202020204" pitchFamily="34" charset="0"/>
              <a:buChar char="•"/>
            </a:pPr>
            <a:r>
              <a:rPr lang="en-AU" dirty="0" smtClean="0"/>
              <a:t>Nina </a:t>
            </a:r>
            <a:r>
              <a:rPr lang="en-AU" dirty="0" err="1" smtClean="0"/>
              <a:t>Cesnocova</a:t>
            </a:r>
            <a:endParaRPr lang="en-AU" dirty="0" smtClean="0"/>
          </a:p>
          <a:p>
            <a:pPr marL="285750" indent="-285750">
              <a:lnSpc>
                <a:spcPct val="150000"/>
              </a:lnSpc>
              <a:buFont typeface="Arial" panose="020B0604020202020204" pitchFamily="34" charset="0"/>
              <a:buChar char="•"/>
            </a:pPr>
            <a:r>
              <a:rPr lang="en-AU" dirty="0" smtClean="0"/>
              <a:t>Lucia </a:t>
            </a:r>
            <a:r>
              <a:rPr lang="en-AU" dirty="0" err="1" smtClean="0"/>
              <a:t>Haidarli</a:t>
            </a:r>
            <a:endParaRPr lang="en-AU" dirty="0" smtClean="0"/>
          </a:p>
          <a:p>
            <a:pPr marL="285750" indent="-285750">
              <a:lnSpc>
                <a:spcPct val="150000"/>
              </a:lnSpc>
              <a:buFont typeface="Arial" panose="020B0604020202020204" pitchFamily="34" charset="0"/>
              <a:buChar char="•"/>
            </a:pPr>
            <a:r>
              <a:rPr lang="en-AU" dirty="0" smtClean="0"/>
              <a:t>Lilia </a:t>
            </a:r>
            <a:r>
              <a:rPr lang="en-AU" dirty="0" err="1" smtClean="0"/>
              <a:t>Racu</a:t>
            </a:r>
            <a:endParaRPr lang="en-AU" dirty="0" smtClean="0"/>
          </a:p>
          <a:p>
            <a:pPr marL="285750" indent="-285750">
              <a:lnSpc>
                <a:spcPct val="150000"/>
              </a:lnSpc>
              <a:buFont typeface="Arial" panose="020B0604020202020204" pitchFamily="34" charset="0"/>
              <a:buChar char="•"/>
            </a:pPr>
            <a:r>
              <a:rPr lang="en-AU" dirty="0" err="1" smtClean="0"/>
              <a:t>Liubov</a:t>
            </a:r>
            <a:r>
              <a:rPr lang="en-AU" dirty="0" smtClean="0"/>
              <a:t> </a:t>
            </a:r>
            <a:r>
              <a:rPr lang="en-AU" dirty="0" err="1" smtClean="0"/>
              <a:t>Ageeva</a:t>
            </a:r>
            <a:endParaRPr lang="en-AU" dirty="0" smtClean="0"/>
          </a:p>
          <a:p>
            <a:pPr marL="285750" indent="-285750">
              <a:lnSpc>
                <a:spcPct val="150000"/>
              </a:lnSpc>
              <a:buFont typeface="Arial" panose="020B0604020202020204" pitchFamily="34" charset="0"/>
              <a:buChar char="•"/>
            </a:pPr>
            <a:r>
              <a:rPr lang="en-AU" dirty="0" smtClean="0"/>
              <a:t>Olga </a:t>
            </a:r>
            <a:r>
              <a:rPr lang="en-AU" dirty="0" err="1" smtClean="0"/>
              <a:t>Remenets</a:t>
            </a:r>
            <a:endParaRPr lang="en-AU" dirty="0" smtClean="0"/>
          </a:p>
          <a:p>
            <a:pPr marL="285750" indent="-285750">
              <a:lnSpc>
                <a:spcPct val="150000"/>
              </a:lnSpc>
              <a:buFont typeface="Arial" panose="020B0604020202020204" pitchFamily="34" charset="0"/>
              <a:buChar char="•"/>
            </a:pPr>
            <a:r>
              <a:rPr lang="en-AU" dirty="0" err="1" smtClean="0"/>
              <a:t>Alexandar</a:t>
            </a:r>
            <a:r>
              <a:rPr lang="en-AU" dirty="0" smtClean="0"/>
              <a:t> </a:t>
            </a:r>
            <a:r>
              <a:rPr lang="en-AU" dirty="0" err="1" smtClean="0"/>
              <a:t>Kiryanov</a:t>
            </a:r>
            <a:endParaRPr lang="en-AU" dirty="0" smtClean="0"/>
          </a:p>
          <a:p>
            <a:pPr marL="285750" indent="-285750">
              <a:buFont typeface="Arial" panose="020B0604020202020204" pitchFamily="34" charset="0"/>
              <a:buChar char="•"/>
            </a:pPr>
            <a:endParaRPr lang="en-AU" dirty="0"/>
          </a:p>
        </p:txBody>
      </p:sp>
    </p:spTree>
    <p:extLst>
      <p:ext uri="{BB962C8B-B14F-4D97-AF65-F5344CB8AC3E}">
        <p14:creationId xmlns:p14="http://schemas.microsoft.com/office/powerpoint/2010/main" val="1110729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9454" y="1825625"/>
            <a:ext cx="2932386" cy="4852648"/>
          </a:xfrm>
        </p:spPr>
        <p:txBody>
          <a:bodyPr>
            <a:normAutofit fontScale="77500" lnSpcReduction="20000"/>
          </a:bodyPr>
          <a:lstStyle/>
          <a:p>
            <a:pPr marL="0" indent="0">
              <a:buNone/>
            </a:pPr>
            <a:r>
              <a:rPr lang="en-AU" sz="2400" b="1" dirty="0" smtClean="0"/>
              <a:t>Employed</a:t>
            </a:r>
          </a:p>
          <a:p>
            <a:r>
              <a:rPr lang="en-US" sz="2100" dirty="0"/>
              <a:t>Homemaker who works as a school teacher two days per </a:t>
            </a:r>
            <a:r>
              <a:rPr lang="en-US" sz="2100" dirty="0" smtClean="0"/>
              <a:t>week</a:t>
            </a:r>
          </a:p>
          <a:p>
            <a:r>
              <a:rPr lang="en-US" sz="2100" dirty="0"/>
              <a:t>Bus driver (full-time</a:t>
            </a:r>
            <a:r>
              <a:rPr lang="en-US" sz="2100" dirty="0" smtClean="0"/>
              <a:t>)</a:t>
            </a:r>
          </a:p>
          <a:p>
            <a:r>
              <a:rPr lang="en-US" sz="2100" dirty="0"/>
              <a:t>High school student </a:t>
            </a:r>
            <a:br>
              <a:rPr lang="en-US" sz="2100" dirty="0"/>
            </a:br>
            <a:r>
              <a:rPr lang="en-US" sz="2100" dirty="0"/>
              <a:t>with part-time job in a </a:t>
            </a:r>
            <a:r>
              <a:rPr lang="en-US" sz="2100" dirty="0" smtClean="0"/>
              <a:t>shop</a:t>
            </a:r>
          </a:p>
          <a:p>
            <a:r>
              <a:rPr lang="en-US" sz="2100" dirty="0" smtClean="0"/>
              <a:t>Doctor</a:t>
            </a:r>
          </a:p>
          <a:p>
            <a:r>
              <a:rPr lang="en-US" sz="2100" dirty="0"/>
              <a:t>Civil </a:t>
            </a:r>
            <a:r>
              <a:rPr lang="en-US" sz="2100" dirty="0" smtClean="0"/>
              <a:t>servant</a:t>
            </a:r>
          </a:p>
          <a:p>
            <a:r>
              <a:rPr lang="en-US" sz="2100" dirty="0" smtClean="0"/>
              <a:t>Farmer</a:t>
            </a:r>
          </a:p>
          <a:p>
            <a:r>
              <a:rPr lang="en-US" sz="2100" dirty="0"/>
              <a:t>Unpaid domestic helper who gets room and meals </a:t>
            </a:r>
            <a:r>
              <a:rPr lang="en-US" sz="2100" dirty="0" smtClean="0"/>
              <a:t>provided</a:t>
            </a:r>
          </a:p>
          <a:p>
            <a:r>
              <a:rPr lang="en-US" sz="2100" dirty="0"/>
              <a:t>Member of armed </a:t>
            </a:r>
            <a:r>
              <a:rPr lang="en-US" sz="2100" dirty="0" smtClean="0"/>
              <a:t>forces</a:t>
            </a:r>
          </a:p>
          <a:p>
            <a:r>
              <a:rPr lang="en-US" sz="2100" dirty="0"/>
              <a:t>Waitress who is actively looking for </a:t>
            </a:r>
            <a:r>
              <a:rPr lang="en-US" sz="2100" dirty="0" smtClean="0"/>
              <a:t>an </a:t>
            </a:r>
            <a:r>
              <a:rPr lang="en-US" sz="2100" dirty="0"/>
              <a:t>office </a:t>
            </a:r>
            <a:r>
              <a:rPr lang="en-US" sz="2100" dirty="0" smtClean="0"/>
              <a:t>job</a:t>
            </a:r>
          </a:p>
          <a:p>
            <a:r>
              <a:rPr lang="en-US" sz="2100" dirty="0"/>
              <a:t>Homemaker who manages family business accounts in the </a:t>
            </a:r>
            <a:r>
              <a:rPr lang="en-US" sz="2100" dirty="0" smtClean="0"/>
              <a:t>evening</a:t>
            </a:r>
          </a:p>
          <a:p>
            <a:r>
              <a:rPr lang="en-US" sz="2100" dirty="0"/>
              <a:t>Business owner</a:t>
            </a:r>
            <a:endParaRPr lang="en-US" sz="2100" dirty="0" smtClean="0"/>
          </a:p>
          <a:p>
            <a:endParaRPr lang="en-AU" sz="1800" dirty="0"/>
          </a:p>
        </p:txBody>
      </p:sp>
      <p:sp>
        <p:nvSpPr>
          <p:cNvPr id="4" name="Content Placeholder 3"/>
          <p:cNvSpPr>
            <a:spLocks noGrp="1"/>
          </p:cNvSpPr>
          <p:nvPr>
            <p:ph sz="half" idx="2"/>
          </p:nvPr>
        </p:nvSpPr>
        <p:spPr>
          <a:xfrm>
            <a:off x="3355297" y="1825625"/>
            <a:ext cx="2484252" cy="4351338"/>
          </a:xfrm>
        </p:spPr>
        <p:txBody>
          <a:bodyPr>
            <a:normAutofit fontScale="77500" lnSpcReduction="20000"/>
          </a:bodyPr>
          <a:lstStyle/>
          <a:p>
            <a:pPr marL="0" indent="0">
              <a:buNone/>
            </a:pPr>
            <a:r>
              <a:rPr lang="en-AU" sz="2400" b="1" dirty="0" smtClean="0"/>
              <a:t>Unemployed</a:t>
            </a:r>
          </a:p>
          <a:p>
            <a:r>
              <a:rPr lang="en-US" sz="2600" dirty="0"/>
              <a:t>Engineer currently out of a </a:t>
            </a:r>
            <a:r>
              <a:rPr lang="en-US" sz="2600" dirty="0" smtClean="0"/>
              <a:t>job</a:t>
            </a:r>
          </a:p>
          <a:p>
            <a:r>
              <a:rPr lang="en-US" sz="2600" dirty="0"/>
              <a:t>School leaver looking for a job</a:t>
            </a:r>
            <a:endParaRPr lang="en-US" sz="2600" dirty="0" smtClean="0"/>
          </a:p>
          <a:p>
            <a:endParaRPr lang="en-AU" sz="1800" dirty="0"/>
          </a:p>
        </p:txBody>
      </p:sp>
      <p:sp>
        <p:nvSpPr>
          <p:cNvPr id="5" name="TextBox 4"/>
          <p:cNvSpPr txBox="1"/>
          <p:nvPr/>
        </p:nvSpPr>
        <p:spPr>
          <a:xfrm>
            <a:off x="6249451" y="1825625"/>
            <a:ext cx="2692750" cy="4662815"/>
          </a:xfrm>
          <a:prstGeom prst="rect">
            <a:avLst/>
          </a:prstGeom>
          <a:noFill/>
        </p:spPr>
        <p:txBody>
          <a:bodyPr wrap="square" rtlCol="0">
            <a:spAutoFit/>
          </a:bodyPr>
          <a:lstStyle/>
          <a:p>
            <a:r>
              <a:rPr lang="en-AU" b="1" dirty="0" smtClean="0"/>
              <a:t>Outside the labour force</a:t>
            </a:r>
          </a:p>
          <a:p>
            <a:pPr marL="285750" indent="-285750">
              <a:buFont typeface="Arial" panose="020B0604020202020204" pitchFamily="34" charset="0"/>
              <a:buChar char="•"/>
            </a:pPr>
            <a:r>
              <a:rPr lang="en-US" dirty="0"/>
              <a:t>University student (full-time</a:t>
            </a:r>
            <a:r>
              <a:rPr lang="en-US" dirty="0" smtClean="0"/>
              <a:t>)</a:t>
            </a:r>
          </a:p>
          <a:p>
            <a:pPr marL="285750" indent="-285750">
              <a:buFont typeface="Arial" panose="020B0604020202020204" pitchFamily="34" charset="0"/>
              <a:buChar char="•"/>
            </a:pPr>
            <a:r>
              <a:rPr lang="en-US" dirty="0"/>
              <a:t>Unable to work due to long-term </a:t>
            </a:r>
            <a:r>
              <a:rPr lang="en-US" dirty="0" smtClean="0"/>
              <a:t>illness</a:t>
            </a:r>
          </a:p>
          <a:p>
            <a:pPr marL="285750" indent="-285750">
              <a:buFont typeface="Arial" panose="020B0604020202020204" pitchFamily="34" charset="0"/>
              <a:buChar char="•"/>
            </a:pPr>
            <a:r>
              <a:rPr lang="en-US" dirty="0"/>
              <a:t>Retired person receiving old-age </a:t>
            </a:r>
            <a:r>
              <a:rPr lang="en-US" dirty="0" smtClean="0"/>
              <a:t>pension</a:t>
            </a:r>
          </a:p>
          <a:p>
            <a:pPr marL="285750" indent="-285750">
              <a:buFont typeface="Arial" panose="020B0604020202020204" pitchFamily="34" charset="0"/>
              <a:buChar char="•"/>
            </a:pPr>
            <a:r>
              <a:rPr lang="en-US" dirty="0"/>
              <a:t>Full-time </a:t>
            </a:r>
            <a:r>
              <a:rPr lang="en-US" dirty="0" smtClean="0"/>
              <a:t>mother</a:t>
            </a:r>
          </a:p>
          <a:p>
            <a:pPr marL="285750" indent="-285750">
              <a:buFont typeface="Arial" panose="020B0604020202020204" pitchFamily="34" charset="0"/>
              <a:buChar char="•"/>
            </a:pPr>
            <a:r>
              <a:rPr lang="en-US" dirty="0"/>
              <a:t>Child below age </a:t>
            </a:r>
            <a:r>
              <a:rPr lang="en-US" dirty="0" smtClean="0"/>
              <a:t>15</a:t>
            </a:r>
          </a:p>
          <a:p>
            <a:pPr marL="285750" indent="-285750">
              <a:buFont typeface="Arial" panose="020B0604020202020204" pitchFamily="34" charset="0"/>
              <a:buChar char="•"/>
            </a:pPr>
            <a:r>
              <a:rPr lang="en-US" dirty="0"/>
              <a:t>Volunteer at local </a:t>
            </a:r>
            <a:r>
              <a:rPr lang="en-US" dirty="0" smtClean="0"/>
              <a:t>church</a:t>
            </a:r>
          </a:p>
          <a:p>
            <a:pPr marL="285750" indent="-285750">
              <a:buFont typeface="Arial" panose="020B0604020202020204" pitchFamily="34" charset="0"/>
              <a:buChar char="•"/>
            </a:pPr>
            <a:r>
              <a:rPr lang="en-US" dirty="0"/>
              <a:t>Full-time </a:t>
            </a:r>
            <a:r>
              <a:rPr lang="en-US" dirty="0" smtClean="0"/>
              <a:t>father</a:t>
            </a:r>
          </a:p>
          <a:p>
            <a:pPr marL="285750" indent="-285750">
              <a:buFont typeface="Arial" panose="020B0604020202020204" pitchFamily="34" charset="0"/>
              <a:buChar char="•"/>
            </a:pPr>
            <a:r>
              <a:rPr lang="en-US" dirty="0"/>
              <a:t>Wealthy person who loves to travel</a:t>
            </a:r>
            <a:endParaRPr lang="en-US" dirty="0" smtClean="0"/>
          </a:p>
          <a:p>
            <a:pPr marL="285750" indent="-285750">
              <a:lnSpc>
                <a:spcPct val="150000"/>
              </a:lnSpc>
              <a:buFont typeface="Arial" panose="020B0604020202020204" pitchFamily="34" charset="0"/>
              <a:buChar char="•"/>
            </a:pPr>
            <a:endParaRPr lang="en-AU" dirty="0"/>
          </a:p>
        </p:txBody>
      </p:sp>
      <p:pic>
        <p:nvPicPr>
          <p:cNvPr id="6" name="Picture 5"/>
          <p:cNvPicPr>
            <a:picLocks noChangeAspect="1"/>
          </p:cNvPicPr>
          <p:nvPr/>
        </p:nvPicPr>
        <p:blipFill>
          <a:blip r:embed="rId2"/>
          <a:stretch>
            <a:fillRect/>
          </a:stretch>
        </p:blipFill>
        <p:spPr>
          <a:xfrm>
            <a:off x="1960245" y="294134"/>
            <a:ext cx="4922173" cy="1531491"/>
          </a:xfrm>
          <a:prstGeom prst="rect">
            <a:avLst/>
          </a:prstGeom>
        </p:spPr>
      </p:pic>
    </p:spTree>
    <p:extLst>
      <p:ext uri="{BB962C8B-B14F-4D97-AF65-F5344CB8AC3E}">
        <p14:creationId xmlns:p14="http://schemas.microsoft.com/office/powerpoint/2010/main" val="466591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are data collected?</a:t>
            </a:r>
            <a:endParaRPr lang="en-US" dirty="0"/>
          </a:p>
        </p:txBody>
      </p:sp>
      <p:sp>
        <p:nvSpPr>
          <p:cNvPr id="3" name="Content Placeholder 2"/>
          <p:cNvSpPr>
            <a:spLocks noGrp="1"/>
          </p:cNvSpPr>
          <p:nvPr>
            <p:ph idx="1"/>
          </p:nvPr>
        </p:nvSpPr>
        <p:spPr>
          <a:xfrm>
            <a:off x="628650" y="1609725"/>
            <a:ext cx="7886700" cy="4914900"/>
          </a:xfrm>
        </p:spPr>
        <p:txBody>
          <a:bodyPr>
            <a:normAutofit/>
          </a:bodyPr>
          <a:lstStyle/>
          <a:p>
            <a:pPr marL="0" indent="0">
              <a:buNone/>
            </a:pPr>
            <a:r>
              <a:rPr lang="en-AU" b="1" dirty="0" smtClean="0"/>
              <a:t>Labour force survey</a:t>
            </a:r>
          </a:p>
          <a:p>
            <a:pPr lvl="1"/>
            <a:r>
              <a:rPr lang="en-AU" dirty="0" smtClean="0"/>
              <a:t>Household sample survey</a:t>
            </a:r>
          </a:p>
          <a:p>
            <a:pPr lvl="1"/>
            <a:r>
              <a:rPr lang="en-AU" dirty="0" smtClean="0"/>
              <a:t>Gathers details to classify people as employed, unemployed, or not</a:t>
            </a:r>
          </a:p>
          <a:p>
            <a:pPr lvl="2"/>
            <a:r>
              <a:rPr lang="en-AU" dirty="0" smtClean="0"/>
              <a:t>Did you do any work in the last week for pay or profit?</a:t>
            </a:r>
          </a:p>
          <a:p>
            <a:pPr lvl="2"/>
            <a:r>
              <a:rPr lang="en-AU" dirty="0" smtClean="0"/>
              <a:t>Did you have a job, farm, or business that you were temporarily absent from?</a:t>
            </a:r>
          </a:p>
          <a:p>
            <a:pPr lvl="2"/>
            <a:r>
              <a:rPr lang="en-AU" dirty="0" smtClean="0"/>
              <a:t>Did you actively look for work?</a:t>
            </a:r>
          </a:p>
          <a:p>
            <a:pPr lvl="2"/>
            <a:r>
              <a:rPr lang="en-AU" dirty="0" smtClean="0"/>
              <a:t>Would you have accepted a job if one was offered to you?</a:t>
            </a:r>
          </a:p>
          <a:p>
            <a:pPr lvl="1"/>
            <a:r>
              <a:rPr lang="en-AU" dirty="0" smtClean="0"/>
              <a:t>More details of those in employment</a:t>
            </a:r>
          </a:p>
          <a:p>
            <a:pPr lvl="2"/>
            <a:r>
              <a:rPr lang="en-AU" dirty="0" smtClean="0"/>
              <a:t>Occupation, industry, employer (e.g. formal or informal), hours worked, leave conditions, wages</a:t>
            </a:r>
          </a:p>
          <a:p>
            <a:pPr lvl="2"/>
            <a:r>
              <a:rPr lang="en-AU" dirty="0" smtClean="0"/>
              <a:t>Also demographic characteristics, education level, etc.</a:t>
            </a:r>
            <a:endParaRPr lang="en-US" dirty="0"/>
          </a:p>
        </p:txBody>
      </p:sp>
    </p:spTree>
    <p:extLst>
      <p:ext uri="{BB962C8B-B14F-4D97-AF65-F5344CB8AC3E}">
        <p14:creationId xmlns:p14="http://schemas.microsoft.com/office/powerpoint/2010/main" val="3005048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are data collected?</a:t>
            </a:r>
            <a:endParaRPr lang="en-US" dirty="0"/>
          </a:p>
        </p:txBody>
      </p:sp>
      <p:sp>
        <p:nvSpPr>
          <p:cNvPr id="3" name="Content Placeholder 2"/>
          <p:cNvSpPr>
            <a:spLocks noGrp="1"/>
          </p:cNvSpPr>
          <p:nvPr>
            <p:ph idx="1"/>
          </p:nvPr>
        </p:nvSpPr>
        <p:spPr>
          <a:xfrm>
            <a:off x="628650" y="1609725"/>
            <a:ext cx="7886700" cy="4914900"/>
          </a:xfrm>
        </p:spPr>
        <p:txBody>
          <a:bodyPr>
            <a:normAutofit/>
          </a:bodyPr>
          <a:lstStyle/>
          <a:p>
            <a:pPr marL="0" indent="0">
              <a:buNone/>
            </a:pPr>
            <a:r>
              <a:rPr lang="en-AU" dirty="0" smtClean="0"/>
              <a:t>Population and housing censuses</a:t>
            </a:r>
          </a:p>
          <a:p>
            <a:pPr lvl="1"/>
            <a:r>
              <a:rPr lang="en-AU" dirty="0" smtClean="0"/>
              <a:t>Gather basic information on labour force participation</a:t>
            </a:r>
          </a:p>
          <a:p>
            <a:pPr lvl="1"/>
            <a:r>
              <a:rPr lang="en-AU" dirty="0" smtClean="0"/>
              <a:t>Questions are limited</a:t>
            </a:r>
          </a:p>
          <a:p>
            <a:pPr lvl="1"/>
            <a:r>
              <a:rPr lang="en-AU" dirty="0" smtClean="0"/>
              <a:t>Not as good a source as labour force surveys</a:t>
            </a:r>
          </a:p>
          <a:p>
            <a:pPr marL="0" indent="0">
              <a:buNone/>
            </a:pPr>
            <a:endParaRPr lang="en-AU" dirty="0" smtClean="0"/>
          </a:p>
          <a:p>
            <a:r>
              <a:rPr lang="en-AU" dirty="0" smtClean="0"/>
              <a:t>Business surveys / administrative registers</a:t>
            </a:r>
          </a:p>
          <a:p>
            <a:pPr lvl="1"/>
            <a:r>
              <a:rPr lang="en-AU" dirty="0" smtClean="0"/>
              <a:t>Valuable source for formal sector employment</a:t>
            </a:r>
          </a:p>
        </p:txBody>
      </p:sp>
    </p:spTree>
    <p:extLst>
      <p:ext uri="{BB962C8B-B14F-4D97-AF65-F5344CB8AC3E}">
        <p14:creationId xmlns:p14="http://schemas.microsoft.com/office/powerpoint/2010/main" val="1355252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key gender indicators</a:t>
            </a:r>
            <a:endParaRPr lang="en-US" dirty="0"/>
          </a:p>
        </p:txBody>
      </p:sp>
      <p:sp>
        <p:nvSpPr>
          <p:cNvPr id="3" name="Content Placeholder 2"/>
          <p:cNvSpPr>
            <a:spLocks noGrp="1"/>
          </p:cNvSpPr>
          <p:nvPr>
            <p:ph idx="1"/>
          </p:nvPr>
        </p:nvSpPr>
        <p:spPr>
          <a:xfrm>
            <a:off x="628650" y="1690689"/>
            <a:ext cx="7886700" cy="4727575"/>
          </a:xfrm>
        </p:spPr>
        <p:txBody>
          <a:bodyPr>
            <a:normAutofit/>
          </a:bodyPr>
          <a:lstStyle/>
          <a:p>
            <a:r>
              <a:rPr lang="en-AU" dirty="0" smtClean="0"/>
              <a:t>Inactivity rate (% outside the labour force)</a:t>
            </a:r>
          </a:p>
          <a:p>
            <a:r>
              <a:rPr lang="en-AU" dirty="0" smtClean="0"/>
              <a:t>Employment rate (% employed)</a:t>
            </a:r>
          </a:p>
          <a:p>
            <a:r>
              <a:rPr lang="en-AU" dirty="0" smtClean="0"/>
              <a:t>Status in employment</a:t>
            </a:r>
            <a:r>
              <a:rPr lang="en-AU" sz="2000" dirty="0" smtClean="0"/>
              <a:t> </a:t>
            </a:r>
            <a:br>
              <a:rPr lang="en-AU" sz="2000" dirty="0" smtClean="0"/>
            </a:br>
            <a:r>
              <a:rPr lang="en-AU" sz="2000" dirty="0" smtClean="0"/>
              <a:t>(employer, employee, own-account worker, contributing family worker)</a:t>
            </a:r>
          </a:p>
          <a:p>
            <a:r>
              <a:rPr lang="en-AU" dirty="0"/>
              <a:t>Hourly gender pay </a:t>
            </a:r>
            <a:r>
              <a:rPr lang="en-AU" dirty="0" smtClean="0"/>
              <a:t>gap</a:t>
            </a:r>
          </a:p>
          <a:p>
            <a:r>
              <a:rPr lang="en-AU" dirty="0" smtClean="0"/>
              <a:t>Proportion working part-time</a:t>
            </a:r>
          </a:p>
          <a:p>
            <a:r>
              <a:rPr lang="en-AU" dirty="0" smtClean="0"/>
              <a:t>Unemployment rate </a:t>
            </a:r>
            <a:br>
              <a:rPr lang="en-AU" dirty="0" smtClean="0"/>
            </a:br>
            <a:r>
              <a:rPr lang="en-AU" sz="2000" dirty="0" smtClean="0"/>
              <a:t>(% of labour force who are unemployed)</a:t>
            </a:r>
          </a:p>
          <a:p>
            <a:r>
              <a:rPr lang="en-AU" dirty="0" smtClean="0"/>
              <a:t>Hours spent in all forms of work</a:t>
            </a:r>
          </a:p>
          <a:p>
            <a:r>
              <a:rPr lang="en-AU" dirty="0" smtClean="0"/>
              <a:t>Proportion of children in formal care</a:t>
            </a:r>
            <a:endParaRPr lang="en-US" dirty="0"/>
          </a:p>
        </p:txBody>
      </p:sp>
    </p:spTree>
    <p:extLst>
      <p:ext uri="{BB962C8B-B14F-4D97-AF65-F5344CB8AC3E}">
        <p14:creationId xmlns:p14="http://schemas.microsoft.com/office/powerpoint/2010/main" val="1015715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Status in employment</a:t>
            </a:r>
            <a:endParaRPr lang="en-US" dirty="0"/>
          </a:p>
        </p:txBody>
      </p:sp>
      <p:sp>
        <p:nvSpPr>
          <p:cNvPr id="3" name="Content Placeholder 2"/>
          <p:cNvSpPr>
            <a:spLocks noGrp="1"/>
          </p:cNvSpPr>
          <p:nvPr>
            <p:ph idx="1"/>
          </p:nvPr>
        </p:nvSpPr>
        <p:spPr>
          <a:xfrm>
            <a:off x="628650" y="1825624"/>
            <a:ext cx="7886700" cy="4632325"/>
          </a:xfrm>
        </p:spPr>
        <p:txBody>
          <a:bodyPr>
            <a:normAutofit fontScale="77500" lnSpcReduction="20000"/>
          </a:bodyPr>
          <a:lstStyle/>
          <a:p>
            <a:pPr marL="514350" lvl="0" indent="-514350">
              <a:buFont typeface="+mj-lt"/>
              <a:buAutoNum type="arabicPeriod"/>
            </a:pPr>
            <a:r>
              <a:rPr lang="en-GB" b="1" dirty="0"/>
              <a:t>Employees</a:t>
            </a:r>
            <a:r>
              <a:rPr lang="en-GB" dirty="0"/>
              <a:t> – workers who hold paid employment jobs</a:t>
            </a:r>
            <a:endParaRPr lang="en-US" dirty="0"/>
          </a:p>
          <a:p>
            <a:pPr marL="514350" lvl="0" indent="-514350">
              <a:buFont typeface="+mj-lt"/>
              <a:buAutoNum type="arabicPeriod"/>
            </a:pPr>
            <a:r>
              <a:rPr lang="en-GB" b="1" dirty="0"/>
              <a:t>Employers</a:t>
            </a:r>
            <a:r>
              <a:rPr lang="en-GB" dirty="0"/>
              <a:t> – workers who hold self-employment jobs and have engaged, on a continuous basis, one or more persons to work for them in their business as employees</a:t>
            </a:r>
            <a:endParaRPr lang="en-US" dirty="0"/>
          </a:p>
          <a:p>
            <a:pPr marL="514350" lvl="0" indent="-514350">
              <a:buFont typeface="+mj-lt"/>
              <a:buAutoNum type="arabicPeriod"/>
            </a:pPr>
            <a:r>
              <a:rPr lang="en-GB" b="1" dirty="0"/>
              <a:t>Own-account workers</a:t>
            </a:r>
            <a:r>
              <a:rPr lang="en-GB" dirty="0"/>
              <a:t> – workers who hold self-employment jobs and have not engaged, on a continuous basis, any employees to work for them during the reference period.</a:t>
            </a:r>
            <a:endParaRPr lang="en-US" dirty="0"/>
          </a:p>
          <a:p>
            <a:pPr marL="514350" lvl="0" indent="-514350">
              <a:buFont typeface="+mj-lt"/>
              <a:buAutoNum type="arabicPeriod"/>
            </a:pPr>
            <a:r>
              <a:rPr lang="en-GB" b="1" dirty="0"/>
              <a:t>Members of producers cooperatives</a:t>
            </a:r>
            <a:r>
              <a:rPr lang="en-GB" dirty="0"/>
              <a:t> – workers who hold self-employment jobs in a cooperative producing goods and services, in which each member takes part on an equal footing with other members </a:t>
            </a:r>
            <a:endParaRPr lang="en-GB" dirty="0" smtClean="0"/>
          </a:p>
          <a:p>
            <a:pPr marL="514350" lvl="0" indent="-514350">
              <a:buFont typeface="+mj-lt"/>
              <a:buAutoNum type="arabicPeriod"/>
            </a:pPr>
            <a:r>
              <a:rPr lang="en-GB" b="1" dirty="0" smtClean="0"/>
              <a:t>Family </a:t>
            </a:r>
            <a:r>
              <a:rPr lang="en-GB" b="1" dirty="0"/>
              <a:t>workers</a:t>
            </a:r>
            <a:r>
              <a:rPr lang="en-GB" dirty="0"/>
              <a:t> – workers who hold self-employment jobs in a market-oriented establishment operated by a related person living in the same household, who cannot be regarded as partners because their involvement is not comparable to the head of the </a:t>
            </a:r>
            <a:r>
              <a:rPr lang="en-GB" dirty="0" smtClean="0"/>
              <a:t>establishment</a:t>
            </a:r>
            <a:endParaRPr lang="en-US" dirty="0"/>
          </a:p>
          <a:p>
            <a:endParaRPr lang="en-US" dirty="0"/>
          </a:p>
        </p:txBody>
      </p:sp>
      <p:sp>
        <p:nvSpPr>
          <p:cNvPr id="4" name="Rectangle 3"/>
          <p:cNvSpPr/>
          <p:nvPr/>
        </p:nvSpPr>
        <p:spPr>
          <a:xfrm>
            <a:off x="371475" y="2924175"/>
            <a:ext cx="8439150" cy="895350"/>
          </a:xfrm>
          <a:prstGeom prst="rect">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5" name="Rectangle 4"/>
          <p:cNvSpPr/>
          <p:nvPr/>
        </p:nvSpPr>
        <p:spPr>
          <a:xfrm>
            <a:off x="371475" y="4819649"/>
            <a:ext cx="8439150" cy="1419225"/>
          </a:xfrm>
          <a:prstGeom prst="rect">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642190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0107" y="5808041"/>
            <a:ext cx="8105775" cy="874085"/>
          </a:xfrm>
          <a:prstGeom prst="rect">
            <a:avLst/>
          </a:prstGeom>
        </p:spPr>
        <p:txBody>
          <a:bodyPr wrap="square">
            <a:spAutoFit/>
          </a:bodyPr>
          <a:lstStyle/>
          <a:p>
            <a:pPr>
              <a:lnSpc>
                <a:spcPct val="107000"/>
              </a:lnSpc>
              <a:spcAft>
                <a:spcPts val="800"/>
              </a:spcAft>
            </a:pPr>
            <a:r>
              <a:rPr lang="en-GB" sz="1200" dirty="0">
                <a:latin typeface="Calibri" panose="020F0502020204030204" pitchFamily="34" charset="0"/>
                <a:ea typeface="Times New Roman" panose="02020603050405020304" pitchFamily="18" charset="0"/>
                <a:cs typeface="Times New Roman" panose="02020603050405020304" pitchFamily="18" charset="0"/>
              </a:rPr>
              <a:t>Source: UNECE Statistical Database, compiled from national and international (Eurostat) official sources.</a:t>
            </a:r>
            <a:br>
              <a:rPr lang="en-GB" sz="1200" dirty="0">
                <a:latin typeface="Calibri" panose="020F0502020204030204" pitchFamily="34" charset="0"/>
                <a:ea typeface="Times New Roman" panose="02020603050405020304" pitchFamily="18" charset="0"/>
                <a:cs typeface="Times New Roman" panose="02020603050405020304" pitchFamily="18" charset="0"/>
              </a:rPr>
            </a:br>
            <a:r>
              <a:rPr lang="en-GB" sz="1200" dirty="0">
                <a:latin typeface="Calibri" panose="020F0502020204030204" pitchFamily="34" charset="0"/>
                <a:ea typeface="Times New Roman" panose="02020603050405020304" pitchFamily="18" charset="0"/>
                <a:cs typeface="Times New Roman" panose="02020603050405020304" pitchFamily="18" charset="0"/>
              </a:rPr>
              <a:t>Footnotes: Ukraine - data do not cover the persons who are still living in the area of Chernobyl contaminated with radioactive material. Data do not cover the persons who are living in institutions and those who are working in the army. Data refer to the population aged 15-70.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Chart 5"/>
          <p:cNvGraphicFramePr/>
          <p:nvPr>
            <p:extLst>
              <p:ext uri="{D42A27DB-BD31-4B8C-83A1-F6EECF244321}">
                <p14:modId xmlns:p14="http://schemas.microsoft.com/office/powerpoint/2010/main" val="124967417"/>
              </p:ext>
            </p:extLst>
          </p:nvPr>
        </p:nvGraphicFramePr>
        <p:xfrm>
          <a:off x="397291" y="340535"/>
          <a:ext cx="8251409" cy="50410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6120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33566130"/>
              </p:ext>
            </p:extLst>
          </p:nvPr>
        </p:nvGraphicFramePr>
        <p:xfrm>
          <a:off x="561252" y="554946"/>
          <a:ext cx="7674653" cy="458855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85749" y="5724525"/>
            <a:ext cx="8429625" cy="882806"/>
          </a:xfrm>
          <a:prstGeom prst="rect">
            <a:avLst/>
          </a:prstGeom>
        </p:spPr>
        <p:txBody>
          <a:bodyPr wrap="square">
            <a:spAutoFit/>
          </a:bodyPr>
          <a:lstStyle/>
          <a:p>
            <a:pPr marL="269875">
              <a:lnSpc>
                <a:spcPct val="107000"/>
              </a:lnSpc>
              <a:spcAft>
                <a:spcPts val="800"/>
              </a:spcAft>
            </a:pPr>
            <a:r>
              <a:rPr lang="en-GB" sz="1200" dirty="0">
                <a:latin typeface="Calibri" panose="020F0502020204030204" pitchFamily="34" charset="0"/>
                <a:ea typeface="Times New Roman" panose="02020603050405020304" pitchFamily="18" charset="0"/>
                <a:cs typeface="Times New Roman" panose="02020603050405020304" pitchFamily="18" charset="0"/>
              </a:rPr>
              <a:t>Source: UNECE Statistical Database, compiled from national and international (Eurostat) official sources.</a:t>
            </a:r>
            <a:br>
              <a:rPr lang="en-GB" sz="1200" dirty="0">
                <a:latin typeface="Calibri" panose="020F0502020204030204" pitchFamily="34" charset="0"/>
                <a:ea typeface="Times New Roman" panose="02020603050405020304" pitchFamily="18" charset="0"/>
                <a:cs typeface="Times New Roman" panose="02020603050405020304" pitchFamily="18" charset="0"/>
              </a:rPr>
            </a:br>
            <a:r>
              <a:rPr lang="en-GB" sz="1200" dirty="0">
                <a:latin typeface="Calibri" panose="020F0502020204030204" pitchFamily="34" charset="0"/>
                <a:ea typeface="Times New Roman" panose="02020603050405020304" pitchFamily="18" charset="0"/>
                <a:cs typeface="Times New Roman" panose="02020603050405020304" pitchFamily="18" charset="0"/>
              </a:rPr>
              <a:t>Footnotes: Vulnerable employment is the sum of own-account workers and family </a:t>
            </a:r>
            <a:r>
              <a:rPr lang="en-GB" sz="1200" dirty="0" smtClean="0">
                <a:latin typeface="Calibri" panose="020F0502020204030204" pitchFamily="34" charset="0"/>
                <a:ea typeface="Times New Roman" panose="02020603050405020304" pitchFamily="18" charset="0"/>
                <a:cs typeface="Times New Roman" panose="02020603050405020304" pitchFamily="18" charset="0"/>
              </a:rPr>
              <a:t>workers. </a:t>
            </a:r>
            <a:r>
              <a:rPr lang="en-AU" sz="1200" dirty="0" smtClean="0">
                <a:latin typeface="Calibri" panose="020F0502020204030204" pitchFamily="34" charset="0"/>
                <a:ea typeface="Times New Roman" panose="02020603050405020304" pitchFamily="18" charset="0"/>
                <a:cs typeface="Times New Roman" panose="02020603050405020304" pitchFamily="18" charset="0"/>
              </a:rPr>
              <a:t>Ukraine </a:t>
            </a:r>
            <a:r>
              <a:rPr lang="en-AU" sz="1200" dirty="0">
                <a:latin typeface="Calibri" panose="020F0502020204030204" pitchFamily="34" charset="0"/>
                <a:ea typeface="Times New Roman" panose="02020603050405020304" pitchFamily="18" charset="0"/>
                <a:cs typeface="Times New Roman" panose="02020603050405020304" pitchFamily="18" charset="0"/>
              </a:rPr>
              <a:t>- data do not cover the persons who are still living in the area of Chernobyl contaminated with radioactive material. Data do not cover the persons who are living in institutions and those who are working in the army. Data refer to the population aged 15-70.</a:t>
            </a:r>
            <a:endParaRPr lang="en-US" sz="1200" dirty="0"/>
          </a:p>
        </p:txBody>
      </p:sp>
    </p:spTree>
    <p:extLst>
      <p:ext uri="{BB962C8B-B14F-4D97-AF65-F5344CB8AC3E}">
        <p14:creationId xmlns:p14="http://schemas.microsoft.com/office/powerpoint/2010/main" val="378192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Session 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AU" dirty="0" smtClean="0"/>
              <a:t>Gender and economic activity</a:t>
            </a:r>
          </a:p>
          <a:p>
            <a:pPr marL="514350" indent="-514350">
              <a:buFont typeface="+mj-lt"/>
              <a:buAutoNum type="arabicPeriod"/>
            </a:pPr>
            <a:r>
              <a:rPr lang="en-AU" dirty="0" smtClean="0"/>
              <a:t>Definition of work</a:t>
            </a:r>
          </a:p>
          <a:p>
            <a:pPr marL="514350" indent="-514350">
              <a:buFont typeface="+mj-lt"/>
              <a:buAutoNum type="arabicPeriod"/>
            </a:pPr>
            <a:r>
              <a:rPr lang="en-AU" dirty="0" smtClean="0"/>
              <a:t>Economic status</a:t>
            </a:r>
          </a:p>
          <a:p>
            <a:pPr marL="514350" indent="-514350">
              <a:buFont typeface="+mj-lt"/>
              <a:buAutoNum type="arabicPeriod"/>
            </a:pPr>
            <a:r>
              <a:rPr lang="en-AU" dirty="0" smtClean="0"/>
              <a:t>Practical activity</a:t>
            </a:r>
          </a:p>
          <a:p>
            <a:pPr marL="514350" indent="-514350">
              <a:buFont typeface="+mj-lt"/>
              <a:buAutoNum type="arabicPeriod"/>
            </a:pPr>
            <a:r>
              <a:rPr lang="en-AU" dirty="0" smtClean="0"/>
              <a:t>Data sources</a:t>
            </a:r>
          </a:p>
          <a:p>
            <a:pPr marL="514350" indent="-514350">
              <a:buFont typeface="+mj-lt"/>
              <a:buAutoNum type="arabicPeriod"/>
            </a:pPr>
            <a:r>
              <a:rPr lang="en-AU" dirty="0" smtClean="0"/>
              <a:t>Some key gender indicators</a:t>
            </a:r>
          </a:p>
          <a:p>
            <a:pPr marL="514350" indent="-514350">
              <a:buFont typeface="+mj-lt"/>
              <a:buAutoNum type="arabicPeriod"/>
            </a:pPr>
            <a:endParaRPr lang="en-US" dirty="0"/>
          </a:p>
        </p:txBody>
      </p:sp>
    </p:spTree>
    <p:extLst>
      <p:ext uri="{BB962C8B-B14F-4D97-AF65-F5344CB8AC3E}">
        <p14:creationId xmlns:p14="http://schemas.microsoft.com/office/powerpoint/2010/main" val="1441235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136" y="365126"/>
            <a:ext cx="7886700" cy="1325563"/>
          </a:xfrm>
        </p:spPr>
        <p:txBody>
          <a:bodyPr/>
          <a:lstStyle/>
          <a:p>
            <a:r>
              <a:rPr lang="en-AU" dirty="0" smtClean="0"/>
              <a:t>Gender and economic activity</a:t>
            </a:r>
            <a:endParaRPr lang="en-US" dirty="0"/>
          </a:p>
        </p:txBody>
      </p:sp>
      <p:sp>
        <p:nvSpPr>
          <p:cNvPr id="3" name="Content Placeholder 2"/>
          <p:cNvSpPr>
            <a:spLocks noGrp="1"/>
          </p:cNvSpPr>
          <p:nvPr>
            <p:ph idx="1"/>
          </p:nvPr>
        </p:nvSpPr>
        <p:spPr>
          <a:xfrm>
            <a:off x="206136" y="1863725"/>
            <a:ext cx="6900962" cy="4351338"/>
          </a:xfrm>
        </p:spPr>
        <p:txBody>
          <a:bodyPr>
            <a:normAutofit fontScale="92500"/>
          </a:bodyPr>
          <a:lstStyle/>
          <a:p>
            <a:r>
              <a:rPr lang="en-AU" dirty="0"/>
              <a:t>M</a:t>
            </a:r>
            <a:r>
              <a:rPr lang="en-AU" dirty="0" smtClean="0"/>
              <a:t>any </a:t>
            </a:r>
            <a:r>
              <a:rPr lang="en-AU" dirty="0"/>
              <a:t>kinds of work, both paid and </a:t>
            </a:r>
            <a:r>
              <a:rPr lang="en-AU" dirty="0" smtClean="0"/>
              <a:t>unpaid</a:t>
            </a:r>
          </a:p>
          <a:p>
            <a:r>
              <a:rPr lang="en-AU" dirty="0"/>
              <a:t>D</a:t>
            </a:r>
            <a:r>
              <a:rPr lang="en-AU" dirty="0" smtClean="0"/>
              <a:t>ifferences </a:t>
            </a:r>
            <a:r>
              <a:rPr lang="en-AU" dirty="0"/>
              <a:t>and inequalities between the activities undertaken by women and </a:t>
            </a:r>
            <a:r>
              <a:rPr lang="en-AU" dirty="0" smtClean="0"/>
              <a:t>men</a:t>
            </a:r>
          </a:p>
          <a:p>
            <a:r>
              <a:rPr lang="en-AU" dirty="0"/>
              <a:t>Typical gender gaps in economic activity:</a:t>
            </a:r>
            <a:endParaRPr lang="en-US" dirty="0"/>
          </a:p>
          <a:p>
            <a:pPr lvl="1"/>
            <a:r>
              <a:rPr lang="en-AU" dirty="0"/>
              <a:t>Women </a:t>
            </a:r>
            <a:r>
              <a:rPr lang="en-AU" dirty="0" smtClean="0"/>
              <a:t>less </a:t>
            </a:r>
            <a:r>
              <a:rPr lang="en-AU" dirty="0"/>
              <a:t>likely to participate in </a:t>
            </a:r>
            <a:r>
              <a:rPr lang="en-AU" dirty="0" smtClean="0"/>
              <a:t>labour </a:t>
            </a:r>
            <a:r>
              <a:rPr lang="en-AU" dirty="0"/>
              <a:t>force than men</a:t>
            </a:r>
            <a:endParaRPr lang="en-US" dirty="0"/>
          </a:p>
          <a:p>
            <a:pPr lvl="1"/>
            <a:r>
              <a:rPr lang="en-AU" dirty="0"/>
              <a:t>Employed women work less hours in </a:t>
            </a:r>
            <a:r>
              <a:rPr lang="en-AU" dirty="0" smtClean="0"/>
              <a:t>employment</a:t>
            </a:r>
            <a:endParaRPr lang="en-US" dirty="0"/>
          </a:p>
          <a:p>
            <a:pPr lvl="1"/>
            <a:r>
              <a:rPr lang="en-AU" dirty="0"/>
              <a:t>Women earn less </a:t>
            </a:r>
            <a:r>
              <a:rPr lang="en-AU" dirty="0" smtClean="0"/>
              <a:t>income</a:t>
            </a:r>
            <a:endParaRPr lang="en-US" dirty="0"/>
          </a:p>
          <a:p>
            <a:pPr lvl="1"/>
            <a:r>
              <a:rPr lang="en-AU" dirty="0"/>
              <a:t>Men </a:t>
            </a:r>
            <a:r>
              <a:rPr lang="en-AU" dirty="0" smtClean="0"/>
              <a:t>more </a:t>
            </a:r>
            <a:r>
              <a:rPr lang="en-AU" dirty="0"/>
              <a:t>likely to work in mining and </a:t>
            </a:r>
            <a:r>
              <a:rPr lang="en-AU" dirty="0" smtClean="0"/>
              <a:t>construction</a:t>
            </a:r>
            <a:endParaRPr lang="en-US" dirty="0"/>
          </a:p>
          <a:p>
            <a:pPr lvl="1"/>
            <a:r>
              <a:rPr lang="en-AU" dirty="0"/>
              <a:t>Women </a:t>
            </a:r>
            <a:r>
              <a:rPr lang="en-AU" dirty="0" smtClean="0"/>
              <a:t>more </a:t>
            </a:r>
            <a:r>
              <a:rPr lang="en-AU" dirty="0"/>
              <a:t>likely to work in </a:t>
            </a:r>
            <a:r>
              <a:rPr lang="en-AU" dirty="0" smtClean="0"/>
              <a:t>services </a:t>
            </a:r>
            <a:r>
              <a:rPr lang="en-AU" dirty="0"/>
              <a:t>sector</a:t>
            </a:r>
            <a:endParaRPr lang="en-US" dirty="0"/>
          </a:p>
          <a:p>
            <a:pPr lvl="1"/>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29238" y="-56741"/>
            <a:ext cx="2021524" cy="1348072"/>
          </a:xfrm>
          <a:prstGeom prst="rect">
            <a:avLst/>
          </a:prstGeom>
        </p:spPr>
      </p:pic>
      <p:pic>
        <p:nvPicPr>
          <p:cNvPr id="5" name="Picture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116952" y="4183550"/>
            <a:ext cx="2063560" cy="1390185"/>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90435" y="2603037"/>
            <a:ext cx="2115409" cy="1638882"/>
          </a:xfrm>
          <a:prstGeom prst="rect">
            <a:avLst/>
          </a:prstGeom>
        </p:spPr>
      </p:pic>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l="47551" t="38564"/>
          <a:stretch/>
        </p:blipFill>
        <p:spPr>
          <a:xfrm flipH="1">
            <a:off x="7116952" y="5473053"/>
            <a:ext cx="2019251" cy="1577287"/>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43860" y="1291331"/>
            <a:ext cx="2006902" cy="1338321"/>
          </a:xfrm>
          <a:prstGeom prst="rect">
            <a:avLst/>
          </a:prstGeom>
        </p:spPr>
      </p:pic>
    </p:spTree>
    <p:extLst>
      <p:ext uri="{BB962C8B-B14F-4D97-AF65-F5344CB8AC3E}">
        <p14:creationId xmlns:p14="http://schemas.microsoft.com/office/powerpoint/2010/main" val="417375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7" y="-126120"/>
            <a:ext cx="7886700" cy="1325563"/>
          </a:xfrm>
        </p:spPr>
        <p:txBody>
          <a:bodyPr>
            <a:normAutofit/>
          </a:bodyPr>
          <a:lstStyle/>
          <a:p>
            <a:r>
              <a:rPr lang="en-AU" sz="4000" dirty="0" smtClean="0"/>
              <a:t>Definition of work</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4168751"/>
              </p:ext>
            </p:extLst>
          </p:nvPr>
        </p:nvGraphicFramePr>
        <p:xfrm>
          <a:off x="471487" y="1539969"/>
          <a:ext cx="8201025" cy="5181600"/>
        </p:xfrm>
        <a:graphic>
          <a:graphicData uri="http://schemas.openxmlformats.org/drawingml/2006/table">
            <a:tbl>
              <a:tblPr firstRow="1" bandRow="1">
                <a:tableStyleId>{5C22544A-7EE6-4342-B048-85BDC9FD1C3A}</a:tableStyleId>
              </a:tblPr>
              <a:tblGrid>
                <a:gridCol w="2684152"/>
                <a:gridCol w="2684152"/>
                <a:gridCol w="2832721"/>
              </a:tblGrid>
              <a:tr h="756767">
                <a:tc gridSpan="2">
                  <a:txBody>
                    <a:bodyPr/>
                    <a:lstStyle/>
                    <a:p>
                      <a:pPr algn="ctr"/>
                      <a:r>
                        <a:rPr lang="en-AU" sz="2400" dirty="0" smtClean="0"/>
                        <a:t>Productive activities</a:t>
                      </a:r>
                      <a:endParaRPr lang="en-US" sz="2400" dirty="0"/>
                    </a:p>
                  </a:txBody>
                  <a:tcPr/>
                </a:tc>
                <a:tc hMerge="1">
                  <a:txBody>
                    <a:bodyPr/>
                    <a:lstStyle/>
                    <a:p>
                      <a:endParaRPr lang="en-US"/>
                    </a:p>
                  </a:txBody>
                  <a:tcPr/>
                </a:tc>
                <a:tc>
                  <a:txBody>
                    <a:bodyPr/>
                    <a:lstStyle/>
                    <a:p>
                      <a:pPr algn="ctr"/>
                      <a:r>
                        <a:rPr lang="en-AU" sz="2400" dirty="0" smtClean="0"/>
                        <a:t>Non-productive</a:t>
                      </a:r>
                      <a:r>
                        <a:rPr lang="en-AU" sz="2400" baseline="0" dirty="0" smtClean="0"/>
                        <a:t> activities</a:t>
                      </a:r>
                      <a:endParaRPr lang="en-US" sz="2400" dirty="0"/>
                    </a:p>
                  </a:txBody>
                  <a:tcPr/>
                </a:tc>
              </a:tr>
              <a:tr h="756767">
                <a:tc>
                  <a:txBody>
                    <a:bodyPr/>
                    <a:lstStyle/>
                    <a:p>
                      <a:r>
                        <a:rPr lang="en-AU" sz="2400" dirty="0" smtClean="0"/>
                        <a:t>Economic</a:t>
                      </a:r>
                      <a:r>
                        <a:rPr lang="en-AU" sz="2400" baseline="0" dirty="0" smtClean="0"/>
                        <a:t> production</a:t>
                      </a:r>
                      <a:endParaRPr lang="en-US" sz="2400" dirty="0"/>
                    </a:p>
                  </a:txBody>
                  <a:tcPr/>
                </a:tc>
                <a:tc>
                  <a:txBody>
                    <a:bodyPr/>
                    <a:lstStyle/>
                    <a:p>
                      <a:r>
                        <a:rPr lang="en-AU" sz="2400" dirty="0" smtClean="0"/>
                        <a:t>Non-economic production</a:t>
                      </a:r>
                      <a:endParaRPr lang="en-US" sz="2400" dirty="0"/>
                    </a:p>
                  </a:txBody>
                  <a:tcPr/>
                </a:tc>
                <a:tc rowSpan="2">
                  <a:txBody>
                    <a:bodyPr/>
                    <a:lstStyle/>
                    <a:p>
                      <a:r>
                        <a:rPr lang="en-AU" sz="2400" dirty="0" smtClean="0"/>
                        <a:t>For example:</a:t>
                      </a:r>
                    </a:p>
                    <a:p>
                      <a:pPr marL="285750" indent="-285750">
                        <a:buFont typeface="Arial" panose="020B0604020202020204" pitchFamily="34" charset="0"/>
                        <a:buChar char="•"/>
                      </a:pPr>
                      <a:r>
                        <a:rPr lang="en-AU" sz="2400" dirty="0" smtClean="0"/>
                        <a:t>Eating</a:t>
                      </a:r>
                    </a:p>
                    <a:p>
                      <a:pPr marL="285750" indent="-285750">
                        <a:buFont typeface="Arial" panose="020B0604020202020204" pitchFamily="34" charset="0"/>
                        <a:buChar char="•"/>
                      </a:pPr>
                      <a:r>
                        <a:rPr lang="en-AU" sz="2400" dirty="0" smtClean="0"/>
                        <a:t>Sleeping</a:t>
                      </a:r>
                    </a:p>
                    <a:p>
                      <a:pPr marL="285750" indent="-285750">
                        <a:buFont typeface="Arial" panose="020B0604020202020204" pitchFamily="34" charset="0"/>
                        <a:buChar char="•"/>
                      </a:pPr>
                      <a:r>
                        <a:rPr lang="en-AU" sz="2400" dirty="0" smtClean="0"/>
                        <a:t>Watching television</a:t>
                      </a:r>
                      <a:endParaRPr lang="en-AU" sz="2400" baseline="0" dirty="0" smtClean="0"/>
                    </a:p>
                    <a:p>
                      <a:pPr marL="285750" indent="-285750">
                        <a:buFont typeface="Arial" panose="020B0604020202020204" pitchFamily="34" charset="0"/>
                        <a:buChar char="•"/>
                      </a:pPr>
                      <a:r>
                        <a:rPr lang="en-AU" sz="2400" baseline="0" dirty="0" smtClean="0"/>
                        <a:t>Studying</a:t>
                      </a:r>
                    </a:p>
                  </a:txBody>
                  <a:tcPr/>
                </a:tc>
              </a:tr>
              <a:tr h="3391436">
                <a:tc>
                  <a:txBody>
                    <a:bodyPr/>
                    <a:lstStyle/>
                    <a:p>
                      <a:r>
                        <a:rPr lang="en-AU" sz="1800" dirty="0" smtClean="0"/>
                        <a:t>Producing goods </a:t>
                      </a:r>
                      <a:br>
                        <a:rPr lang="en-AU" sz="1800" dirty="0" smtClean="0"/>
                      </a:br>
                      <a:r>
                        <a:rPr lang="en-AU" sz="1800" dirty="0" smtClean="0"/>
                        <a:t>for market</a:t>
                      </a:r>
                    </a:p>
                    <a:p>
                      <a:pPr marL="0" indent="0">
                        <a:buFont typeface="Arial" panose="020B0604020202020204" pitchFamily="34" charset="0"/>
                        <a:buNone/>
                      </a:pPr>
                      <a:r>
                        <a:rPr lang="en-AU" sz="1600" dirty="0" smtClean="0"/>
                        <a:t>e.g. manufacturing, agriculture,</a:t>
                      </a:r>
                      <a:r>
                        <a:rPr lang="en-AU" sz="1600" baseline="0" dirty="0" smtClean="0"/>
                        <a:t> artists</a:t>
                      </a:r>
                      <a:endParaRPr lang="en-AU" sz="1600" dirty="0" smtClean="0"/>
                    </a:p>
                    <a:p>
                      <a:pPr marL="0" indent="0">
                        <a:buFont typeface="Arial" panose="020B0604020202020204" pitchFamily="34" charset="0"/>
                        <a:buNone/>
                      </a:pPr>
                      <a:endParaRPr lang="en-AU" sz="1800"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aseline="0" dirty="0" smtClean="0"/>
                        <a:t>Producing services </a:t>
                      </a:r>
                      <a:br>
                        <a:rPr lang="en-AU" sz="1800" baseline="0" dirty="0" smtClean="0"/>
                      </a:br>
                      <a:r>
                        <a:rPr lang="en-AU" sz="1800" baseline="0" dirty="0" smtClean="0"/>
                        <a:t>for market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600" baseline="0" dirty="0" smtClean="0"/>
                        <a:t>government administration, banking, cleaners</a:t>
                      </a:r>
                      <a:endParaRPr lang="en-AU" sz="1600" dirty="0" smtClean="0"/>
                    </a:p>
                    <a:p>
                      <a:pPr marL="0" indent="0">
                        <a:buFont typeface="Arial" panose="020B0604020202020204" pitchFamily="34" charset="0"/>
                        <a:buNone/>
                      </a:pPr>
                      <a:endParaRPr lang="en-AU" sz="1800" baseline="0" dirty="0" smtClean="0"/>
                    </a:p>
                    <a:p>
                      <a:pPr marL="0" indent="0">
                        <a:buFont typeface="Arial" panose="020B0604020202020204" pitchFamily="34" charset="0"/>
                        <a:buNone/>
                      </a:pPr>
                      <a:r>
                        <a:rPr lang="en-AU" sz="1800" baseline="0" dirty="0" smtClean="0"/>
                        <a:t>Producing goods </a:t>
                      </a:r>
                      <a:br>
                        <a:rPr lang="en-AU" sz="1800" baseline="0" dirty="0" smtClean="0"/>
                      </a:br>
                      <a:r>
                        <a:rPr lang="en-AU" sz="1800" baseline="0" dirty="0" smtClean="0"/>
                        <a:t>for own-use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600" baseline="0" dirty="0" smtClean="0"/>
                        <a:t>e.g. g</a:t>
                      </a:r>
                      <a:r>
                        <a:rPr lang="en-AU" sz="1600" dirty="0" smtClean="0"/>
                        <a:t>rowing food</a:t>
                      </a:r>
                      <a:r>
                        <a:rPr lang="en-AU" sz="1600" baseline="0" dirty="0" smtClean="0"/>
                        <a:t> for famil</a:t>
                      </a:r>
                      <a:r>
                        <a:rPr lang="en-AU" sz="1800" baseline="0" dirty="0" smtClean="0"/>
                        <a:t>y</a:t>
                      </a:r>
                    </a:p>
                  </a:txBody>
                  <a:tcPr/>
                </a:tc>
                <a:tc>
                  <a:txBody>
                    <a:bodyPr/>
                    <a:lstStyle/>
                    <a:p>
                      <a:r>
                        <a:rPr lang="en-AU" sz="1800" dirty="0" smtClean="0"/>
                        <a:t>Producing</a:t>
                      </a:r>
                      <a:r>
                        <a:rPr lang="en-AU" sz="1800" baseline="0" dirty="0" smtClean="0"/>
                        <a:t> services for own-use</a:t>
                      </a:r>
                    </a:p>
                    <a:p>
                      <a:pPr marL="285750" indent="-285750">
                        <a:buFont typeface="Arial" panose="020B0604020202020204" pitchFamily="34" charset="0"/>
                        <a:buChar char="•"/>
                      </a:pPr>
                      <a:r>
                        <a:rPr lang="en-AU" sz="1800" baseline="0" dirty="0" smtClean="0"/>
                        <a:t>e.g. caring for own children, cooking, cleaning, gardening, repairs to house</a:t>
                      </a:r>
                      <a:endParaRPr lang="en-US" sz="1800" dirty="0"/>
                    </a:p>
                  </a:txBody>
                  <a:tcPr/>
                </a:tc>
                <a:tc vMerge="1">
                  <a:txBody>
                    <a:bodyPr/>
                    <a:lstStyle/>
                    <a:p>
                      <a:endParaRPr lang="en-US" dirty="0"/>
                    </a:p>
                  </a:txBody>
                  <a:tcPr/>
                </a:tc>
              </a:tr>
            </a:tbl>
          </a:graphicData>
        </a:graphic>
      </p:graphicFrame>
      <p:sp>
        <p:nvSpPr>
          <p:cNvPr id="5" name="TextBox 4"/>
          <p:cNvSpPr txBox="1"/>
          <p:nvPr/>
        </p:nvSpPr>
        <p:spPr>
          <a:xfrm>
            <a:off x="568495" y="698151"/>
            <a:ext cx="5151236" cy="923330"/>
          </a:xfrm>
          <a:prstGeom prst="rect">
            <a:avLst/>
          </a:prstGeom>
          <a:noFill/>
        </p:spPr>
        <p:txBody>
          <a:bodyPr wrap="square" rtlCol="0">
            <a:spAutoFit/>
          </a:bodyPr>
          <a:lstStyle/>
          <a:p>
            <a:r>
              <a:rPr lang="en-AU" dirty="0" smtClean="0"/>
              <a:t>“Work” =  any </a:t>
            </a:r>
            <a:r>
              <a:rPr lang="en-AU" dirty="0"/>
              <a:t>activity performed by persons of any sex and age </a:t>
            </a:r>
            <a:r>
              <a:rPr lang="en-AU" dirty="0" smtClean="0"/>
              <a:t>to </a:t>
            </a:r>
            <a:r>
              <a:rPr lang="en-AU" dirty="0"/>
              <a:t>produce goods or to provide services for use by others or for own </a:t>
            </a:r>
            <a:r>
              <a:rPr lang="en-AU" dirty="0" smtClean="0"/>
              <a:t>use.</a:t>
            </a:r>
            <a:endParaRPr lang="en-AU" dirty="0"/>
          </a:p>
        </p:txBody>
      </p:sp>
      <p:sp>
        <p:nvSpPr>
          <p:cNvPr id="3" name="Rectangle 2"/>
          <p:cNvSpPr/>
          <p:nvPr/>
        </p:nvSpPr>
        <p:spPr>
          <a:xfrm>
            <a:off x="471487" y="182880"/>
            <a:ext cx="5374367" cy="659628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5845854" y="2352210"/>
            <a:ext cx="3020673" cy="44269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471487" y="2352210"/>
            <a:ext cx="5374367" cy="8450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471487" y="3115680"/>
            <a:ext cx="5374367" cy="3605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40127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7" y="0"/>
            <a:ext cx="7886700" cy="1325563"/>
          </a:xfrm>
        </p:spPr>
        <p:txBody>
          <a:bodyPr>
            <a:normAutofit/>
          </a:bodyPr>
          <a:lstStyle/>
          <a:p>
            <a:r>
              <a:rPr lang="en-AU" sz="4000" dirty="0" smtClean="0"/>
              <a:t>Definition of work</a:t>
            </a:r>
            <a:endParaRPr lang="en-US" sz="4000" dirty="0"/>
          </a:p>
        </p:txBody>
      </p:sp>
      <p:sp>
        <p:nvSpPr>
          <p:cNvPr id="5" name="TextBox 4"/>
          <p:cNvSpPr txBox="1"/>
          <p:nvPr/>
        </p:nvSpPr>
        <p:spPr>
          <a:xfrm>
            <a:off x="557212" y="1002397"/>
            <a:ext cx="8201025" cy="646331"/>
          </a:xfrm>
          <a:prstGeom prst="rect">
            <a:avLst/>
          </a:prstGeom>
          <a:noFill/>
        </p:spPr>
        <p:txBody>
          <a:bodyPr wrap="square" rtlCol="0">
            <a:spAutoFit/>
          </a:bodyPr>
          <a:lstStyle/>
          <a:p>
            <a:r>
              <a:rPr lang="en-AU" dirty="0" smtClean="0"/>
              <a:t>“Work” =  any </a:t>
            </a:r>
            <a:r>
              <a:rPr lang="en-AU" dirty="0"/>
              <a:t>activity performed by persons of any sex and age to produce goods or to provide services for use by others or for own </a:t>
            </a:r>
            <a:r>
              <a:rPr lang="en-AU" dirty="0" smtClean="0"/>
              <a:t>use.</a:t>
            </a:r>
            <a:endParaRPr lang="en-AU" dirty="0"/>
          </a:p>
        </p:txBody>
      </p:sp>
      <p:sp>
        <p:nvSpPr>
          <p:cNvPr id="3" name="Content Placeholder 2"/>
          <p:cNvSpPr>
            <a:spLocks noGrp="1"/>
          </p:cNvSpPr>
          <p:nvPr>
            <p:ph idx="1"/>
          </p:nvPr>
        </p:nvSpPr>
        <p:spPr>
          <a:xfrm>
            <a:off x="638175" y="1886519"/>
            <a:ext cx="7886700" cy="4785448"/>
          </a:xfrm>
        </p:spPr>
        <p:txBody>
          <a:bodyPr>
            <a:noAutofit/>
          </a:bodyPr>
          <a:lstStyle/>
          <a:p>
            <a:pPr marL="0" indent="0">
              <a:buNone/>
            </a:pPr>
            <a:r>
              <a:rPr lang="en-AU" b="1" dirty="0" smtClean="0"/>
              <a:t>Five forms of work</a:t>
            </a:r>
          </a:p>
          <a:p>
            <a:pPr marL="514350" lvl="0" indent="-514350">
              <a:buFont typeface="+mj-lt"/>
              <a:buAutoNum type="arabicPeriod"/>
            </a:pPr>
            <a:r>
              <a:rPr lang="en-AU" b="1" dirty="0"/>
              <a:t>own-use production </a:t>
            </a:r>
            <a:r>
              <a:rPr lang="en-AU" b="1" dirty="0" smtClean="0"/>
              <a:t>work</a:t>
            </a:r>
            <a:r>
              <a:rPr lang="en-AU" sz="2400" dirty="0"/>
              <a:t/>
            </a:r>
            <a:br>
              <a:rPr lang="en-AU" sz="2400" dirty="0"/>
            </a:br>
            <a:r>
              <a:rPr lang="en-AU" sz="2400" dirty="0" smtClean="0"/>
              <a:t>production </a:t>
            </a:r>
            <a:r>
              <a:rPr lang="en-AU" sz="2400" dirty="0"/>
              <a:t>of goods and services for own final use</a:t>
            </a:r>
            <a:endParaRPr lang="en-US" sz="2400" dirty="0"/>
          </a:p>
          <a:p>
            <a:pPr marL="514350" lvl="0" indent="-514350">
              <a:buFont typeface="+mj-lt"/>
              <a:buAutoNum type="arabicPeriod"/>
            </a:pPr>
            <a:r>
              <a:rPr lang="en-AU" b="1" dirty="0"/>
              <a:t>employment </a:t>
            </a:r>
            <a:r>
              <a:rPr lang="en-AU" b="1" dirty="0" smtClean="0"/>
              <a:t>work</a:t>
            </a:r>
            <a:r>
              <a:rPr lang="en-AU" sz="2000" dirty="0"/>
              <a:t/>
            </a:r>
            <a:br>
              <a:rPr lang="en-AU" sz="2000" dirty="0"/>
            </a:br>
            <a:r>
              <a:rPr lang="en-AU" sz="2400" dirty="0" err="1" smtClean="0"/>
              <a:t>work</a:t>
            </a:r>
            <a:r>
              <a:rPr lang="en-AU" sz="2400" dirty="0" smtClean="0"/>
              <a:t> </a:t>
            </a:r>
            <a:r>
              <a:rPr lang="en-AU" sz="2400" dirty="0"/>
              <a:t>performed for others in exchange for pay or profit</a:t>
            </a:r>
            <a:endParaRPr lang="en-US" sz="2000" dirty="0"/>
          </a:p>
          <a:p>
            <a:pPr marL="514350" lvl="0" indent="-514350">
              <a:buFont typeface="+mj-lt"/>
              <a:buAutoNum type="arabicPeriod"/>
            </a:pPr>
            <a:r>
              <a:rPr lang="en-AU" b="1" dirty="0"/>
              <a:t>unpaid trainee </a:t>
            </a:r>
            <a:r>
              <a:rPr lang="en-AU" b="1" dirty="0" smtClean="0"/>
              <a:t>work</a:t>
            </a:r>
            <a:r>
              <a:rPr lang="en-AU" dirty="0"/>
              <a:t/>
            </a:r>
            <a:br>
              <a:rPr lang="en-AU" dirty="0"/>
            </a:br>
            <a:r>
              <a:rPr lang="en-AU" sz="2400" dirty="0" err="1" smtClean="0"/>
              <a:t>work</a:t>
            </a:r>
            <a:r>
              <a:rPr lang="en-AU" sz="2400" dirty="0" smtClean="0"/>
              <a:t> </a:t>
            </a:r>
            <a:r>
              <a:rPr lang="en-AU" sz="2400" dirty="0"/>
              <a:t>performed for others without pay to acquire workplace experience or skills</a:t>
            </a:r>
            <a:endParaRPr lang="en-US" sz="2000" dirty="0"/>
          </a:p>
          <a:p>
            <a:pPr marL="514350" lvl="0" indent="-514350">
              <a:buFont typeface="+mj-lt"/>
              <a:buAutoNum type="arabicPeriod"/>
            </a:pPr>
            <a:r>
              <a:rPr lang="en-AU" b="1" dirty="0"/>
              <a:t>volunteer </a:t>
            </a:r>
            <a:r>
              <a:rPr lang="en-AU" b="1" dirty="0" smtClean="0"/>
              <a:t>work</a:t>
            </a:r>
            <a:r>
              <a:rPr lang="en-AU" dirty="0"/>
              <a:t/>
            </a:r>
            <a:br>
              <a:rPr lang="en-AU" dirty="0"/>
            </a:br>
            <a:r>
              <a:rPr lang="en-AU" sz="2400" dirty="0" smtClean="0"/>
              <a:t>non-compulsory </a:t>
            </a:r>
            <a:r>
              <a:rPr lang="en-AU" sz="2400" dirty="0"/>
              <a:t>work performed for others without pay</a:t>
            </a:r>
            <a:endParaRPr lang="en-US" sz="2000" dirty="0"/>
          </a:p>
          <a:p>
            <a:pPr marL="514350" indent="-514350">
              <a:buFont typeface="+mj-lt"/>
              <a:buAutoNum type="arabicPeriod"/>
            </a:pPr>
            <a:r>
              <a:rPr lang="en-AU" b="1" dirty="0"/>
              <a:t>other work</a:t>
            </a:r>
            <a:r>
              <a:rPr lang="en-AU" dirty="0"/>
              <a:t> </a:t>
            </a:r>
            <a:r>
              <a:rPr lang="en-AU" sz="2400" dirty="0"/>
              <a:t>activities (not defined </a:t>
            </a:r>
            <a:r>
              <a:rPr lang="en-AU" sz="2400" dirty="0" smtClean="0"/>
              <a:t>elsewhere)</a:t>
            </a:r>
            <a:endParaRPr lang="en-US" sz="2400" dirty="0"/>
          </a:p>
        </p:txBody>
      </p:sp>
      <p:sp>
        <p:nvSpPr>
          <p:cNvPr id="4" name="Rectangle 3"/>
          <p:cNvSpPr/>
          <p:nvPr/>
        </p:nvSpPr>
        <p:spPr>
          <a:xfrm>
            <a:off x="214411" y="3209859"/>
            <a:ext cx="8784546" cy="882869"/>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2243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827507221"/>
              </p:ext>
            </p:extLst>
          </p:nvPr>
        </p:nvGraphicFramePr>
        <p:xfrm>
          <a:off x="76201" y="978724"/>
          <a:ext cx="8972549" cy="2675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Box 13"/>
          <p:cNvSpPr txBox="1"/>
          <p:nvPr/>
        </p:nvSpPr>
        <p:spPr>
          <a:xfrm>
            <a:off x="2076450" y="2872878"/>
            <a:ext cx="2171700" cy="571500"/>
          </a:xfrm>
          <a:prstGeom prst="rect">
            <a:avLst/>
          </a:prstGeom>
          <a:noFill/>
          <a:ln>
            <a:noFill/>
          </a:ln>
          <a:effectLs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AU" sz="2000" b="1" dirty="0">
                <a:effectLst/>
                <a:ea typeface="Times New Roman" panose="02020603050405020304" pitchFamily="18" charset="0"/>
                <a:cs typeface="Times New Roman" panose="02020603050405020304" pitchFamily="18" charset="0"/>
              </a:rPr>
              <a:t>Labour force</a:t>
            </a:r>
            <a:r>
              <a:rPr lang="en-AU" sz="1400" dirty="0">
                <a:effectLst/>
                <a:ea typeface="Times New Roman" panose="02020603050405020304" pitchFamily="18" charset="0"/>
                <a:cs typeface="Times New Roman" panose="02020603050405020304" pitchFamily="18" charset="0"/>
              </a:rPr>
              <a:t/>
            </a:r>
            <a:br>
              <a:rPr lang="en-AU" sz="1400" dirty="0">
                <a:effectLst/>
                <a:ea typeface="Times New Roman" panose="02020603050405020304" pitchFamily="18" charset="0"/>
                <a:cs typeface="Times New Roman" panose="02020603050405020304" pitchFamily="18" charset="0"/>
              </a:rPr>
            </a:br>
            <a:r>
              <a:rPr lang="en-AU" sz="1400" dirty="0">
                <a:effectLst/>
                <a:ea typeface="Times New Roman" panose="02020603050405020304" pitchFamily="18" charset="0"/>
                <a:cs typeface="Times New Roman" panose="02020603050405020304" pitchFamily="18" charset="0"/>
              </a:rPr>
              <a:t>(employed + unemployed)</a:t>
            </a:r>
            <a:endParaRPr lang="en-US" sz="1400" dirty="0">
              <a:effectLst/>
              <a:ea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04800" y="237592"/>
            <a:ext cx="7886700" cy="87788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000" dirty="0" smtClean="0"/>
              <a:t>Everyone is either</a:t>
            </a:r>
            <a:endParaRPr lang="en-US" sz="4000" dirty="0"/>
          </a:p>
        </p:txBody>
      </p:sp>
      <p:sp>
        <p:nvSpPr>
          <p:cNvPr id="8" name="Rectangle 7"/>
          <p:cNvSpPr/>
          <p:nvPr/>
        </p:nvSpPr>
        <p:spPr>
          <a:xfrm>
            <a:off x="171451" y="3745921"/>
            <a:ext cx="2876550" cy="3108543"/>
          </a:xfrm>
          <a:prstGeom prst="rect">
            <a:avLst/>
          </a:prstGeom>
        </p:spPr>
        <p:txBody>
          <a:bodyPr wrap="square">
            <a:spAutoFit/>
          </a:bodyPr>
          <a:lstStyle/>
          <a:p>
            <a:r>
              <a:rPr lang="en-AU" b="1" dirty="0">
                <a:latin typeface="Calibri" panose="020F0502020204030204" pitchFamily="34" charset="0"/>
                <a:ea typeface="Times New Roman" panose="02020603050405020304" pitchFamily="18" charset="0"/>
                <a:cs typeface="Arial" panose="020B0604020202020204" pitchFamily="34" charset="0"/>
              </a:rPr>
              <a:t>Employed </a:t>
            </a:r>
            <a:r>
              <a:rPr lang="en-AU" b="1" dirty="0" smtClean="0">
                <a:latin typeface="Calibri" panose="020F0502020204030204" pitchFamily="34" charset="0"/>
                <a:ea typeface="Times New Roman" panose="02020603050405020304" pitchFamily="18" charset="0"/>
                <a:cs typeface="Arial" panose="020B0604020202020204" pitchFamily="34" charset="0"/>
              </a:rPr>
              <a:t>(doing employment work)</a:t>
            </a: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Times New Roman" panose="02020603050405020304" pitchFamily="18" charset="0"/>
              </a:rPr>
              <a:t>above </a:t>
            </a:r>
            <a:r>
              <a:rPr lang="en-AU" sz="1600" dirty="0">
                <a:latin typeface="Calibri" panose="020F0502020204030204" pitchFamily="34" charset="0"/>
                <a:ea typeface="Times New Roman" panose="02020603050405020304" pitchFamily="18" charset="0"/>
                <a:cs typeface="Times New Roman" panose="02020603050405020304" pitchFamily="18" charset="0"/>
              </a:rPr>
              <a:t>a certain age (usually 15 years old) </a:t>
            </a:r>
            <a:endParaRPr lang="en-AU" sz="1600"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Times New Roman" panose="02020603050405020304" pitchFamily="18" charset="0"/>
              </a:rPr>
              <a:t>performed </a:t>
            </a:r>
            <a:r>
              <a:rPr lang="en-AU" sz="1600" dirty="0">
                <a:latin typeface="Calibri" panose="020F0502020204030204" pitchFamily="34" charset="0"/>
                <a:ea typeface="Times New Roman" panose="02020603050405020304" pitchFamily="18" charset="0"/>
                <a:cs typeface="Times New Roman" panose="02020603050405020304" pitchFamily="18" charset="0"/>
              </a:rPr>
              <a:t>some work for a wage, salary, profit or family gain, be it in cash or in </a:t>
            </a:r>
            <a:r>
              <a:rPr lang="en-AU" sz="1600" dirty="0" smtClean="0">
                <a:latin typeface="Calibri" panose="020F0502020204030204" pitchFamily="34" charset="0"/>
                <a:ea typeface="Times New Roman" panose="02020603050405020304" pitchFamily="18" charset="0"/>
                <a:cs typeface="Times New Roman" panose="02020603050405020304" pitchFamily="18" charset="0"/>
              </a:rPr>
              <a:t>kind</a:t>
            </a:r>
          </a:p>
          <a:p>
            <a:pPr marL="285750" indent="-285750">
              <a:buFont typeface="Arial" panose="020B0604020202020204" pitchFamily="34" charset="0"/>
              <a:buChar char="•"/>
            </a:pPr>
            <a:r>
              <a:rPr lang="en-AU" sz="1600" dirty="0">
                <a:latin typeface="Calibri" panose="020F0502020204030204" pitchFamily="34" charset="0"/>
                <a:ea typeface="Times New Roman" panose="02020603050405020304" pitchFamily="18" charset="0"/>
                <a:cs typeface="Times New Roman" panose="02020603050405020304" pitchFamily="18" charset="0"/>
              </a:rPr>
              <a:t>a</a:t>
            </a:r>
            <a:r>
              <a:rPr lang="en-AU" sz="1600" dirty="0" smtClean="0">
                <a:latin typeface="Calibri" panose="020F0502020204030204" pitchFamily="34" charset="0"/>
                <a:ea typeface="Times New Roman" panose="02020603050405020304" pitchFamily="18" charset="0"/>
                <a:cs typeface="Times New Roman" panose="02020603050405020304" pitchFamily="18" charset="0"/>
              </a:rPr>
              <a:t>lso </a:t>
            </a:r>
            <a:r>
              <a:rPr lang="en-AU" sz="1600" dirty="0">
                <a:latin typeface="Calibri" panose="020F0502020204030204" pitchFamily="34" charset="0"/>
                <a:ea typeface="Times New Roman" panose="02020603050405020304" pitchFamily="18" charset="0"/>
                <a:cs typeface="Times New Roman" panose="02020603050405020304" pitchFamily="18" charset="0"/>
              </a:rPr>
              <a:t>included </a:t>
            </a:r>
            <a:r>
              <a:rPr lang="en-AU" sz="1600" dirty="0" smtClean="0">
                <a:latin typeface="Calibri" panose="020F0502020204030204" pitchFamily="34" charset="0"/>
                <a:ea typeface="Times New Roman" panose="02020603050405020304" pitchFamily="18" charset="0"/>
                <a:cs typeface="Times New Roman" panose="02020603050405020304" pitchFamily="18" charset="0"/>
              </a:rPr>
              <a:t>are those temporarily </a:t>
            </a:r>
            <a:r>
              <a:rPr lang="en-AU" sz="1600" dirty="0">
                <a:latin typeface="Calibri" panose="020F0502020204030204" pitchFamily="34" charset="0"/>
                <a:ea typeface="Times New Roman" panose="02020603050405020304" pitchFamily="18" charset="0"/>
                <a:cs typeface="Times New Roman" panose="02020603050405020304" pitchFamily="18" charset="0"/>
              </a:rPr>
              <a:t>absent from </a:t>
            </a:r>
            <a:r>
              <a:rPr lang="en-AU" sz="1600" dirty="0" smtClean="0">
                <a:latin typeface="Calibri" panose="020F0502020204030204" pitchFamily="34" charset="0"/>
                <a:ea typeface="Times New Roman" panose="02020603050405020304" pitchFamily="18" charset="0"/>
                <a:cs typeface="Times New Roman" panose="02020603050405020304" pitchFamily="18" charset="0"/>
              </a:rPr>
              <a:t>their job for </a:t>
            </a:r>
            <a:r>
              <a:rPr lang="en-AU" sz="1600" dirty="0">
                <a:latin typeface="Calibri" panose="020F0502020204030204" pitchFamily="34" charset="0"/>
                <a:ea typeface="Times New Roman" panose="02020603050405020304" pitchFamily="18" charset="0"/>
                <a:cs typeface="Times New Roman" panose="02020603050405020304" pitchFamily="18" charset="0"/>
              </a:rPr>
              <a:t>some reason (e.g. holidays or short-term illness</a:t>
            </a:r>
            <a:r>
              <a:rPr lang="en-AU" sz="1600" dirty="0" smtClean="0">
                <a:latin typeface="Calibri" panose="020F0502020204030204" pitchFamily="34" charset="0"/>
                <a:ea typeface="Times New Roman" panose="02020603050405020304" pitchFamily="18" charset="0"/>
                <a:cs typeface="Times New Roman" panose="02020603050405020304" pitchFamily="18" charset="0"/>
              </a:rPr>
              <a:t>)</a:t>
            </a:r>
            <a:endParaRPr lang="en-US" sz="1600" dirty="0"/>
          </a:p>
        </p:txBody>
      </p:sp>
      <p:sp>
        <p:nvSpPr>
          <p:cNvPr id="9" name="Rectangle 8"/>
          <p:cNvSpPr/>
          <p:nvPr/>
        </p:nvSpPr>
        <p:spPr>
          <a:xfrm>
            <a:off x="3390901" y="3755344"/>
            <a:ext cx="2628900" cy="1754326"/>
          </a:xfrm>
          <a:prstGeom prst="rect">
            <a:avLst/>
          </a:prstGeom>
        </p:spPr>
        <p:txBody>
          <a:bodyPr wrap="square">
            <a:spAutoFit/>
          </a:bodyPr>
          <a:lstStyle/>
          <a:p>
            <a:r>
              <a:rPr lang="en-AU" b="1" dirty="0">
                <a:latin typeface="Calibri" panose="020F0502020204030204" pitchFamily="34" charset="0"/>
                <a:ea typeface="Times New Roman" panose="02020603050405020304" pitchFamily="18" charset="0"/>
                <a:cs typeface="Arial" panose="020B0604020202020204" pitchFamily="34" charset="0"/>
              </a:rPr>
              <a:t>Unemployed (looking for </a:t>
            </a:r>
            <a:r>
              <a:rPr lang="en-AU" b="1" dirty="0" smtClean="0">
                <a:latin typeface="Calibri" panose="020F0502020204030204" pitchFamily="34" charset="0"/>
                <a:ea typeface="Times New Roman" panose="02020603050405020304" pitchFamily="18" charset="0"/>
                <a:cs typeface="Arial" panose="020B0604020202020204" pitchFamily="34" charset="0"/>
              </a:rPr>
              <a:t>employment work</a:t>
            </a:r>
            <a:r>
              <a:rPr lang="en-AU" b="1" dirty="0">
                <a:latin typeface="Calibri" panose="020F0502020204030204" pitchFamily="34" charset="0"/>
                <a:ea typeface="Times New Roman" panose="02020603050405020304" pitchFamily="18" charset="0"/>
                <a:cs typeface="Arial" panose="020B0604020202020204" pitchFamily="34" charset="0"/>
              </a:rPr>
              <a:t>) </a:t>
            </a:r>
            <a:endParaRPr lang="en-AU"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dirty="0">
                <a:latin typeface="Calibri" panose="020F0502020204030204" pitchFamily="34" charset="0"/>
                <a:ea typeface="Times New Roman" panose="02020603050405020304" pitchFamily="18" charset="0"/>
                <a:cs typeface="Times New Roman" panose="02020603050405020304" pitchFamily="18" charset="0"/>
              </a:rPr>
              <a:t>above a certain age </a:t>
            </a:r>
            <a:endParaRPr lang="en-AU"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dirty="0" smtClean="0">
                <a:latin typeface="Calibri" panose="020F0502020204030204" pitchFamily="34" charset="0"/>
                <a:ea typeface="Times New Roman" panose="02020603050405020304" pitchFamily="18" charset="0"/>
                <a:cs typeface="Times New Roman" panose="02020603050405020304" pitchFamily="18" charset="0"/>
              </a:rPr>
              <a:t>not </a:t>
            </a:r>
            <a:r>
              <a:rPr lang="en-AU" dirty="0">
                <a:latin typeface="Calibri" panose="020F0502020204030204" pitchFamily="34" charset="0"/>
                <a:ea typeface="Times New Roman" panose="02020603050405020304" pitchFamily="18" charset="0"/>
                <a:cs typeface="Times New Roman" panose="02020603050405020304" pitchFamily="18" charset="0"/>
              </a:rPr>
              <a:t>employed </a:t>
            </a:r>
            <a:endParaRPr lang="en-AU"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dirty="0" smtClean="0">
                <a:latin typeface="Calibri" panose="020F0502020204030204" pitchFamily="34" charset="0"/>
                <a:ea typeface="Times New Roman" panose="02020603050405020304" pitchFamily="18" charset="0"/>
                <a:cs typeface="Times New Roman" panose="02020603050405020304" pitchFamily="18" charset="0"/>
              </a:rPr>
              <a:t>currently </a:t>
            </a:r>
            <a:r>
              <a:rPr lang="en-AU" dirty="0">
                <a:latin typeface="Calibri" panose="020F0502020204030204" pitchFamily="34" charset="0"/>
                <a:ea typeface="Times New Roman" panose="02020603050405020304" pitchFamily="18" charset="0"/>
                <a:cs typeface="Times New Roman" panose="02020603050405020304" pitchFamily="18" charset="0"/>
              </a:rPr>
              <a:t>available and actively seeking work</a:t>
            </a:r>
            <a:endParaRPr lang="en-US" dirty="0"/>
          </a:p>
        </p:txBody>
      </p:sp>
      <p:sp>
        <p:nvSpPr>
          <p:cNvPr id="10" name="Rectangle 9"/>
          <p:cNvSpPr/>
          <p:nvPr/>
        </p:nvSpPr>
        <p:spPr>
          <a:xfrm>
            <a:off x="6362701" y="3745921"/>
            <a:ext cx="2686049" cy="3139321"/>
          </a:xfrm>
          <a:prstGeom prst="rect">
            <a:avLst/>
          </a:prstGeom>
        </p:spPr>
        <p:txBody>
          <a:bodyPr wrap="square">
            <a:spAutoFit/>
          </a:bodyPr>
          <a:lstStyle/>
          <a:p>
            <a:r>
              <a:rPr lang="en-AU" b="1" dirty="0" smtClean="0">
                <a:latin typeface="Calibri" panose="020F0502020204030204" pitchFamily="34" charset="0"/>
                <a:ea typeface="Times New Roman" panose="02020603050405020304" pitchFamily="18" charset="0"/>
                <a:cs typeface="Arial" panose="020B0604020202020204" pitchFamily="34" charset="0"/>
              </a:rPr>
              <a:t>Not participating / </a:t>
            </a:r>
            <a:br>
              <a:rPr lang="en-AU" b="1" dirty="0" smtClean="0">
                <a:latin typeface="Calibri" panose="020F0502020204030204" pitchFamily="34" charset="0"/>
                <a:ea typeface="Times New Roman" panose="02020603050405020304" pitchFamily="18" charset="0"/>
                <a:cs typeface="Arial" panose="020B0604020202020204" pitchFamily="34" charset="0"/>
              </a:rPr>
            </a:br>
            <a:r>
              <a:rPr lang="en-AU" b="1" dirty="0" smtClean="0">
                <a:latin typeface="Calibri" panose="020F0502020204030204" pitchFamily="34" charset="0"/>
                <a:ea typeface="Times New Roman" panose="02020603050405020304" pitchFamily="18" charset="0"/>
                <a:cs typeface="Arial" panose="020B0604020202020204" pitchFamily="34" charset="0"/>
              </a:rPr>
              <a:t>not available for employment work</a:t>
            </a: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Arial" panose="020B0604020202020204" pitchFamily="34" charset="0"/>
              </a:rPr>
              <a:t>Children</a:t>
            </a: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Arial" panose="020B0604020202020204" pitchFamily="34" charset="0"/>
              </a:rPr>
              <a:t>Students (not employed)</a:t>
            </a: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Arial" panose="020B0604020202020204" pitchFamily="34" charset="0"/>
              </a:rPr>
              <a:t>Retirees</a:t>
            </a: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Arial" panose="020B0604020202020204" pitchFamily="34" charset="0"/>
              </a:rPr>
              <a:t>Too ill or disabled to work</a:t>
            </a:r>
            <a:endParaRPr lang="en-AU" sz="1600"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Times New Roman" panose="02020603050405020304" pitchFamily="18" charset="0"/>
              </a:rPr>
              <a:t>Engaged in non-employment work</a:t>
            </a:r>
          </a:p>
          <a:p>
            <a:pPr marL="742950" lvl="1" indent="-285750">
              <a:buFont typeface="Arial" panose="020B0604020202020204" pitchFamily="34" charset="0"/>
              <a:buChar char="•"/>
            </a:pPr>
            <a:r>
              <a:rPr lang="en-AU" sz="1200" dirty="0" smtClean="0">
                <a:latin typeface="Calibri" panose="020F0502020204030204" pitchFamily="34" charset="0"/>
                <a:ea typeface="Times New Roman" panose="02020603050405020304" pitchFamily="18" charset="0"/>
                <a:cs typeface="Times New Roman" panose="02020603050405020304" pitchFamily="18" charset="0"/>
              </a:rPr>
              <a:t>Own-use production work</a:t>
            </a:r>
          </a:p>
          <a:p>
            <a:pPr marL="742950" lvl="1" indent="-285750">
              <a:buFont typeface="Arial" panose="020B0604020202020204" pitchFamily="34" charset="0"/>
              <a:buChar char="•"/>
            </a:pPr>
            <a:r>
              <a:rPr lang="en-AU" sz="1200" dirty="0" smtClean="0">
                <a:latin typeface="Calibri" panose="020F0502020204030204" pitchFamily="34" charset="0"/>
                <a:ea typeface="Times New Roman" panose="02020603050405020304" pitchFamily="18" charset="0"/>
                <a:cs typeface="Times New Roman" panose="02020603050405020304" pitchFamily="18" charset="0"/>
              </a:rPr>
              <a:t>Volunteer work</a:t>
            </a:r>
          </a:p>
          <a:p>
            <a:pPr marL="742950" lvl="1" indent="-285750">
              <a:buFont typeface="Arial" panose="020B0604020202020204" pitchFamily="34" charset="0"/>
              <a:buChar char="•"/>
            </a:pPr>
            <a:r>
              <a:rPr lang="en-AU" sz="1200" dirty="0" smtClean="0">
                <a:latin typeface="Calibri" panose="020F0502020204030204" pitchFamily="34" charset="0"/>
                <a:ea typeface="Times New Roman" panose="02020603050405020304" pitchFamily="18" charset="0"/>
                <a:cs typeface="Times New Roman" panose="02020603050405020304" pitchFamily="18" charset="0"/>
              </a:rPr>
              <a:t>Unpaid trainee work</a:t>
            </a:r>
          </a:p>
          <a:p>
            <a:pPr marL="742950" lvl="1" indent="-285750">
              <a:buFont typeface="Arial" panose="020B0604020202020204" pitchFamily="34" charset="0"/>
              <a:buChar char="•"/>
            </a:pPr>
            <a:r>
              <a:rPr lang="en-AU" sz="1200" dirty="0" smtClean="0">
                <a:latin typeface="Calibri" panose="020F0502020204030204" pitchFamily="34" charset="0"/>
                <a:ea typeface="Times New Roman" panose="02020603050405020304" pitchFamily="18" charset="0"/>
                <a:cs typeface="Times New Roman" panose="02020603050405020304" pitchFamily="18" charset="0"/>
              </a:rPr>
              <a:t>Other work</a:t>
            </a:r>
          </a:p>
        </p:txBody>
      </p:sp>
      <p:sp>
        <p:nvSpPr>
          <p:cNvPr id="2" name="Rectangle 1"/>
          <p:cNvSpPr/>
          <p:nvPr/>
        </p:nvSpPr>
        <p:spPr>
          <a:xfrm>
            <a:off x="171451" y="3654461"/>
            <a:ext cx="2742017" cy="7157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p:cNvSpPr/>
          <p:nvPr/>
        </p:nvSpPr>
        <p:spPr>
          <a:xfrm>
            <a:off x="3373624" y="3654461"/>
            <a:ext cx="2742017" cy="7157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6228168" y="3755343"/>
            <a:ext cx="2742017" cy="8986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210733" y="4370201"/>
            <a:ext cx="2742017" cy="24152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3199810" y="4302031"/>
            <a:ext cx="2742017" cy="24152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6266861" y="4653980"/>
            <a:ext cx="2742017" cy="219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p:cNvSpPr txBox="1"/>
          <p:nvPr/>
        </p:nvSpPr>
        <p:spPr>
          <a:xfrm>
            <a:off x="4490018" y="143243"/>
            <a:ext cx="4558731" cy="646331"/>
          </a:xfrm>
          <a:prstGeom prst="rect">
            <a:avLst/>
          </a:prstGeom>
          <a:solidFill>
            <a:schemeClr val="accent6">
              <a:lumMod val="40000"/>
              <a:lumOff val="60000"/>
            </a:schemeClr>
          </a:solidFill>
        </p:spPr>
        <p:txBody>
          <a:bodyPr wrap="square" rtlCol="0">
            <a:spAutoFit/>
          </a:bodyPr>
          <a:lstStyle/>
          <a:p>
            <a:r>
              <a:rPr lang="en-AU" b="1" dirty="0" smtClean="0"/>
              <a:t>Priority Rule</a:t>
            </a:r>
            <a:r>
              <a:rPr lang="en-AU" dirty="0" smtClean="0"/>
              <a:t>: employment over unemployment and outside labour force</a:t>
            </a:r>
            <a:endParaRPr lang="en-AU" dirty="0"/>
          </a:p>
        </p:txBody>
      </p:sp>
    </p:spTree>
    <p:extLst>
      <p:ext uri="{BB962C8B-B14F-4D97-AF65-F5344CB8AC3E}">
        <p14:creationId xmlns:p14="http://schemas.microsoft.com/office/powerpoint/2010/main" val="105213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4"/>
                                        </p:tgtEl>
                                      </p:cBhvr>
                                    </p:animEffect>
                                    <p:set>
                                      <p:cBhvr>
                                        <p:cTn id="27" dur="1" fill="hold">
                                          <p:stCondLst>
                                            <p:cond delay="499"/>
                                          </p:stCondLst>
                                        </p:cTn>
                                        <p:tgtEl>
                                          <p:spTgt spid="1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15"/>
                                        </p:tgtEl>
                                      </p:cBhvr>
                                    </p:animEffect>
                                    <p:set>
                                      <p:cBhvr>
                                        <p:cTn id="32" dur="1" fill="hold">
                                          <p:stCondLst>
                                            <p:cond delay="499"/>
                                          </p:stCondLst>
                                        </p:cTn>
                                        <p:tgtEl>
                                          <p:spTgt spid="1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3"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p:nvPr/>
        </p:nvSpPr>
        <p:spPr>
          <a:xfrm>
            <a:off x="2491220" y="2469380"/>
            <a:ext cx="1531101" cy="64750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AU" dirty="0">
                <a:effectLst/>
                <a:ea typeface="Times New Roman" panose="02020603050405020304" pitchFamily="18" charset="0"/>
                <a:cs typeface="Times New Roman" panose="02020603050405020304" pitchFamily="18" charset="0"/>
              </a:rPr>
              <a:t>Men aged 15+</a:t>
            </a:r>
            <a:endParaRPr lang="en-US" sz="2800" dirty="0">
              <a:effectLst/>
              <a:ea typeface="Times New Roman" panose="02020603050405020304" pitchFamily="18" charset="0"/>
              <a:cs typeface="Times New Roman" panose="02020603050405020304" pitchFamily="18" charset="0"/>
            </a:endParaRPr>
          </a:p>
          <a:p>
            <a:pPr algn="ctr">
              <a:lnSpc>
                <a:spcPct val="107000"/>
              </a:lnSpc>
              <a:spcAft>
                <a:spcPts val="0"/>
              </a:spcAft>
            </a:pPr>
            <a:r>
              <a:rPr lang="en-AU" b="1" dirty="0">
                <a:effectLst/>
                <a:ea typeface="Times New Roman" panose="02020603050405020304" pitchFamily="18" charset="0"/>
                <a:cs typeface="Times New Roman" panose="02020603050405020304" pitchFamily="18" charset="0"/>
              </a:rPr>
              <a:t>1,410,000</a:t>
            </a:r>
            <a:endParaRPr lang="en-US" sz="2800" dirty="0">
              <a:effectLst/>
              <a:ea typeface="Times New Roman" panose="02020603050405020304" pitchFamily="18" charset="0"/>
              <a:cs typeface="Times New Roman" panose="02020603050405020304" pitchFamily="18" charset="0"/>
            </a:endParaRPr>
          </a:p>
        </p:txBody>
      </p:sp>
      <p:sp>
        <p:nvSpPr>
          <p:cNvPr id="6" name="Oval 5"/>
          <p:cNvSpPr/>
          <p:nvPr/>
        </p:nvSpPr>
        <p:spPr>
          <a:xfrm>
            <a:off x="2217913" y="3282987"/>
            <a:ext cx="1414284" cy="1371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AU" sz="1400" dirty="0">
                <a:solidFill>
                  <a:srgbClr val="000000"/>
                </a:solidFill>
                <a:effectLst/>
                <a:ea typeface="Times New Roman" panose="02020603050405020304" pitchFamily="18" charset="0"/>
                <a:cs typeface="Times New Roman" panose="02020603050405020304" pitchFamily="18" charset="0"/>
              </a:rPr>
              <a:t>Employed</a:t>
            </a:r>
            <a:endParaRPr lang="en-US" sz="2000" dirty="0">
              <a:effectLst/>
              <a:ea typeface="Times New Roman" panose="02020603050405020304" pitchFamily="18" charset="0"/>
              <a:cs typeface="Times New Roman" panose="02020603050405020304" pitchFamily="18" charset="0"/>
            </a:endParaRPr>
          </a:p>
          <a:p>
            <a:pPr algn="ctr">
              <a:lnSpc>
                <a:spcPct val="107000"/>
              </a:lnSpc>
              <a:spcAft>
                <a:spcPts val="0"/>
              </a:spcAft>
            </a:pPr>
            <a:r>
              <a:rPr lang="en-AU" b="1" dirty="0">
                <a:solidFill>
                  <a:srgbClr val="000000"/>
                </a:solidFill>
                <a:effectLst/>
                <a:ea typeface="Times New Roman" panose="02020603050405020304" pitchFamily="18" charset="0"/>
                <a:cs typeface="Times New Roman" panose="02020603050405020304" pitchFamily="18" charset="0"/>
              </a:rPr>
              <a:t>573,000</a:t>
            </a:r>
            <a:endParaRPr lang="en-US" sz="2800" dirty="0">
              <a:effectLst/>
              <a:ea typeface="Times New Roman" panose="02020603050405020304" pitchFamily="18" charset="0"/>
              <a:cs typeface="Times New Roman" panose="02020603050405020304" pitchFamily="18" charset="0"/>
            </a:endParaRPr>
          </a:p>
        </p:txBody>
      </p:sp>
      <p:sp>
        <p:nvSpPr>
          <p:cNvPr id="7" name="Oval 6"/>
          <p:cNvSpPr/>
          <p:nvPr/>
        </p:nvSpPr>
        <p:spPr>
          <a:xfrm>
            <a:off x="3519022" y="3320086"/>
            <a:ext cx="393322" cy="408949"/>
          </a:xfrm>
          <a:prstGeom prst="ellipse">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800"/>
          </a:p>
        </p:txBody>
      </p:sp>
      <p:sp>
        <p:nvSpPr>
          <p:cNvPr id="8" name="Text Box 12"/>
          <p:cNvSpPr txBox="1"/>
          <p:nvPr/>
        </p:nvSpPr>
        <p:spPr>
          <a:xfrm>
            <a:off x="3288500" y="3081533"/>
            <a:ext cx="1297124" cy="64750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AU" sz="1400" dirty="0">
                <a:effectLst/>
                <a:ea typeface="Times New Roman" panose="02020603050405020304" pitchFamily="18" charset="0"/>
                <a:cs typeface="Times New Roman" panose="02020603050405020304" pitchFamily="18" charset="0"/>
              </a:rPr>
              <a:t>Unemployed</a:t>
            </a:r>
            <a:endParaRPr lang="en-US" sz="2000" dirty="0">
              <a:effectLst/>
              <a:ea typeface="Times New Roman" panose="02020603050405020304" pitchFamily="18" charset="0"/>
              <a:cs typeface="Times New Roman" panose="02020603050405020304" pitchFamily="18" charset="0"/>
            </a:endParaRPr>
          </a:p>
          <a:p>
            <a:pPr algn="ctr">
              <a:lnSpc>
                <a:spcPct val="107000"/>
              </a:lnSpc>
              <a:spcAft>
                <a:spcPts val="0"/>
              </a:spcAft>
            </a:pPr>
            <a:r>
              <a:rPr lang="en-AU" b="1" dirty="0">
                <a:effectLst/>
                <a:ea typeface="Times New Roman" panose="02020603050405020304" pitchFamily="18" charset="0"/>
                <a:cs typeface="Times New Roman" panose="02020603050405020304" pitchFamily="18" charset="0"/>
              </a:rPr>
              <a:t>57,000</a:t>
            </a:r>
            <a:endParaRPr lang="en-US" sz="2800" dirty="0">
              <a:effectLst/>
              <a:ea typeface="Times New Roman" panose="02020603050405020304" pitchFamily="18" charset="0"/>
              <a:cs typeface="Times New Roman" panose="02020603050405020304" pitchFamily="18" charset="0"/>
            </a:endParaRPr>
          </a:p>
        </p:txBody>
      </p:sp>
      <p:sp>
        <p:nvSpPr>
          <p:cNvPr id="9" name="Oval 8"/>
          <p:cNvSpPr/>
          <p:nvPr/>
        </p:nvSpPr>
        <p:spPr>
          <a:xfrm>
            <a:off x="1966857" y="2345813"/>
            <a:ext cx="2527300" cy="2513330"/>
          </a:xfrm>
          <a:prstGeom prst="ellipse">
            <a:avLst/>
          </a:prstGeom>
          <a:noFill/>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800"/>
          </a:p>
        </p:txBody>
      </p:sp>
      <p:sp>
        <p:nvSpPr>
          <p:cNvPr id="11" name="Oval 10"/>
          <p:cNvSpPr/>
          <p:nvPr/>
        </p:nvSpPr>
        <p:spPr>
          <a:xfrm>
            <a:off x="6203427" y="3066744"/>
            <a:ext cx="288386" cy="288338"/>
          </a:xfrm>
          <a:prstGeom prst="ellipse">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3200"/>
          </a:p>
        </p:txBody>
      </p:sp>
      <p:sp>
        <p:nvSpPr>
          <p:cNvPr id="12" name="Text Box 2"/>
          <p:cNvSpPr txBox="1"/>
          <p:nvPr/>
        </p:nvSpPr>
        <p:spPr>
          <a:xfrm>
            <a:off x="5087408" y="2177659"/>
            <a:ext cx="1821426" cy="66405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AU" dirty="0">
                <a:effectLst/>
                <a:ea typeface="Times New Roman" panose="02020603050405020304" pitchFamily="18" charset="0"/>
                <a:cs typeface="Times New Roman" panose="02020603050405020304" pitchFamily="18" charset="0"/>
              </a:rPr>
              <a:t>Women aged 15+</a:t>
            </a:r>
            <a:endParaRPr lang="en-US" sz="2800" dirty="0">
              <a:effectLst/>
              <a:ea typeface="Times New Roman" panose="02020603050405020304" pitchFamily="18" charset="0"/>
              <a:cs typeface="Times New Roman" panose="02020603050405020304" pitchFamily="18" charset="0"/>
            </a:endParaRPr>
          </a:p>
          <a:p>
            <a:pPr algn="ctr">
              <a:lnSpc>
                <a:spcPct val="107000"/>
              </a:lnSpc>
              <a:spcAft>
                <a:spcPts val="0"/>
              </a:spcAft>
            </a:pPr>
            <a:r>
              <a:rPr lang="en-AU" b="1" dirty="0">
                <a:effectLst/>
                <a:ea typeface="Times New Roman" panose="02020603050405020304" pitchFamily="18" charset="0"/>
                <a:cs typeface="Times New Roman" panose="02020603050405020304" pitchFamily="18" charset="0"/>
              </a:rPr>
              <a:t>1,522,000</a:t>
            </a:r>
            <a:endParaRPr lang="en-US" sz="2800" dirty="0">
              <a:effectLst/>
              <a:ea typeface="Times New Roman" panose="02020603050405020304" pitchFamily="18" charset="0"/>
              <a:cs typeface="Times New Roman" panose="02020603050405020304" pitchFamily="18" charset="0"/>
            </a:endParaRPr>
          </a:p>
        </p:txBody>
      </p:sp>
      <p:sp>
        <p:nvSpPr>
          <p:cNvPr id="13" name="Oval 12"/>
          <p:cNvSpPr/>
          <p:nvPr/>
        </p:nvSpPr>
        <p:spPr>
          <a:xfrm>
            <a:off x="4914377" y="2992389"/>
            <a:ext cx="1425450" cy="138926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AU" sz="1400" dirty="0">
                <a:solidFill>
                  <a:srgbClr val="000000"/>
                </a:solidFill>
                <a:effectLst/>
                <a:ea typeface="Times New Roman" panose="02020603050405020304" pitchFamily="18" charset="0"/>
                <a:cs typeface="Times New Roman" panose="02020603050405020304" pitchFamily="18" charset="0"/>
              </a:rPr>
              <a:t>Employed</a:t>
            </a:r>
            <a:endParaRPr lang="en-US" sz="2000" dirty="0">
              <a:effectLst/>
              <a:ea typeface="Times New Roman" panose="02020603050405020304" pitchFamily="18" charset="0"/>
              <a:cs typeface="Times New Roman" panose="02020603050405020304" pitchFamily="18" charset="0"/>
            </a:endParaRPr>
          </a:p>
          <a:p>
            <a:pPr algn="ctr">
              <a:lnSpc>
                <a:spcPct val="107000"/>
              </a:lnSpc>
              <a:spcAft>
                <a:spcPts val="0"/>
              </a:spcAft>
            </a:pPr>
            <a:r>
              <a:rPr lang="en-AU" b="1" dirty="0">
                <a:solidFill>
                  <a:srgbClr val="000000"/>
                </a:solidFill>
                <a:effectLst/>
                <a:ea typeface="Times New Roman" panose="02020603050405020304" pitchFamily="18" charset="0"/>
                <a:cs typeface="Times New Roman" panose="02020603050405020304" pitchFamily="18" charset="0"/>
              </a:rPr>
              <a:t>570,000</a:t>
            </a:r>
            <a:endParaRPr lang="en-US" sz="2800" dirty="0">
              <a:effectLst/>
              <a:ea typeface="Times New Roman" panose="02020603050405020304" pitchFamily="18" charset="0"/>
              <a:cs typeface="Times New Roman" panose="02020603050405020304" pitchFamily="18" charset="0"/>
            </a:endParaRPr>
          </a:p>
        </p:txBody>
      </p:sp>
      <p:sp>
        <p:nvSpPr>
          <p:cNvPr id="14" name="Text Box 6"/>
          <p:cNvSpPr txBox="1"/>
          <p:nvPr/>
        </p:nvSpPr>
        <p:spPr>
          <a:xfrm>
            <a:off x="5925936" y="2793131"/>
            <a:ext cx="1277139" cy="66405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AU" sz="1400" dirty="0">
                <a:effectLst/>
                <a:ea typeface="Times New Roman" panose="02020603050405020304" pitchFamily="18" charset="0"/>
                <a:cs typeface="Times New Roman" panose="02020603050405020304" pitchFamily="18" charset="0"/>
              </a:rPr>
              <a:t>Unemployed</a:t>
            </a:r>
            <a:endParaRPr lang="en-US" sz="2000" dirty="0">
              <a:effectLst/>
              <a:ea typeface="Times New Roman" panose="02020603050405020304" pitchFamily="18" charset="0"/>
              <a:cs typeface="Times New Roman" panose="02020603050405020304" pitchFamily="18" charset="0"/>
            </a:endParaRPr>
          </a:p>
          <a:p>
            <a:pPr algn="ctr">
              <a:lnSpc>
                <a:spcPct val="107000"/>
              </a:lnSpc>
              <a:spcAft>
                <a:spcPts val="0"/>
              </a:spcAft>
            </a:pPr>
            <a:r>
              <a:rPr lang="en-AU" b="1" dirty="0">
                <a:effectLst/>
                <a:ea typeface="Times New Roman" panose="02020603050405020304" pitchFamily="18" charset="0"/>
                <a:cs typeface="Times New Roman" panose="02020603050405020304" pitchFamily="18" charset="0"/>
              </a:rPr>
              <a:t>35,000</a:t>
            </a:r>
            <a:endParaRPr lang="en-US" sz="2800" dirty="0">
              <a:effectLst/>
              <a:ea typeface="Times New Roman" panose="02020603050405020304" pitchFamily="18" charset="0"/>
              <a:cs typeface="Times New Roman" panose="02020603050405020304" pitchFamily="18" charset="0"/>
            </a:endParaRPr>
          </a:p>
        </p:txBody>
      </p:sp>
      <p:sp>
        <p:nvSpPr>
          <p:cNvPr id="15" name="Oval 14"/>
          <p:cNvSpPr/>
          <p:nvPr/>
        </p:nvSpPr>
        <p:spPr>
          <a:xfrm>
            <a:off x="4634230" y="1952625"/>
            <a:ext cx="2587236" cy="2656205"/>
          </a:xfrm>
          <a:prstGeom prst="ellipse">
            <a:avLst/>
          </a:prstGeom>
          <a:noFill/>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3200"/>
          </a:p>
        </p:txBody>
      </p:sp>
      <p:sp>
        <p:nvSpPr>
          <p:cNvPr id="16" name="Text Box 22"/>
          <p:cNvSpPr txBox="1">
            <a:spLocks noChangeArrowheads="1"/>
          </p:cNvSpPr>
          <p:nvPr/>
        </p:nvSpPr>
        <p:spPr bwMode="auto">
          <a:xfrm>
            <a:off x="9149478" y="1644455"/>
            <a:ext cx="1673125" cy="3916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AU"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2010, there were just over 1.5 million women aged 15 and above in Moldova.</a:t>
            </a:r>
            <a:endParaRPr kumimoji="0" lang="en-AU" altLang="en-US" sz="105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AU"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AU"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Of these, 570,000 were employed (37%) and a further 35,000 were unemployed.</a:t>
            </a:r>
            <a:endParaRPr kumimoji="0" lang="en-AU" altLang="en-US" sz="105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AU"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AU"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female labour force therefore comprises 605,000 women, or about 40% of the population.</a:t>
            </a:r>
            <a:endParaRPr kumimoji="0" lang="en-AU" altLang="en-US" sz="3600" b="0" i="0" u="none" strike="noStrike" cap="none" normalizeH="0" baseline="0" dirty="0" smtClean="0">
              <a:ln>
                <a:noFill/>
              </a:ln>
              <a:solidFill>
                <a:schemeClr val="tx1"/>
              </a:solidFill>
              <a:effectLst/>
              <a:latin typeface="Arial" panose="020B0604020202020204" pitchFamily="34" charset="0"/>
            </a:endParaRPr>
          </a:p>
        </p:txBody>
      </p:sp>
      <p:sp>
        <p:nvSpPr>
          <p:cNvPr id="17" name="Text Box 23"/>
          <p:cNvSpPr txBox="1">
            <a:spLocks noChangeArrowheads="1"/>
          </p:cNvSpPr>
          <p:nvPr/>
        </p:nvSpPr>
        <p:spPr bwMode="auto">
          <a:xfrm>
            <a:off x="-1916029" y="1760530"/>
            <a:ext cx="1706881" cy="3528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2010, there were just over 1.4 million men aged 15 and above in Moldova.</a:t>
            </a:r>
            <a:endParaRPr kumimoji="0" lang="en-AU" altLang="en-US" sz="105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Of these, 573,000 were employed (41%) and a further 57,000 were unemployed.</a:t>
            </a:r>
            <a:endParaRPr kumimoji="0" lang="en-AU" altLang="en-US" sz="105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male labour force therefore comprises 630,000 men, or about 45% of the population.</a:t>
            </a:r>
            <a:endParaRPr kumimoji="0" lang="en-AU" altLang="en-US" sz="36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5"/>
          <p:cNvSpPr>
            <a:spLocks noChangeArrowheads="1"/>
          </p:cNvSpPr>
          <p:nvPr/>
        </p:nvSpPr>
        <p:spPr bwMode="auto">
          <a:xfrm>
            <a:off x="375317" y="43410"/>
            <a:ext cx="602895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4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Example: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4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Size of the population versus the labour force,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4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Republic of Moldova, 2010</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
        <p:nvSpPr>
          <p:cNvPr id="19" name="Rectangle 24"/>
          <p:cNvSpPr>
            <a:spLocks noChangeArrowheads="1"/>
          </p:cNvSpPr>
          <p:nvPr/>
        </p:nvSpPr>
        <p:spPr bwMode="auto">
          <a:xfrm>
            <a:off x="375317" y="6318191"/>
            <a:ext cx="62394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Data source: UNECE Statistical Database</a:t>
            </a:r>
            <a:endParaRPr kumimoji="0" lang="en-US" altLang="en-US" sz="900" b="0" i="0" u="none" strike="noStrike" cap="none" normalizeH="0" baseline="0" dirty="0" smtClean="0">
              <a:ln>
                <a:noFill/>
              </a:ln>
              <a:solidFill>
                <a:schemeClr val="tx1"/>
              </a:solidFill>
              <a:effectLst/>
            </a:endParaRPr>
          </a:p>
        </p:txBody>
      </p:sp>
      <p:sp>
        <p:nvSpPr>
          <p:cNvPr id="20" name="TextBox 19"/>
          <p:cNvSpPr txBox="1"/>
          <p:nvPr/>
        </p:nvSpPr>
        <p:spPr>
          <a:xfrm>
            <a:off x="3106424" y="5369127"/>
            <a:ext cx="3055611" cy="461665"/>
          </a:xfrm>
          <a:prstGeom prst="rect">
            <a:avLst/>
          </a:prstGeom>
          <a:noFill/>
        </p:spPr>
        <p:txBody>
          <a:bodyPr wrap="square" rtlCol="0">
            <a:spAutoFit/>
          </a:bodyPr>
          <a:lstStyle/>
          <a:p>
            <a:pPr algn="ctr"/>
            <a:r>
              <a:rPr lang="en-AU" sz="2400" b="1" dirty="0" smtClean="0"/>
              <a:t>Potential labour force</a:t>
            </a:r>
            <a:endParaRPr lang="en-US" sz="2400" b="1" dirty="0"/>
          </a:p>
        </p:txBody>
      </p:sp>
      <p:sp>
        <p:nvSpPr>
          <p:cNvPr id="21" name="TextBox 20"/>
          <p:cNvSpPr txBox="1"/>
          <p:nvPr/>
        </p:nvSpPr>
        <p:spPr>
          <a:xfrm>
            <a:off x="244030" y="1797074"/>
            <a:ext cx="1582754" cy="2369880"/>
          </a:xfrm>
          <a:prstGeom prst="rect">
            <a:avLst/>
          </a:prstGeom>
          <a:noFill/>
        </p:spPr>
        <p:txBody>
          <a:bodyPr wrap="square" rtlCol="0">
            <a:spAutoFit/>
          </a:bodyPr>
          <a:lstStyle/>
          <a:p>
            <a:r>
              <a:rPr lang="en-AU" sz="2000" dirty="0" smtClean="0"/>
              <a:t>Actual male </a:t>
            </a:r>
          </a:p>
          <a:p>
            <a:r>
              <a:rPr lang="en-AU" sz="2000" dirty="0" smtClean="0"/>
              <a:t>labour force </a:t>
            </a:r>
          </a:p>
          <a:p>
            <a:r>
              <a:rPr lang="en-AU" sz="2400" b="1" dirty="0" smtClean="0"/>
              <a:t>630,000</a:t>
            </a:r>
          </a:p>
          <a:p>
            <a:endParaRPr lang="en-AU" sz="2000" dirty="0"/>
          </a:p>
          <a:p>
            <a:r>
              <a:rPr lang="en-AU" sz="2000" dirty="0"/>
              <a:t>(</a:t>
            </a:r>
            <a:r>
              <a:rPr lang="en-AU" sz="2400" b="1" dirty="0" smtClean="0"/>
              <a:t>45% </a:t>
            </a:r>
            <a:r>
              <a:rPr lang="en-AU" sz="2000" dirty="0" smtClean="0"/>
              <a:t>of population aged 15+)</a:t>
            </a:r>
            <a:endParaRPr lang="en-US" sz="2000" dirty="0"/>
          </a:p>
        </p:txBody>
      </p:sp>
      <p:cxnSp>
        <p:nvCxnSpPr>
          <p:cNvPr id="3" name="Straight Arrow Connector 2"/>
          <p:cNvCxnSpPr>
            <a:stCxn id="20" idx="0"/>
            <a:endCxn id="9" idx="5"/>
          </p:cNvCxnSpPr>
          <p:nvPr/>
        </p:nvCxnSpPr>
        <p:spPr>
          <a:xfrm flipH="1" flipV="1">
            <a:off x="4124042" y="4491074"/>
            <a:ext cx="510188" cy="878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20" idx="0"/>
            <a:endCxn id="15" idx="3"/>
          </p:cNvCxnSpPr>
          <p:nvPr/>
        </p:nvCxnSpPr>
        <p:spPr>
          <a:xfrm flipV="1">
            <a:off x="4634230" y="4219838"/>
            <a:ext cx="378892" cy="1149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6" idx="1"/>
          </p:cNvCxnSpPr>
          <p:nvPr/>
        </p:nvCxnSpPr>
        <p:spPr>
          <a:xfrm>
            <a:off x="1676808" y="2344986"/>
            <a:ext cx="748222" cy="1138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676808" y="2344509"/>
            <a:ext cx="1827201" cy="10607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513608" y="1355522"/>
            <a:ext cx="1582754" cy="2677656"/>
          </a:xfrm>
          <a:prstGeom prst="rect">
            <a:avLst/>
          </a:prstGeom>
          <a:noFill/>
        </p:spPr>
        <p:txBody>
          <a:bodyPr wrap="square" rtlCol="0">
            <a:spAutoFit/>
          </a:bodyPr>
          <a:lstStyle/>
          <a:p>
            <a:pPr algn="r"/>
            <a:r>
              <a:rPr lang="en-AU" sz="2000" dirty="0" smtClean="0"/>
              <a:t>Actual female </a:t>
            </a:r>
          </a:p>
          <a:p>
            <a:pPr algn="r"/>
            <a:r>
              <a:rPr lang="en-AU" sz="2000" dirty="0" smtClean="0"/>
              <a:t>labour force </a:t>
            </a:r>
          </a:p>
          <a:p>
            <a:pPr algn="r"/>
            <a:r>
              <a:rPr lang="en-AU" sz="2400" b="1" dirty="0" smtClean="0"/>
              <a:t>570,000</a:t>
            </a:r>
          </a:p>
          <a:p>
            <a:pPr algn="r"/>
            <a:endParaRPr lang="en-AU" sz="2000" dirty="0"/>
          </a:p>
          <a:p>
            <a:pPr algn="r"/>
            <a:r>
              <a:rPr lang="en-AU" sz="2000" dirty="0"/>
              <a:t>(</a:t>
            </a:r>
            <a:r>
              <a:rPr lang="en-AU" sz="2400" b="1" dirty="0" smtClean="0"/>
              <a:t>40% </a:t>
            </a:r>
            <a:r>
              <a:rPr lang="en-AU" sz="2000" dirty="0" smtClean="0"/>
              <a:t>of population aged 15+)</a:t>
            </a:r>
            <a:endParaRPr lang="en-US" sz="2000" dirty="0"/>
          </a:p>
        </p:txBody>
      </p:sp>
      <p:cxnSp>
        <p:nvCxnSpPr>
          <p:cNvPr id="32" name="Straight Arrow Connector 31"/>
          <p:cNvCxnSpPr>
            <a:endCxn id="13" idx="6"/>
          </p:cNvCxnSpPr>
          <p:nvPr/>
        </p:nvCxnSpPr>
        <p:spPr>
          <a:xfrm flipH="1">
            <a:off x="6339827" y="2663572"/>
            <a:ext cx="1580566" cy="1023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6513636" y="2655617"/>
            <a:ext cx="1403627" cy="425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846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right)">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22" presetClass="entr" presetSubtype="4"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par>
                                <p:cTn id="27" presetID="22" presetClass="entr" presetSubtype="4"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00"/>
                                        <p:tgtEl>
                                          <p:spTgt spid="23"/>
                                        </p:tgtEl>
                                      </p:cBhvr>
                                    </p:animEffect>
                                  </p:childTnLst>
                                </p:cTn>
                              </p:par>
                            </p:childTnLst>
                          </p:cTn>
                        </p:par>
                        <p:par>
                          <p:cTn id="30" fill="hold">
                            <p:stCondLst>
                              <p:cond delay="500"/>
                            </p:stCondLst>
                            <p:childTnLst>
                              <p:par>
                                <p:cTn id="31" presetID="42" presetClass="path" presetSubtype="0" accel="50000" decel="50000" fill="hold" grpId="0" nodeType="afterEffect">
                                  <p:stCondLst>
                                    <p:cond delay="0"/>
                                  </p:stCondLst>
                                  <p:childTnLst>
                                    <p:animMotion origin="layout" path="M 3.61111E-6 4.07407E-6 L 0.00347 -0.12269 " pathEditMode="relative" rAng="0" ptsTypes="AA">
                                      <p:cBhvr>
                                        <p:cTn id="32" dur="2000" fill="hold"/>
                                        <p:tgtEl>
                                          <p:spTgt spid="5"/>
                                        </p:tgtEl>
                                        <p:attrNameLst>
                                          <p:attrName>ppt_x</p:attrName>
                                          <p:attrName>ppt_y</p:attrName>
                                        </p:attrNameLst>
                                      </p:cBhvr>
                                      <p:rCtr x="174" y="-6134"/>
                                    </p:animMotion>
                                  </p:childTnLst>
                                </p:cTn>
                              </p:par>
                              <p:par>
                                <p:cTn id="33" presetID="42" presetClass="path" presetSubtype="0" accel="50000" decel="50000" fill="hold" grpId="0" nodeType="withEffect">
                                  <p:stCondLst>
                                    <p:cond delay="0"/>
                                  </p:stCondLst>
                                  <p:childTnLst>
                                    <p:animMotion origin="layout" path="M -2.77778E-6 -2.22222E-6 L -0.00382 -0.13703 " pathEditMode="relative" rAng="0" ptsTypes="AA">
                                      <p:cBhvr>
                                        <p:cTn id="34" dur="2000" fill="hold"/>
                                        <p:tgtEl>
                                          <p:spTgt spid="12"/>
                                        </p:tgtEl>
                                        <p:attrNameLst>
                                          <p:attrName>ppt_x</p:attrName>
                                          <p:attrName>ppt_y</p:attrName>
                                        </p:attrNameLst>
                                      </p:cBhvr>
                                      <p:rCtr x="-191" y="-6852"/>
                                    </p:animMotion>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500"/>
                                        <p:tgtEl>
                                          <p:spTgt spid="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500"/>
                                        <p:tgtEl>
                                          <p:spTgt spid="11"/>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par>
                                <p:cTn id="66" presetID="22" presetClass="entr" presetSubtype="8" fill="hold"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wipe(left)">
                                      <p:cBhvr>
                                        <p:cTn id="68" dur="500"/>
                                        <p:tgtEl>
                                          <p:spTgt spid="27"/>
                                        </p:tgtEl>
                                      </p:cBhvr>
                                    </p:animEffect>
                                  </p:childTnLst>
                                </p:cTn>
                              </p:par>
                              <p:par>
                                <p:cTn id="69" presetID="22" presetClass="entr" presetSubtype="8" fill="hold"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left)">
                                      <p:cBhvr>
                                        <p:cTn id="71" dur="500"/>
                                        <p:tgtEl>
                                          <p:spTgt spid="2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fade">
                                      <p:cBhvr>
                                        <p:cTn id="76" dur="500"/>
                                        <p:tgtEl>
                                          <p:spTgt spid="31"/>
                                        </p:tgtEl>
                                      </p:cBhvr>
                                    </p:animEffect>
                                  </p:childTnLst>
                                </p:cTn>
                              </p:par>
                              <p:par>
                                <p:cTn id="77" presetID="22" presetClass="entr" presetSubtype="2" fill="hold" nodeType="with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wipe(right)">
                                      <p:cBhvr>
                                        <p:cTn id="79" dur="500"/>
                                        <p:tgtEl>
                                          <p:spTgt spid="32"/>
                                        </p:tgtEl>
                                      </p:cBhvr>
                                    </p:animEffect>
                                  </p:childTnLst>
                                </p:cTn>
                              </p:par>
                              <p:par>
                                <p:cTn id="80" presetID="22" presetClass="entr" presetSubtype="2" fill="hold"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wipe(right)">
                                      <p:cBhvr>
                                        <p:cTn id="8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animBg="1"/>
      <p:bldP spid="7" grpId="0" animBg="1"/>
      <p:bldP spid="8" grpId="0"/>
      <p:bldP spid="9" grpId="0" animBg="1"/>
      <p:bldP spid="11" grpId="0" animBg="1"/>
      <p:bldP spid="12" grpId="0"/>
      <p:bldP spid="12" grpId="1"/>
      <p:bldP spid="13" grpId="0" animBg="1"/>
      <p:bldP spid="14" grpId="0"/>
      <p:bldP spid="15" grpId="0" animBg="1"/>
      <p:bldP spid="20" grpId="0"/>
      <p:bldP spid="21"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nvPr>
        </p:nvGraphicFramePr>
        <p:xfrm>
          <a:off x="76201" y="978724"/>
          <a:ext cx="8972549" cy="2675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Box 13"/>
          <p:cNvSpPr txBox="1"/>
          <p:nvPr/>
        </p:nvSpPr>
        <p:spPr>
          <a:xfrm>
            <a:off x="2076450" y="2872878"/>
            <a:ext cx="2171700" cy="571500"/>
          </a:xfrm>
          <a:prstGeom prst="rect">
            <a:avLst/>
          </a:prstGeom>
          <a:noFill/>
          <a:ln>
            <a:noFill/>
          </a:ln>
          <a:effectLs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AU" sz="2000" b="1" dirty="0">
                <a:effectLst/>
                <a:ea typeface="Times New Roman" panose="02020603050405020304" pitchFamily="18" charset="0"/>
                <a:cs typeface="Times New Roman" panose="02020603050405020304" pitchFamily="18" charset="0"/>
              </a:rPr>
              <a:t>Labour force</a:t>
            </a:r>
            <a:r>
              <a:rPr lang="en-AU" sz="1400" dirty="0">
                <a:effectLst/>
                <a:ea typeface="Times New Roman" panose="02020603050405020304" pitchFamily="18" charset="0"/>
                <a:cs typeface="Times New Roman" panose="02020603050405020304" pitchFamily="18" charset="0"/>
              </a:rPr>
              <a:t/>
            </a:r>
            <a:br>
              <a:rPr lang="en-AU" sz="1400" dirty="0">
                <a:effectLst/>
                <a:ea typeface="Times New Roman" panose="02020603050405020304" pitchFamily="18" charset="0"/>
                <a:cs typeface="Times New Roman" panose="02020603050405020304" pitchFamily="18" charset="0"/>
              </a:rPr>
            </a:br>
            <a:r>
              <a:rPr lang="en-AU" sz="1400" dirty="0">
                <a:effectLst/>
                <a:ea typeface="Times New Roman" panose="02020603050405020304" pitchFamily="18" charset="0"/>
                <a:cs typeface="Times New Roman" panose="02020603050405020304" pitchFamily="18" charset="0"/>
              </a:rPr>
              <a:t>(employed + unemployed)</a:t>
            </a:r>
            <a:endParaRPr lang="en-US" sz="1400" dirty="0">
              <a:effectLst/>
              <a:ea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04800" y="237592"/>
            <a:ext cx="7886700" cy="87788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000" dirty="0" smtClean="0"/>
              <a:t>Everyone is either</a:t>
            </a:r>
            <a:endParaRPr lang="en-US" sz="4000" dirty="0"/>
          </a:p>
        </p:txBody>
      </p:sp>
      <p:sp>
        <p:nvSpPr>
          <p:cNvPr id="8" name="Rectangle 7"/>
          <p:cNvSpPr/>
          <p:nvPr/>
        </p:nvSpPr>
        <p:spPr>
          <a:xfrm>
            <a:off x="171451" y="3745921"/>
            <a:ext cx="2876550" cy="3108543"/>
          </a:xfrm>
          <a:prstGeom prst="rect">
            <a:avLst/>
          </a:prstGeom>
        </p:spPr>
        <p:txBody>
          <a:bodyPr wrap="square">
            <a:spAutoFit/>
          </a:bodyPr>
          <a:lstStyle/>
          <a:p>
            <a:r>
              <a:rPr lang="en-AU" b="1" dirty="0">
                <a:latin typeface="Calibri" panose="020F0502020204030204" pitchFamily="34" charset="0"/>
                <a:ea typeface="Times New Roman" panose="02020603050405020304" pitchFamily="18" charset="0"/>
                <a:cs typeface="Arial" panose="020B0604020202020204" pitchFamily="34" charset="0"/>
              </a:rPr>
              <a:t>Employed </a:t>
            </a:r>
            <a:r>
              <a:rPr lang="en-AU" b="1" dirty="0" smtClean="0">
                <a:latin typeface="Calibri" panose="020F0502020204030204" pitchFamily="34" charset="0"/>
                <a:ea typeface="Times New Roman" panose="02020603050405020304" pitchFamily="18" charset="0"/>
                <a:cs typeface="Arial" panose="020B0604020202020204" pitchFamily="34" charset="0"/>
              </a:rPr>
              <a:t>(doing employment work)</a:t>
            </a: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Times New Roman" panose="02020603050405020304" pitchFamily="18" charset="0"/>
              </a:rPr>
              <a:t>above </a:t>
            </a:r>
            <a:r>
              <a:rPr lang="en-AU" sz="1600" dirty="0">
                <a:latin typeface="Calibri" panose="020F0502020204030204" pitchFamily="34" charset="0"/>
                <a:ea typeface="Times New Roman" panose="02020603050405020304" pitchFamily="18" charset="0"/>
                <a:cs typeface="Times New Roman" panose="02020603050405020304" pitchFamily="18" charset="0"/>
              </a:rPr>
              <a:t>a certain age (usually 15 years old) </a:t>
            </a:r>
            <a:endParaRPr lang="en-AU" sz="1600"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Times New Roman" panose="02020603050405020304" pitchFamily="18" charset="0"/>
              </a:rPr>
              <a:t>performed </a:t>
            </a:r>
            <a:r>
              <a:rPr lang="en-AU" sz="1600" dirty="0">
                <a:latin typeface="Calibri" panose="020F0502020204030204" pitchFamily="34" charset="0"/>
                <a:ea typeface="Times New Roman" panose="02020603050405020304" pitchFamily="18" charset="0"/>
                <a:cs typeface="Times New Roman" panose="02020603050405020304" pitchFamily="18" charset="0"/>
              </a:rPr>
              <a:t>some work for a wage, salary, profit or family gain, be it in cash or in </a:t>
            </a:r>
            <a:r>
              <a:rPr lang="en-AU" sz="1600" dirty="0" smtClean="0">
                <a:latin typeface="Calibri" panose="020F0502020204030204" pitchFamily="34" charset="0"/>
                <a:ea typeface="Times New Roman" panose="02020603050405020304" pitchFamily="18" charset="0"/>
                <a:cs typeface="Times New Roman" panose="02020603050405020304" pitchFamily="18" charset="0"/>
              </a:rPr>
              <a:t>kind</a:t>
            </a:r>
          </a:p>
          <a:p>
            <a:pPr marL="285750" indent="-285750">
              <a:buFont typeface="Arial" panose="020B0604020202020204" pitchFamily="34" charset="0"/>
              <a:buChar char="•"/>
            </a:pPr>
            <a:r>
              <a:rPr lang="en-AU" sz="1600" dirty="0">
                <a:latin typeface="Calibri" panose="020F0502020204030204" pitchFamily="34" charset="0"/>
                <a:ea typeface="Times New Roman" panose="02020603050405020304" pitchFamily="18" charset="0"/>
                <a:cs typeface="Times New Roman" panose="02020603050405020304" pitchFamily="18" charset="0"/>
              </a:rPr>
              <a:t>a</a:t>
            </a:r>
            <a:r>
              <a:rPr lang="en-AU" sz="1600" dirty="0" smtClean="0">
                <a:latin typeface="Calibri" panose="020F0502020204030204" pitchFamily="34" charset="0"/>
                <a:ea typeface="Times New Roman" panose="02020603050405020304" pitchFamily="18" charset="0"/>
                <a:cs typeface="Times New Roman" panose="02020603050405020304" pitchFamily="18" charset="0"/>
              </a:rPr>
              <a:t>lso </a:t>
            </a:r>
            <a:r>
              <a:rPr lang="en-AU" sz="1600" dirty="0">
                <a:latin typeface="Calibri" panose="020F0502020204030204" pitchFamily="34" charset="0"/>
                <a:ea typeface="Times New Roman" panose="02020603050405020304" pitchFamily="18" charset="0"/>
                <a:cs typeface="Times New Roman" panose="02020603050405020304" pitchFamily="18" charset="0"/>
              </a:rPr>
              <a:t>included </a:t>
            </a:r>
            <a:r>
              <a:rPr lang="en-AU" sz="1600" dirty="0" smtClean="0">
                <a:latin typeface="Calibri" panose="020F0502020204030204" pitchFamily="34" charset="0"/>
                <a:ea typeface="Times New Roman" panose="02020603050405020304" pitchFamily="18" charset="0"/>
                <a:cs typeface="Times New Roman" panose="02020603050405020304" pitchFamily="18" charset="0"/>
              </a:rPr>
              <a:t>are those temporarily </a:t>
            </a:r>
            <a:r>
              <a:rPr lang="en-AU" sz="1600" dirty="0">
                <a:latin typeface="Calibri" panose="020F0502020204030204" pitchFamily="34" charset="0"/>
                <a:ea typeface="Times New Roman" panose="02020603050405020304" pitchFamily="18" charset="0"/>
                <a:cs typeface="Times New Roman" panose="02020603050405020304" pitchFamily="18" charset="0"/>
              </a:rPr>
              <a:t>absent from </a:t>
            </a:r>
            <a:r>
              <a:rPr lang="en-AU" sz="1600" dirty="0" smtClean="0">
                <a:latin typeface="Calibri" panose="020F0502020204030204" pitchFamily="34" charset="0"/>
                <a:ea typeface="Times New Roman" panose="02020603050405020304" pitchFamily="18" charset="0"/>
                <a:cs typeface="Times New Roman" panose="02020603050405020304" pitchFamily="18" charset="0"/>
              </a:rPr>
              <a:t>their job for </a:t>
            </a:r>
            <a:r>
              <a:rPr lang="en-AU" sz="1600" dirty="0">
                <a:latin typeface="Calibri" panose="020F0502020204030204" pitchFamily="34" charset="0"/>
                <a:ea typeface="Times New Roman" panose="02020603050405020304" pitchFamily="18" charset="0"/>
                <a:cs typeface="Times New Roman" panose="02020603050405020304" pitchFamily="18" charset="0"/>
              </a:rPr>
              <a:t>some reason (e.g. holidays or short-term illness</a:t>
            </a:r>
            <a:r>
              <a:rPr lang="en-AU" sz="1600" dirty="0" smtClean="0">
                <a:latin typeface="Calibri" panose="020F0502020204030204" pitchFamily="34" charset="0"/>
                <a:ea typeface="Times New Roman" panose="02020603050405020304" pitchFamily="18" charset="0"/>
                <a:cs typeface="Times New Roman" panose="02020603050405020304" pitchFamily="18" charset="0"/>
              </a:rPr>
              <a:t>)</a:t>
            </a:r>
            <a:endParaRPr lang="en-US" sz="1600" dirty="0"/>
          </a:p>
        </p:txBody>
      </p:sp>
      <p:sp>
        <p:nvSpPr>
          <p:cNvPr id="9" name="Rectangle 8"/>
          <p:cNvSpPr/>
          <p:nvPr/>
        </p:nvSpPr>
        <p:spPr>
          <a:xfrm>
            <a:off x="3390901" y="3755344"/>
            <a:ext cx="2628900" cy="1754326"/>
          </a:xfrm>
          <a:prstGeom prst="rect">
            <a:avLst/>
          </a:prstGeom>
        </p:spPr>
        <p:txBody>
          <a:bodyPr wrap="square">
            <a:spAutoFit/>
          </a:bodyPr>
          <a:lstStyle/>
          <a:p>
            <a:r>
              <a:rPr lang="en-AU" b="1" dirty="0">
                <a:latin typeface="Calibri" panose="020F0502020204030204" pitchFamily="34" charset="0"/>
                <a:ea typeface="Times New Roman" panose="02020603050405020304" pitchFamily="18" charset="0"/>
                <a:cs typeface="Arial" panose="020B0604020202020204" pitchFamily="34" charset="0"/>
              </a:rPr>
              <a:t>Unemployed (looking for </a:t>
            </a:r>
            <a:r>
              <a:rPr lang="en-AU" b="1" dirty="0" smtClean="0">
                <a:latin typeface="Calibri" panose="020F0502020204030204" pitchFamily="34" charset="0"/>
                <a:ea typeface="Times New Roman" panose="02020603050405020304" pitchFamily="18" charset="0"/>
                <a:cs typeface="Arial" panose="020B0604020202020204" pitchFamily="34" charset="0"/>
              </a:rPr>
              <a:t>employment work</a:t>
            </a:r>
            <a:r>
              <a:rPr lang="en-AU" b="1" dirty="0">
                <a:latin typeface="Calibri" panose="020F0502020204030204" pitchFamily="34" charset="0"/>
                <a:ea typeface="Times New Roman" panose="02020603050405020304" pitchFamily="18" charset="0"/>
                <a:cs typeface="Arial" panose="020B0604020202020204" pitchFamily="34" charset="0"/>
              </a:rPr>
              <a:t>) </a:t>
            </a:r>
            <a:endParaRPr lang="en-AU"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dirty="0">
                <a:latin typeface="Calibri" panose="020F0502020204030204" pitchFamily="34" charset="0"/>
                <a:ea typeface="Times New Roman" panose="02020603050405020304" pitchFamily="18" charset="0"/>
                <a:cs typeface="Times New Roman" panose="02020603050405020304" pitchFamily="18" charset="0"/>
              </a:rPr>
              <a:t>above a certain age </a:t>
            </a:r>
            <a:endParaRPr lang="en-AU"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dirty="0" smtClean="0">
                <a:latin typeface="Calibri" panose="020F0502020204030204" pitchFamily="34" charset="0"/>
                <a:ea typeface="Times New Roman" panose="02020603050405020304" pitchFamily="18" charset="0"/>
                <a:cs typeface="Times New Roman" panose="02020603050405020304" pitchFamily="18" charset="0"/>
              </a:rPr>
              <a:t>not </a:t>
            </a:r>
            <a:r>
              <a:rPr lang="en-AU" dirty="0">
                <a:latin typeface="Calibri" panose="020F0502020204030204" pitchFamily="34" charset="0"/>
                <a:ea typeface="Times New Roman" panose="02020603050405020304" pitchFamily="18" charset="0"/>
                <a:cs typeface="Times New Roman" panose="02020603050405020304" pitchFamily="18" charset="0"/>
              </a:rPr>
              <a:t>employed </a:t>
            </a:r>
            <a:endParaRPr lang="en-AU"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dirty="0" smtClean="0">
                <a:latin typeface="Calibri" panose="020F0502020204030204" pitchFamily="34" charset="0"/>
                <a:ea typeface="Times New Roman" panose="02020603050405020304" pitchFamily="18" charset="0"/>
                <a:cs typeface="Times New Roman" panose="02020603050405020304" pitchFamily="18" charset="0"/>
              </a:rPr>
              <a:t>currently </a:t>
            </a:r>
            <a:r>
              <a:rPr lang="en-AU" dirty="0">
                <a:latin typeface="Calibri" panose="020F0502020204030204" pitchFamily="34" charset="0"/>
                <a:ea typeface="Times New Roman" panose="02020603050405020304" pitchFamily="18" charset="0"/>
                <a:cs typeface="Times New Roman" panose="02020603050405020304" pitchFamily="18" charset="0"/>
              </a:rPr>
              <a:t>available and actively seeking work</a:t>
            </a:r>
            <a:endParaRPr lang="en-US" dirty="0"/>
          </a:p>
        </p:txBody>
      </p:sp>
      <p:sp>
        <p:nvSpPr>
          <p:cNvPr id="10" name="Rectangle 9"/>
          <p:cNvSpPr/>
          <p:nvPr/>
        </p:nvSpPr>
        <p:spPr>
          <a:xfrm>
            <a:off x="6362701" y="3745921"/>
            <a:ext cx="2686049" cy="3139321"/>
          </a:xfrm>
          <a:prstGeom prst="rect">
            <a:avLst/>
          </a:prstGeom>
        </p:spPr>
        <p:txBody>
          <a:bodyPr wrap="square">
            <a:spAutoFit/>
          </a:bodyPr>
          <a:lstStyle/>
          <a:p>
            <a:r>
              <a:rPr lang="en-AU" b="1" dirty="0" smtClean="0">
                <a:latin typeface="Calibri" panose="020F0502020204030204" pitchFamily="34" charset="0"/>
                <a:ea typeface="Times New Roman" panose="02020603050405020304" pitchFamily="18" charset="0"/>
                <a:cs typeface="Arial" panose="020B0604020202020204" pitchFamily="34" charset="0"/>
              </a:rPr>
              <a:t>Not participating / </a:t>
            </a:r>
            <a:br>
              <a:rPr lang="en-AU" b="1" dirty="0" smtClean="0">
                <a:latin typeface="Calibri" panose="020F0502020204030204" pitchFamily="34" charset="0"/>
                <a:ea typeface="Times New Roman" panose="02020603050405020304" pitchFamily="18" charset="0"/>
                <a:cs typeface="Arial" panose="020B0604020202020204" pitchFamily="34" charset="0"/>
              </a:rPr>
            </a:br>
            <a:r>
              <a:rPr lang="en-AU" b="1" dirty="0" smtClean="0">
                <a:latin typeface="Calibri" panose="020F0502020204030204" pitchFamily="34" charset="0"/>
                <a:ea typeface="Times New Roman" panose="02020603050405020304" pitchFamily="18" charset="0"/>
                <a:cs typeface="Arial" panose="020B0604020202020204" pitchFamily="34" charset="0"/>
              </a:rPr>
              <a:t>not available for employment work</a:t>
            </a: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Arial" panose="020B0604020202020204" pitchFamily="34" charset="0"/>
              </a:rPr>
              <a:t>Children</a:t>
            </a: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Arial" panose="020B0604020202020204" pitchFamily="34" charset="0"/>
              </a:rPr>
              <a:t>Students (not employed)</a:t>
            </a: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Arial" panose="020B0604020202020204" pitchFamily="34" charset="0"/>
              </a:rPr>
              <a:t>Retirees</a:t>
            </a: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Arial" panose="020B0604020202020204" pitchFamily="34" charset="0"/>
              </a:rPr>
              <a:t>Too ill or disabled to work</a:t>
            </a:r>
            <a:endParaRPr lang="en-AU" sz="1600"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1600" dirty="0" smtClean="0">
                <a:latin typeface="Calibri" panose="020F0502020204030204" pitchFamily="34" charset="0"/>
                <a:ea typeface="Times New Roman" panose="02020603050405020304" pitchFamily="18" charset="0"/>
                <a:cs typeface="Times New Roman" panose="02020603050405020304" pitchFamily="18" charset="0"/>
              </a:rPr>
              <a:t>Engaged in non-employment work</a:t>
            </a:r>
          </a:p>
          <a:p>
            <a:pPr marL="742950" lvl="1" indent="-285750">
              <a:buFont typeface="Arial" panose="020B0604020202020204" pitchFamily="34" charset="0"/>
              <a:buChar char="•"/>
            </a:pPr>
            <a:r>
              <a:rPr lang="en-AU" sz="1200" dirty="0" smtClean="0">
                <a:latin typeface="Calibri" panose="020F0502020204030204" pitchFamily="34" charset="0"/>
                <a:ea typeface="Times New Roman" panose="02020603050405020304" pitchFamily="18" charset="0"/>
                <a:cs typeface="Times New Roman" panose="02020603050405020304" pitchFamily="18" charset="0"/>
              </a:rPr>
              <a:t>Own-use production work</a:t>
            </a:r>
          </a:p>
          <a:p>
            <a:pPr marL="742950" lvl="1" indent="-285750">
              <a:buFont typeface="Arial" panose="020B0604020202020204" pitchFamily="34" charset="0"/>
              <a:buChar char="•"/>
            </a:pPr>
            <a:r>
              <a:rPr lang="en-AU" sz="1200" dirty="0" smtClean="0">
                <a:latin typeface="Calibri" panose="020F0502020204030204" pitchFamily="34" charset="0"/>
                <a:ea typeface="Times New Roman" panose="02020603050405020304" pitchFamily="18" charset="0"/>
                <a:cs typeface="Times New Roman" panose="02020603050405020304" pitchFamily="18" charset="0"/>
              </a:rPr>
              <a:t>Volunteer work</a:t>
            </a:r>
          </a:p>
          <a:p>
            <a:pPr marL="742950" lvl="1" indent="-285750">
              <a:buFont typeface="Arial" panose="020B0604020202020204" pitchFamily="34" charset="0"/>
              <a:buChar char="•"/>
            </a:pPr>
            <a:r>
              <a:rPr lang="en-AU" sz="1200" dirty="0" smtClean="0">
                <a:latin typeface="Calibri" panose="020F0502020204030204" pitchFamily="34" charset="0"/>
                <a:ea typeface="Times New Roman" panose="02020603050405020304" pitchFamily="18" charset="0"/>
                <a:cs typeface="Times New Roman" panose="02020603050405020304" pitchFamily="18" charset="0"/>
              </a:rPr>
              <a:t>Unpaid trainee work</a:t>
            </a:r>
          </a:p>
          <a:p>
            <a:pPr marL="742950" lvl="1" indent="-285750">
              <a:buFont typeface="Arial" panose="020B0604020202020204" pitchFamily="34" charset="0"/>
              <a:buChar char="•"/>
            </a:pPr>
            <a:r>
              <a:rPr lang="en-AU" sz="1200" dirty="0" smtClean="0">
                <a:latin typeface="Calibri" panose="020F0502020204030204" pitchFamily="34" charset="0"/>
                <a:ea typeface="Times New Roman" panose="02020603050405020304" pitchFamily="18" charset="0"/>
                <a:cs typeface="Times New Roman" panose="02020603050405020304" pitchFamily="18" charset="0"/>
              </a:rPr>
              <a:t>Other work</a:t>
            </a:r>
          </a:p>
        </p:txBody>
      </p:sp>
      <p:sp>
        <p:nvSpPr>
          <p:cNvPr id="3" name="TextBox 2"/>
          <p:cNvSpPr txBox="1"/>
          <p:nvPr/>
        </p:nvSpPr>
        <p:spPr>
          <a:xfrm>
            <a:off x="4490018" y="143243"/>
            <a:ext cx="4558731" cy="646331"/>
          </a:xfrm>
          <a:prstGeom prst="rect">
            <a:avLst/>
          </a:prstGeom>
          <a:solidFill>
            <a:schemeClr val="accent6">
              <a:lumMod val="40000"/>
              <a:lumOff val="60000"/>
            </a:schemeClr>
          </a:solidFill>
        </p:spPr>
        <p:txBody>
          <a:bodyPr wrap="square" rtlCol="0">
            <a:spAutoFit/>
          </a:bodyPr>
          <a:lstStyle/>
          <a:p>
            <a:r>
              <a:rPr lang="en-AU" b="1" dirty="0" smtClean="0"/>
              <a:t>Priority Rule</a:t>
            </a:r>
            <a:r>
              <a:rPr lang="en-AU" dirty="0" smtClean="0"/>
              <a:t>: employment over unemployment and outside labour force</a:t>
            </a:r>
            <a:endParaRPr lang="en-AU" dirty="0"/>
          </a:p>
        </p:txBody>
      </p:sp>
    </p:spTree>
    <p:extLst>
      <p:ext uri="{BB962C8B-B14F-4D97-AF65-F5344CB8AC3E}">
        <p14:creationId xmlns:p14="http://schemas.microsoft.com/office/powerpoint/2010/main" val="3813441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Group activity for data users</a:t>
            </a:r>
            <a:endParaRPr lang="en-AU" dirty="0"/>
          </a:p>
        </p:txBody>
      </p:sp>
      <p:sp>
        <p:nvSpPr>
          <p:cNvPr id="3" name="Content Placeholder 2"/>
          <p:cNvSpPr>
            <a:spLocks noGrp="1"/>
          </p:cNvSpPr>
          <p:nvPr>
            <p:ph sz="half" idx="1"/>
          </p:nvPr>
        </p:nvSpPr>
        <p:spPr>
          <a:xfrm>
            <a:off x="628650" y="1825625"/>
            <a:ext cx="2663190" cy="4351338"/>
          </a:xfrm>
        </p:spPr>
        <p:txBody>
          <a:bodyPr/>
          <a:lstStyle/>
          <a:p>
            <a:pPr marL="0" indent="0">
              <a:buNone/>
            </a:pPr>
            <a:r>
              <a:rPr lang="en-AU" sz="2400" b="1" dirty="0" smtClean="0"/>
              <a:t>User group 1</a:t>
            </a:r>
          </a:p>
          <a:p>
            <a:r>
              <a:rPr lang="en-AU" sz="1800" dirty="0" smtClean="0"/>
              <a:t>Ana </a:t>
            </a:r>
            <a:r>
              <a:rPr lang="en-AU" sz="1800" dirty="0" err="1" smtClean="0"/>
              <a:t>Khizanishvili</a:t>
            </a:r>
            <a:endParaRPr lang="en-AU" sz="1800" dirty="0" smtClean="0"/>
          </a:p>
          <a:p>
            <a:r>
              <a:rPr lang="en-AU" sz="1800" dirty="0" smtClean="0"/>
              <a:t>Valentina </a:t>
            </a:r>
            <a:r>
              <a:rPr lang="en-AU" sz="1800" dirty="0" err="1" smtClean="0"/>
              <a:t>Bodrug-Lungu</a:t>
            </a:r>
            <a:endParaRPr lang="en-AU" sz="1800" dirty="0" smtClean="0"/>
          </a:p>
          <a:p>
            <a:r>
              <a:rPr lang="en-AU" sz="1800" dirty="0" smtClean="0"/>
              <a:t>Maria </a:t>
            </a:r>
            <a:r>
              <a:rPr lang="en-AU" sz="1800" dirty="0" err="1" smtClean="0"/>
              <a:t>Vremis</a:t>
            </a:r>
            <a:endParaRPr lang="en-AU" sz="1800" dirty="0" smtClean="0"/>
          </a:p>
          <a:p>
            <a:r>
              <a:rPr lang="en-AU" sz="1800" dirty="0" err="1" smtClean="0"/>
              <a:t>Ilknur</a:t>
            </a:r>
            <a:r>
              <a:rPr lang="en-AU" sz="1800" dirty="0" smtClean="0"/>
              <a:t> </a:t>
            </a:r>
            <a:r>
              <a:rPr lang="en-AU" sz="1800" dirty="0" err="1" smtClean="0"/>
              <a:t>Yuksel</a:t>
            </a:r>
            <a:r>
              <a:rPr lang="en-AU" sz="1800" dirty="0" smtClean="0"/>
              <a:t> </a:t>
            </a:r>
            <a:r>
              <a:rPr lang="en-AU" sz="1800" dirty="0" err="1" smtClean="0"/>
              <a:t>Kaptanoglu</a:t>
            </a:r>
            <a:endParaRPr lang="en-AU" sz="1800" dirty="0" smtClean="0"/>
          </a:p>
          <a:p>
            <a:r>
              <a:rPr lang="en-AU" sz="1800" dirty="0" smtClean="0"/>
              <a:t>Gulnara </a:t>
            </a:r>
            <a:r>
              <a:rPr lang="en-AU" sz="1800" dirty="0" err="1" smtClean="0"/>
              <a:t>Kadyrkulova</a:t>
            </a:r>
            <a:endParaRPr lang="en-AU" sz="1800" dirty="0" smtClean="0"/>
          </a:p>
          <a:p>
            <a:r>
              <a:rPr lang="en-AU" sz="1800" dirty="0" smtClean="0"/>
              <a:t>Guise </a:t>
            </a:r>
            <a:r>
              <a:rPr lang="en-AU" sz="1800" dirty="0" err="1" smtClean="0"/>
              <a:t>Muratore</a:t>
            </a:r>
            <a:endParaRPr lang="en-AU" sz="1800" dirty="0"/>
          </a:p>
        </p:txBody>
      </p:sp>
      <p:sp>
        <p:nvSpPr>
          <p:cNvPr id="4" name="Content Placeholder 3"/>
          <p:cNvSpPr>
            <a:spLocks noGrp="1"/>
          </p:cNvSpPr>
          <p:nvPr>
            <p:ph sz="half" idx="2"/>
          </p:nvPr>
        </p:nvSpPr>
        <p:spPr>
          <a:xfrm>
            <a:off x="3355296" y="1825625"/>
            <a:ext cx="2831093" cy="4351338"/>
          </a:xfrm>
        </p:spPr>
        <p:txBody>
          <a:bodyPr/>
          <a:lstStyle/>
          <a:p>
            <a:pPr marL="0" indent="0">
              <a:buNone/>
            </a:pPr>
            <a:r>
              <a:rPr lang="en-AU" sz="2400" b="1" dirty="0" smtClean="0"/>
              <a:t>User group 2</a:t>
            </a:r>
          </a:p>
          <a:p>
            <a:r>
              <a:rPr lang="en-AU" sz="1800" dirty="0" err="1" smtClean="0"/>
              <a:t>Ruzanna</a:t>
            </a:r>
            <a:r>
              <a:rPr lang="en-AU" sz="1800" dirty="0" smtClean="0"/>
              <a:t> </a:t>
            </a:r>
            <a:r>
              <a:rPr lang="en-AU" sz="1800" dirty="0" err="1" smtClean="0"/>
              <a:t>Abgaryan</a:t>
            </a:r>
            <a:endParaRPr lang="en-AU" sz="1800" dirty="0" smtClean="0"/>
          </a:p>
          <a:p>
            <a:r>
              <a:rPr lang="en-AU" sz="1800" dirty="0" smtClean="0"/>
              <a:t>Eleonora </a:t>
            </a:r>
            <a:r>
              <a:rPr lang="en-AU" sz="1800" dirty="0" err="1" smtClean="0"/>
              <a:t>Virapyan</a:t>
            </a:r>
            <a:endParaRPr lang="en-AU" sz="1800" dirty="0" smtClean="0"/>
          </a:p>
          <a:p>
            <a:r>
              <a:rPr lang="en-AU" sz="1800" dirty="0" err="1" smtClean="0"/>
              <a:t>Zhaslan</a:t>
            </a:r>
            <a:r>
              <a:rPr lang="en-AU" sz="1800" dirty="0" smtClean="0"/>
              <a:t> </a:t>
            </a:r>
            <a:r>
              <a:rPr lang="en-AU" sz="1800" dirty="0" err="1" smtClean="0"/>
              <a:t>Gabdullin</a:t>
            </a:r>
            <a:endParaRPr lang="en-AU" sz="1800" dirty="0" smtClean="0"/>
          </a:p>
          <a:p>
            <a:r>
              <a:rPr lang="en-AU" sz="1800" dirty="0" smtClean="0"/>
              <a:t>Irina </a:t>
            </a:r>
            <a:r>
              <a:rPr lang="en-AU" sz="1800" dirty="0" err="1" smtClean="0"/>
              <a:t>Caisin</a:t>
            </a:r>
            <a:endParaRPr lang="en-AU" sz="1800" dirty="0" smtClean="0"/>
          </a:p>
          <a:p>
            <a:r>
              <a:rPr lang="en-AU" sz="1800" dirty="0" smtClean="0"/>
              <a:t>Vlad Luca</a:t>
            </a:r>
            <a:endParaRPr lang="en-AU" sz="1800" dirty="0"/>
          </a:p>
        </p:txBody>
      </p:sp>
      <p:sp>
        <p:nvSpPr>
          <p:cNvPr id="5" name="TextBox 4"/>
          <p:cNvSpPr txBox="1"/>
          <p:nvPr/>
        </p:nvSpPr>
        <p:spPr>
          <a:xfrm>
            <a:off x="6249451" y="1825625"/>
            <a:ext cx="2692750" cy="3231654"/>
          </a:xfrm>
          <a:prstGeom prst="rect">
            <a:avLst/>
          </a:prstGeom>
          <a:noFill/>
        </p:spPr>
        <p:txBody>
          <a:bodyPr wrap="square" rtlCol="0">
            <a:spAutoFit/>
          </a:bodyPr>
          <a:lstStyle/>
          <a:p>
            <a:r>
              <a:rPr lang="en-AU" sz="2400" b="1" dirty="0" smtClean="0"/>
              <a:t>User group 3</a:t>
            </a:r>
          </a:p>
          <a:p>
            <a:pPr marL="285750" indent="-285750">
              <a:lnSpc>
                <a:spcPct val="150000"/>
              </a:lnSpc>
              <a:buFont typeface="Arial" panose="020B0604020202020204" pitchFamily="34" charset="0"/>
              <a:buChar char="•"/>
            </a:pPr>
            <a:r>
              <a:rPr lang="en-AU" dirty="0" err="1" smtClean="0"/>
              <a:t>Raida</a:t>
            </a:r>
            <a:r>
              <a:rPr lang="en-AU" dirty="0" smtClean="0"/>
              <a:t> </a:t>
            </a:r>
            <a:r>
              <a:rPr lang="en-AU" dirty="0" err="1" smtClean="0"/>
              <a:t>Amirbayova</a:t>
            </a:r>
            <a:endParaRPr lang="en-AU" dirty="0" smtClean="0"/>
          </a:p>
          <a:p>
            <a:pPr marL="285750" indent="-285750">
              <a:lnSpc>
                <a:spcPct val="150000"/>
              </a:lnSpc>
              <a:buFont typeface="Arial" panose="020B0604020202020204" pitchFamily="34" charset="0"/>
              <a:buChar char="•"/>
            </a:pPr>
            <a:r>
              <a:rPr lang="en-AU" dirty="0" err="1" smtClean="0"/>
              <a:t>Zabira</a:t>
            </a:r>
            <a:r>
              <a:rPr lang="en-AU" dirty="0" smtClean="0"/>
              <a:t> </a:t>
            </a:r>
            <a:r>
              <a:rPr lang="en-AU" dirty="0" err="1" smtClean="0"/>
              <a:t>Asgar</a:t>
            </a:r>
            <a:endParaRPr lang="en-AU" dirty="0" smtClean="0"/>
          </a:p>
          <a:p>
            <a:pPr marL="285750" indent="-285750">
              <a:lnSpc>
                <a:spcPct val="150000"/>
              </a:lnSpc>
              <a:buFont typeface="Arial" panose="020B0604020202020204" pitchFamily="34" charset="0"/>
              <a:buChar char="•"/>
            </a:pPr>
            <a:r>
              <a:rPr lang="en-AU" dirty="0" err="1" smtClean="0"/>
              <a:t>Veaceslav</a:t>
            </a:r>
            <a:r>
              <a:rPr lang="en-AU" dirty="0" smtClean="0"/>
              <a:t> Albina</a:t>
            </a:r>
          </a:p>
          <a:p>
            <a:pPr marL="285750" indent="-285750">
              <a:lnSpc>
                <a:spcPct val="150000"/>
              </a:lnSpc>
              <a:buFont typeface="Arial" panose="020B0604020202020204" pitchFamily="34" charset="0"/>
              <a:buChar char="•"/>
            </a:pPr>
            <a:r>
              <a:rPr lang="en-AU" dirty="0" smtClean="0"/>
              <a:t>Diana </a:t>
            </a:r>
            <a:r>
              <a:rPr lang="en-AU" dirty="0" err="1" smtClean="0"/>
              <a:t>Doros</a:t>
            </a:r>
            <a:endParaRPr lang="en-AU" dirty="0" smtClean="0"/>
          </a:p>
          <a:p>
            <a:pPr marL="285750" indent="-285750">
              <a:lnSpc>
                <a:spcPct val="150000"/>
              </a:lnSpc>
              <a:buFont typeface="Arial" panose="020B0604020202020204" pitchFamily="34" charset="0"/>
              <a:buChar char="•"/>
            </a:pPr>
            <a:r>
              <a:rPr lang="en-AU" dirty="0" smtClean="0"/>
              <a:t>Lilia Pascal</a:t>
            </a:r>
          </a:p>
          <a:p>
            <a:pPr marL="285750" indent="-285750">
              <a:lnSpc>
                <a:spcPct val="150000"/>
              </a:lnSpc>
              <a:buFont typeface="Arial" panose="020B0604020202020204" pitchFamily="34" charset="0"/>
              <a:buChar char="•"/>
            </a:pPr>
            <a:r>
              <a:rPr lang="en-AU" dirty="0" err="1" smtClean="0"/>
              <a:t>Gulsara</a:t>
            </a:r>
            <a:r>
              <a:rPr lang="en-AU" dirty="0" smtClean="0"/>
              <a:t> </a:t>
            </a:r>
            <a:r>
              <a:rPr lang="en-AU" dirty="0" err="1" smtClean="0"/>
              <a:t>Yormakhadova</a:t>
            </a:r>
            <a:endParaRPr lang="en-AU" dirty="0" smtClean="0"/>
          </a:p>
          <a:p>
            <a:pPr marL="285750" indent="-285750">
              <a:buFont typeface="Arial" panose="020B0604020202020204" pitchFamily="34" charset="0"/>
              <a:buChar char="•"/>
            </a:pPr>
            <a:endParaRPr lang="en-AU" dirty="0"/>
          </a:p>
        </p:txBody>
      </p:sp>
      <p:pic>
        <p:nvPicPr>
          <p:cNvPr id="6" name="Picture 5"/>
          <p:cNvPicPr>
            <a:picLocks noChangeAspect="1"/>
          </p:cNvPicPr>
          <p:nvPr/>
        </p:nvPicPr>
        <p:blipFill>
          <a:blip r:embed="rId2"/>
          <a:stretch>
            <a:fillRect/>
          </a:stretch>
        </p:blipFill>
        <p:spPr>
          <a:xfrm>
            <a:off x="2156722" y="4939533"/>
            <a:ext cx="4922173" cy="1531491"/>
          </a:xfrm>
          <a:prstGeom prst="rect">
            <a:avLst/>
          </a:prstGeom>
        </p:spPr>
      </p:pic>
    </p:spTree>
    <p:extLst>
      <p:ext uri="{BB962C8B-B14F-4D97-AF65-F5344CB8AC3E}">
        <p14:creationId xmlns:p14="http://schemas.microsoft.com/office/powerpoint/2010/main" val="75182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2504</TotalTime>
  <Words>1113</Words>
  <Application>Microsoft Office PowerPoint</Application>
  <PresentationFormat>On-screen Show (4:3)</PresentationFormat>
  <Paragraphs>244</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Measuring work and  economic activity</vt:lpstr>
      <vt:lpstr>Session outline</vt:lpstr>
      <vt:lpstr>Gender and economic activity</vt:lpstr>
      <vt:lpstr>Definition of work</vt:lpstr>
      <vt:lpstr>Definition of work</vt:lpstr>
      <vt:lpstr>PowerPoint Presentation</vt:lpstr>
      <vt:lpstr>PowerPoint Presentation</vt:lpstr>
      <vt:lpstr>PowerPoint Presentation</vt:lpstr>
      <vt:lpstr>Group activity for data users</vt:lpstr>
      <vt:lpstr>Group activity for data producers</vt:lpstr>
      <vt:lpstr>PowerPoint Presentation</vt:lpstr>
      <vt:lpstr>How are data collected?</vt:lpstr>
      <vt:lpstr>How are data collected?</vt:lpstr>
      <vt:lpstr>Some key gender indicators</vt:lpstr>
      <vt:lpstr>Status in employment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gender statistics?  Basic skills for understanding and using quantitative data</dc:title>
  <dc:creator>Jessica Gardner</dc:creator>
  <cp:lastModifiedBy>Admin</cp:lastModifiedBy>
  <cp:revision>50</cp:revision>
  <dcterms:created xsi:type="dcterms:W3CDTF">2015-10-28T04:22:11Z</dcterms:created>
  <dcterms:modified xsi:type="dcterms:W3CDTF">2015-11-04T10:25:07Z</dcterms:modified>
</cp:coreProperties>
</file>