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1" r:id="rId2"/>
    <p:sldId id="326" r:id="rId3"/>
    <p:sldId id="349" r:id="rId4"/>
    <p:sldId id="348" r:id="rId5"/>
    <p:sldId id="352" r:id="rId6"/>
    <p:sldId id="358" r:id="rId7"/>
    <p:sldId id="353" r:id="rId8"/>
    <p:sldId id="329" r:id="rId9"/>
    <p:sldId id="355" r:id="rId10"/>
    <p:sldId id="341" r:id="rId11"/>
    <p:sldId id="356" r:id="rId12"/>
    <p:sldId id="342" r:id="rId13"/>
    <p:sldId id="351" r:id="rId14"/>
    <p:sldId id="343" r:id="rId15"/>
    <p:sldId id="350" r:id="rId16"/>
    <p:sldId id="357" r:id="rId17"/>
    <p:sldId id="346" r:id="rId18"/>
    <p:sldId id="359" r:id="rId19"/>
    <p:sldId id="334" r:id="rId20"/>
    <p:sldId id="335" r:id="rId21"/>
    <p:sldId id="340" r:id="rId22"/>
    <p:sldId id="325" r:id="rId23"/>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7190" autoAdjust="0"/>
  </p:normalViewPr>
  <p:slideViewPr>
    <p:cSldViewPr>
      <p:cViewPr>
        <p:scale>
          <a:sx n="85" d="100"/>
          <a:sy n="85" d="100"/>
        </p:scale>
        <p:origin x="-45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3484" tIns="46743" rIns="93484" bIns="4674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71913" y="0"/>
            <a:ext cx="2960687" cy="498475"/>
          </a:xfrm>
          <a:prstGeom prst="rect">
            <a:avLst/>
          </a:prstGeom>
        </p:spPr>
        <p:txBody>
          <a:bodyPr vert="horz" lIns="93484" tIns="46743" rIns="93484" bIns="46743" rtlCol="0"/>
          <a:lstStyle>
            <a:lvl1pPr algn="r" fontAlgn="auto">
              <a:spcBef>
                <a:spcPts val="0"/>
              </a:spcBef>
              <a:spcAft>
                <a:spcPts val="0"/>
              </a:spcAft>
              <a:defRPr sz="1200" smtClean="0">
                <a:latin typeface="+mn-lt"/>
              </a:defRPr>
            </a:lvl1pPr>
          </a:lstStyle>
          <a:p>
            <a:pPr>
              <a:defRPr/>
            </a:pPr>
            <a:fld id="{2FEC8376-BAEC-498B-A77A-F1CE050000F7}" type="datetimeFigureOut">
              <a:rPr lang="en-US"/>
              <a:pPr>
                <a:defRPr/>
              </a:pPr>
              <a:t>11/2/2015</a:t>
            </a:fld>
            <a:endParaRPr lang="en-US"/>
          </a:p>
        </p:txBody>
      </p:sp>
      <p:sp>
        <p:nvSpPr>
          <p:cNvPr id="4" name="Footer Placeholder 3"/>
          <p:cNvSpPr>
            <a:spLocks noGrp="1"/>
          </p:cNvSpPr>
          <p:nvPr>
            <p:ph type="ftr" sz="quarter" idx="2"/>
          </p:nvPr>
        </p:nvSpPr>
        <p:spPr>
          <a:xfrm>
            <a:off x="0" y="9478963"/>
            <a:ext cx="2960688" cy="498475"/>
          </a:xfrm>
          <a:prstGeom prst="rect">
            <a:avLst/>
          </a:prstGeom>
        </p:spPr>
        <p:txBody>
          <a:bodyPr vert="horz" lIns="93484" tIns="46743" rIns="93484" bIns="4674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3484" tIns="46743" rIns="93484" bIns="46743" rtlCol="0" anchor="b"/>
          <a:lstStyle>
            <a:lvl1pPr algn="r" fontAlgn="auto">
              <a:spcBef>
                <a:spcPts val="0"/>
              </a:spcBef>
              <a:spcAft>
                <a:spcPts val="0"/>
              </a:spcAft>
              <a:defRPr sz="1200" smtClean="0">
                <a:latin typeface="+mn-lt"/>
              </a:defRPr>
            </a:lvl1pPr>
          </a:lstStyle>
          <a:p>
            <a:pPr>
              <a:defRPr/>
            </a:pPr>
            <a:fld id="{D9562C13-236A-40DF-A3DA-61EF48AF5DD9}" type="slidenum">
              <a:rPr lang="en-US"/>
              <a:pPr>
                <a:defRPr/>
              </a:pPr>
              <a:t>‹#›</a:t>
            </a:fld>
            <a:endParaRPr lang="en-US"/>
          </a:p>
        </p:txBody>
      </p:sp>
    </p:spTree>
    <p:extLst>
      <p:ext uri="{BB962C8B-B14F-4D97-AF65-F5344CB8AC3E}">
        <p14:creationId xmlns:p14="http://schemas.microsoft.com/office/powerpoint/2010/main" val="94203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3484" tIns="46743" rIns="93484" bIns="4674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71913" y="0"/>
            <a:ext cx="2960687" cy="498475"/>
          </a:xfrm>
          <a:prstGeom prst="rect">
            <a:avLst/>
          </a:prstGeom>
        </p:spPr>
        <p:txBody>
          <a:bodyPr vert="horz" lIns="93484" tIns="46743" rIns="93484" bIns="46743" rtlCol="0"/>
          <a:lstStyle>
            <a:lvl1pPr algn="r" fontAlgn="auto">
              <a:spcBef>
                <a:spcPts val="0"/>
              </a:spcBef>
              <a:spcAft>
                <a:spcPts val="0"/>
              </a:spcAft>
              <a:defRPr sz="1200" smtClean="0">
                <a:latin typeface="+mn-lt"/>
              </a:defRPr>
            </a:lvl1pPr>
          </a:lstStyle>
          <a:p>
            <a:pPr>
              <a:defRPr/>
            </a:pPr>
            <a:fld id="{8150761F-1321-4F2F-9433-E2D648B40DA1}" type="datetimeFigureOut">
              <a:rPr lang="en-US"/>
              <a:pPr>
                <a:defRPr/>
              </a:pPr>
              <a:t>11/2/2015</a:t>
            </a:fld>
            <a:endParaRPr lang="en-US"/>
          </a:p>
        </p:txBody>
      </p:sp>
      <p:sp>
        <p:nvSpPr>
          <p:cNvPr id="4" name="Slide Image Placeholder 3"/>
          <p:cNvSpPr>
            <a:spLocks noGrp="1" noRot="1" noChangeAspect="1"/>
          </p:cNvSpPr>
          <p:nvPr>
            <p:ph type="sldImg" idx="2"/>
          </p:nvPr>
        </p:nvSpPr>
        <p:spPr>
          <a:xfrm>
            <a:off x="923925" y="749300"/>
            <a:ext cx="4986338" cy="3740150"/>
          </a:xfrm>
          <a:prstGeom prst="rect">
            <a:avLst/>
          </a:prstGeom>
          <a:noFill/>
          <a:ln w="12700">
            <a:solidFill>
              <a:prstClr val="black"/>
            </a:solidFill>
          </a:ln>
        </p:spPr>
        <p:txBody>
          <a:bodyPr vert="horz" lIns="93484" tIns="46743" rIns="93484" bIns="46743" rtlCol="0" anchor="ctr"/>
          <a:lstStyle/>
          <a:p>
            <a:pPr lvl="0"/>
            <a:endParaRPr lang="en-US" noProof="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3484" tIns="46743" rIns="93484" bIns="4674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78963"/>
            <a:ext cx="2960688" cy="498475"/>
          </a:xfrm>
          <a:prstGeom prst="rect">
            <a:avLst/>
          </a:prstGeom>
        </p:spPr>
        <p:txBody>
          <a:bodyPr vert="horz" lIns="93484" tIns="46743" rIns="93484" bIns="4674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3484" tIns="46743" rIns="93484" bIns="46743" rtlCol="0" anchor="b"/>
          <a:lstStyle>
            <a:lvl1pPr algn="r" fontAlgn="auto">
              <a:spcBef>
                <a:spcPts val="0"/>
              </a:spcBef>
              <a:spcAft>
                <a:spcPts val="0"/>
              </a:spcAft>
              <a:defRPr sz="1200" smtClean="0">
                <a:latin typeface="+mn-lt"/>
              </a:defRPr>
            </a:lvl1pPr>
          </a:lstStyle>
          <a:p>
            <a:pPr>
              <a:defRPr/>
            </a:pPr>
            <a:fld id="{AFEF9A99-4C0F-400B-9D60-C7A98D052B81}" type="slidenum">
              <a:rPr lang="en-US"/>
              <a:pPr>
                <a:defRPr/>
              </a:pPr>
              <a:t>‹#›</a:t>
            </a:fld>
            <a:endParaRPr lang="en-US"/>
          </a:p>
        </p:txBody>
      </p:sp>
    </p:spTree>
    <p:extLst>
      <p:ext uri="{BB962C8B-B14F-4D97-AF65-F5344CB8AC3E}">
        <p14:creationId xmlns:p14="http://schemas.microsoft.com/office/powerpoint/2010/main" val="19626673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mtClean="0"/>
              <a:t>??? Mai editeaza!</a:t>
            </a: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621A5B-6185-48F3-801E-D7D2354DCB34}"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38646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453101-3F21-4E37-80B3-E280CE1B0857}"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1AA24F-DB31-446D-94FF-A2D1E53558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AE23E3-DE1E-4EE1-80F7-07AB91FC2002}"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060CB5-6EF4-4244-A787-AFEBB69884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35E1F8-048A-45E3-A356-A4C9D6652D5A}"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91CCA-A5FB-48FE-AE39-6213E2FB75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F08960-1E1D-4A2B-AE99-20BBBDDF5FB5}"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5315F-FA8C-4A24-989C-292A0A2E7E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B4DB88-F855-4257-B936-254991C7B9FD}"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44BDA-C4D4-48D8-9611-2C9F60A177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587E1-2A9B-4CB7-AF79-BE5C13EB31EA}"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A2888C-B694-43FB-85C4-4EFC1ABFE1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359A85-7496-4376-A515-3BA074980F7B}" type="datetimeFigureOut">
              <a:rPr lang="en-US"/>
              <a:pPr>
                <a:defRPr/>
              </a:pPr>
              <a:t>11/2/2015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CE78C9-8434-4768-A4E3-5B4941C4D9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BCEFF7-4820-4515-989F-89F9C08BFE8B}" type="datetimeFigureOut">
              <a:rPr lang="en-US"/>
              <a:pPr>
                <a:defRPr/>
              </a:pPr>
              <a:t>11/2/2015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AF160D-0CB0-42D5-A281-EEF5B492C9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1665B7-3885-48F7-8916-098D1F2F6A11}" type="datetimeFigureOut">
              <a:rPr lang="en-US"/>
              <a:pPr>
                <a:defRPr/>
              </a:pPr>
              <a:t>11/2/2015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AE0508-E4FC-44EF-8E9B-F2BBB7244E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D39B87-4F00-4650-A9E6-F6DE1EC5BD0C}"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41EB84-76B1-4CFC-95C8-23AE047638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32CBF1-5129-403F-92DA-21E027EB7F09}"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BBD9F6-27D0-40C9-A56A-8F49293487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6ABE7B-CF18-4A7D-80B9-2FB1DB16EDA6}" type="datetimeFigureOut">
              <a:rPr lang="en-US"/>
              <a:pPr>
                <a:defRPr/>
              </a:pPr>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091536E-A55B-42BB-AFD0-CCD8A91D08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atistica.m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7838" y="1565275"/>
            <a:ext cx="8509000" cy="4724400"/>
          </a:xfrm>
        </p:spPr>
        <p:txBody>
          <a:bodyPr rtlCol="0">
            <a:normAutofit/>
          </a:bodyPr>
          <a:lstStyle/>
          <a:p>
            <a:pPr lvl="1" algn="l" fontAlgn="auto">
              <a:spcAft>
                <a:spcPts val="0"/>
              </a:spcAft>
              <a:buFont typeface="Arial" panose="020B0604020202020204" pitchFamily="34" charset="0"/>
              <a:buNone/>
              <a:defRPr/>
            </a:pPr>
            <a:endParaRPr lang="vi-VN" sz="2600" dirty="0">
              <a:solidFill>
                <a:schemeClr val="tx2">
                  <a:lumMod val="75000"/>
                </a:schemeClr>
              </a:solidFill>
              <a:latin typeface="Calibri" panose="020F0502020204030204" pitchFamily="34" charset="0"/>
            </a:endParaRPr>
          </a:p>
          <a:p>
            <a:pPr lvl="1" algn="l" fontAlgn="auto">
              <a:spcAft>
                <a:spcPts val="0"/>
              </a:spcAft>
              <a:buFont typeface="Arial" panose="020B0604020202020204" pitchFamily="34" charset="0"/>
              <a:buNone/>
              <a:defRPr/>
            </a:pPr>
            <a:endParaRPr lang="vi-VN" sz="2600" dirty="0">
              <a:solidFill>
                <a:schemeClr val="tx2">
                  <a:lumMod val="75000"/>
                </a:schemeClr>
              </a:solidFill>
              <a:latin typeface="Calibri" panose="020F0502020204030204" pitchFamily="34" charset="0"/>
            </a:endParaRPr>
          </a:p>
          <a:p>
            <a:pPr algn="l" fontAlgn="auto">
              <a:spcAft>
                <a:spcPts val="0"/>
              </a:spcAft>
              <a:buFont typeface="Arial" panose="020B0604020202020204" pitchFamily="34" charset="0"/>
              <a:buNone/>
              <a:defRPr/>
            </a:pPr>
            <a:endParaRPr lang="ro-RO" sz="2400" b="1" dirty="0">
              <a:solidFill>
                <a:schemeClr val="tx2">
                  <a:lumMod val="75000"/>
                </a:schemeClr>
              </a:solidFill>
            </a:endParaRPr>
          </a:p>
          <a:p>
            <a:pPr algn="l" fontAlgn="auto">
              <a:spcAft>
                <a:spcPts val="0"/>
              </a:spcAft>
              <a:buFont typeface="Arial" panose="020B0604020202020204" pitchFamily="34" charset="0"/>
              <a:buNone/>
              <a:defRPr/>
            </a:pPr>
            <a:endParaRPr lang="en-US" sz="3000" dirty="0"/>
          </a:p>
        </p:txBody>
      </p:sp>
      <p:pic>
        <p:nvPicPr>
          <p:cNvPr id="15362" name="Picture 4"/>
          <p:cNvPicPr>
            <a:picLocks noChangeAspect="1"/>
          </p:cNvPicPr>
          <p:nvPr/>
        </p:nvPicPr>
        <p:blipFill>
          <a:blip r:embed="rId3"/>
          <a:srcRect/>
          <a:stretch>
            <a:fillRect/>
          </a:stretch>
        </p:blipFill>
        <p:spPr bwMode="auto">
          <a:xfrm>
            <a:off x="7467600" y="449263"/>
            <a:ext cx="1371600" cy="785812"/>
          </a:xfrm>
          <a:prstGeom prst="rect">
            <a:avLst/>
          </a:prstGeom>
          <a:noFill/>
          <a:ln w="9525">
            <a:noFill/>
            <a:miter lim="800000"/>
            <a:headEnd/>
            <a:tailEnd/>
          </a:ln>
        </p:spPr>
      </p:pic>
      <p:pic>
        <p:nvPicPr>
          <p:cNvPr id="15363" name="Picture 2"/>
          <p:cNvPicPr>
            <a:picLocks noChangeAspect="1" noChangeArrowheads="1"/>
          </p:cNvPicPr>
          <p:nvPr/>
        </p:nvPicPr>
        <p:blipFill>
          <a:blip r:embed="rId4"/>
          <a:srcRect/>
          <a:stretch>
            <a:fillRect/>
          </a:stretch>
        </p:blipFill>
        <p:spPr bwMode="auto">
          <a:xfrm>
            <a:off x="239713" y="146050"/>
            <a:ext cx="1741487" cy="1100138"/>
          </a:xfrm>
          <a:prstGeom prst="rect">
            <a:avLst/>
          </a:prstGeom>
          <a:noFill/>
          <a:ln w="9525">
            <a:noFill/>
            <a:miter lim="800000"/>
            <a:headEnd/>
            <a:tailEnd/>
          </a:ln>
        </p:spPr>
      </p:pic>
      <p:sp>
        <p:nvSpPr>
          <p:cNvPr id="15364" name="Rectangle 1"/>
          <p:cNvSpPr>
            <a:spLocks noChangeArrowheads="1"/>
          </p:cNvSpPr>
          <p:nvPr/>
        </p:nvSpPr>
        <p:spPr bwMode="auto">
          <a:xfrm>
            <a:off x="4953000" y="4481513"/>
            <a:ext cx="3886200" cy="979487"/>
          </a:xfrm>
          <a:prstGeom prst="rect">
            <a:avLst/>
          </a:prstGeom>
          <a:noFill/>
          <a:ln w="9525">
            <a:noFill/>
            <a:miter lim="800000"/>
            <a:headEnd/>
            <a:tailEnd/>
          </a:ln>
        </p:spPr>
        <p:txBody>
          <a:bodyPr>
            <a:spAutoFit/>
          </a:bodyPr>
          <a:lstStyle/>
          <a:p>
            <a:pPr algn="ctr">
              <a:lnSpc>
                <a:spcPct val="80000"/>
              </a:lnSpc>
            </a:pPr>
            <a:endParaRPr lang="ro-RO">
              <a:latin typeface="Calibri" pitchFamily="34" charset="0"/>
            </a:endParaRPr>
          </a:p>
          <a:p>
            <a:pPr algn="ctr">
              <a:lnSpc>
                <a:spcPct val="80000"/>
              </a:lnSpc>
            </a:pPr>
            <a:r>
              <a:rPr lang="en-US" b="1">
                <a:latin typeface="Calibri" pitchFamily="34" charset="0"/>
              </a:rPr>
              <a:t>Nadejda Cojocari</a:t>
            </a:r>
            <a:r>
              <a:rPr lang="ro-RO" b="1">
                <a:latin typeface="Calibri" pitchFamily="34" charset="0"/>
              </a:rPr>
              <a:t> </a:t>
            </a:r>
          </a:p>
          <a:p>
            <a:pPr algn="ctr">
              <a:lnSpc>
                <a:spcPct val="80000"/>
              </a:lnSpc>
            </a:pPr>
            <a:r>
              <a:rPr lang="en-US" b="1">
                <a:latin typeface="Calibri" pitchFamily="34" charset="0"/>
              </a:rPr>
              <a:t>National Bureau of Statistics</a:t>
            </a:r>
          </a:p>
          <a:p>
            <a:pPr algn="ctr">
              <a:lnSpc>
                <a:spcPct val="80000"/>
              </a:lnSpc>
            </a:pPr>
            <a:r>
              <a:rPr lang="en-US" b="1">
                <a:latin typeface="Calibri" pitchFamily="34" charset="0"/>
              </a:rPr>
              <a:t>Republic of Moldova</a:t>
            </a:r>
            <a:endParaRPr lang="ru-RU" b="1">
              <a:latin typeface="Calibri" pitchFamily="34" charset="0"/>
            </a:endParaRPr>
          </a:p>
        </p:txBody>
      </p:sp>
      <p:sp>
        <p:nvSpPr>
          <p:cNvPr id="15365" name="Rectangle 3"/>
          <p:cNvSpPr>
            <a:spLocks noChangeArrowheads="1"/>
          </p:cNvSpPr>
          <p:nvPr/>
        </p:nvSpPr>
        <p:spPr bwMode="auto">
          <a:xfrm>
            <a:off x="595313" y="1827213"/>
            <a:ext cx="7939087" cy="1016000"/>
          </a:xfrm>
          <a:prstGeom prst="rect">
            <a:avLst/>
          </a:prstGeom>
          <a:noFill/>
          <a:ln w="9525">
            <a:noFill/>
            <a:miter lim="800000"/>
            <a:headEnd/>
            <a:tailEnd/>
          </a:ln>
        </p:spPr>
        <p:txBody>
          <a:bodyPr>
            <a:spAutoFit/>
          </a:bodyPr>
          <a:lstStyle/>
          <a:p>
            <a:pPr algn="ctr"/>
            <a:r>
              <a:rPr lang="en-US" sz="3000" b="1">
                <a:solidFill>
                  <a:srgbClr val="0070C0"/>
                </a:solidFill>
                <a:latin typeface="Calibri" pitchFamily="34" charset="0"/>
              </a:rPr>
              <a:t>Development of Gender Statistics </a:t>
            </a:r>
          </a:p>
          <a:p>
            <a:pPr algn="ctr"/>
            <a:r>
              <a:rPr lang="en-US" sz="3000" b="1">
                <a:solidFill>
                  <a:srgbClr val="0070C0"/>
                </a:solidFill>
                <a:latin typeface="Calibri" pitchFamily="34" charset="0"/>
              </a:rPr>
              <a:t>In Republic of Moldova</a:t>
            </a:r>
          </a:p>
        </p:txBody>
      </p:sp>
      <p:pic>
        <p:nvPicPr>
          <p:cNvPr id="15366" name="Picture 2" descr="C:\Documents and Settings\NataliaNacu\Desktop\software-bugetare-imagine-principala.jpg"/>
          <p:cNvPicPr>
            <a:picLocks noChangeAspect="1" noChangeArrowheads="1"/>
          </p:cNvPicPr>
          <p:nvPr/>
        </p:nvPicPr>
        <p:blipFill>
          <a:blip r:embed="rId5"/>
          <a:srcRect/>
          <a:stretch>
            <a:fillRect/>
          </a:stretch>
        </p:blipFill>
        <p:spPr bwMode="auto">
          <a:xfrm>
            <a:off x="595313" y="3581400"/>
            <a:ext cx="4378325"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3600" b="1" smtClean="0">
                <a:solidFill>
                  <a:srgbClr val="00B0F0"/>
                </a:solidFill>
              </a:rPr>
              <a:t>Results…</a:t>
            </a:r>
          </a:p>
        </p:txBody>
      </p:sp>
      <p:sp>
        <p:nvSpPr>
          <p:cNvPr id="25602" name="Content Placeholder 2"/>
          <p:cNvSpPr>
            <a:spLocks noGrp="1"/>
          </p:cNvSpPr>
          <p:nvPr>
            <p:ph idx="1"/>
          </p:nvPr>
        </p:nvSpPr>
        <p:spPr/>
        <p:txBody>
          <a:bodyPr/>
          <a:lstStyle/>
          <a:p>
            <a:pPr>
              <a:spcBef>
                <a:spcPct val="30000"/>
              </a:spcBef>
              <a:buClr>
                <a:srgbClr val="CC0000"/>
              </a:buClr>
              <a:buFontTx/>
              <a:buChar char="-"/>
            </a:pPr>
            <a:r>
              <a:rPr lang="en-AU" sz="2400" smtClean="0"/>
              <a:t>NBS is the main source of information for more than 85% of users;</a:t>
            </a:r>
          </a:p>
          <a:p>
            <a:pPr>
              <a:spcBef>
                <a:spcPct val="30000"/>
              </a:spcBef>
              <a:buClr>
                <a:srgbClr val="CC0000"/>
              </a:buClr>
              <a:buFontTx/>
              <a:buChar char="-"/>
            </a:pPr>
            <a:r>
              <a:rPr lang="en-AU" sz="2400" smtClean="0"/>
              <a:t>Users are more interested in data from population domain, labour force, prices and salary data, BUT </a:t>
            </a:r>
            <a:r>
              <a:rPr lang="en-AU" sz="2400" b="1" smtClean="0"/>
              <a:t>gender statistics </a:t>
            </a:r>
            <a:r>
              <a:rPr lang="en-AU" sz="2400" smtClean="0"/>
              <a:t>are still one of the area underused by users;</a:t>
            </a:r>
          </a:p>
          <a:p>
            <a:pPr>
              <a:spcBef>
                <a:spcPct val="30000"/>
              </a:spcBef>
              <a:buClr>
                <a:srgbClr val="CC0000"/>
              </a:buClr>
              <a:buFontTx/>
              <a:buChar char="-"/>
            </a:pPr>
            <a:r>
              <a:rPr lang="en-AU" sz="2400" smtClean="0"/>
              <a:t>Users would prefer to have more data available online (76%) and only 23% - printed publications;</a:t>
            </a:r>
          </a:p>
          <a:p>
            <a:pPr>
              <a:spcBef>
                <a:spcPct val="30000"/>
              </a:spcBef>
              <a:buClr>
                <a:srgbClr val="CC0000"/>
              </a:buClr>
              <a:buFontTx/>
              <a:buChar char="-"/>
            </a:pPr>
            <a:r>
              <a:rPr lang="en-AU" sz="2400" smtClean="0"/>
              <a:t> Need for a different approaches in tackling main target group of users; </a:t>
            </a:r>
          </a:p>
          <a:p>
            <a:pPr>
              <a:spcBef>
                <a:spcPct val="30000"/>
              </a:spcBef>
              <a:buClr>
                <a:srgbClr val="CC0000"/>
              </a:buClr>
              <a:buFontTx/>
              <a:buChar char="-"/>
            </a:pPr>
            <a:r>
              <a:rPr lang="en-AU" sz="2400" smtClean="0"/>
              <a:t>There is an increase demand for data analysis.</a:t>
            </a:r>
            <a:endParaRPr lang="en-AU" sz="2400" i="1" smtClean="0"/>
          </a:p>
          <a:p>
            <a:endParaRPr lang="en-US" sz="2400" smtClean="0"/>
          </a:p>
        </p:txBody>
      </p:sp>
      <p:pic>
        <p:nvPicPr>
          <p:cNvPr id="25603"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25604"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600200" y="155575"/>
            <a:ext cx="6248400" cy="654050"/>
          </a:xfrm>
        </p:spPr>
        <p:txBody>
          <a:bodyPr/>
          <a:lstStyle/>
          <a:p>
            <a:r>
              <a:rPr lang="en-US" sz="2800" b="1" smtClean="0">
                <a:solidFill>
                  <a:srgbClr val="00B0F0"/>
                </a:solidFill>
              </a:rPr>
              <a:t/>
            </a:r>
            <a:br>
              <a:rPr lang="en-US" sz="2800" b="1" smtClean="0">
                <a:solidFill>
                  <a:srgbClr val="00B0F0"/>
                </a:solidFill>
              </a:rPr>
            </a:br>
            <a:r>
              <a:rPr lang="en-US" sz="2800" b="1" smtClean="0">
                <a:solidFill>
                  <a:srgbClr val="00B0F0"/>
                </a:solidFill>
              </a:rPr>
              <a:t/>
            </a:r>
            <a:br>
              <a:rPr lang="en-US" sz="2800" b="1" smtClean="0">
                <a:solidFill>
                  <a:srgbClr val="00B0F0"/>
                </a:solidFill>
              </a:rPr>
            </a:br>
            <a:r>
              <a:rPr lang="en-US" sz="2800" b="1" smtClean="0">
                <a:solidFill>
                  <a:srgbClr val="00B0F0"/>
                </a:solidFill>
              </a:rPr>
              <a:t>Engagement mechanism with users (II)</a:t>
            </a:r>
            <a:r>
              <a:rPr lang="en-AU" sz="2800" b="1" i="1" smtClean="0">
                <a:solidFill>
                  <a:srgbClr val="00B0F0"/>
                </a:solidFill>
              </a:rPr>
              <a:t/>
            </a:r>
            <a:br>
              <a:rPr lang="en-AU" sz="2800" b="1" i="1" smtClean="0">
                <a:solidFill>
                  <a:srgbClr val="00B0F0"/>
                </a:solidFill>
              </a:rPr>
            </a:br>
            <a:r>
              <a:rPr lang="en-AU" sz="2800" b="1" i="1" smtClean="0">
                <a:solidFill>
                  <a:srgbClr val="00B0F0"/>
                </a:solidFill>
              </a:rPr>
              <a:t/>
            </a:r>
            <a:br>
              <a:rPr lang="en-AU" sz="2800" b="1" i="1" smtClean="0">
                <a:solidFill>
                  <a:srgbClr val="00B0F0"/>
                </a:solidFill>
              </a:rPr>
            </a:br>
            <a:endParaRPr lang="en-US" sz="2800" b="1" smtClean="0">
              <a:solidFill>
                <a:srgbClr val="00B0F0"/>
              </a:solidFill>
            </a:endParaRPr>
          </a:p>
        </p:txBody>
      </p:sp>
      <p:sp>
        <p:nvSpPr>
          <p:cNvPr id="3" name="Content Placeholder 2"/>
          <p:cNvSpPr>
            <a:spLocks noGrp="1"/>
          </p:cNvSpPr>
          <p:nvPr>
            <p:ph idx="1"/>
          </p:nvPr>
        </p:nvSpPr>
        <p:spPr>
          <a:xfrm>
            <a:off x="457200" y="1524000"/>
            <a:ext cx="8229600" cy="5146675"/>
          </a:xfrm>
        </p:spPr>
        <p:txBody>
          <a:bodyPr>
            <a:noAutofit/>
          </a:bodyPr>
          <a:lstStyle/>
          <a:p>
            <a:pPr marL="0" indent="0">
              <a:buFont typeface="Arial" charset="0"/>
              <a:buNone/>
            </a:pPr>
            <a:r>
              <a:rPr lang="en-US" altLang="ru-RU" sz="2200" smtClean="0">
                <a:solidFill>
                  <a:srgbClr val="3676A6"/>
                </a:solidFill>
                <a:cs typeface="Arial" charset="0"/>
              </a:rPr>
              <a:t>Development of harmonized set of gender sensitive indicators:</a:t>
            </a:r>
            <a:endParaRPr lang="ro-RO" altLang="ru-RU" sz="2200" smtClean="0">
              <a:solidFill>
                <a:srgbClr val="3676A6"/>
              </a:solidFill>
              <a:cs typeface="Arial" charset="0"/>
            </a:endParaRPr>
          </a:p>
          <a:p>
            <a:pPr marL="0" indent="0">
              <a:buFont typeface="Arial" charset="0"/>
              <a:buNone/>
            </a:pPr>
            <a:r>
              <a:rPr lang="en-US" altLang="ru-RU" sz="800" smtClean="0">
                <a:solidFill>
                  <a:srgbClr val="3676A6"/>
                </a:solidFill>
                <a:cs typeface="Arial" charset="0"/>
              </a:rPr>
              <a:t/>
            </a:r>
            <a:br>
              <a:rPr lang="en-US" altLang="ru-RU" sz="800" smtClean="0">
                <a:solidFill>
                  <a:srgbClr val="3676A6"/>
                </a:solidFill>
                <a:cs typeface="Arial" charset="0"/>
              </a:rPr>
            </a:br>
            <a:r>
              <a:rPr lang="en-US" altLang="ru-RU" sz="2200" smtClean="0">
                <a:solidFill>
                  <a:srgbClr val="3676A6"/>
                </a:solidFill>
                <a:cs typeface="Arial" charset="0"/>
              </a:rPr>
              <a:t>1. In 2008 a harmonized set of indicators in a gender sensitive manner has been developed in the context of MDGs:</a:t>
            </a:r>
            <a:br>
              <a:rPr lang="en-US" altLang="ru-RU" sz="2200" smtClean="0">
                <a:solidFill>
                  <a:srgbClr val="3676A6"/>
                </a:solidFill>
                <a:cs typeface="Arial" charset="0"/>
              </a:rPr>
            </a:br>
            <a:r>
              <a:rPr lang="en-US" altLang="ru-RU" sz="2200" smtClean="0">
                <a:cs typeface="Arial" charset="0"/>
              </a:rPr>
              <a:t>-full set: 209 indicators, of which 101 are available, 53 need some adjustment, and 55 are not available</a:t>
            </a:r>
            <a:br>
              <a:rPr lang="en-US" altLang="ru-RU" sz="2200" smtClean="0">
                <a:cs typeface="Arial" charset="0"/>
              </a:rPr>
            </a:br>
            <a:r>
              <a:rPr lang="en-US" altLang="ru-RU" sz="2200" smtClean="0">
                <a:cs typeface="Arial" charset="0"/>
              </a:rPr>
              <a:t>- short set: 118 indicators, of which 15 are partially available (data collection mechanism should be adjusted)</a:t>
            </a:r>
            <a:br>
              <a:rPr lang="en-US" altLang="ru-RU" sz="2200" smtClean="0">
                <a:cs typeface="Arial" charset="0"/>
              </a:rPr>
            </a:br>
            <a:r>
              <a:rPr lang="en-US" altLang="ru-RU" sz="2200" smtClean="0">
                <a:solidFill>
                  <a:srgbClr val="3676A6"/>
                </a:solidFill>
                <a:cs typeface="Arial" charset="0"/>
              </a:rPr>
              <a:t>2. In 2012 the initial set of indicators has been revised according to the 8 main strategic objectives of National Program on Ensuring Gender Equity (NPEGE) for 2010-2015:</a:t>
            </a:r>
            <a:br>
              <a:rPr lang="en-US" altLang="ru-RU" sz="2200" smtClean="0">
                <a:solidFill>
                  <a:srgbClr val="3676A6"/>
                </a:solidFill>
                <a:cs typeface="Arial" charset="0"/>
              </a:rPr>
            </a:br>
            <a:r>
              <a:rPr lang="en-US" altLang="ru-RU" sz="2200" smtClean="0">
                <a:cs typeface="Arial" charset="0"/>
              </a:rPr>
              <a:t>- main indicators: 36 indicators</a:t>
            </a:r>
            <a:br>
              <a:rPr lang="en-US" altLang="ru-RU" sz="2200" smtClean="0">
                <a:cs typeface="Arial" charset="0"/>
              </a:rPr>
            </a:br>
            <a:r>
              <a:rPr lang="en-US" altLang="ru-RU" sz="2200" smtClean="0">
                <a:cs typeface="Arial" charset="0"/>
              </a:rPr>
              <a:t>- additional indicators: 123 indicators, of which 65 are available, 30 need some adjustment, and 25 are not available.</a:t>
            </a:r>
            <a:endParaRPr lang="ro-RO" altLang="ru-RU" sz="2200" smtClean="0">
              <a:cs typeface="Arial" charset="0"/>
            </a:endParaRPr>
          </a:p>
          <a:p>
            <a:pPr marL="0" indent="0">
              <a:buFont typeface="Arial" charset="0"/>
              <a:buNone/>
            </a:pPr>
            <a:r>
              <a:rPr lang="ro-RO" altLang="ru-RU" sz="2200" smtClean="0">
                <a:cs typeface="Arial" charset="0"/>
              </a:rPr>
              <a:t>- short met</a:t>
            </a:r>
            <a:r>
              <a:rPr lang="ru-RU" altLang="ru-RU" sz="2200" smtClean="0">
                <a:cs typeface="Arial" charset="0"/>
              </a:rPr>
              <a:t>a</a:t>
            </a:r>
            <a:r>
              <a:rPr lang="ro-RO" altLang="ru-RU" sz="2200" smtClean="0">
                <a:cs typeface="Arial" charset="0"/>
              </a:rPr>
              <a:t>data </a:t>
            </a:r>
            <a:r>
              <a:rPr lang="ru-RU" altLang="ru-RU" sz="2200" smtClean="0">
                <a:cs typeface="Arial" charset="0"/>
              </a:rPr>
              <a:t>a</a:t>
            </a:r>
            <a:r>
              <a:rPr lang="ro-RO" altLang="ru-RU" sz="2200" smtClean="0">
                <a:cs typeface="Arial" charset="0"/>
              </a:rPr>
              <a:t>vailable</a:t>
            </a:r>
            <a:endParaRPr lang="en-US" sz="2200" smtClean="0"/>
          </a:p>
        </p:txBody>
      </p:sp>
      <p:pic>
        <p:nvPicPr>
          <p:cNvPr id="26627" name="Picture 2"/>
          <p:cNvPicPr>
            <a:picLocks noChangeAspect="1" noChangeArrowheads="1"/>
          </p:cNvPicPr>
          <p:nvPr/>
        </p:nvPicPr>
        <p:blipFill>
          <a:blip r:embed="rId2"/>
          <a:srcRect/>
          <a:stretch>
            <a:fillRect/>
          </a:stretch>
        </p:blipFill>
        <p:spPr bwMode="auto">
          <a:xfrm>
            <a:off x="85725" y="146050"/>
            <a:ext cx="1741488" cy="1100138"/>
          </a:xfrm>
          <a:prstGeom prst="rect">
            <a:avLst/>
          </a:prstGeom>
          <a:noFill/>
          <a:ln w="9525">
            <a:noFill/>
            <a:miter lim="800000"/>
            <a:headEnd/>
            <a:tailEnd/>
          </a:ln>
        </p:spPr>
      </p:pic>
      <p:pic>
        <p:nvPicPr>
          <p:cNvPr id="26628" name="Picture 4"/>
          <p:cNvPicPr>
            <a:picLocks noChangeAspect="1"/>
          </p:cNvPicPr>
          <p:nvPr/>
        </p:nvPicPr>
        <p:blipFill>
          <a:blip r:embed="rId3"/>
          <a:srcRect/>
          <a:stretch>
            <a:fillRect/>
          </a:stretch>
        </p:blipFill>
        <p:spPr bwMode="auto">
          <a:xfrm>
            <a:off x="7688263" y="1412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76400" y="357188"/>
            <a:ext cx="6096000" cy="1060450"/>
          </a:xfrm>
        </p:spPr>
        <p:txBody>
          <a:bodyPr/>
          <a:lstStyle/>
          <a:p>
            <a:r>
              <a:rPr lang="en-US" sz="2800" b="1" smtClean="0">
                <a:solidFill>
                  <a:srgbClr val="00B0F0"/>
                </a:solidFill>
              </a:rPr>
              <a:t>Dissemination of gender statistics (I)</a:t>
            </a:r>
            <a:br>
              <a:rPr lang="en-US" sz="2800" b="1" smtClean="0">
                <a:solidFill>
                  <a:srgbClr val="00B0F0"/>
                </a:solidFill>
              </a:rPr>
            </a:br>
            <a:endParaRPr lang="en-US" sz="2800" smtClean="0"/>
          </a:p>
        </p:txBody>
      </p:sp>
      <p:sp>
        <p:nvSpPr>
          <p:cNvPr id="3" name="Content Placeholder 2"/>
          <p:cNvSpPr>
            <a:spLocks noGrp="1"/>
          </p:cNvSpPr>
          <p:nvPr>
            <p:ph idx="1"/>
          </p:nvPr>
        </p:nvSpPr>
        <p:spPr>
          <a:xfrm>
            <a:off x="609600" y="1658938"/>
            <a:ext cx="7896225" cy="4525962"/>
          </a:xfrm>
        </p:spPr>
        <p:txBody>
          <a:bodyPr rtlCol="0">
            <a:normAutofit fontScale="92500"/>
          </a:bodyPr>
          <a:lstStyle/>
          <a:p>
            <a:pPr marL="0" indent="0" fontAlgn="auto">
              <a:spcAft>
                <a:spcPts val="0"/>
              </a:spcAft>
              <a:buFont typeface="Arial" panose="020B0604020202020204" pitchFamily="34" charset="0"/>
              <a:buNone/>
              <a:defRPr/>
            </a:pPr>
            <a:r>
              <a:rPr lang="en-AU" sz="2400" dirty="0"/>
              <a:t>Dissemination strategy involves to engage effectively with different target groups of data users and to deliver the information to those who need it, in the format that they need it, and when they need it</a:t>
            </a:r>
          </a:p>
          <a:p>
            <a:pPr marL="0" indent="0" fontAlgn="auto">
              <a:spcAft>
                <a:spcPts val="0"/>
              </a:spcAft>
              <a:buFont typeface="Arial" panose="020B0604020202020204" pitchFamily="34" charset="0"/>
              <a:buNone/>
              <a:defRPr/>
            </a:pPr>
            <a:endParaRPr lang="en-US" sz="2400" b="1" dirty="0" smtClean="0">
              <a:solidFill>
                <a:srgbClr val="00B0F0"/>
              </a:solidFill>
            </a:endParaRPr>
          </a:p>
          <a:p>
            <a:pPr marL="0" indent="0" fontAlgn="auto">
              <a:spcAft>
                <a:spcPts val="0"/>
              </a:spcAft>
              <a:buFont typeface="Arial" panose="020B0604020202020204" pitchFamily="34" charset="0"/>
              <a:buNone/>
              <a:defRPr/>
            </a:pPr>
            <a:r>
              <a:rPr lang="en-US" sz="2400" b="1" dirty="0" smtClean="0">
                <a:solidFill>
                  <a:srgbClr val="00B0F0"/>
                </a:solidFill>
              </a:rPr>
              <a:t>Types </a:t>
            </a:r>
            <a:r>
              <a:rPr lang="en-US" sz="2400" b="1" dirty="0">
                <a:solidFill>
                  <a:srgbClr val="00B0F0"/>
                </a:solidFill>
              </a:rPr>
              <a:t>of products used to disseminate gender statistics</a:t>
            </a:r>
            <a:endParaRPr lang="en-US" sz="2400" b="1" dirty="0" smtClean="0">
              <a:solidFill>
                <a:srgbClr val="00B0F0"/>
              </a:solidFill>
              <a:latin typeface="Arial" pitchFamily="34" charset="0"/>
              <a:cs typeface="Arial" pitchFamily="34" charset="0"/>
            </a:endParaRPr>
          </a:p>
          <a:p>
            <a:pPr marL="514350" indent="-514350" fontAlgn="auto">
              <a:spcAft>
                <a:spcPts val="0"/>
              </a:spcAft>
              <a:buFont typeface="+mj-lt"/>
              <a:buAutoNum type="arabicPeriod"/>
              <a:defRPr/>
            </a:pPr>
            <a:r>
              <a:rPr lang="en-US" sz="2400" dirty="0" smtClean="0">
                <a:cs typeface="Arial" pitchFamily="34" charset="0"/>
              </a:rPr>
              <a:t>Press releases and s</a:t>
            </a:r>
            <a:r>
              <a:rPr lang="en-US" sz="2400" dirty="0" smtClean="0"/>
              <a:t>tatistical </a:t>
            </a:r>
            <a:r>
              <a:rPr lang="en-US" sz="2400" dirty="0"/>
              <a:t>publications </a:t>
            </a:r>
            <a:r>
              <a:rPr lang="en-US" sz="2400" dirty="0" smtClean="0"/>
              <a:t>containing data disaggregated by sex;</a:t>
            </a:r>
            <a:endParaRPr lang="en-US" sz="2400" dirty="0"/>
          </a:p>
          <a:p>
            <a:pPr marL="514350" indent="-514350" fontAlgn="auto">
              <a:spcAft>
                <a:spcPts val="0"/>
              </a:spcAft>
              <a:buFont typeface="+mj-lt"/>
              <a:buAutoNum type="arabicPeriod"/>
              <a:defRPr/>
            </a:pPr>
            <a:r>
              <a:rPr lang="en-US" sz="2400" dirty="0" smtClean="0"/>
              <a:t>Statistical </a:t>
            </a:r>
            <a:r>
              <a:rPr lang="en-US" sz="2400" dirty="0"/>
              <a:t>publications presenting results of specific </a:t>
            </a:r>
            <a:r>
              <a:rPr lang="en-US" sz="2400" dirty="0" smtClean="0"/>
              <a:t>surveys;</a:t>
            </a:r>
          </a:p>
          <a:p>
            <a:pPr marL="514350" indent="-514350" fontAlgn="auto">
              <a:spcAft>
                <a:spcPts val="0"/>
              </a:spcAft>
              <a:buFont typeface="+mj-lt"/>
              <a:buAutoNum type="arabicPeriod"/>
              <a:defRPr/>
            </a:pPr>
            <a:r>
              <a:rPr lang="en-US" sz="2400" dirty="0" smtClean="0"/>
              <a:t>Statistical </a:t>
            </a:r>
            <a:r>
              <a:rPr lang="en-US" sz="2400" dirty="0"/>
              <a:t>publications focused on gender </a:t>
            </a:r>
            <a:r>
              <a:rPr lang="en-US" sz="2400" dirty="0" smtClean="0"/>
              <a:t>issues;</a:t>
            </a:r>
          </a:p>
          <a:p>
            <a:pPr marL="514350" indent="-514350" fontAlgn="auto">
              <a:spcAft>
                <a:spcPts val="0"/>
              </a:spcAft>
              <a:buFont typeface="+mj-lt"/>
              <a:buAutoNum type="arabicPeriod"/>
              <a:defRPr/>
            </a:pPr>
            <a:r>
              <a:rPr lang="en-US" sz="2400" dirty="0" smtClean="0">
                <a:cs typeface="Arial" pitchFamily="34" charset="0"/>
              </a:rPr>
              <a:t>Analytical </a:t>
            </a:r>
            <a:r>
              <a:rPr lang="en-AU" sz="2400" dirty="0">
                <a:cs typeface="Arial" pitchFamily="34" charset="0"/>
              </a:rPr>
              <a:t>reports or </a:t>
            </a:r>
            <a:r>
              <a:rPr lang="en-AU" sz="2400" dirty="0" smtClean="0">
                <a:cs typeface="Arial" pitchFamily="34" charset="0"/>
              </a:rPr>
              <a:t>articles;</a:t>
            </a:r>
          </a:p>
          <a:p>
            <a:pPr marL="514350" indent="-514350" fontAlgn="auto">
              <a:spcAft>
                <a:spcPts val="0"/>
              </a:spcAft>
              <a:buFont typeface="+mj-lt"/>
              <a:buAutoNum type="arabicPeriod"/>
              <a:defRPr/>
            </a:pPr>
            <a:r>
              <a:rPr lang="en-AU" sz="2400" dirty="0" smtClean="0">
                <a:cs typeface="Arial" pitchFamily="34" charset="0"/>
              </a:rPr>
              <a:t>Online </a:t>
            </a:r>
            <a:r>
              <a:rPr lang="en-AU" sz="2400" dirty="0" err="1" smtClean="0">
                <a:cs typeface="Arial" pitchFamily="34" charset="0"/>
              </a:rPr>
              <a:t>StatBank</a:t>
            </a:r>
            <a:r>
              <a:rPr lang="en-AU" sz="2400" dirty="0" smtClean="0">
                <a:cs typeface="Arial" pitchFamily="34" charset="0"/>
              </a:rPr>
              <a:t>.</a:t>
            </a:r>
            <a:endParaRPr lang="en-AU" sz="2400" i="1" dirty="0">
              <a:cs typeface="Arial" pitchFamily="34" charset="0"/>
            </a:endParaRPr>
          </a:p>
          <a:p>
            <a:pPr fontAlgn="auto">
              <a:spcAft>
                <a:spcPts val="0"/>
              </a:spcAft>
              <a:buFont typeface="Arial" panose="020B0604020202020204" pitchFamily="34" charset="0"/>
              <a:buChar char="•"/>
              <a:defRPr/>
            </a:pPr>
            <a:endParaRPr lang="en-US" sz="2400" dirty="0"/>
          </a:p>
        </p:txBody>
      </p:sp>
      <p:pic>
        <p:nvPicPr>
          <p:cNvPr id="27651"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27652"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
        <p:nvSpPr>
          <p:cNvPr id="27653" name="Rectangle 5"/>
          <p:cNvSpPr>
            <a:spLocks noChangeArrowheads="1"/>
          </p:cNvSpPr>
          <p:nvPr/>
        </p:nvSpPr>
        <p:spPr bwMode="auto">
          <a:xfrm>
            <a:off x="2286000" y="2967038"/>
            <a:ext cx="4572000" cy="646112"/>
          </a:xfrm>
          <a:prstGeom prst="rect">
            <a:avLst/>
          </a:prstGeom>
          <a:noFill/>
          <a:ln w="9525">
            <a:noFill/>
            <a:miter lim="800000"/>
            <a:headEnd/>
            <a:tailEnd/>
          </a:ln>
        </p:spPr>
        <p:txBody>
          <a:bodyPr>
            <a:spAutoFit/>
          </a:bodyPr>
          <a:lstStyle/>
          <a:p>
            <a:r>
              <a:rPr lang="en-US" b="1">
                <a:solidFill>
                  <a:srgbClr val="00B0F0"/>
                </a:solidFill>
                <a:latin typeface="Calibri" pitchFamily="34" charset="0"/>
              </a:rPr>
              <a:t/>
            </a:r>
            <a:br>
              <a:rPr lang="en-US" b="1">
                <a:solidFill>
                  <a:srgbClr val="00B0F0"/>
                </a:solidFill>
                <a:latin typeface="Calibri" pitchFamily="34" charset="0"/>
              </a:rPr>
            </a:br>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193800" y="488950"/>
            <a:ext cx="7086600" cy="579438"/>
          </a:xfrm>
        </p:spPr>
        <p:txBody>
          <a:bodyPr/>
          <a:lstStyle/>
          <a:p>
            <a:r>
              <a:rPr lang="en-US" sz="2800" b="1" smtClean="0">
                <a:solidFill>
                  <a:srgbClr val="00B0F0"/>
                </a:solidFill>
              </a:rPr>
              <a:t>Dissemination of gender statistics (II)</a:t>
            </a:r>
            <a:r>
              <a:rPr lang="en-US" sz="2800" smtClean="0">
                <a:solidFill>
                  <a:srgbClr val="00B0F0"/>
                </a:solidFill>
              </a:rPr>
              <a:t/>
            </a:r>
            <a:br>
              <a:rPr lang="en-US" sz="2800" smtClean="0">
                <a:solidFill>
                  <a:srgbClr val="00B0F0"/>
                </a:solidFill>
              </a:rPr>
            </a:br>
            <a:endParaRPr lang="en-US" sz="2800" smtClean="0">
              <a:solidFill>
                <a:srgbClr val="00B0F0"/>
              </a:solidFill>
            </a:endParaRPr>
          </a:p>
        </p:txBody>
      </p:sp>
      <p:sp>
        <p:nvSpPr>
          <p:cNvPr id="3" name="Content Placeholder 2"/>
          <p:cNvSpPr>
            <a:spLocks noGrp="1"/>
          </p:cNvSpPr>
          <p:nvPr>
            <p:ph idx="1"/>
          </p:nvPr>
        </p:nvSpPr>
        <p:spPr>
          <a:xfrm>
            <a:off x="914400" y="1600200"/>
            <a:ext cx="7772400" cy="4525963"/>
          </a:xfrm>
        </p:spPr>
        <p:txBody>
          <a:bodyPr rtlCol="0">
            <a:normAutofit/>
          </a:bodyPr>
          <a:lstStyle/>
          <a:p>
            <a:pPr marL="0" indent="0" fontAlgn="auto">
              <a:spcAft>
                <a:spcPts val="0"/>
              </a:spcAft>
              <a:buFont typeface="Arial" panose="020B0604020202020204" pitchFamily="34" charset="0"/>
              <a:buNone/>
              <a:defRPr/>
            </a:pPr>
            <a:r>
              <a:rPr lang="en-US" sz="2400" b="1" dirty="0" smtClean="0">
                <a:solidFill>
                  <a:srgbClr val="00B0F0"/>
                </a:solidFill>
              </a:rPr>
              <a:t>Publications </a:t>
            </a:r>
            <a:r>
              <a:rPr lang="en-US" sz="2400" b="1" dirty="0">
                <a:solidFill>
                  <a:srgbClr val="00B0F0"/>
                </a:solidFill>
              </a:rPr>
              <a:t>containing data disaggregated by sex:</a:t>
            </a:r>
            <a:endParaRPr lang="en-US" sz="2400" dirty="0" smtClean="0"/>
          </a:p>
          <a:p>
            <a:pPr fontAlgn="auto">
              <a:spcAft>
                <a:spcPts val="0"/>
              </a:spcAft>
              <a:buFont typeface="Arial" panose="020B0604020202020204" pitchFamily="34" charset="0"/>
              <a:buChar char="•"/>
              <a:defRPr/>
            </a:pPr>
            <a:r>
              <a:rPr lang="en-US" sz="2400" dirty="0" smtClean="0"/>
              <a:t>Statistical </a:t>
            </a:r>
            <a:r>
              <a:rPr lang="en-US" sz="2400" dirty="0"/>
              <a:t>Yearbook</a:t>
            </a:r>
          </a:p>
          <a:p>
            <a:pPr fontAlgn="auto">
              <a:spcAft>
                <a:spcPts val="0"/>
              </a:spcAft>
              <a:buFont typeface="Arial" panose="020B0604020202020204" pitchFamily="34" charset="0"/>
              <a:buChar char="•"/>
              <a:defRPr/>
            </a:pPr>
            <a:r>
              <a:rPr lang="en-US" sz="2400" dirty="0"/>
              <a:t>Children of Moldova</a:t>
            </a:r>
          </a:p>
          <a:p>
            <a:pPr fontAlgn="auto">
              <a:spcAft>
                <a:spcPts val="0"/>
              </a:spcAft>
              <a:buFont typeface="Arial" panose="020B0604020202020204" pitchFamily="34" charset="0"/>
              <a:buChar char="•"/>
              <a:defRPr/>
            </a:pPr>
            <a:r>
              <a:rPr lang="en-US" sz="2400" dirty="0"/>
              <a:t>Health </a:t>
            </a:r>
            <a:r>
              <a:rPr lang="en-US" sz="2400" dirty="0" smtClean="0"/>
              <a:t>Protection</a:t>
            </a:r>
          </a:p>
          <a:p>
            <a:pPr fontAlgn="auto">
              <a:spcAft>
                <a:spcPts val="0"/>
              </a:spcAft>
              <a:buFont typeface="Arial" panose="020B0604020202020204" pitchFamily="34" charset="0"/>
              <a:buChar char="•"/>
              <a:defRPr/>
            </a:pPr>
            <a:r>
              <a:rPr lang="en-US" sz="2400" dirty="0" smtClean="0"/>
              <a:t>Education </a:t>
            </a:r>
            <a:r>
              <a:rPr lang="en-US" sz="2400" dirty="0"/>
              <a:t>in Moldova</a:t>
            </a:r>
          </a:p>
          <a:p>
            <a:pPr fontAlgn="auto">
              <a:spcAft>
                <a:spcPts val="0"/>
              </a:spcAft>
              <a:buFont typeface="Arial" panose="020B0604020202020204" pitchFamily="34" charset="0"/>
              <a:buChar char="•"/>
              <a:defRPr/>
            </a:pPr>
            <a:r>
              <a:rPr lang="en-US" sz="2400" dirty="0"/>
              <a:t>Aspects of the standard of living</a:t>
            </a:r>
          </a:p>
          <a:p>
            <a:pPr fontAlgn="auto">
              <a:spcAft>
                <a:spcPts val="0"/>
              </a:spcAft>
              <a:buFont typeface="Arial" panose="020B0604020202020204" pitchFamily="34" charset="0"/>
              <a:buChar char="•"/>
              <a:defRPr/>
            </a:pPr>
            <a:r>
              <a:rPr lang="en-US" sz="2400" dirty="0"/>
              <a:t>Labor </a:t>
            </a:r>
            <a:r>
              <a:rPr lang="en-US" sz="2400" dirty="0" smtClean="0"/>
              <a:t>force market in Moldova</a:t>
            </a:r>
          </a:p>
          <a:p>
            <a:pPr marL="0" indent="0" fontAlgn="auto">
              <a:spcAft>
                <a:spcPts val="0"/>
              </a:spcAft>
              <a:buFont typeface="Arial" panose="020B0604020202020204" pitchFamily="34" charset="0"/>
              <a:buNone/>
              <a:defRPr/>
            </a:pPr>
            <a:endParaRPr lang="en-US" sz="2400" dirty="0"/>
          </a:p>
        </p:txBody>
      </p:sp>
      <p:pic>
        <p:nvPicPr>
          <p:cNvPr id="28675" name="Picture 2"/>
          <p:cNvPicPr>
            <a:picLocks noChangeAspect="1" noChangeArrowheads="1"/>
          </p:cNvPicPr>
          <p:nvPr/>
        </p:nvPicPr>
        <p:blipFill>
          <a:blip r:embed="rId2"/>
          <a:srcRect/>
          <a:stretch>
            <a:fillRect/>
          </a:stretch>
        </p:blipFill>
        <p:spPr bwMode="auto">
          <a:xfrm>
            <a:off x="223838" y="228600"/>
            <a:ext cx="1743075" cy="1098550"/>
          </a:xfrm>
          <a:prstGeom prst="rect">
            <a:avLst/>
          </a:prstGeom>
          <a:noFill/>
          <a:ln w="9525">
            <a:noFill/>
            <a:miter lim="800000"/>
            <a:headEnd/>
            <a:tailEnd/>
          </a:ln>
        </p:spPr>
      </p:pic>
      <p:pic>
        <p:nvPicPr>
          <p:cNvPr id="28676" name="Picture 4"/>
          <p:cNvPicPr>
            <a:picLocks noChangeAspect="1"/>
          </p:cNvPicPr>
          <p:nvPr/>
        </p:nvPicPr>
        <p:blipFill>
          <a:blip r:embed="rId3"/>
          <a:srcRect/>
          <a:stretch>
            <a:fillRect/>
          </a:stretch>
        </p:blipFill>
        <p:spPr bwMode="auto">
          <a:xfrm>
            <a:off x="7497763" y="385763"/>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852613" y="390525"/>
            <a:ext cx="5753100" cy="725488"/>
          </a:xfrm>
        </p:spPr>
        <p:txBody>
          <a:bodyPr/>
          <a:lstStyle/>
          <a:p>
            <a:r>
              <a:rPr lang="en-US" sz="2800" b="1" smtClean="0">
                <a:solidFill>
                  <a:srgbClr val="00B0F0"/>
                </a:solidFill>
              </a:rPr>
              <a:t>Dissemination of gender statistics (II)</a:t>
            </a:r>
            <a:endParaRPr lang="en-US" sz="2800" smtClean="0">
              <a:solidFill>
                <a:srgbClr val="00B0F0"/>
              </a:solidFill>
            </a:endParaRPr>
          </a:p>
        </p:txBody>
      </p:sp>
      <p:sp>
        <p:nvSpPr>
          <p:cNvPr id="29698" name="Content Placeholder 2"/>
          <p:cNvSpPr>
            <a:spLocks noGrp="1"/>
          </p:cNvSpPr>
          <p:nvPr>
            <p:ph idx="1"/>
          </p:nvPr>
        </p:nvSpPr>
        <p:spPr>
          <a:xfrm>
            <a:off x="307975" y="1489075"/>
            <a:ext cx="4721225" cy="4987925"/>
          </a:xfrm>
        </p:spPr>
        <p:txBody>
          <a:bodyPr/>
          <a:lstStyle/>
          <a:p>
            <a:pPr marL="0" indent="0">
              <a:buClr>
                <a:srgbClr val="CC0000"/>
              </a:buClr>
              <a:buSzPct val="75000"/>
              <a:buFont typeface="Arial" charset="0"/>
              <a:buNone/>
            </a:pPr>
            <a:r>
              <a:rPr lang="en-US" sz="2200" b="1" smtClean="0">
                <a:solidFill>
                  <a:srgbClr val="00B0F0"/>
                </a:solidFill>
              </a:rPr>
              <a:t>Statistical publications presenting results of specific surveys:</a:t>
            </a:r>
            <a:br>
              <a:rPr lang="en-US" sz="2200" b="1" smtClean="0">
                <a:solidFill>
                  <a:srgbClr val="00B0F0"/>
                </a:solidFill>
              </a:rPr>
            </a:br>
            <a:endParaRPr lang="en-US" sz="2200" i="1" smtClean="0"/>
          </a:p>
          <a:p>
            <a:pPr marL="0" indent="0">
              <a:buClr>
                <a:srgbClr val="CC0000"/>
              </a:buClr>
              <a:buSzPct val="75000"/>
              <a:buFont typeface="Wingdings" pitchFamily="2" charset="2"/>
              <a:buChar char="Ø"/>
            </a:pPr>
            <a:r>
              <a:rPr lang="en-US" sz="2200" smtClean="0"/>
              <a:t>Population census </a:t>
            </a:r>
          </a:p>
          <a:p>
            <a:pPr marL="0" indent="0">
              <a:buClr>
                <a:srgbClr val="CC0000"/>
              </a:buClr>
              <a:buSzPct val="75000"/>
              <a:buFont typeface="Wingdings" pitchFamily="2" charset="2"/>
              <a:buChar char="Ø"/>
            </a:pPr>
            <a:r>
              <a:rPr lang="en-US" sz="2200" smtClean="0"/>
              <a:t>Women and Men on the Labour Market</a:t>
            </a:r>
          </a:p>
          <a:p>
            <a:pPr marL="0" indent="0">
              <a:buClr>
                <a:srgbClr val="CC0000"/>
              </a:buClr>
              <a:buSzPct val="75000"/>
              <a:buFont typeface="Wingdings" pitchFamily="2" charset="2"/>
              <a:buChar char="Ø"/>
            </a:pPr>
            <a:r>
              <a:rPr lang="en-US" sz="2200" smtClean="0"/>
              <a:t>Entrepreneurship </a:t>
            </a:r>
          </a:p>
          <a:p>
            <a:pPr marL="0" indent="0">
              <a:buClr>
                <a:srgbClr val="CC0000"/>
              </a:buClr>
              <a:buSzPct val="75000"/>
              <a:buFont typeface="Wingdings" pitchFamily="2" charset="2"/>
              <a:buChar char="Ø"/>
            </a:pPr>
            <a:r>
              <a:rPr lang="en-US" sz="2200" smtClean="0"/>
              <a:t>Violence against women</a:t>
            </a:r>
          </a:p>
          <a:p>
            <a:pPr marL="0" indent="0">
              <a:buClr>
                <a:srgbClr val="CC0000"/>
              </a:buClr>
              <a:buSzPct val="75000"/>
              <a:buFont typeface="Wingdings" pitchFamily="2" charset="2"/>
              <a:buChar char="Ø"/>
            </a:pPr>
            <a:r>
              <a:rPr lang="en-US" sz="2200" smtClean="0"/>
              <a:t>Time use survey</a:t>
            </a:r>
          </a:p>
          <a:p>
            <a:pPr marL="0" indent="0">
              <a:buClr>
                <a:srgbClr val="CC0000"/>
              </a:buClr>
              <a:buSzPct val="75000"/>
              <a:buFont typeface="Wingdings" pitchFamily="2" charset="2"/>
              <a:buChar char="Ø"/>
            </a:pPr>
            <a:r>
              <a:rPr lang="en-US" sz="2200" smtClean="0"/>
              <a:t>Women and Men in agriculture (agricultural census) </a:t>
            </a:r>
          </a:p>
          <a:p>
            <a:pPr marL="0" indent="0">
              <a:buClr>
                <a:srgbClr val="CC0000"/>
              </a:buClr>
              <a:buSzPct val="75000"/>
              <a:buFont typeface="Wingdings" pitchFamily="2" charset="2"/>
              <a:buChar char="Ø"/>
            </a:pPr>
            <a:r>
              <a:rPr lang="en-US" sz="2200" smtClean="0"/>
              <a:t>School to work transition</a:t>
            </a:r>
          </a:p>
        </p:txBody>
      </p:sp>
      <p:pic>
        <p:nvPicPr>
          <p:cNvPr id="29699" name="Picture 2"/>
          <p:cNvPicPr>
            <a:picLocks noChangeAspect="1" noChangeArrowheads="1"/>
          </p:cNvPicPr>
          <p:nvPr/>
        </p:nvPicPr>
        <p:blipFill>
          <a:blip r:embed="rId2"/>
          <a:srcRect/>
          <a:stretch>
            <a:fillRect/>
          </a:stretch>
        </p:blipFill>
        <p:spPr bwMode="auto">
          <a:xfrm>
            <a:off x="223838" y="85725"/>
            <a:ext cx="1743075" cy="1098550"/>
          </a:xfrm>
          <a:prstGeom prst="rect">
            <a:avLst/>
          </a:prstGeom>
          <a:noFill/>
          <a:ln w="9525">
            <a:noFill/>
            <a:miter lim="800000"/>
            <a:headEnd/>
            <a:tailEnd/>
          </a:ln>
        </p:spPr>
      </p:pic>
      <p:pic>
        <p:nvPicPr>
          <p:cNvPr id="29700" name="Picture 4"/>
          <p:cNvPicPr>
            <a:picLocks noChangeAspect="1"/>
          </p:cNvPicPr>
          <p:nvPr/>
        </p:nvPicPr>
        <p:blipFill>
          <a:blip r:embed="rId3"/>
          <a:srcRect/>
          <a:stretch>
            <a:fillRect/>
          </a:stretch>
        </p:blipFill>
        <p:spPr bwMode="auto">
          <a:xfrm>
            <a:off x="7497763" y="241300"/>
            <a:ext cx="1371600" cy="785813"/>
          </a:xfrm>
          <a:prstGeom prst="rect">
            <a:avLst/>
          </a:prstGeom>
          <a:noFill/>
          <a:ln w="9525">
            <a:noFill/>
            <a:miter lim="800000"/>
            <a:headEnd/>
            <a:tailEnd/>
          </a:ln>
        </p:spPr>
      </p:pic>
      <p:pic>
        <p:nvPicPr>
          <p:cNvPr id="29701" name="Picture 5" descr="Femei_barbati_PM"/>
          <p:cNvPicPr>
            <a:picLocks noChangeAspect="1" noChangeArrowheads="1"/>
          </p:cNvPicPr>
          <p:nvPr/>
        </p:nvPicPr>
        <p:blipFill>
          <a:blip r:embed="rId4"/>
          <a:srcRect/>
          <a:stretch>
            <a:fillRect/>
          </a:stretch>
        </p:blipFill>
        <p:spPr bwMode="auto">
          <a:xfrm>
            <a:off x="5257800" y="2093913"/>
            <a:ext cx="1677988" cy="2238375"/>
          </a:xfrm>
          <a:prstGeom prst="rect">
            <a:avLst/>
          </a:prstGeom>
          <a:noFill/>
          <a:ln w="9525">
            <a:noFill/>
            <a:miter lim="800000"/>
            <a:headEnd/>
            <a:tailEnd/>
          </a:ln>
        </p:spPr>
      </p:pic>
      <p:pic>
        <p:nvPicPr>
          <p:cNvPr id="29702" name="Picture 6" descr="img1"/>
          <p:cNvPicPr>
            <a:picLocks noChangeAspect="1" noChangeArrowheads="1"/>
          </p:cNvPicPr>
          <p:nvPr/>
        </p:nvPicPr>
        <p:blipFill>
          <a:blip r:embed="rId5"/>
          <a:srcRect/>
          <a:stretch>
            <a:fillRect/>
          </a:stretch>
        </p:blipFill>
        <p:spPr bwMode="auto">
          <a:xfrm>
            <a:off x="7183438" y="1447800"/>
            <a:ext cx="1679575" cy="2339975"/>
          </a:xfrm>
          <a:prstGeom prst="rect">
            <a:avLst/>
          </a:prstGeom>
          <a:noFill/>
          <a:ln w="9525">
            <a:noFill/>
            <a:miter lim="800000"/>
            <a:headEnd/>
            <a:tailEnd/>
          </a:ln>
        </p:spPr>
      </p:pic>
      <p:pic>
        <p:nvPicPr>
          <p:cNvPr id="29703" name="Picture 7" descr="C:\Documents and Settings\NataliaNacu\Desktop\Cond_Intrep_2009.png"/>
          <p:cNvPicPr>
            <a:picLocks noChangeAspect="1" noChangeArrowheads="1"/>
          </p:cNvPicPr>
          <p:nvPr/>
        </p:nvPicPr>
        <p:blipFill>
          <a:blip r:embed="rId6"/>
          <a:srcRect/>
          <a:stretch>
            <a:fillRect/>
          </a:stretch>
        </p:blipFill>
        <p:spPr bwMode="auto">
          <a:xfrm>
            <a:off x="5257800" y="4419600"/>
            <a:ext cx="1730375" cy="2209800"/>
          </a:xfrm>
          <a:prstGeom prst="rect">
            <a:avLst/>
          </a:prstGeom>
          <a:noFill/>
          <a:ln w="9525">
            <a:noFill/>
            <a:miter lim="800000"/>
            <a:headEnd/>
            <a:tailEnd/>
          </a:ln>
        </p:spPr>
      </p:pic>
      <p:pic>
        <p:nvPicPr>
          <p:cNvPr id="29704" name="Picture 8"/>
          <p:cNvPicPr>
            <a:picLocks noChangeAspect="1" noChangeArrowheads="1"/>
          </p:cNvPicPr>
          <p:nvPr/>
        </p:nvPicPr>
        <p:blipFill>
          <a:blip r:embed="rId7"/>
          <a:srcRect/>
          <a:stretch>
            <a:fillRect/>
          </a:stretch>
        </p:blipFill>
        <p:spPr bwMode="auto">
          <a:xfrm>
            <a:off x="7164388" y="3962400"/>
            <a:ext cx="1655762"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817688" y="577850"/>
            <a:ext cx="5867400" cy="609600"/>
          </a:xfrm>
        </p:spPr>
        <p:txBody>
          <a:bodyPr/>
          <a:lstStyle/>
          <a:p>
            <a:r>
              <a:rPr lang="en-US" sz="2800" b="1" smtClean="0">
                <a:solidFill>
                  <a:srgbClr val="00B0F0"/>
                </a:solidFill>
              </a:rPr>
              <a:t>Dissemination of gender statistics (III)</a:t>
            </a:r>
            <a:br>
              <a:rPr lang="en-US" sz="2800" b="1" smtClean="0">
                <a:solidFill>
                  <a:srgbClr val="00B0F0"/>
                </a:solidFill>
              </a:rPr>
            </a:br>
            <a:endParaRPr lang="en-US" sz="3600" smtClean="0">
              <a:solidFill>
                <a:srgbClr val="00B0F0"/>
              </a:solidFill>
            </a:endParaRPr>
          </a:p>
        </p:txBody>
      </p:sp>
      <p:sp>
        <p:nvSpPr>
          <p:cNvPr id="3" name="Content Placeholder 2"/>
          <p:cNvSpPr>
            <a:spLocks noGrp="1"/>
          </p:cNvSpPr>
          <p:nvPr>
            <p:ph idx="1"/>
          </p:nvPr>
        </p:nvSpPr>
        <p:spPr>
          <a:xfrm>
            <a:off x="223838" y="1557338"/>
            <a:ext cx="5486400" cy="4756150"/>
          </a:xfrm>
        </p:spPr>
        <p:txBody>
          <a:bodyPr rtlCol="0">
            <a:noAutofit/>
          </a:bodyPr>
          <a:lstStyle/>
          <a:p>
            <a:pPr marL="0" indent="0" fontAlgn="auto">
              <a:spcAft>
                <a:spcPts val="0"/>
              </a:spcAft>
              <a:buClr>
                <a:srgbClr val="CC0000"/>
              </a:buClr>
              <a:buSzPct val="75000"/>
              <a:buFont typeface="Arial" panose="020B0604020202020204" pitchFamily="34" charset="0"/>
              <a:buNone/>
              <a:defRPr/>
            </a:pPr>
            <a:r>
              <a:rPr lang="en-US" sz="2200" b="1" dirty="0">
                <a:solidFill>
                  <a:srgbClr val="00B0F0"/>
                </a:solidFill>
              </a:rPr>
              <a:t>Statistical publications focused on gender issues:</a:t>
            </a:r>
            <a:br>
              <a:rPr lang="en-US" sz="2200" b="1" dirty="0">
                <a:solidFill>
                  <a:srgbClr val="00B0F0"/>
                </a:solidFill>
              </a:rPr>
            </a:br>
            <a:r>
              <a:rPr lang="en-US" sz="2200" i="1" dirty="0" smtClean="0"/>
              <a:t>Women </a:t>
            </a:r>
            <a:r>
              <a:rPr lang="en-US" sz="2200" i="1" dirty="0"/>
              <a:t>and Men in the Republic of Moldova</a:t>
            </a:r>
            <a:r>
              <a:rPr lang="en-US" sz="2200" dirty="0"/>
              <a:t>: </a:t>
            </a:r>
          </a:p>
          <a:p>
            <a:pPr fontAlgn="auto">
              <a:spcAft>
                <a:spcPts val="0"/>
              </a:spcAft>
              <a:buClr>
                <a:srgbClr val="CC0000"/>
              </a:buClr>
              <a:buSzPct val="75000"/>
              <a:buFont typeface="Wingdings" pitchFamily="2" charset="2"/>
              <a:buChar char="§"/>
              <a:defRPr/>
            </a:pPr>
            <a:r>
              <a:rPr lang="en-US" sz="2200" dirty="0" smtClean="0"/>
              <a:t> </a:t>
            </a:r>
            <a:r>
              <a:rPr lang="en-US" sz="2200" i="1" dirty="0"/>
              <a:t>2004, 2005, 2009 </a:t>
            </a:r>
            <a:r>
              <a:rPr lang="en-US" sz="2200" dirty="0"/>
              <a:t>editions: data are presented in tables and graphs </a:t>
            </a:r>
            <a:endParaRPr lang="en-US" sz="2200" dirty="0" smtClean="0"/>
          </a:p>
          <a:p>
            <a:pPr fontAlgn="auto">
              <a:spcAft>
                <a:spcPts val="0"/>
              </a:spcAft>
              <a:buClr>
                <a:srgbClr val="CC0000"/>
              </a:buClr>
              <a:buSzPct val="75000"/>
              <a:buFont typeface="Wingdings" pitchFamily="2" charset="2"/>
              <a:buChar char="§"/>
              <a:defRPr/>
            </a:pPr>
            <a:r>
              <a:rPr lang="en-US" sz="2200" i="1" dirty="0" smtClean="0"/>
              <a:t>2008</a:t>
            </a:r>
            <a:r>
              <a:rPr lang="en-US" sz="2200" dirty="0" smtClean="0"/>
              <a:t> </a:t>
            </a:r>
            <a:r>
              <a:rPr lang="en-US" sz="2200" dirty="0"/>
              <a:t>edition – the first publication with short descriptive analysis which helps user to understand better the history behind the figures </a:t>
            </a:r>
            <a:endParaRPr lang="en-US" sz="2200" dirty="0" smtClean="0"/>
          </a:p>
          <a:p>
            <a:pPr fontAlgn="auto">
              <a:spcAft>
                <a:spcPts val="0"/>
              </a:spcAft>
              <a:buClr>
                <a:srgbClr val="CC0000"/>
              </a:buClr>
              <a:buSzPct val="75000"/>
              <a:buFont typeface="Wingdings" pitchFamily="2" charset="2"/>
              <a:buChar char="§"/>
              <a:defRPr/>
            </a:pPr>
            <a:r>
              <a:rPr lang="en-US" sz="2200" i="1" dirty="0" smtClean="0"/>
              <a:t>201</a:t>
            </a:r>
            <a:r>
              <a:rPr lang="en-US" sz="2200" dirty="0" smtClean="0"/>
              <a:t>3 </a:t>
            </a:r>
            <a:r>
              <a:rPr lang="en-US" sz="2200" dirty="0"/>
              <a:t>edition – the second publication with data analysis, including data on Women and Men at the regional </a:t>
            </a:r>
            <a:r>
              <a:rPr lang="en-US" sz="2200" dirty="0" smtClean="0"/>
              <a:t>level</a:t>
            </a:r>
          </a:p>
          <a:p>
            <a:pPr fontAlgn="auto">
              <a:spcAft>
                <a:spcPts val="0"/>
              </a:spcAft>
              <a:buClr>
                <a:srgbClr val="CC0000"/>
              </a:buClr>
              <a:buSzPct val="75000"/>
              <a:buFont typeface="Wingdings" pitchFamily="2" charset="2"/>
              <a:buChar char="§"/>
              <a:defRPr/>
            </a:pPr>
            <a:r>
              <a:rPr lang="en-US" sz="2200" i="1" dirty="0" smtClean="0"/>
              <a:t>2015/2016</a:t>
            </a:r>
            <a:r>
              <a:rPr lang="en-US" sz="2200" dirty="0" smtClean="0"/>
              <a:t>- new edition</a:t>
            </a:r>
            <a:endParaRPr lang="ro-RO" sz="2200" dirty="0"/>
          </a:p>
          <a:p>
            <a:pPr fontAlgn="auto">
              <a:spcAft>
                <a:spcPts val="0"/>
              </a:spcAft>
              <a:buFont typeface="Arial" panose="020B0604020202020204" pitchFamily="34" charset="0"/>
              <a:buChar char="•"/>
              <a:defRPr/>
            </a:pPr>
            <a:endParaRPr lang="en-US" sz="2200" dirty="0"/>
          </a:p>
        </p:txBody>
      </p:sp>
      <p:pic>
        <p:nvPicPr>
          <p:cNvPr id="30723" name="Picture 2"/>
          <p:cNvPicPr>
            <a:picLocks noChangeAspect="1" noChangeArrowheads="1"/>
          </p:cNvPicPr>
          <p:nvPr/>
        </p:nvPicPr>
        <p:blipFill>
          <a:blip r:embed="rId2"/>
          <a:srcRect/>
          <a:stretch>
            <a:fillRect/>
          </a:stretch>
        </p:blipFill>
        <p:spPr bwMode="auto">
          <a:xfrm>
            <a:off x="223838" y="85725"/>
            <a:ext cx="1743075" cy="1098550"/>
          </a:xfrm>
          <a:prstGeom prst="rect">
            <a:avLst/>
          </a:prstGeom>
          <a:noFill/>
          <a:ln w="9525">
            <a:noFill/>
            <a:miter lim="800000"/>
            <a:headEnd/>
            <a:tailEnd/>
          </a:ln>
        </p:spPr>
      </p:pic>
      <p:pic>
        <p:nvPicPr>
          <p:cNvPr id="30724" name="Picture 5"/>
          <p:cNvPicPr>
            <a:picLocks noChangeAspect="1"/>
          </p:cNvPicPr>
          <p:nvPr/>
        </p:nvPicPr>
        <p:blipFill>
          <a:blip r:embed="rId3"/>
          <a:srcRect/>
          <a:stretch>
            <a:fillRect/>
          </a:stretch>
        </p:blipFill>
        <p:spPr bwMode="auto">
          <a:xfrm>
            <a:off x="7497763" y="241300"/>
            <a:ext cx="1371600" cy="785813"/>
          </a:xfrm>
          <a:prstGeom prst="rect">
            <a:avLst/>
          </a:prstGeom>
          <a:noFill/>
          <a:ln w="9525">
            <a:noFill/>
            <a:miter lim="800000"/>
            <a:headEnd/>
            <a:tailEnd/>
          </a:ln>
        </p:spPr>
      </p:pic>
      <p:pic>
        <p:nvPicPr>
          <p:cNvPr id="30725" name="Picture 4" descr="femei_barbati_2008_mic"/>
          <p:cNvPicPr>
            <a:picLocks noChangeAspect="1" noChangeArrowheads="1"/>
          </p:cNvPicPr>
          <p:nvPr/>
        </p:nvPicPr>
        <p:blipFill>
          <a:blip r:embed="rId4"/>
          <a:srcRect/>
          <a:stretch>
            <a:fillRect/>
          </a:stretch>
        </p:blipFill>
        <p:spPr bwMode="auto">
          <a:xfrm>
            <a:off x="6748463" y="1751013"/>
            <a:ext cx="1933575" cy="2516187"/>
          </a:xfrm>
          <a:prstGeom prst="rect">
            <a:avLst/>
          </a:prstGeom>
          <a:noFill/>
          <a:ln w="9525">
            <a:noFill/>
            <a:miter lim="800000"/>
            <a:headEnd/>
            <a:tailEnd/>
          </a:ln>
        </p:spPr>
      </p:pic>
      <p:pic>
        <p:nvPicPr>
          <p:cNvPr id="30726" name="Picture 3" descr="Coperta_Fem_Barb_2012"/>
          <p:cNvPicPr>
            <a:picLocks noChangeAspect="1" noChangeArrowheads="1"/>
          </p:cNvPicPr>
          <p:nvPr/>
        </p:nvPicPr>
        <p:blipFill>
          <a:blip r:embed="rId5"/>
          <a:srcRect/>
          <a:stretch>
            <a:fillRect/>
          </a:stretch>
        </p:blipFill>
        <p:spPr bwMode="auto">
          <a:xfrm>
            <a:off x="5943600" y="4267200"/>
            <a:ext cx="202882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6629400" cy="4953000"/>
          </a:xfrm>
        </p:spPr>
        <p:txBody>
          <a:bodyPr rtlCol="0">
            <a:normAutofit fontScale="47500" lnSpcReduction="20000"/>
          </a:bodyPr>
          <a:lstStyle/>
          <a:p>
            <a:pPr marL="0" indent="0" fontAlgn="auto">
              <a:spcAft>
                <a:spcPts val="0"/>
              </a:spcAft>
              <a:buFont typeface="Arial" panose="020B0604020202020204" pitchFamily="34" charset="0"/>
              <a:buNone/>
              <a:defRPr/>
            </a:pPr>
            <a:r>
              <a:rPr lang="en-US" sz="4000" b="1" dirty="0" smtClean="0">
                <a:solidFill>
                  <a:srgbClr val="00B0F0"/>
                </a:solidFill>
                <a:latin typeface="+mj-lt"/>
                <a:cs typeface="Arial" pitchFamily="34" charset="0"/>
              </a:rPr>
              <a:t>Analytical </a:t>
            </a:r>
            <a:r>
              <a:rPr lang="en-US" sz="4000" b="1" dirty="0">
                <a:solidFill>
                  <a:srgbClr val="00B0F0"/>
                </a:solidFill>
                <a:latin typeface="+mj-lt"/>
                <a:cs typeface="Arial" pitchFamily="34" charset="0"/>
              </a:rPr>
              <a:t>reports (prepared by experts using data from NBS) </a:t>
            </a:r>
            <a:endParaRPr lang="en-US" sz="4000" b="1" dirty="0" smtClean="0">
              <a:solidFill>
                <a:srgbClr val="00B0F0"/>
              </a:solidFill>
              <a:latin typeface="+mj-lt"/>
              <a:cs typeface="Arial" pitchFamily="34" charset="0"/>
            </a:endParaRPr>
          </a:p>
          <a:p>
            <a:pPr marL="0" indent="0" fontAlgn="auto">
              <a:spcAft>
                <a:spcPts val="0"/>
              </a:spcAft>
              <a:buFont typeface="Arial" panose="020B0604020202020204" pitchFamily="34" charset="0"/>
              <a:buNone/>
              <a:defRPr/>
            </a:pPr>
            <a:endParaRPr lang="en-US" sz="2900" b="1" dirty="0" smtClean="0">
              <a:solidFill>
                <a:srgbClr val="00B0F0"/>
              </a:solidFill>
              <a:cs typeface="Arial" pitchFamily="34" charset="0"/>
            </a:endParaRPr>
          </a:p>
          <a:p>
            <a:pPr fontAlgn="auto">
              <a:spcAft>
                <a:spcPts val="0"/>
              </a:spcAft>
              <a:buFont typeface="Arial" panose="020B0604020202020204" pitchFamily="34" charset="0"/>
              <a:buChar char="•"/>
              <a:defRPr/>
            </a:pPr>
            <a:r>
              <a:rPr lang="en-US" sz="3800" i="1" dirty="0" smtClean="0"/>
              <a:t>Time </a:t>
            </a:r>
            <a:r>
              <a:rPr lang="en-US" sz="3800" i="1" dirty="0"/>
              <a:t>Use </a:t>
            </a:r>
            <a:r>
              <a:rPr lang="en-US" sz="3800" i="1" dirty="0" smtClean="0"/>
              <a:t>Survey</a:t>
            </a:r>
            <a:endParaRPr lang="en-US" sz="3800" i="1" dirty="0" smtClean="0">
              <a:cs typeface="Arial" pitchFamily="34" charset="0"/>
            </a:endParaRPr>
          </a:p>
          <a:p>
            <a:pPr marL="0" indent="0" fontAlgn="auto">
              <a:spcAft>
                <a:spcPts val="0"/>
              </a:spcAft>
              <a:buFont typeface="Arial" panose="020B0604020202020204" pitchFamily="34" charset="0"/>
              <a:buNone/>
              <a:defRPr/>
            </a:pPr>
            <a:endParaRPr lang="en-US" sz="3500" b="1" dirty="0" smtClean="0">
              <a:solidFill>
                <a:srgbClr val="000066"/>
              </a:solidFill>
            </a:endParaRPr>
          </a:p>
          <a:p>
            <a:pPr marL="0" indent="0" fontAlgn="auto">
              <a:spcAft>
                <a:spcPts val="0"/>
              </a:spcAft>
              <a:buClr>
                <a:srgbClr val="CC0000"/>
              </a:buClr>
              <a:buSzPct val="75000"/>
              <a:buFont typeface="Wingdings" pitchFamily="2" charset="2"/>
              <a:buChar char="Ø"/>
              <a:defRPr/>
            </a:pPr>
            <a:r>
              <a:rPr lang="en-US" sz="3500" dirty="0" smtClean="0"/>
              <a:t>first </a:t>
            </a:r>
            <a:r>
              <a:rPr lang="en-US" sz="3500" dirty="0"/>
              <a:t>collaboration with think-tank organization in presenting and communication of data</a:t>
            </a:r>
          </a:p>
          <a:p>
            <a:pPr marL="0" indent="0" fontAlgn="auto">
              <a:spcAft>
                <a:spcPts val="0"/>
              </a:spcAft>
              <a:buClr>
                <a:srgbClr val="CC0000"/>
              </a:buClr>
              <a:buSzPct val="75000"/>
              <a:buFont typeface="Wingdings" pitchFamily="2" charset="2"/>
              <a:buChar char="Ø"/>
              <a:defRPr/>
            </a:pPr>
            <a:r>
              <a:rPr lang="en-US" sz="3500" dirty="0"/>
              <a:t>New way to disseminate </a:t>
            </a:r>
            <a:r>
              <a:rPr lang="en-US" sz="3500" dirty="0" smtClean="0"/>
              <a:t>data:</a:t>
            </a:r>
          </a:p>
          <a:p>
            <a:pPr marL="0" indent="0" fontAlgn="auto">
              <a:spcAft>
                <a:spcPts val="0"/>
              </a:spcAft>
              <a:buClr>
                <a:srgbClr val="CC0000"/>
              </a:buClr>
              <a:buSzPct val="75000"/>
              <a:buFont typeface="Arial" panose="020B0604020202020204" pitchFamily="34" charset="0"/>
              <a:buNone/>
              <a:defRPr/>
            </a:pPr>
            <a:r>
              <a:rPr lang="en-US" sz="3500" dirty="0" smtClean="0"/>
              <a:t> </a:t>
            </a:r>
          </a:p>
          <a:p>
            <a:pPr marL="0" indent="0" fontAlgn="auto">
              <a:spcAft>
                <a:spcPts val="0"/>
              </a:spcAft>
              <a:buClr>
                <a:srgbClr val="CC0000"/>
              </a:buClr>
              <a:buSzPct val="75000"/>
              <a:buFont typeface="Arial" panose="020B0604020202020204" pitchFamily="34" charset="0"/>
              <a:buNone/>
              <a:defRPr/>
            </a:pPr>
            <a:r>
              <a:rPr lang="en-US" sz="3500" dirty="0" smtClean="0"/>
              <a:t>10 </a:t>
            </a:r>
            <a:r>
              <a:rPr lang="en-US" sz="3500" dirty="0"/>
              <a:t>analytical reports </a:t>
            </a:r>
            <a:r>
              <a:rPr lang="en-US" sz="3500" dirty="0">
                <a:cs typeface="Arial" pitchFamily="34" charset="0"/>
              </a:rPr>
              <a:t>on time-use by women and men in Moldova </a:t>
            </a:r>
            <a:r>
              <a:rPr lang="en-US" sz="3500" dirty="0" smtClean="0"/>
              <a:t>have </a:t>
            </a:r>
            <a:r>
              <a:rPr lang="en-US" sz="3500" dirty="0"/>
              <a:t>been prepared on the following topics: </a:t>
            </a:r>
            <a:endParaRPr lang="en-US" sz="3500" dirty="0" smtClean="0"/>
          </a:p>
          <a:p>
            <a:pPr marL="0" indent="0" fontAlgn="auto">
              <a:spcAft>
                <a:spcPts val="0"/>
              </a:spcAft>
              <a:buClr>
                <a:srgbClr val="CC0000"/>
              </a:buClr>
              <a:buSzPct val="75000"/>
              <a:buFont typeface="Arial" panose="020B0604020202020204" pitchFamily="34" charset="0"/>
              <a:buNone/>
              <a:defRPr/>
            </a:pPr>
            <a:endParaRPr lang="en-US" sz="3500" dirty="0"/>
          </a:p>
          <a:p>
            <a:pPr marL="0" indent="0" fontAlgn="auto">
              <a:spcAft>
                <a:spcPts val="0"/>
              </a:spcAft>
              <a:buClr>
                <a:srgbClr val="CC0000"/>
              </a:buClr>
              <a:buSzPct val="75000"/>
              <a:buFont typeface="Wingdings" pitchFamily="2" charset="2"/>
              <a:buNone/>
              <a:defRPr/>
            </a:pPr>
            <a:r>
              <a:rPr lang="en-US" sz="3500" dirty="0"/>
              <a:t>Taking care of children	</a:t>
            </a:r>
            <a:r>
              <a:rPr lang="en-US" sz="3500" dirty="0" smtClean="0"/>
              <a:t>Education</a:t>
            </a:r>
            <a:endParaRPr lang="en-US" sz="3500" dirty="0"/>
          </a:p>
          <a:p>
            <a:pPr marL="0" indent="0" fontAlgn="auto">
              <a:spcAft>
                <a:spcPts val="0"/>
              </a:spcAft>
              <a:buClr>
                <a:srgbClr val="CC0000"/>
              </a:buClr>
              <a:buSzPct val="75000"/>
              <a:buFontTx/>
              <a:buNone/>
              <a:defRPr/>
            </a:pPr>
            <a:r>
              <a:rPr lang="en-US" sz="3500" dirty="0"/>
              <a:t>Mode of </a:t>
            </a:r>
            <a:r>
              <a:rPr lang="en-US" sz="3500" dirty="0" smtClean="0"/>
              <a:t>transportation             Time </a:t>
            </a:r>
            <a:r>
              <a:rPr lang="en-US" sz="3500" dirty="0"/>
              <a:t>use by people with  </a:t>
            </a:r>
            <a:endParaRPr lang="en-US" sz="3500" dirty="0" smtClean="0"/>
          </a:p>
          <a:p>
            <a:pPr marL="0" indent="0" fontAlgn="auto">
              <a:spcAft>
                <a:spcPts val="0"/>
              </a:spcAft>
              <a:buClr>
                <a:srgbClr val="CC0000"/>
              </a:buClr>
              <a:buSzPct val="75000"/>
              <a:buFontTx/>
              <a:buNone/>
              <a:defRPr/>
            </a:pPr>
            <a:r>
              <a:rPr lang="en-US" sz="3500" dirty="0" smtClean="0"/>
              <a:t>Health </a:t>
            </a:r>
            <a:r>
              <a:rPr lang="en-US" sz="3500" dirty="0"/>
              <a:t>and lifestyle  	</a:t>
            </a:r>
            <a:r>
              <a:rPr lang="en-US" sz="3500" dirty="0" smtClean="0"/>
              <a:t>                  disabilities</a:t>
            </a:r>
            <a:endParaRPr lang="en-US" sz="3500" dirty="0"/>
          </a:p>
          <a:p>
            <a:pPr marL="0" indent="0" fontAlgn="auto">
              <a:spcAft>
                <a:spcPts val="0"/>
              </a:spcAft>
              <a:buClr>
                <a:srgbClr val="CC0000"/>
              </a:buClr>
              <a:buSzPct val="75000"/>
              <a:buFontTx/>
              <a:buNone/>
              <a:defRPr/>
            </a:pPr>
            <a:r>
              <a:rPr lang="en-US" sz="3500" dirty="0"/>
              <a:t>Importance of unpaid work	</a:t>
            </a:r>
            <a:r>
              <a:rPr lang="en-US" sz="3500" dirty="0" smtClean="0"/>
              <a:t>Volunteering </a:t>
            </a:r>
            <a:r>
              <a:rPr lang="en-US" sz="3500" dirty="0"/>
              <a:t>and </a:t>
            </a:r>
            <a:r>
              <a:rPr lang="en-US" sz="3500" dirty="0" smtClean="0"/>
              <a:t>participatory </a:t>
            </a:r>
            <a:r>
              <a:rPr lang="en-US" sz="3500" dirty="0"/>
              <a:t>activities</a:t>
            </a:r>
          </a:p>
          <a:p>
            <a:pPr marL="0" indent="0" fontAlgn="auto">
              <a:spcAft>
                <a:spcPts val="0"/>
              </a:spcAft>
              <a:buClr>
                <a:srgbClr val="CC0000"/>
              </a:buClr>
              <a:buSzPct val="75000"/>
              <a:buFontTx/>
              <a:buNone/>
              <a:defRPr/>
            </a:pPr>
            <a:r>
              <a:rPr lang="en-US" sz="3500" dirty="0"/>
              <a:t>Social life and </a:t>
            </a:r>
            <a:r>
              <a:rPr lang="en-US" sz="3500" dirty="0" smtClean="0"/>
              <a:t>entertainment    Time </a:t>
            </a:r>
            <a:r>
              <a:rPr lang="en-US" sz="3500" dirty="0"/>
              <a:t>spend for traveling</a:t>
            </a:r>
          </a:p>
          <a:p>
            <a:pPr marL="0" indent="0" fontAlgn="auto">
              <a:spcAft>
                <a:spcPts val="0"/>
              </a:spcAft>
              <a:buFont typeface="Arial" panose="020B0604020202020204" pitchFamily="34" charset="0"/>
              <a:buNone/>
              <a:defRPr/>
            </a:pPr>
            <a:endParaRPr lang="en-US" sz="2900" i="1" dirty="0">
              <a:cs typeface="Arial" pitchFamily="34" charset="0"/>
            </a:endParaRPr>
          </a:p>
          <a:p>
            <a:pPr fontAlgn="auto">
              <a:spcAft>
                <a:spcPts val="0"/>
              </a:spcAft>
              <a:buFont typeface="Arial" panose="020B0604020202020204" pitchFamily="34" charset="0"/>
              <a:buChar char="•"/>
              <a:defRPr/>
            </a:pPr>
            <a:r>
              <a:rPr lang="en-US" sz="3800" i="1" dirty="0" smtClean="0">
                <a:cs typeface="Arial" pitchFamily="34" charset="0"/>
              </a:rPr>
              <a:t>Violence </a:t>
            </a:r>
            <a:r>
              <a:rPr lang="en-US" sz="3800" i="1" dirty="0">
                <a:cs typeface="Arial" pitchFamily="34" charset="0"/>
              </a:rPr>
              <a:t>against </a:t>
            </a:r>
            <a:r>
              <a:rPr lang="en-US" sz="3800" i="1" dirty="0" smtClean="0">
                <a:cs typeface="Arial" pitchFamily="34" charset="0"/>
              </a:rPr>
              <a:t>women, combining quantitative with qualitative</a:t>
            </a:r>
            <a:endParaRPr lang="en-AU" sz="3800" i="1" dirty="0">
              <a:cs typeface="Arial" pitchFamily="34" charset="0"/>
            </a:endParaRPr>
          </a:p>
          <a:p>
            <a:pPr marL="0" indent="0" fontAlgn="auto">
              <a:spcAft>
                <a:spcPts val="0"/>
              </a:spcAft>
              <a:buFont typeface="Arial" panose="020B0604020202020204" pitchFamily="34" charset="0"/>
              <a:buNone/>
              <a:defRPr/>
            </a:pPr>
            <a:endParaRPr lang="en-US" dirty="0"/>
          </a:p>
        </p:txBody>
      </p:sp>
      <p:pic>
        <p:nvPicPr>
          <p:cNvPr id="31746" name="Picture 2"/>
          <p:cNvPicPr>
            <a:picLocks noChangeAspect="1" noChangeArrowheads="1"/>
          </p:cNvPicPr>
          <p:nvPr/>
        </p:nvPicPr>
        <p:blipFill>
          <a:blip r:embed="rId2"/>
          <a:srcRect/>
          <a:stretch>
            <a:fillRect/>
          </a:stretch>
        </p:blipFill>
        <p:spPr bwMode="auto">
          <a:xfrm>
            <a:off x="223838" y="85725"/>
            <a:ext cx="1743075" cy="1098550"/>
          </a:xfrm>
          <a:prstGeom prst="rect">
            <a:avLst/>
          </a:prstGeom>
          <a:noFill/>
          <a:ln w="9525">
            <a:noFill/>
            <a:miter lim="800000"/>
            <a:headEnd/>
            <a:tailEnd/>
          </a:ln>
        </p:spPr>
      </p:pic>
      <p:pic>
        <p:nvPicPr>
          <p:cNvPr id="31747" name="Picture 4"/>
          <p:cNvPicPr>
            <a:picLocks noChangeAspect="1"/>
          </p:cNvPicPr>
          <p:nvPr/>
        </p:nvPicPr>
        <p:blipFill>
          <a:blip r:embed="rId3"/>
          <a:srcRect/>
          <a:stretch>
            <a:fillRect/>
          </a:stretch>
        </p:blipFill>
        <p:spPr bwMode="auto">
          <a:xfrm>
            <a:off x="7497763" y="241300"/>
            <a:ext cx="1371600" cy="785813"/>
          </a:xfrm>
          <a:prstGeom prst="rect">
            <a:avLst/>
          </a:prstGeom>
          <a:noFill/>
          <a:ln w="9525">
            <a:noFill/>
            <a:miter lim="800000"/>
            <a:headEnd/>
            <a:tailEnd/>
          </a:ln>
        </p:spPr>
      </p:pic>
      <p:sp>
        <p:nvSpPr>
          <p:cNvPr id="31748" name="Dreptunghi 1"/>
          <p:cNvSpPr>
            <a:spLocks noChangeArrowheads="1"/>
          </p:cNvSpPr>
          <p:nvPr/>
        </p:nvSpPr>
        <p:spPr bwMode="auto">
          <a:xfrm>
            <a:off x="2819400" y="304800"/>
            <a:ext cx="4191000" cy="954088"/>
          </a:xfrm>
          <a:prstGeom prst="rect">
            <a:avLst/>
          </a:prstGeom>
          <a:noFill/>
          <a:ln w="9525">
            <a:noFill/>
            <a:miter lim="800000"/>
            <a:headEnd/>
            <a:tailEnd/>
          </a:ln>
        </p:spPr>
        <p:txBody>
          <a:bodyPr>
            <a:spAutoFit/>
          </a:bodyPr>
          <a:lstStyle/>
          <a:p>
            <a:pPr algn="ctr"/>
            <a:r>
              <a:rPr lang="en-US" sz="2800" b="1">
                <a:solidFill>
                  <a:srgbClr val="00B0F0"/>
                </a:solidFill>
                <a:latin typeface="Calibri" pitchFamily="34" charset="0"/>
              </a:rPr>
              <a:t>Dissemination of gender statistics (IV)</a:t>
            </a:r>
            <a:endParaRPr lang="ro-RO" sz="2800">
              <a:latin typeface="Calibri" pitchFamily="34" charset="0"/>
            </a:endParaRPr>
          </a:p>
        </p:txBody>
      </p:sp>
      <p:pic>
        <p:nvPicPr>
          <p:cNvPr id="31749" name="Picture 7"/>
          <p:cNvPicPr>
            <a:picLocks noChangeAspect="1" noChangeArrowheads="1"/>
          </p:cNvPicPr>
          <p:nvPr/>
        </p:nvPicPr>
        <p:blipFill>
          <a:blip r:embed="rId4"/>
          <a:srcRect/>
          <a:stretch>
            <a:fillRect/>
          </a:stretch>
        </p:blipFill>
        <p:spPr bwMode="auto">
          <a:xfrm>
            <a:off x="6930080" y="3124200"/>
            <a:ext cx="2061519"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4"/>
          <p:cNvSpPr>
            <a:spLocks noGrp="1"/>
          </p:cNvSpPr>
          <p:nvPr>
            <p:ph sz="half" idx="2"/>
          </p:nvPr>
        </p:nvSpPr>
        <p:spPr>
          <a:xfrm>
            <a:off x="681038" y="1864499"/>
            <a:ext cx="4192587" cy="4114800"/>
          </a:xfrm>
        </p:spPr>
        <p:txBody>
          <a:bodyPr rtlCol="0">
            <a:normAutofit lnSpcReduction="10000"/>
          </a:bodyPr>
          <a:lstStyle/>
          <a:p>
            <a:pPr marL="0" indent="0" fontAlgn="auto">
              <a:spcAft>
                <a:spcPts val="0"/>
              </a:spcAft>
              <a:buFont typeface="Arial" panose="020B0604020202020204" pitchFamily="34" charset="0"/>
              <a:buNone/>
              <a:defRPr/>
            </a:pPr>
            <a:r>
              <a:rPr lang="en-US" sz="2000" b="1" dirty="0" smtClean="0">
                <a:solidFill>
                  <a:srgbClr val="00B0F0"/>
                </a:solidFill>
              </a:rPr>
              <a:t>On line </a:t>
            </a:r>
            <a:r>
              <a:rPr lang="en-US" sz="2000" b="1" dirty="0" err="1" smtClean="0">
                <a:solidFill>
                  <a:srgbClr val="00B0F0"/>
                </a:solidFill>
              </a:rPr>
              <a:t>database“StatBank</a:t>
            </a:r>
            <a:r>
              <a:rPr lang="en-US" sz="2000" dirty="0">
                <a:solidFill>
                  <a:srgbClr val="00B0F0"/>
                </a:solidFill>
              </a:rPr>
              <a:t>”</a:t>
            </a:r>
            <a:endParaRPr lang="en-US" sz="2000" dirty="0" smtClean="0"/>
          </a:p>
          <a:p>
            <a:pPr fontAlgn="auto">
              <a:spcAft>
                <a:spcPts val="0"/>
              </a:spcAft>
              <a:buFont typeface="Arial" panose="020B0604020202020204" pitchFamily="34" charset="0"/>
              <a:buChar char="•"/>
              <a:defRPr/>
            </a:pPr>
            <a:r>
              <a:rPr lang="en-US" sz="2000" dirty="0" smtClean="0"/>
              <a:t>Starting with </a:t>
            </a:r>
            <a:r>
              <a:rPr lang="en-US" sz="2000" dirty="0"/>
              <a:t>2014 </a:t>
            </a:r>
            <a:r>
              <a:rPr lang="en-US" sz="2000" dirty="0" smtClean="0"/>
              <a:t>a separate compartment dedicated to </a:t>
            </a:r>
            <a:r>
              <a:rPr lang="en-US" sz="2000" i="1" dirty="0"/>
              <a:t>Gender statistics </a:t>
            </a:r>
            <a:r>
              <a:rPr lang="en-US" sz="2000" dirty="0" smtClean="0"/>
              <a:t>has been created;</a:t>
            </a:r>
            <a:endParaRPr lang="en-US" sz="2000" i="1" dirty="0" smtClean="0"/>
          </a:p>
          <a:p>
            <a:pPr fontAlgn="auto">
              <a:spcAft>
                <a:spcPts val="0"/>
              </a:spcAft>
              <a:buFont typeface="Arial" panose="020B0604020202020204" pitchFamily="34" charset="0"/>
              <a:buChar char="•"/>
              <a:defRPr/>
            </a:pPr>
            <a:r>
              <a:rPr lang="en-US" sz="2000" dirty="0" smtClean="0"/>
              <a:t>It is structured in 4 subsections according to the main policy making decision area</a:t>
            </a:r>
          </a:p>
          <a:p>
            <a:pPr fontAlgn="auto">
              <a:spcAft>
                <a:spcPts val="0"/>
              </a:spcAft>
              <a:buFont typeface="Arial" panose="020B0604020202020204" pitchFamily="34" charset="0"/>
              <a:buChar char="•"/>
              <a:defRPr/>
            </a:pPr>
            <a:r>
              <a:rPr lang="en-US" sz="2000" dirty="0" smtClean="0"/>
              <a:t>Data are available </a:t>
            </a:r>
            <a:r>
              <a:rPr lang="en-US" sz="2000" dirty="0"/>
              <a:t>for </a:t>
            </a:r>
            <a:r>
              <a:rPr lang="en-US" sz="2000" dirty="0" smtClean="0"/>
              <a:t>2008-2014 time series and it includes 42 indicators from 52 of the Minimum Set of Gender Indicators recommended by United Nations Statistics Division</a:t>
            </a:r>
          </a:p>
        </p:txBody>
      </p:sp>
      <p:sp>
        <p:nvSpPr>
          <p:cNvPr id="26629" name="Rounded Rectangular Callout 1"/>
          <p:cNvSpPr>
            <a:spLocks noChangeArrowheads="1"/>
          </p:cNvSpPr>
          <p:nvPr/>
        </p:nvSpPr>
        <p:spPr bwMode="auto">
          <a:xfrm>
            <a:off x="838200" y="5791200"/>
            <a:ext cx="2743200" cy="817563"/>
          </a:xfrm>
          <a:prstGeom prst="wedgeRoundRectCallout">
            <a:avLst>
              <a:gd name="adj1" fmla="val 106450"/>
              <a:gd name="adj2" fmla="val -71733"/>
              <a:gd name="adj3" fmla="val 16667"/>
            </a:avLst>
          </a:prstGeom>
          <a:solidFill>
            <a:schemeClr val="accent1">
              <a:lumMod val="40000"/>
              <a:lumOff val="60000"/>
            </a:schemeClr>
          </a:solidFill>
          <a:ln w="9525" algn="ctr">
            <a:solidFill>
              <a:schemeClr val="tx1"/>
            </a:solidFill>
            <a:round/>
            <a:headEnd/>
            <a:tailEnd/>
          </a:ln>
        </p:spPr>
        <p:txBody>
          <a:bodyPr/>
          <a:lstStyle/>
          <a:p>
            <a:pPr eaLnBrk="0" fontAlgn="auto" hangingPunct="0">
              <a:spcBef>
                <a:spcPts val="0"/>
              </a:spcBef>
              <a:spcAft>
                <a:spcPts val="0"/>
              </a:spcAft>
              <a:defRPr/>
            </a:pPr>
            <a:r>
              <a:rPr lang="en-US" sz="1600" dirty="0">
                <a:latin typeface="+mn-lt"/>
              </a:rPr>
              <a:t>Gender indicators that are not presented in other compartments</a:t>
            </a:r>
          </a:p>
        </p:txBody>
      </p:sp>
      <p:pic>
        <p:nvPicPr>
          <p:cNvPr id="32771" name="Picture 2"/>
          <p:cNvPicPr>
            <a:picLocks noChangeAspect="1" noChangeArrowheads="1"/>
          </p:cNvPicPr>
          <p:nvPr/>
        </p:nvPicPr>
        <p:blipFill>
          <a:blip r:embed="rId3"/>
          <a:srcRect/>
          <a:stretch>
            <a:fillRect/>
          </a:stretch>
        </p:blipFill>
        <p:spPr bwMode="auto">
          <a:xfrm>
            <a:off x="239713" y="146050"/>
            <a:ext cx="1741487" cy="1100138"/>
          </a:xfrm>
          <a:prstGeom prst="rect">
            <a:avLst/>
          </a:prstGeom>
          <a:noFill/>
          <a:ln w="9525">
            <a:noFill/>
            <a:miter lim="800000"/>
            <a:headEnd/>
            <a:tailEnd/>
          </a:ln>
        </p:spPr>
      </p:pic>
      <p:pic>
        <p:nvPicPr>
          <p:cNvPr id="32772" name="Picture 7"/>
          <p:cNvPicPr>
            <a:picLocks noChangeAspect="1"/>
          </p:cNvPicPr>
          <p:nvPr/>
        </p:nvPicPr>
        <p:blipFill>
          <a:blip r:embed="rId4"/>
          <a:srcRect/>
          <a:stretch>
            <a:fillRect/>
          </a:stretch>
        </p:blipFill>
        <p:spPr bwMode="auto">
          <a:xfrm>
            <a:off x="7467600" y="357188"/>
            <a:ext cx="1371600" cy="785812"/>
          </a:xfrm>
          <a:prstGeom prst="rect">
            <a:avLst/>
          </a:prstGeom>
          <a:noFill/>
          <a:ln w="9525">
            <a:noFill/>
            <a:miter lim="800000"/>
            <a:headEnd/>
            <a:tailEnd/>
          </a:ln>
        </p:spPr>
      </p:pic>
      <p:pic>
        <p:nvPicPr>
          <p:cNvPr id="32773" name="Picture 3" descr="C:\Documents and Settings\NataliaNacu\Desktop\Picture1.png"/>
          <p:cNvPicPr>
            <a:picLocks noChangeAspect="1" noChangeArrowheads="1"/>
          </p:cNvPicPr>
          <p:nvPr/>
        </p:nvPicPr>
        <p:blipFill>
          <a:blip r:embed="rId5"/>
          <a:srcRect/>
          <a:stretch>
            <a:fillRect/>
          </a:stretch>
        </p:blipFill>
        <p:spPr bwMode="auto">
          <a:xfrm>
            <a:off x="5040313" y="1746250"/>
            <a:ext cx="3810000" cy="4992688"/>
          </a:xfrm>
          <a:prstGeom prst="rect">
            <a:avLst/>
          </a:prstGeom>
          <a:noFill/>
          <a:ln w="9525">
            <a:noFill/>
            <a:miter lim="800000"/>
            <a:headEnd/>
            <a:tailEnd/>
          </a:ln>
        </p:spPr>
      </p:pic>
      <p:sp>
        <p:nvSpPr>
          <p:cNvPr id="32774" name="Oval 3"/>
          <p:cNvSpPr>
            <a:spLocks noChangeArrowheads="1"/>
          </p:cNvSpPr>
          <p:nvPr/>
        </p:nvSpPr>
        <p:spPr bwMode="auto">
          <a:xfrm>
            <a:off x="5087938" y="5410200"/>
            <a:ext cx="1616075" cy="277813"/>
          </a:xfrm>
          <a:prstGeom prst="ellipse">
            <a:avLst/>
          </a:prstGeom>
          <a:solidFill>
            <a:schemeClr val="bg1">
              <a:alpha val="0"/>
            </a:schemeClr>
          </a:solidFill>
          <a:ln w="34925" algn="ctr">
            <a:solidFill>
              <a:srgbClr val="FF0000"/>
            </a:solidFill>
            <a:round/>
            <a:headEnd/>
            <a:tailEnd/>
          </a:ln>
        </p:spPr>
        <p:txBody>
          <a:bodyPr/>
          <a:lstStyle/>
          <a:p>
            <a:pPr eaLnBrk="0" hangingPunct="0"/>
            <a:endParaRPr lang="ru-RU">
              <a:latin typeface="Calibri" pitchFamily="34" charset="0"/>
            </a:endParaRPr>
          </a:p>
        </p:txBody>
      </p:sp>
      <p:sp>
        <p:nvSpPr>
          <p:cNvPr id="32775" name="Dreptunghi 1"/>
          <p:cNvSpPr>
            <a:spLocks noChangeArrowheads="1"/>
          </p:cNvSpPr>
          <p:nvPr/>
        </p:nvSpPr>
        <p:spPr bwMode="auto">
          <a:xfrm>
            <a:off x="1968500" y="292100"/>
            <a:ext cx="5810250" cy="522288"/>
          </a:xfrm>
          <a:prstGeom prst="rect">
            <a:avLst/>
          </a:prstGeom>
          <a:noFill/>
          <a:ln w="9525">
            <a:noFill/>
            <a:miter lim="800000"/>
            <a:headEnd/>
            <a:tailEnd/>
          </a:ln>
        </p:spPr>
        <p:txBody>
          <a:bodyPr wrap="none">
            <a:spAutoFit/>
          </a:bodyPr>
          <a:lstStyle/>
          <a:p>
            <a:r>
              <a:rPr lang="en-US" sz="2800" b="1">
                <a:solidFill>
                  <a:srgbClr val="00B0F0"/>
                </a:solidFill>
                <a:latin typeface="Calibri" pitchFamily="34" charset="0"/>
              </a:rPr>
              <a:t>Dissemination of gender statistics (V)</a:t>
            </a:r>
            <a:endParaRPr lang="ro-RO" sz="28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742502" y="194505"/>
            <a:ext cx="5877498" cy="948495"/>
          </a:xfrm>
        </p:spPr>
        <p:txBody>
          <a:bodyPr>
            <a:noAutofit/>
          </a:bodyPr>
          <a:lstStyle/>
          <a:p>
            <a:r>
              <a:rPr lang="en-US" sz="2800" b="1" dirty="0" smtClean="0">
                <a:solidFill>
                  <a:srgbClr val="00B0F0"/>
                </a:solidFill>
                <a:latin typeface="Calibri" pitchFamily="34" charset="0"/>
              </a:rPr>
              <a:t/>
            </a:r>
            <a:br>
              <a:rPr lang="en-US" sz="2800" b="1" dirty="0" smtClean="0">
                <a:solidFill>
                  <a:srgbClr val="00B0F0"/>
                </a:solidFill>
                <a:latin typeface="Calibri" pitchFamily="34" charset="0"/>
              </a:rPr>
            </a:br>
            <a:r>
              <a:rPr lang="en-US" sz="2800" b="1" dirty="0" smtClean="0">
                <a:solidFill>
                  <a:srgbClr val="00B0F0"/>
                </a:solidFill>
                <a:latin typeface="Calibri" pitchFamily="34" charset="0"/>
              </a:rPr>
              <a:t>Dissemination </a:t>
            </a:r>
            <a:r>
              <a:rPr lang="en-US" sz="2800" b="1" dirty="0">
                <a:solidFill>
                  <a:srgbClr val="00B0F0"/>
                </a:solidFill>
                <a:latin typeface="Calibri" pitchFamily="34" charset="0"/>
              </a:rPr>
              <a:t>of gender statistics (</a:t>
            </a:r>
            <a:r>
              <a:rPr lang="en-US" sz="2800" b="1" dirty="0" smtClean="0">
                <a:solidFill>
                  <a:srgbClr val="00B0F0"/>
                </a:solidFill>
                <a:latin typeface="Calibri" pitchFamily="34" charset="0"/>
              </a:rPr>
              <a:t>VI)</a:t>
            </a:r>
            <a:r>
              <a:rPr lang="ro-RO" sz="2800" dirty="0"/>
              <a:t/>
            </a:r>
            <a:br>
              <a:rPr lang="ro-RO" sz="2800" dirty="0"/>
            </a:br>
            <a:r>
              <a:rPr lang="en-US" sz="2800" b="1" dirty="0" smtClean="0">
                <a:solidFill>
                  <a:srgbClr val="00B0F0"/>
                </a:solidFill>
              </a:rPr>
              <a:t/>
            </a:r>
            <a:br>
              <a:rPr lang="en-US" sz="2800" b="1" dirty="0" smtClean="0">
                <a:solidFill>
                  <a:srgbClr val="00B0F0"/>
                </a:solidFill>
              </a:rPr>
            </a:br>
            <a:endParaRPr lang="en-US" sz="2800" b="1" dirty="0" smtClean="0">
              <a:solidFill>
                <a:srgbClr val="00B0F0"/>
              </a:solidFill>
            </a:endParaRPr>
          </a:p>
        </p:txBody>
      </p:sp>
      <p:sp>
        <p:nvSpPr>
          <p:cNvPr id="3" name="Content Placeholder 2"/>
          <p:cNvSpPr>
            <a:spLocks noGrp="1"/>
          </p:cNvSpPr>
          <p:nvPr>
            <p:ph sz="half" idx="1"/>
          </p:nvPr>
        </p:nvSpPr>
        <p:spPr>
          <a:xfrm>
            <a:off x="239234" y="1883059"/>
            <a:ext cx="4475906" cy="4114800"/>
          </a:xfrm>
        </p:spPr>
        <p:txBody>
          <a:bodyPr>
            <a:normAutofit lnSpcReduction="10000"/>
          </a:bodyPr>
          <a:lstStyle/>
          <a:p>
            <a:pPr marL="0" indent="0">
              <a:buNone/>
            </a:pPr>
            <a:r>
              <a:rPr lang="en-US" sz="2400" b="1" dirty="0" smtClean="0">
                <a:solidFill>
                  <a:srgbClr val="00B0F0"/>
                </a:solidFill>
              </a:rPr>
              <a:t>Online </a:t>
            </a:r>
            <a:r>
              <a:rPr lang="en-US" sz="2400" b="1" dirty="0" err="1" smtClean="0">
                <a:solidFill>
                  <a:srgbClr val="00B0F0"/>
                </a:solidFill>
              </a:rPr>
              <a:t>database“StatBank</a:t>
            </a:r>
            <a:r>
              <a:rPr lang="en-US" sz="2400" b="1" dirty="0">
                <a:solidFill>
                  <a:srgbClr val="00B0F0"/>
                </a:solidFill>
              </a:rPr>
              <a:t>”</a:t>
            </a:r>
            <a:endParaRPr lang="en-US" sz="2200" dirty="0" smtClean="0"/>
          </a:p>
          <a:p>
            <a:pPr marL="0" indent="0">
              <a:buNone/>
            </a:pPr>
            <a:r>
              <a:rPr lang="en-US" sz="2200" dirty="0" smtClean="0"/>
              <a:t>Data </a:t>
            </a:r>
            <a:r>
              <a:rPr lang="en-US" sz="2200" dirty="0"/>
              <a:t>disaggregated </a:t>
            </a:r>
            <a:r>
              <a:rPr lang="en-US" sz="2200" dirty="0" smtClean="0"/>
              <a:t>by sex </a:t>
            </a:r>
            <a:r>
              <a:rPr lang="en-US" sz="2200" dirty="0"/>
              <a:t>are available in other sections</a:t>
            </a:r>
            <a:r>
              <a:rPr lang="en-US" sz="2200" dirty="0" smtClean="0"/>
              <a:t>:</a:t>
            </a:r>
          </a:p>
          <a:p>
            <a:pPr marL="0" indent="0"/>
            <a:r>
              <a:rPr lang="ro-RO" sz="2200" dirty="0" smtClean="0"/>
              <a:t>Popula</a:t>
            </a:r>
            <a:r>
              <a:rPr lang="en-US" sz="2200" dirty="0" err="1" smtClean="0"/>
              <a:t>tion</a:t>
            </a:r>
            <a:endParaRPr lang="ro-RO" sz="2200" dirty="0" smtClean="0"/>
          </a:p>
          <a:p>
            <a:pPr marL="0" indent="0"/>
            <a:r>
              <a:rPr lang="en-US" sz="2200" dirty="0" smtClean="0"/>
              <a:t>Labor force</a:t>
            </a:r>
          </a:p>
          <a:p>
            <a:pPr marL="0" indent="0"/>
            <a:r>
              <a:rPr lang="en-US" sz="2200" dirty="0" smtClean="0"/>
              <a:t>Earning statistics</a:t>
            </a:r>
          </a:p>
          <a:p>
            <a:pPr marL="0" indent="0"/>
            <a:r>
              <a:rPr lang="en-US" sz="2200" dirty="0" smtClean="0"/>
              <a:t>Education</a:t>
            </a:r>
            <a:endParaRPr lang="ro-RO" sz="2200" dirty="0" smtClean="0"/>
          </a:p>
          <a:p>
            <a:pPr marL="0" indent="0"/>
            <a:r>
              <a:rPr lang="en-US" sz="2200" dirty="0" smtClean="0"/>
              <a:t>Health statistics</a:t>
            </a:r>
          </a:p>
          <a:p>
            <a:pPr marL="0" indent="0"/>
            <a:r>
              <a:rPr lang="ro-RO" sz="2200" dirty="0" smtClean="0"/>
              <a:t> </a:t>
            </a:r>
            <a:r>
              <a:rPr lang="en-US" sz="2200" dirty="0" smtClean="0"/>
              <a:t>Social protection</a:t>
            </a:r>
          </a:p>
          <a:p>
            <a:pPr marL="0" indent="0"/>
            <a:r>
              <a:rPr lang="ro-RO" sz="2200" dirty="0" err="1" smtClean="0"/>
              <a:t>Justi</a:t>
            </a:r>
            <a:r>
              <a:rPr lang="en-US" sz="2200" dirty="0" err="1" smtClean="0"/>
              <a:t>ce</a:t>
            </a:r>
            <a:endParaRPr lang="ro-RO" sz="2200" dirty="0" smtClean="0"/>
          </a:p>
          <a:p>
            <a:pPr marL="0" indent="0"/>
            <a:r>
              <a:rPr lang="en-US" sz="2200" dirty="0" smtClean="0"/>
              <a:t>T</a:t>
            </a:r>
            <a:r>
              <a:rPr lang="ro-RO" sz="2200" dirty="0" err="1" smtClean="0"/>
              <a:t>er</a:t>
            </a:r>
            <a:r>
              <a:rPr lang="en-US" sz="2200" dirty="0" smtClean="0"/>
              <a:t>r</a:t>
            </a:r>
            <a:r>
              <a:rPr lang="ro-RO" sz="2200" dirty="0" err="1" smtClean="0"/>
              <a:t>itorial</a:t>
            </a:r>
            <a:r>
              <a:rPr lang="en-US" sz="2200" dirty="0" smtClean="0"/>
              <a:t> statistics</a:t>
            </a:r>
            <a:endParaRPr lang="ro-RO" sz="2200" dirty="0" smtClean="0"/>
          </a:p>
          <a:p>
            <a:pPr marL="0" indent="0"/>
            <a:endParaRPr lang="ro-RO" dirty="0" smtClean="0"/>
          </a:p>
          <a:p>
            <a:pPr marL="0" indent="0"/>
            <a:endParaRPr lang="en-US" dirty="0" smtClean="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 y="119098"/>
            <a:ext cx="1741967" cy="109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356938"/>
            <a:ext cx="1371600" cy="786063"/>
          </a:xfrm>
          <a:prstGeom prst="rect">
            <a:avLst/>
          </a:prstGeom>
        </p:spPr>
      </p:pic>
      <p:pic>
        <p:nvPicPr>
          <p:cNvPr id="2051" name="Picture 3" descr="C:\Documents and Settings\NataliaNacu\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140" y="1463959"/>
            <a:ext cx="4124059" cy="495300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4"/>
          <p:cNvSpPr>
            <a:spLocks noChangeArrowheads="1"/>
          </p:cNvSpPr>
          <p:nvPr/>
        </p:nvSpPr>
        <p:spPr bwMode="auto">
          <a:xfrm>
            <a:off x="4965169" y="1822061"/>
            <a:ext cx="962849" cy="235340"/>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19" name="Oval 4"/>
          <p:cNvSpPr>
            <a:spLocks noChangeArrowheads="1"/>
          </p:cNvSpPr>
          <p:nvPr/>
        </p:nvSpPr>
        <p:spPr bwMode="auto">
          <a:xfrm>
            <a:off x="4965169" y="2008386"/>
            <a:ext cx="1024296" cy="218531"/>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0" name="Oval 4"/>
          <p:cNvSpPr>
            <a:spLocks noChangeArrowheads="1"/>
          </p:cNvSpPr>
          <p:nvPr/>
        </p:nvSpPr>
        <p:spPr bwMode="auto">
          <a:xfrm>
            <a:off x="4930523" y="2212586"/>
            <a:ext cx="1165129" cy="215900"/>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1" name="Oval 4"/>
          <p:cNvSpPr>
            <a:spLocks noChangeArrowheads="1"/>
          </p:cNvSpPr>
          <p:nvPr/>
        </p:nvSpPr>
        <p:spPr bwMode="auto">
          <a:xfrm>
            <a:off x="4965169" y="2819400"/>
            <a:ext cx="992730" cy="209242"/>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2" name="Oval 4"/>
          <p:cNvSpPr>
            <a:spLocks noChangeArrowheads="1"/>
          </p:cNvSpPr>
          <p:nvPr/>
        </p:nvSpPr>
        <p:spPr bwMode="auto">
          <a:xfrm>
            <a:off x="5090523" y="3008381"/>
            <a:ext cx="952453" cy="215900"/>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3" name="Oval 4"/>
          <p:cNvSpPr>
            <a:spLocks noChangeArrowheads="1"/>
          </p:cNvSpPr>
          <p:nvPr/>
        </p:nvSpPr>
        <p:spPr bwMode="auto">
          <a:xfrm>
            <a:off x="5078387" y="3224281"/>
            <a:ext cx="1494757" cy="215900"/>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4" name="Oval 4"/>
          <p:cNvSpPr>
            <a:spLocks noChangeArrowheads="1"/>
          </p:cNvSpPr>
          <p:nvPr/>
        </p:nvSpPr>
        <p:spPr bwMode="auto">
          <a:xfrm>
            <a:off x="5010177" y="3724559"/>
            <a:ext cx="952453" cy="215900"/>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
        <p:nvSpPr>
          <p:cNvPr id="25" name="Oval 4"/>
          <p:cNvSpPr>
            <a:spLocks noChangeArrowheads="1"/>
          </p:cNvSpPr>
          <p:nvPr/>
        </p:nvSpPr>
        <p:spPr bwMode="auto">
          <a:xfrm>
            <a:off x="5090523" y="6206746"/>
            <a:ext cx="1194588" cy="210213"/>
          </a:xfrm>
          <a:prstGeom prst="ellipse">
            <a:avLst/>
          </a:prstGeom>
          <a:solidFill>
            <a:schemeClr val="bg1">
              <a:alpha val="0"/>
            </a:schemeClr>
          </a:solidFill>
          <a:ln w="28575" algn="ctr">
            <a:solidFill>
              <a:srgbClr val="FF0000"/>
            </a:solidFill>
            <a:round/>
            <a:headEnd/>
            <a:tailEnd/>
          </a:ln>
        </p:spPr>
        <p:txBody>
          <a:bodyPr/>
          <a:lstStyle/>
          <a:p>
            <a:pPr eaLnBrk="0" hangingPunct="0"/>
            <a:endParaRPr lang="ru-RU"/>
          </a:p>
        </p:txBody>
      </p:sp>
    </p:spTree>
    <p:extLst>
      <p:ext uri="{BB962C8B-B14F-4D97-AF65-F5344CB8AC3E}">
        <p14:creationId xmlns:p14="http://schemas.microsoft.com/office/powerpoint/2010/main" val="163728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182813" y="495300"/>
            <a:ext cx="4953000" cy="647700"/>
          </a:xfrm>
        </p:spPr>
        <p:txBody>
          <a:bodyPr/>
          <a:lstStyle/>
          <a:p>
            <a:r>
              <a:rPr lang="en-US" sz="2800" b="1" smtClean="0">
                <a:solidFill>
                  <a:srgbClr val="00B0F0"/>
                </a:solidFill>
              </a:rPr>
              <a:t/>
            </a:r>
            <a:br>
              <a:rPr lang="en-US" sz="2800" b="1" smtClean="0">
                <a:solidFill>
                  <a:srgbClr val="00B0F0"/>
                </a:solidFill>
              </a:rPr>
            </a:br>
            <a:r>
              <a:rPr lang="en-US" sz="2800" b="1" smtClean="0">
                <a:solidFill>
                  <a:srgbClr val="00B0F0"/>
                </a:solidFill>
              </a:rPr>
              <a:t/>
            </a:r>
            <a:br>
              <a:rPr lang="en-US" sz="2800" b="1" smtClean="0">
                <a:solidFill>
                  <a:srgbClr val="00B0F0"/>
                </a:solidFill>
              </a:rPr>
            </a:br>
            <a:r>
              <a:rPr lang="en-US" sz="2800" b="1" smtClean="0">
                <a:solidFill>
                  <a:srgbClr val="00B0F0"/>
                </a:solidFill>
              </a:rPr>
              <a:t/>
            </a:r>
            <a:br>
              <a:rPr lang="en-US" sz="2800" b="1" smtClean="0">
                <a:solidFill>
                  <a:srgbClr val="00B0F0"/>
                </a:solidFill>
              </a:rPr>
            </a:br>
            <a:r>
              <a:rPr lang="en-US" sz="2800" b="1" smtClean="0">
                <a:solidFill>
                  <a:srgbClr val="00B0F0"/>
                </a:solidFill>
              </a:rPr>
              <a:t>Dissemination of gender statistics (VII)</a:t>
            </a:r>
            <a:r>
              <a:rPr lang="ro-RO" sz="2800" smtClean="0"/>
              <a:t/>
            </a:r>
            <a:br>
              <a:rPr lang="ro-RO" sz="2800" smtClean="0"/>
            </a:br>
            <a:r>
              <a:rPr lang="en-US" sz="2800" b="1" smtClean="0">
                <a:solidFill>
                  <a:srgbClr val="00B0F0"/>
                </a:solidFill>
              </a:rPr>
              <a:t/>
            </a:r>
            <a:br>
              <a:rPr lang="en-US" sz="2800" b="1" smtClean="0">
                <a:solidFill>
                  <a:srgbClr val="00B0F0"/>
                </a:solidFill>
              </a:rPr>
            </a:br>
            <a:r>
              <a:rPr lang="en-AU" sz="2800" b="1" smtClean="0">
                <a:solidFill>
                  <a:srgbClr val="00B0F0"/>
                </a:solidFill>
              </a:rPr>
              <a:t/>
            </a:r>
            <a:br>
              <a:rPr lang="en-AU" sz="2800" b="1" smtClean="0">
                <a:solidFill>
                  <a:srgbClr val="00B0F0"/>
                </a:solidFill>
              </a:rPr>
            </a:br>
            <a:endParaRPr lang="en-US" sz="2800" smtClean="0"/>
          </a:p>
        </p:txBody>
      </p:sp>
      <p:pic>
        <p:nvPicPr>
          <p:cNvPr id="36866" name="Picture 3" descr="C:\Documents and Settings\NataliaNacu\Desktop\Picture3.png"/>
          <p:cNvPicPr>
            <a:picLocks noChangeAspect="1" noChangeArrowheads="1"/>
          </p:cNvPicPr>
          <p:nvPr/>
        </p:nvPicPr>
        <p:blipFill>
          <a:blip r:embed="rId2"/>
          <a:srcRect/>
          <a:stretch>
            <a:fillRect/>
          </a:stretch>
        </p:blipFill>
        <p:spPr bwMode="auto">
          <a:xfrm>
            <a:off x="457200" y="2057400"/>
            <a:ext cx="8545513" cy="4740275"/>
          </a:xfrm>
          <a:prstGeom prst="rect">
            <a:avLst/>
          </a:prstGeom>
          <a:noFill/>
          <a:ln w="9525">
            <a:noFill/>
            <a:miter lim="800000"/>
            <a:headEnd/>
            <a:tailEnd/>
          </a:ln>
        </p:spPr>
      </p:pic>
      <p:pic>
        <p:nvPicPr>
          <p:cNvPr id="36867" name="Picture 2"/>
          <p:cNvPicPr>
            <a:picLocks noChangeAspect="1" noChangeArrowheads="1"/>
          </p:cNvPicPr>
          <p:nvPr/>
        </p:nvPicPr>
        <p:blipFill>
          <a:blip r:embed="rId3"/>
          <a:srcRect/>
          <a:stretch>
            <a:fillRect/>
          </a:stretch>
        </p:blipFill>
        <p:spPr bwMode="auto">
          <a:xfrm>
            <a:off x="239713" y="146050"/>
            <a:ext cx="1741487" cy="1100138"/>
          </a:xfrm>
          <a:prstGeom prst="rect">
            <a:avLst/>
          </a:prstGeom>
          <a:noFill/>
          <a:ln w="9525">
            <a:noFill/>
            <a:miter lim="800000"/>
            <a:headEnd/>
            <a:tailEnd/>
          </a:ln>
        </p:spPr>
      </p:pic>
      <p:pic>
        <p:nvPicPr>
          <p:cNvPr id="36868" name="Picture 5"/>
          <p:cNvPicPr>
            <a:picLocks noChangeAspect="1"/>
          </p:cNvPicPr>
          <p:nvPr/>
        </p:nvPicPr>
        <p:blipFill>
          <a:blip r:embed="rId4"/>
          <a:srcRect/>
          <a:stretch>
            <a:fillRect/>
          </a:stretch>
        </p:blipFill>
        <p:spPr bwMode="auto">
          <a:xfrm>
            <a:off x="7467600" y="357188"/>
            <a:ext cx="1371600" cy="785812"/>
          </a:xfrm>
          <a:prstGeom prst="rect">
            <a:avLst/>
          </a:prstGeom>
          <a:noFill/>
          <a:ln w="9525">
            <a:noFill/>
            <a:miter lim="800000"/>
            <a:headEnd/>
            <a:tailEnd/>
          </a:ln>
        </p:spPr>
      </p:pic>
      <p:sp>
        <p:nvSpPr>
          <p:cNvPr id="36869" name="Dreptunghi 2"/>
          <p:cNvSpPr>
            <a:spLocks noChangeArrowheads="1"/>
          </p:cNvSpPr>
          <p:nvPr/>
        </p:nvSpPr>
        <p:spPr bwMode="auto">
          <a:xfrm>
            <a:off x="533400" y="1524000"/>
            <a:ext cx="6019800" cy="646113"/>
          </a:xfrm>
          <a:prstGeom prst="rect">
            <a:avLst/>
          </a:prstGeom>
          <a:noFill/>
          <a:ln w="9525">
            <a:noFill/>
            <a:miter lim="800000"/>
            <a:headEnd/>
            <a:tailEnd/>
          </a:ln>
        </p:spPr>
        <p:txBody>
          <a:bodyPr>
            <a:spAutoFit/>
          </a:bodyPr>
          <a:lstStyle/>
          <a:p>
            <a:r>
              <a:rPr lang="en-AU" b="1">
                <a:solidFill>
                  <a:srgbClr val="00B0F0"/>
                </a:solidFill>
                <a:latin typeface="Calibri" pitchFamily="34" charset="0"/>
              </a:rPr>
              <a:t>New way to communicate gender statistics: infographs</a:t>
            </a:r>
            <a:r>
              <a:rPr lang="en-AU" b="1">
                <a:solidFill>
                  <a:srgbClr val="000066"/>
                </a:solidFill>
                <a:latin typeface="Calibri" pitchFamily="34" charset="0"/>
              </a:rPr>
              <a:t/>
            </a:r>
            <a:br>
              <a:rPr lang="en-AU" b="1">
                <a:solidFill>
                  <a:srgbClr val="000066"/>
                </a:solidFill>
                <a:latin typeface="Calibri" pitchFamily="34" charset="0"/>
              </a:rPr>
            </a:br>
            <a:endParaRPr lang="ro-RO">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 typeface="Arial" charset="0"/>
              <a:buNone/>
            </a:pPr>
            <a:r>
              <a:rPr lang="en-US" sz="2800" dirty="0" smtClean="0"/>
              <a:t>Content:</a:t>
            </a:r>
          </a:p>
          <a:p>
            <a:pPr marL="0" indent="0">
              <a:buClr>
                <a:srgbClr val="FF0000"/>
              </a:buClr>
              <a:buFont typeface="Wingdings" pitchFamily="2" charset="2"/>
              <a:buChar char="ü"/>
            </a:pPr>
            <a:r>
              <a:rPr lang="en-US" sz="2800" dirty="0" smtClean="0"/>
              <a:t>National legal framework in ensuring gender equality;</a:t>
            </a:r>
          </a:p>
          <a:p>
            <a:pPr marL="0" indent="0">
              <a:buClr>
                <a:srgbClr val="FF0000"/>
              </a:buClr>
              <a:buFont typeface="Wingdings" pitchFamily="2" charset="2"/>
              <a:buChar char="ü"/>
            </a:pPr>
            <a:r>
              <a:rPr lang="en-US" sz="2800" dirty="0" smtClean="0"/>
              <a:t>Mainstreaming of gender perspective in data production;</a:t>
            </a:r>
          </a:p>
          <a:p>
            <a:pPr marL="0" indent="0">
              <a:buClr>
                <a:srgbClr val="FF0000"/>
              </a:buClr>
              <a:buFont typeface="Wingdings" pitchFamily="2" charset="2"/>
              <a:buChar char="ü"/>
            </a:pPr>
            <a:r>
              <a:rPr lang="en-US" sz="2800" dirty="0" smtClean="0"/>
              <a:t>Engagement mechanism with users;</a:t>
            </a:r>
          </a:p>
          <a:p>
            <a:pPr marL="0" indent="0">
              <a:buClr>
                <a:srgbClr val="FF0000"/>
              </a:buClr>
              <a:buFont typeface="Wingdings" pitchFamily="2" charset="2"/>
              <a:buChar char="ü"/>
            </a:pPr>
            <a:r>
              <a:rPr lang="en-US" sz="2800" dirty="0" smtClean="0"/>
              <a:t>Dissemination and communication of gender statistics;</a:t>
            </a:r>
          </a:p>
          <a:p>
            <a:pPr marL="0" indent="0">
              <a:buClr>
                <a:srgbClr val="FF0000"/>
              </a:buClr>
              <a:buFont typeface="Wingdings" pitchFamily="2" charset="2"/>
              <a:buChar char="ü"/>
            </a:pPr>
            <a:r>
              <a:rPr lang="en-US" sz="2800" dirty="0" smtClean="0"/>
              <a:t>Next steps;</a:t>
            </a:r>
          </a:p>
        </p:txBody>
      </p:sp>
      <p:pic>
        <p:nvPicPr>
          <p:cNvPr id="17410"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17411"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752600" y="304800"/>
            <a:ext cx="5562600" cy="1436688"/>
          </a:xfrm>
        </p:spPr>
        <p:txBody>
          <a:bodyPr/>
          <a:lstStyle/>
          <a:p>
            <a:r>
              <a:rPr lang="en-AU" sz="3000" b="1" smtClean="0">
                <a:solidFill>
                  <a:srgbClr val="000066"/>
                </a:solidFill>
              </a:rPr>
              <a:t/>
            </a:r>
            <a:br>
              <a:rPr lang="en-AU" sz="3000" b="1" smtClean="0">
                <a:solidFill>
                  <a:srgbClr val="000066"/>
                </a:solidFill>
              </a:rPr>
            </a:br>
            <a:endParaRPr lang="en-US" sz="3000" smtClean="0"/>
          </a:p>
        </p:txBody>
      </p:sp>
      <p:pic>
        <p:nvPicPr>
          <p:cNvPr id="37890" name="Picture 4" descr="C:\Documents and Settings\NataliaNacu\Desktop\Picture1.png"/>
          <p:cNvPicPr>
            <a:picLocks noChangeAspect="1" noChangeArrowheads="1"/>
          </p:cNvPicPr>
          <p:nvPr/>
        </p:nvPicPr>
        <p:blipFill>
          <a:blip r:embed="rId2"/>
          <a:srcRect/>
          <a:stretch>
            <a:fillRect/>
          </a:stretch>
        </p:blipFill>
        <p:spPr bwMode="auto">
          <a:xfrm>
            <a:off x="609600" y="1982788"/>
            <a:ext cx="8077200" cy="4475162"/>
          </a:xfrm>
          <a:prstGeom prst="rect">
            <a:avLst/>
          </a:prstGeom>
          <a:noFill/>
          <a:ln w="9525">
            <a:noFill/>
            <a:miter lim="800000"/>
            <a:headEnd/>
            <a:tailEnd/>
          </a:ln>
        </p:spPr>
      </p:pic>
      <p:pic>
        <p:nvPicPr>
          <p:cNvPr id="37891" name="Picture 2"/>
          <p:cNvPicPr>
            <a:picLocks noChangeAspect="1" noChangeArrowheads="1"/>
          </p:cNvPicPr>
          <p:nvPr/>
        </p:nvPicPr>
        <p:blipFill>
          <a:blip r:embed="rId3"/>
          <a:srcRect/>
          <a:stretch>
            <a:fillRect/>
          </a:stretch>
        </p:blipFill>
        <p:spPr bwMode="auto">
          <a:xfrm>
            <a:off x="239713" y="146050"/>
            <a:ext cx="1741487" cy="1100138"/>
          </a:xfrm>
          <a:prstGeom prst="rect">
            <a:avLst/>
          </a:prstGeom>
          <a:noFill/>
          <a:ln w="9525">
            <a:noFill/>
            <a:miter lim="800000"/>
            <a:headEnd/>
            <a:tailEnd/>
          </a:ln>
        </p:spPr>
      </p:pic>
      <p:pic>
        <p:nvPicPr>
          <p:cNvPr id="37892" name="Picture 5"/>
          <p:cNvPicPr>
            <a:picLocks noChangeAspect="1"/>
          </p:cNvPicPr>
          <p:nvPr/>
        </p:nvPicPr>
        <p:blipFill>
          <a:blip r:embed="rId4"/>
          <a:srcRect/>
          <a:stretch>
            <a:fillRect/>
          </a:stretch>
        </p:blipFill>
        <p:spPr bwMode="auto">
          <a:xfrm>
            <a:off x="7467600" y="357188"/>
            <a:ext cx="1371600" cy="785812"/>
          </a:xfrm>
          <a:prstGeom prst="rect">
            <a:avLst/>
          </a:prstGeom>
          <a:noFill/>
          <a:ln w="9525">
            <a:noFill/>
            <a:miter lim="800000"/>
            <a:headEnd/>
            <a:tailEnd/>
          </a:ln>
        </p:spPr>
      </p:pic>
      <p:sp>
        <p:nvSpPr>
          <p:cNvPr id="37893" name="Dreptunghi 2"/>
          <p:cNvSpPr>
            <a:spLocks noChangeArrowheads="1"/>
          </p:cNvSpPr>
          <p:nvPr/>
        </p:nvSpPr>
        <p:spPr bwMode="auto">
          <a:xfrm>
            <a:off x="609600" y="1487488"/>
            <a:ext cx="6705600" cy="369887"/>
          </a:xfrm>
          <a:prstGeom prst="rect">
            <a:avLst/>
          </a:prstGeom>
          <a:noFill/>
          <a:ln w="9525">
            <a:noFill/>
            <a:miter lim="800000"/>
            <a:headEnd/>
            <a:tailEnd/>
          </a:ln>
        </p:spPr>
        <p:txBody>
          <a:bodyPr>
            <a:spAutoFit/>
          </a:bodyPr>
          <a:lstStyle/>
          <a:p>
            <a:r>
              <a:rPr lang="en-AU" b="1">
                <a:solidFill>
                  <a:srgbClr val="00B0F0"/>
                </a:solidFill>
                <a:latin typeface="Calibri" pitchFamily="34" charset="0"/>
              </a:rPr>
              <a:t>Starting with 2010 data are disseminated through facebook</a:t>
            </a:r>
            <a:endParaRPr lang="ro-RO">
              <a:latin typeface="Calibri" pitchFamily="34" charset="0"/>
            </a:endParaRPr>
          </a:p>
        </p:txBody>
      </p:sp>
      <p:sp>
        <p:nvSpPr>
          <p:cNvPr id="37894" name="Dreptunghi 6"/>
          <p:cNvSpPr>
            <a:spLocks noChangeArrowheads="1"/>
          </p:cNvSpPr>
          <p:nvPr/>
        </p:nvSpPr>
        <p:spPr bwMode="auto">
          <a:xfrm>
            <a:off x="1981200" y="250825"/>
            <a:ext cx="5715000" cy="892175"/>
          </a:xfrm>
          <a:prstGeom prst="rect">
            <a:avLst/>
          </a:prstGeom>
          <a:noFill/>
          <a:ln w="9525">
            <a:noFill/>
            <a:miter lim="800000"/>
            <a:headEnd/>
            <a:tailEnd/>
          </a:ln>
        </p:spPr>
        <p:txBody>
          <a:bodyPr>
            <a:spAutoFit/>
          </a:bodyPr>
          <a:lstStyle/>
          <a:p>
            <a:r>
              <a:rPr lang="en-US" sz="2600" b="1">
                <a:solidFill>
                  <a:srgbClr val="00B0F0"/>
                </a:solidFill>
                <a:latin typeface="Calibri" pitchFamily="34" charset="0"/>
              </a:rPr>
              <a:t>Dissemination of gender statistics (VIII)</a:t>
            </a:r>
            <a:r>
              <a:rPr lang="ro-RO" sz="2600">
                <a:latin typeface="Calibri" pitchFamily="34" charset="0"/>
              </a:rPr>
              <a:t/>
            </a:r>
            <a:br>
              <a:rPr lang="ro-RO" sz="2600">
                <a:latin typeface="Calibri" pitchFamily="34" charset="0"/>
              </a:rPr>
            </a:br>
            <a:endParaRPr lang="ro-RO" sz="26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533400"/>
            <a:ext cx="8229600" cy="1143000"/>
          </a:xfrm>
        </p:spPr>
        <p:txBody>
          <a:bodyPr/>
          <a:lstStyle/>
          <a:p>
            <a:r>
              <a:rPr lang="en-US" sz="3000" b="1" dirty="0" smtClean="0">
                <a:solidFill>
                  <a:srgbClr val="00B0F0"/>
                </a:solidFill>
              </a:rPr>
              <a:t>Next steps</a:t>
            </a:r>
          </a:p>
        </p:txBody>
      </p:sp>
      <p:sp>
        <p:nvSpPr>
          <p:cNvPr id="3" name="Content Placeholder 2"/>
          <p:cNvSpPr>
            <a:spLocks noGrp="1"/>
          </p:cNvSpPr>
          <p:nvPr>
            <p:ph idx="1"/>
          </p:nvPr>
        </p:nvSpPr>
        <p:spPr/>
        <p:txBody>
          <a:bodyPr rtlCol="0">
            <a:normAutofit fontScale="85000" lnSpcReduction="20000"/>
          </a:bodyPr>
          <a:lstStyle/>
          <a:p>
            <a:pPr marL="609600" indent="-609600" fontAlgn="auto">
              <a:spcBef>
                <a:spcPct val="40000"/>
              </a:spcBef>
              <a:spcAft>
                <a:spcPts val="0"/>
              </a:spcAft>
              <a:buClr>
                <a:srgbClr val="CC0000"/>
              </a:buClr>
              <a:buFont typeface="Wingdings" pitchFamily="2" charset="2"/>
              <a:buChar char="ü"/>
              <a:defRPr/>
            </a:pPr>
            <a:r>
              <a:rPr lang="en-AU" sz="2600" dirty="0" smtClean="0"/>
              <a:t>To </a:t>
            </a:r>
            <a:r>
              <a:rPr lang="en-AU" sz="2600" dirty="0"/>
              <a:t>present data in a user friendly way taking into account the need of different group of </a:t>
            </a:r>
            <a:r>
              <a:rPr lang="en-AU" sz="2600" dirty="0" smtClean="0"/>
              <a:t>users, to </a:t>
            </a:r>
            <a:r>
              <a:rPr lang="en-US" sz="2600" dirty="0" smtClean="0"/>
              <a:t>disseminate data </a:t>
            </a:r>
            <a:r>
              <a:rPr lang="en-US" sz="2600" dirty="0"/>
              <a:t>to a wide range of </a:t>
            </a:r>
            <a:r>
              <a:rPr lang="en-US" sz="2600" dirty="0" smtClean="0"/>
              <a:t>users</a:t>
            </a:r>
            <a:endParaRPr lang="en-AU" sz="2600" dirty="0"/>
          </a:p>
          <a:p>
            <a:pPr marL="609600" indent="-609600" fontAlgn="auto">
              <a:spcBef>
                <a:spcPct val="40000"/>
              </a:spcBef>
              <a:spcAft>
                <a:spcPts val="0"/>
              </a:spcAft>
              <a:buClr>
                <a:srgbClr val="CC0000"/>
              </a:buClr>
              <a:buFont typeface="Wingdings" pitchFamily="2" charset="2"/>
              <a:buChar char="ü"/>
              <a:defRPr/>
            </a:pPr>
            <a:r>
              <a:rPr lang="en-AU" sz="2600" dirty="0"/>
              <a:t>To maintain and expand on line database on gender statistics</a:t>
            </a:r>
          </a:p>
          <a:p>
            <a:pPr marL="609600" indent="-609600" fontAlgn="auto">
              <a:spcBef>
                <a:spcPct val="40000"/>
              </a:spcBef>
              <a:spcAft>
                <a:spcPts val="0"/>
              </a:spcAft>
              <a:buClr>
                <a:srgbClr val="CC0000"/>
              </a:buClr>
              <a:buFont typeface="Wingdings" pitchFamily="2" charset="2"/>
              <a:buChar char="ü"/>
              <a:defRPr/>
            </a:pPr>
            <a:r>
              <a:rPr lang="en-AU" sz="2600" dirty="0"/>
              <a:t>To develop an effective communication plan for different statistical products</a:t>
            </a:r>
          </a:p>
          <a:p>
            <a:pPr marL="609600" indent="-609600" fontAlgn="auto">
              <a:spcBef>
                <a:spcPct val="40000"/>
              </a:spcBef>
              <a:spcAft>
                <a:spcPts val="0"/>
              </a:spcAft>
              <a:buClr>
                <a:srgbClr val="CC0000"/>
              </a:buClr>
              <a:buFont typeface="Wingdings" pitchFamily="2" charset="2"/>
              <a:buChar char="ü"/>
              <a:defRPr/>
            </a:pPr>
            <a:r>
              <a:rPr lang="en-AU" sz="2600" dirty="0"/>
              <a:t>To promote statistical literacy overall and including gender statistics </a:t>
            </a:r>
            <a:endParaRPr lang="en-US" sz="2600" dirty="0"/>
          </a:p>
          <a:p>
            <a:pPr marL="609600" indent="-609600" fontAlgn="auto">
              <a:spcBef>
                <a:spcPct val="40000"/>
              </a:spcBef>
              <a:spcAft>
                <a:spcPts val="0"/>
              </a:spcAft>
              <a:buClr>
                <a:srgbClr val="CC0000"/>
              </a:buClr>
              <a:buFont typeface="Wingdings" pitchFamily="2" charset="2"/>
              <a:buChar char="ü"/>
              <a:defRPr/>
            </a:pPr>
            <a:r>
              <a:rPr lang="en-AU" sz="2600" dirty="0"/>
              <a:t>To ensure the continuity of launched activities </a:t>
            </a:r>
            <a:endParaRPr lang="en-AU" sz="2600" dirty="0" smtClean="0"/>
          </a:p>
          <a:p>
            <a:pPr marL="609600" indent="-609600" fontAlgn="auto">
              <a:spcBef>
                <a:spcPct val="40000"/>
              </a:spcBef>
              <a:spcAft>
                <a:spcPts val="0"/>
              </a:spcAft>
              <a:buClr>
                <a:srgbClr val="CC0000"/>
              </a:buClr>
              <a:buFont typeface="Wingdings" pitchFamily="2" charset="2"/>
              <a:buChar char="ü"/>
              <a:defRPr/>
            </a:pPr>
            <a:r>
              <a:rPr lang="en-AU" sz="2600" dirty="0" smtClean="0"/>
              <a:t>To develop a national roadmap for localizing SDGs from a perspective from gender statistics</a:t>
            </a:r>
          </a:p>
          <a:p>
            <a:pPr marL="609600" indent="-609600" fontAlgn="auto">
              <a:spcBef>
                <a:spcPct val="40000"/>
              </a:spcBef>
              <a:spcAft>
                <a:spcPts val="0"/>
              </a:spcAft>
              <a:buClr>
                <a:srgbClr val="CC0000"/>
              </a:buClr>
              <a:buFont typeface="Wingdings" pitchFamily="2" charset="2"/>
              <a:buChar char="ü"/>
              <a:defRPr/>
            </a:pPr>
            <a:r>
              <a:rPr lang="en-US" altLang="ru-RU" sz="2600" kern="0" dirty="0">
                <a:cs typeface="Arial"/>
              </a:rPr>
              <a:t>In 2016 to revise the set of indicators according to the PNAEG 2016-2020</a:t>
            </a:r>
            <a:endParaRPr lang="en-US" sz="2600" dirty="0"/>
          </a:p>
          <a:p>
            <a:pPr marL="609600" indent="-609600" fontAlgn="auto">
              <a:spcBef>
                <a:spcPct val="40000"/>
              </a:spcBef>
              <a:spcAft>
                <a:spcPts val="0"/>
              </a:spcAft>
              <a:buClr>
                <a:srgbClr val="CC0000"/>
              </a:buClr>
              <a:buFont typeface="Wingdings" pitchFamily="2" charset="2"/>
              <a:buChar char="ü"/>
              <a:defRPr/>
            </a:pPr>
            <a:endParaRPr lang="en-AU" sz="2600" dirty="0"/>
          </a:p>
          <a:p>
            <a:pPr fontAlgn="auto">
              <a:spcAft>
                <a:spcPts val="0"/>
              </a:spcAft>
              <a:buFont typeface="Arial" panose="020B0604020202020204" pitchFamily="34" charset="0"/>
              <a:buChar char="•"/>
              <a:defRPr/>
            </a:pPr>
            <a:endParaRPr lang="en-US" dirty="0"/>
          </a:p>
        </p:txBody>
      </p:sp>
      <p:pic>
        <p:nvPicPr>
          <p:cNvPr id="38915" name="Picture 3"/>
          <p:cNvPicPr>
            <a:picLocks noChangeAspect="1"/>
          </p:cNvPicPr>
          <p:nvPr/>
        </p:nvPicPr>
        <p:blipFill>
          <a:blip r:embed="rId2"/>
          <a:srcRect/>
          <a:stretch>
            <a:fillRect/>
          </a:stretch>
        </p:blipFill>
        <p:spPr bwMode="auto">
          <a:xfrm>
            <a:off x="7467600" y="357188"/>
            <a:ext cx="1371600" cy="785812"/>
          </a:xfrm>
          <a:prstGeom prst="rect">
            <a:avLst/>
          </a:prstGeom>
          <a:noFill/>
          <a:ln w="9525">
            <a:noFill/>
            <a:miter lim="800000"/>
            <a:headEnd/>
            <a:tailEnd/>
          </a:ln>
        </p:spPr>
      </p:pic>
      <p:pic>
        <p:nvPicPr>
          <p:cNvPr id="38916" name="Picture 2"/>
          <p:cNvPicPr>
            <a:picLocks noChangeAspect="1" noChangeArrowheads="1"/>
          </p:cNvPicPr>
          <p:nvPr/>
        </p:nvPicPr>
        <p:blipFill>
          <a:blip r:embed="rId3"/>
          <a:srcRect/>
          <a:stretch>
            <a:fillRect/>
          </a:stretch>
        </p:blipFill>
        <p:spPr bwMode="auto">
          <a:xfrm>
            <a:off x="239713" y="146050"/>
            <a:ext cx="1741487" cy="110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ChangeArrowheads="1"/>
          </p:cNvSpPr>
          <p:nvPr/>
        </p:nvSpPr>
        <p:spPr bwMode="auto">
          <a:xfrm>
            <a:off x="971550" y="3644900"/>
            <a:ext cx="7793038" cy="1871663"/>
          </a:xfrm>
          <a:prstGeom prst="rect">
            <a:avLst/>
          </a:prstGeom>
          <a:noFill/>
          <a:ln>
            <a:noFill/>
          </a:ln>
          <a:effectLst/>
          <a:extLst/>
        </p:spPr>
        <p:txBody>
          <a:bodyPr anchor="b"/>
          <a:lstStyle/>
          <a:p>
            <a:pPr algn="ctr" fontAlgn="auto">
              <a:spcBef>
                <a:spcPts val="1200"/>
              </a:spcBef>
              <a:spcAft>
                <a:spcPts val="1200"/>
              </a:spcAft>
              <a:defRPr/>
            </a:pPr>
            <a:r>
              <a:rPr lang="en-US" sz="3600" b="1" dirty="0">
                <a:solidFill>
                  <a:srgbClr val="0070C0"/>
                </a:solidFill>
                <a:effectLst>
                  <a:outerShdw blurRad="38100" dist="38100" dir="2700000" algn="tl">
                    <a:srgbClr val="000000"/>
                  </a:outerShdw>
                </a:effectLst>
                <a:latin typeface="+mn-lt"/>
              </a:rPr>
              <a:t>Thank you for your attention!</a:t>
            </a:r>
            <a:br>
              <a:rPr lang="en-US" sz="3600" b="1" dirty="0">
                <a:solidFill>
                  <a:srgbClr val="0070C0"/>
                </a:solidFill>
                <a:effectLst>
                  <a:outerShdw blurRad="38100" dist="38100" dir="2700000" algn="tl">
                    <a:srgbClr val="000000"/>
                  </a:outerShdw>
                </a:effectLst>
                <a:latin typeface="+mn-lt"/>
              </a:rPr>
            </a:br>
            <a:r>
              <a:rPr lang="ro-RO" sz="3600" b="1" dirty="0">
                <a:solidFill>
                  <a:srgbClr val="0070C0"/>
                </a:solidFill>
                <a:effectLst>
                  <a:outerShdw blurRad="38100" dist="38100" dir="2700000" algn="tl">
                    <a:srgbClr val="000000"/>
                  </a:outerShdw>
                </a:effectLst>
                <a:latin typeface="+mn-lt"/>
              </a:rPr>
              <a:t/>
            </a:r>
            <a:br>
              <a:rPr lang="ro-RO" sz="3600" b="1" dirty="0">
                <a:solidFill>
                  <a:srgbClr val="0070C0"/>
                </a:solidFill>
                <a:effectLst>
                  <a:outerShdw blurRad="38100" dist="38100" dir="2700000" algn="tl">
                    <a:srgbClr val="000000"/>
                  </a:outerShdw>
                </a:effectLst>
                <a:latin typeface="+mn-lt"/>
              </a:rPr>
            </a:br>
            <a:r>
              <a:rPr lang="ro-RO" sz="3600" b="1" dirty="0">
                <a:solidFill>
                  <a:srgbClr val="0070C0"/>
                </a:solidFill>
                <a:effectLst>
                  <a:outerShdw blurRad="38100" dist="38100" dir="2700000" algn="tl">
                    <a:srgbClr val="000000"/>
                  </a:outerShdw>
                </a:effectLst>
                <a:latin typeface="+mn-lt"/>
              </a:rPr>
              <a:t> </a:t>
            </a:r>
            <a:r>
              <a:rPr lang="ro-RO" sz="3600" b="1" dirty="0" err="1">
                <a:solidFill>
                  <a:srgbClr val="0070C0"/>
                </a:solidFill>
                <a:effectLst>
                  <a:outerShdw blurRad="38100" dist="38100" dir="2700000" algn="tl">
                    <a:srgbClr val="000000"/>
                  </a:outerShdw>
                </a:effectLst>
                <a:latin typeface="+mn-lt"/>
                <a:hlinkClick r:id="rId3"/>
              </a:rPr>
              <a:t>www.statistica.md</a:t>
            </a:r>
            <a:endParaRPr lang="ro-RO" sz="3600" b="1" dirty="0">
              <a:solidFill>
                <a:srgbClr val="0070C0"/>
              </a:solidFill>
              <a:effectLst>
                <a:outerShdw blurRad="38100" dist="38100" dir="2700000" algn="tl">
                  <a:srgbClr val="000000"/>
                </a:outerShdw>
              </a:effectLst>
              <a:latin typeface="+mn-lt"/>
            </a:endParaRPr>
          </a:p>
          <a:p>
            <a:pPr algn="ctr" fontAlgn="auto">
              <a:spcBef>
                <a:spcPts val="1200"/>
              </a:spcBef>
              <a:spcAft>
                <a:spcPts val="1200"/>
              </a:spcAft>
              <a:defRPr/>
            </a:pPr>
            <a:r>
              <a:rPr lang="ro-RO" sz="3600" b="1" dirty="0" err="1">
                <a:solidFill>
                  <a:srgbClr val="0070C0"/>
                </a:solidFill>
                <a:effectLst>
                  <a:outerShdw blurRad="38100" dist="38100" dir="2700000" algn="tl">
                    <a:srgbClr val="000000"/>
                  </a:outerShdw>
                </a:effectLst>
                <a:latin typeface="+mn-lt"/>
              </a:rPr>
              <a:t>gender</a:t>
            </a:r>
            <a:r>
              <a:rPr lang="en-US" sz="3600" b="1" u="sng" dirty="0">
                <a:solidFill>
                  <a:srgbClr val="0070C0"/>
                </a:solidFill>
                <a:effectLst>
                  <a:outerShdw blurRad="38100" dist="38100" dir="2700000" algn="tl">
                    <a:srgbClr val="000000"/>
                  </a:outerShdw>
                </a:effectLst>
                <a:latin typeface="+mn-lt"/>
              </a:rPr>
              <a:t>@</a:t>
            </a:r>
            <a:r>
              <a:rPr lang="ro-RO" sz="3600" b="1" u="sng" dirty="0" err="1">
                <a:solidFill>
                  <a:srgbClr val="0070C0"/>
                </a:solidFill>
                <a:effectLst>
                  <a:outerShdw blurRad="38100" dist="38100" dir="2700000" algn="tl">
                    <a:srgbClr val="000000"/>
                  </a:outerShdw>
                </a:effectLst>
                <a:latin typeface="+mn-lt"/>
              </a:rPr>
              <a:t>statistica.md</a:t>
            </a:r>
            <a:endParaRPr lang="en-US" sz="3600" b="1" u="sng" dirty="0">
              <a:solidFill>
                <a:srgbClr val="0070C0"/>
              </a:solidFill>
              <a:effectLst>
                <a:outerShdw blurRad="38100" dist="38100" dir="2700000" algn="tl">
                  <a:srgbClr val="000000"/>
                </a:outerShdw>
              </a:effectLst>
              <a:latin typeface="+mn-lt"/>
            </a:endParaRPr>
          </a:p>
          <a:p>
            <a:pPr algn="ctr" fontAlgn="auto">
              <a:spcBef>
                <a:spcPts val="1200"/>
              </a:spcBef>
              <a:spcAft>
                <a:spcPts val="1200"/>
              </a:spcAft>
              <a:defRPr/>
            </a:pPr>
            <a:r>
              <a:rPr lang="ro-RO" u="sng" dirty="0">
                <a:solidFill>
                  <a:schemeClr val="folHlink"/>
                </a:solidFill>
                <a:effectLst>
                  <a:outerShdw blurRad="38100" dist="38100" dir="2700000" algn="tl">
                    <a:srgbClr val="000000"/>
                  </a:outerShdw>
                </a:effectLst>
                <a:latin typeface="+mn-lt"/>
              </a:rPr>
              <a:t/>
            </a:r>
            <a:br>
              <a:rPr lang="ro-RO" u="sng" dirty="0">
                <a:solidFill>
                  <a:schemeClr val="folHlink"/>
                </a:solidFill>
                <a:effectLst>
                  <a:outerShdw blurRad="38100" dist="38100" dir="2700000" algn="tl">
                    <a:srgbClr val="000000"/>
                  </a:outerShdw>
                </a:effectLst>
                <a:latin typeface="+mn-lt"/>
              </a:rPr>
            </a:br>
            <a:endParaRPr lang="ru-RU" dirty="0">
              <a:solidFill>
                <a:schemeClr val="folHlink"/>
              </a:solidFill>
              <a:effectLst>
                <a:outerShdw blurRad="38100" dist="38100" dir="2700000" algn="tl">
                  <a:srgbClr val="000000"/>
                </a:outerShdw>
              </a:effectLst>
              <a:latin typeface="+mn-lt"/>
            </a:endParaRPr>
          </a:p>
        </p:txBody>
      </p:sp>
      <p:pic>
        <p:nvPicPr>
          <p:cNvPr id="39938" name="Picture 2"/>
          <p:cNvPicPr>
            <a:picLocks noChangeAspect="1" noChangeArrowheads="1"/>
          </p:cNvPicPr>
          <p:nvPr/>
        </p:nvPicPr>
        <p:blipFill>
          <a:blip r:embed="rId4"/>
          <a:srcRect/>
          <a:stretch>
            <a:fillRect/>
          </a:stretch>
        </p:blipFill>
        <p:spPr bwMode="auto">
          <a:xfrm>
            <a:off x="239713" y="146050"/>
            <a:ext cx="1741487" cy="1100138"/>
          </a:xfrm>
          <a:prstGeom prst="rect">
            <a:avLst/>
          </a:prstGeom>
          <a:noFill/>
          <a:ln w="9525">
            <a:noFill/>
            <a:miter lim="800000"/>
            <a:headEnd/>
            <a:tailEnd/>
          </a:ln>
        </p:spPr>
      </p:pic>
      <p:pic>
        <p:nvPicPr>
          <p:cNvPr id="39939" name="Picture 3"/>
          <p:cNvPicPr>
            <a:picLocks noChangeAspect="1"/>
          </p:cNvPicPr>
          <p:nvPr/>
        </p:nvPicPr>
        <p:blipFill>
          <a:blip r:embed="rId5"/>
          <a:srcRect/>
          <a:stretch>
            <a:fillRect/>
          </a:stretch>
        </p:blipFill>
        <p:spPr bwMode="auto">
          <a:xfrm>
            <a:off x="7467600" y="3571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b="1" smtClean="0">
                <a:solidFill>
                  <a:srgbClr val="00B0F0"/>
                </a:solidFill>
              </a:rPr>
              <a:t>National legal</a:t>
            </a:r>
            <a:r>
              <a:rPr lang="en-US" sz="2800" smtClean="0">
                <a:solidFill>
                  <a:srgbClr val="00B0F0"/>
                </a:solidFill>
              </a:rPr>
              <a:t> </a:t>
            </a:r>
            <a:r>
              <a:rPr lang="en-US" sz="2800" b="1" smtClean="0">
                <a:solidFill>
                  <a:srgbClr val="00B0F0"/>
                </a:solidFill>
              </a:rPr>
              <a:t>framework (I)</a:t>
            </a:r>
          </a:p>
        </p:txBody>
      </p:sp>
      <p:pic>
        <p:nvPicPr>
          <p:cNvPr id="18434"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18435"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
        <p:nvSpPr>
          <p:cNvPr id="7" name="Content Placeholder 2"/>
          <p:cNvSpPr>
            <a:spLocks noGrp="1"/>
          </p:cNvSpPr>
          <p:nvPr/>
        </p:nvSpPr>
        <p:spPr>
          <a:xfrm>
            <a:off x="457200" y="1752600"/>
            <a:ext cx="8229600" cy="4830763"/>
          </a:xfrm>
          <a:prstGeom prst="rect">
            <a:avLst/>
          </a:prstGeom>
        </p:spPr>
        <p:txBody>
          <a:bodyPr>
            <a:normAutofit/>
          </a:bodyPr>
          <a:lstStyle/>
          <a:p>
            <a:pPr marL="342900" indent="-342900">
              <a:spcBef>
                <a:spcPct val="20000"/>
              </a:spcBef>
              <a:buClr>
                <a:srgbClr val="FF0000"/>
              </a:buClr>
              <a:buFont typeface="Wingdings" pitchFamily="2" charset="2"/>
              <a:buChar char="ü"/>
            </a:pPr>
            <a:r>
              <a:rPr lang="en-GB" sz="2600">
                <a:latin typeface="Calibri" pitchFamily="34" charset="0"/>
              </a:rPr>
              <a:t>The Law on Equal Opportunities of Men and Women(2006)</a:t>
            </a:r>
          </a:p>
          <a:p>
            <a:pPr marL="342900" indent="-342900">
              <a:spcBef>
                <a:spcPct val="20000"/>
              </a:spcBef>
              <a:buClr>
                <a:srgbClr val="FF0000"/>
              </a:buClr>
              <a:buFont typeface="Wingdings" pitchFamily="2" charset="2"/>
              <a:buChar char="ü"/>
            </a:pPr>
            <a:r>
              <a:rPr lang="en-GB" sz="2600">
                <a:latin typeface="Calibri" pitchFamily="34" charset="0"/>
              </a:rPr>
              <a:t>The law on ensuring equality(2012)</a:t>
            </a:r>
          </a:p>
          <a:p>
            <a:pPr marL="342900" indent="-342900">
              <a:spcBef>
                <a:spcPct val="20000"/>
              </a:spcBef>
              <a:buClr>
                <a:srgbClr val="FF0000"/>
              </a:buClr>
              <a:buFont typeface="Wingdings" pitchFamily="2" charset="2"/>
              <a:buChar char="ü"/>
            </a:pPr>
            <a:r>
              <a:rPr lang="en-US" sz="2600">
                <a:latin typeface="Calibri" pitchFamily="34" charset="0"/>
              </a:rPr>
              <a:t>National Program to Ensure Gender Equality for 2010-2015 years, including </a:t>
            </a:r>
            <a:r>
              <a:rPr lang="ro-RO" sz="2600">
                <a:latin typeface="Calibri" pitchFamily="34" charset="0"/>
              </a:rPr>
              <a:t>A</a:t>
            </a:r>
            <a:r>
              <a:rPr lang="en-US" sz="2600">
                <a:latin typeface="Calibri" pitchFamily="34" charset="0"/>
              </a:rPr>
              <a:t>ction Plan</a:t>
            </a:r>
          </a:p>
          <a:p>
            <a:pPr marL="342900" indent="-342900">
              <a:spcBef>
                <a:spcPct val="20000"/>
              </a:spcBef>
              <a:buClr>
                <a:srgbClr val="FF0000"/>
              </a:buClr>
              <a:buFont typeface="Wingdings" pitchFamily="2" charset="2"/>
              <a:buChar char="ü"/>
            </a:pPr>
            <a:r>
              <a:rPr lang="en-US" sz="2600">
                <a:latin typeface="Calibri" pitchFamily="34" charset="0"/>
              </a:rPr>
              <a:t>Other strategic documents.</a:t>
            </a:r>
          </a:p>
          <a:p>
            <a:pPr marL="342900" indent="-342900">
              <a:spcBef>
                <a:spcPct val="20000"/>
              </a:spcBef>
              <a:buFont typeface="Arial" charset="0"/>
              <a:buNone/>
            </a:pPr>
            <a:endParaRPr lang="en-US" sz="26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b="1" smtClean="0">
                <a:solidFill>
                  <a:srgbClr val="00B0F0"/>
                </a:solidFill>
              </a:rPr>
              <a:t>National legal</a:t>
            </a:r>
            <a:r>
              <a:rPr lang="en-US" sz="2800" smtClean="0">
                <a:solidFill>
                  <a:srgbClr val="00B0F0"/>
                </a:solidFill>
              </a:rPr>
              <a:t> </a:t>
            </a:r>
            <a:r>
              <a:rPr lang="en-US" sz="2800" b="1" smtClean="0">
                <a:solidFill>
                  <a:srgbClr val="00B0F0"/>
                </a:solidFill>
              </a:rPr>
              <a:t>framework (II)</a:t>
            </a:r>
          </a:p>
        </p:txBody>
      </p:sp>
      <p:sp>
        <p:nvSpPr>
          <p:cNvPr id="3" name="Content Placeholder 2"/>
          <p:cNvSpPr>
            <a:spLocks noGrp="1"/>
          </p:cNvSpPr>
          <p:nvPr>
            <p:ph idx="1"/>
          </p:nvPr>
        </p:nvSpPr>
        <p:spPr/>
        <p:txBody>
          <a:bodyPr rtlCol="0">
            <a:normAutofit lnSpcReduction="10000"/>
          </a:bodyPr>
          <a:lstStyle/>
          <a:p>
            <a:pPr marL="0" indent="0" fontAlgn="auto">
              <a:spcBef>
                <a:spcPct val="30000"/>
              </a:spcBef>
              <a:spcAft>
                <a:spcPts val="0"/>
              </a:spcAft>
              <a:buClr>
                <a:srgbClr val="CC0000"/>
              </a:buClr>
              <a:buFont typeface="Arial" panose="020B0604020202020204" pitchFamily="34" charset="0"/>
              <a:buNone/>
              <a:defRPr/>
            </a:pPr>
            <a:r>
              <a:rPr lang="en-GB" sz="2200" dirty="0"/>
              <a:t>The legal framework is crucial:</a:t>
            </a:r>
          </a:p>
          <a:p>
            <a:pPr fontAlgn="auto">
              <a:spcBef>
                <a:spcPct val="30000"/>
              </a:spcBef>
              <a:spcAft>
                <a:spcPts val="0"/>
              </a:spcAft>
              <a:buClr>
                <a:srgbClr val="CC0000"/>
              </a:buClr>
              <a:buFont typeface="Wingdings" pitchFamily="2" charset="2"/>
              <a:buNone/>
              <a:defRPr/>
            </a:pPr>
            <a:r>
              <a:rPr lang="en-GB" sz="2200" i="1" dirty="0"/>
              <a:t>According to The Law on Equal Opportunities of Men and Women adopted in 2006, NBS is responsible for collection, processing and compilation of gender statistics, but central and local public administration, political parties and other socio-political organizations, legal entities and individuals involved in entrepreneurial activities, will provide to NBS all the needed data disaggregated by sex (art.22).</a:t>
            </a:r>
            <a:r>
              <a:rPr lang="ru-RU" sz="2200" dirty="0"/>
              <a:t> </a:t>
            </a:r>
            <a:endParaRPr lang="en-US" sz="2200" dirty="0"/>
          </a:p>
          <a:p>
            <a:pPr fontAlgn="auto">
              <a:spcBef>
                <a:spcPct val="30000"/>
              </a:spcBef>
              <a:spcAft>
                <a:spcPts val="0"/>
              </a:spcAft>
              <a:buClr>
                <a:srgbClr val="CC0000"/>
              </a:buClr>
              <a:buFont typeface="Wingdings" pitchFamily="2" charset="2"/>
              <a:buNone/>
              <a:defRPr/>
            </a:pPr>
            <a:r>
              <a:rPr lang="en-GB" sz="2100" i="1" dirty="0" smtClean="0"/>
              <a:t>According </a:t>
            </a:r>
            <a:r>
              <a:rPr lang="en-GB" sz="2100" i="1" dirty="0"/>
              <a:t>to the National Development Strategy of National Bureau of Statistics, one of the main priority is promotion of availability of statistical data disaggregated by sex in all areas of statistics and development of gender statistics aimed at providing data support for evidence based policy making related to insuring equality of chances between women and men.</a:t>
            </a:r>
          </a:p>
          <a:p>
            <a:pPr fontAlgn="auto">
              <a:spcAft>
                <a:spcPts val="0"/>
              </a:spcAft>
              <a:buFont typeface="Arial" panose="020B0604020202020204" pitchFamily="34" charset="0"/>
              <a:buChar char="•"/>
              <a:defRPr/>
            </a:pPr>
            <a:endParaRPr lang="en-US" dirty="0"/>
          </a:p>
        </p:txBody>
      </p:sp>
      <p:pic>
        <p:nvPicPr>
          <p:cNvPr id="19459"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19460"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749300"/>
            <a:ext cx="5472113" cy="325438"/>
          </a:xfrm>
        </p:spPr>
        <p:txBody>
          <a:bodyPr/>
          <a:lstStyle/>
          <a:p>
            <a:r>
              <a:rPr lang="en-US" sz="2800" b="1" smtClean="0">
                <a:solidFill>
                  <a:srgbClr val="00B0F0"/>
                </a:solidFill>
              </a:rPr>
              <a:t>Mainstreaming of gender perspective in data production </a:t>
            </a:r>
            <a:r>
              <a:rPr lang="en-US" sz="3000" b="1" smtClean="0">
                <a:solidFill>
                  <a:srgbClr val="00B0F0"/>
                </a:solidFill>
              </a:rPr>
              <a:t>(I)</a:t>
            </a:r>
          </a:p>
        </p:txBody>
      </p:sp>
      <p:pic>
        <p:nvPicPr>
          <p:cNvPr id="20482"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20483"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
        <p:nvSpPr>
          <p:cNvPr id="20484" name="Rectangle 5"/>
          <p:cNvSpPr>
            <a:spLocks noChangeArrowheads="1"/>
          </p:cNvSpPr>
          <p:nvPr/>
        </p:nvSpPr>
        <p:spPr bwMode="auto">
          <a:xfrm>
            <a:off x="762000" y="1676400"/>
            <a:ext cx="7924800" cy="369888"/>
          </a:xfrm>
          <a:prstGeom prst="rect">
            <a:avLst/>
          </a:prstGeom>
          <a:noFill/>
          <a:ln w="9525">
            <a:noFill/>
            <a:miter lim="800000"/>
            <a:headEnd/>
            <a:tailEnd/>
          </a:ln>
        </p:spPr>
        <p:txBody>
          <a:bodyPr>
            <a:spAutoFit/>
          </a:bodyPr>
          <a:lstStyle/>
          <a:p>
            <a:pPr>
              <a:spcBef>
                <a:spcPct val="30000"/>
              </a:spcBef>
              <a:buClr>
                <a:srgbClr val="CC0000"/>
              </a:buClr>
              <a:buFontTx/>
              <a:buChar char="-"/>
            </a:pPr>
            <a:endParaRPr lang="ru-RU">
              <a:latin typeface="Calibri" pitchFamily="34" charset="0"/>
            </a:endParaRPr>
          </a:p>
        </p:txBody>
      </p:sp>
      <p:sp>
        <p:nvSpPr>
          <p:cNvPr id="20485" name="Title 1"/>
          <p:cNvSpPr txBox="1">
            <a:spLocks/>
          </p:cNvSpPr>
          <p:nvPr/>
        </p:nvSpPr>
        <p:spPr bwMode="auto">
          <a:xfrm>
            <a:off x="225425" y="2025650"/>
            <a:ext cx="8677275" cy="3889375"/>
          </a:xfrm>
          <a:prstGeom prst="rect">
            <a:avLst/>
          </a:prstGeom>
          <a:noFill/>
          <a:ln w="9525">
            <a:noFill/>
            <a:miter lim="800000"/>
            <a:headEnd/>
            <a:tailEnd/>
          </a:ln>
        </p:spPr>
        <p:txBody>
          <a:bodyPr anchor="ctr"/>
          <a:lstStyle/>
          <a:p>
            <a:r>
              <a:rPr lang="en-US" sz="2400">
                <a:solidFill>
                  <a:schemeClr val="tx2"/>
                </a:solidFill>
                <a:latin typeface="Calibri" pitchFamily="34" charset="0"/>
              </a:rPr>
              <a:t>The production of gender statistics concerns the entire national statistical system because:</a:t>
            </a:r>
            <a:br>
              <a:rPr lang="en-US" sz="2400">
                <a:solidFill>
                  <a:schemeClr val="tx2"/>
                </a:solidFill>
                <a:latin typeface="Calibri" pitchFamily="34" charset="0"/>
              </a:rPr>
            </a:br>
            <a:r>
              <a:rPr lang="en-US" sz="2400">
                <a:latin typeface="Calibri" pitchFamily="34" charset="0"/>
              </a:rPr>
              <a:t/>
            </a:r>
            <a:br>
              <a:rPr lang="en-US" sz="2400">
                <a:latin typeface="Calibri" pitchFamily="34" charset="0"/>
              </a:rPr>
            </a:br>
            <a:r>
              <a:rPr lang="en-US" sz="2400">
                <a:latin typeface="Calibri" pitchFamily="34" charset="0"/>
              </a:rPr>
              <a:t>• it covers data from different sources and statistical fields.</a:t>
            </a:r>
            <a:br>
              <a:rPr lang="en-US" sz="2400">
                <a:latin typeface="Calibri" pitchFamily="34" charset="0"/>
              </a:rPr>
            </a:br>
            <a:r>
              <a:rPr lang="en-US" sz="2400">
                <a:latin typeface="Calibri" pitchFamily="34" charset="0"/>
              </a:rPr>
              <a:t>• it involves planning, data collection, data analysis and dissemination; and</a:t>
            </a:r>
            <a:br>
              <a:rPr lang="en-US" sz="2400">
                <a:latin typeface="Calibri" pitchFamily="34" charset="0"/>
              </a:rPr>
            </a:br>
            <a:r>
              <a:rPr lang="en-US" sz="2400">
                <a:latin typeface="Calibri" pitchFamily="34" charset="0"/>
              </a:rPr>
              <a:t>• it is NOT limited to the compilation of sex-disaggregated statistics from various fields and their dissemination in gender- focused publications or other products.</a:t>
            </a:r>
            <a:br>
              <a:rPr lang="en-US" sz="2400">
                <a:latin typeface="Calibri" pitchFamily="34" charset="0"/>
              </a:rPr>
            </a:br>
            <a:r>
              <a:rPr lang="en-US" sz="2400">
                <a:latin typeface="Calibri" pitchFamily="34" charset="0"/>
              </a:rPr>
              <a:t>• it should be revised regularly from policy making</a:t>
            </a:r>
            <a:r>
              <a:rPr lang="ro-RO" sz="2400">
                <a:latin typeface="Calibri" pitchFamily="34" charset="0"/>
              </a:rPr>
              <a:t> perspective</a:t>
            </a:r>
            <a:r>
              <a:rPr lang="en-US" sz="2400">
                <a:latin typeface="Calibri" pitchFamily="34" charset="0"/>
              </a:rPr>
              <a:t>, but also </a:t>
            </a:r>
            <a:r>
              <a:rPr lang="ro-RO" sz="2400">
                <a:latin typeface="Calibri" pitchFamily="34" charset="0"/>
              </a:rPr>
              <a:t>should take into account </a:t>
            </a:r>
            <a:r>
              <a:rPr lang="en-US" sz="2400">
                <a:latin typeface="Calibri" pitchFamily="34" charset="0"/>
              </a:rPr>
              <a:t>data quality measurement</a:t>
            </a:r>
            <a:r>
              <a:rPr lang="ro-RO" sz="2400">
                <a:latin typeface="Calibri" pitchFamily="34" charset="0"/>
              </a:rPr>
              <a:t> criteria.</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981200" y="749300"/>
            <a:ext cx="5472113" cy="325438"/>
          </a:xfrm>
        </p:spPr>
        <p:txBody>
          <a:bodyPr/>
          <a:lstStyle/>
          <a:p>
            <a:r>
              <a:rPr lang="en-US" sz="2800" b="1" smtClean="0">
                <a:solidFill>
                  <a:srgbClr val="00B0F0"/>
                </a:solidFill>
              </a:rPr>
              <a:t>Mainstreaming of gender perspective in data production </a:t>
            </a:r>
            <a:r>
              <a:rPr lang="en-US" sz="3000" b="1" smtClean="0">
                <a:solidFill>
                  <a:srgbClr val="00B0F0"/>
                </a:solidFill>
              </a:rPr>
              <a:t>(I</a:t>
            </a:r>
            <a:r>
              <a:rPr lang="ro-RO" sz="3000" b="1" smtClean="0">
                <a:solidFill>
                  <a:srgbClr val="00B0F0"/>
                </a:solidFill>
              </a:rPr>
              <a:t>I</a:t>
            </a:r>
            <a:r>
              <a:rPr lang="en-US" sz="3000" b="1" smtClean="0">
                <a:solidFill>
                  <a:srgbClr val="00B0F0"/>
                </a:solidFill>
              </a:rPr>
              <a:t>)</a:t>
            </a:r>
          </a:p>
        </p:txBody>
      </p:sp>
      <p:pic>
        <p:nvPicPr>
          <p:cNvPr id="41987"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41988"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
        <p:nvSpPr>
          <p:cNvPr id="41989" name="Rectangle 5"/>
          <p:cNvSpPr>
            <a:spLocks noChangeArrowheads="1"/>
          </p:cNvSpPr>
          <p:nvPr/>
        </p:nvSpPr>
        <p:spPr bwMode="auto">
          <a:xfrm>
            <a:off x="762000" y="1654175"/>
            <a:ext cx="7620000" cy="4154984"/>
          </a:xfrm>
          <a:prstGeom prst="rect">
            <a:avLst/>
          </a:prstGeom>
          <a:noFill/>
          <a:ln w="9525">
            <a:noFill/>
            <a:miter lim="800000"/>
            <a:headEnd/>
            <a:tailEnd/>
          </a:ln>
          <a:effectLst/>
        </p:spPr>
        <p:txBody>
          <a:bodyPr>
            <a:spAutoFit/>
          </a:bodyPr>
          <a:lstStyle/>
          <a:p>
            <a:r>
              <a:rPr lang="ro-RO" sz="2200" dirty="0" err="1">
                <a:solidFill>
                  <a:schemeClr val="tx2"/>
                </a:solidFill>
                <a:latin typeface="Calibri" pitchFamily="34" charset="0"/>
              </a:rPr>
              <a:t>To</a:t>
            </a:r>
            <a:r>
              <a:rPr lang="ro-RO" sz="2200" dirty="0">
                <a:solidFill>
                  <a:schemeClr val="tx2"/>
                </a:solidFill>
                <a:latin typeface="Calibri" pitchFamily="34" charset="0"/>
              </a:rPr>
              <a:t> </a:t>
            </a:r>
            <a:r>
              <a:rPr lang="ro-RO" sz="2200" dirty="0" smtClean="0">
                <a:solidFill>
                  <a:schemeClr val="tx2"/>
                </a:solidFill>
                <a:latin typeface="Calibri" pitchFamily="34" charset="0"/>
              </a:rPr>
              <a:t>a</a:t>
            </a:r>
            <a:r>
              <a:rPr lang="en-US" sz="2200" dirty="0" smtClean="0">
                <a:solidFill>
                  <a:schemeClr val="tx2"/>
                </a:solidFill>
                <a:latin typeface="Calibri" pitchFamily="34" charset="0"/>
              </a:rPr>
              <a:t>d</a:t>
            </a:r>
            <a:r>
              <a:rPr lang="ro-RO" sz="2200" dirty="0" err="1" smtClean="0">
                <a:solidFill>
                  <a:schemeClr val="tx2"/>
                </a:solidFill>
                <a:latin typeface="Calibri" pitchFamily="34" charset="0"/>
              </a:rPr>
              <a:t>equately</a:t>
            </a:r>
            <a:r>
              <a:rPr lang="ro-RO" sz="2200" dirty="0" smtClean="0">
                <a:solidFill>
                  <a:schemeClr val="tx2"/>
                </a:solidFill>
                <a:latin typeface="Calibri" pitchFamily="34" charset="0"/>
              </a:rPr>
              <a:t> </a:t>
            </a:r>
            <a:r>
              <a:rPr lang="ro-RO" sz="2200" dirty="0">
                <a:solidFill>
                  <a:schemeClr val="tx2"/>
                </a:solidFill>
                <a:latin typeface="Calibri" pitchFamily="34" charset="0"/>
              </a:rPr>
              <a:t>reflect </a:t>
            </a:r>
            <a:r>
              <a:rPr lang="ro-RO" sz="2200" dirty="0" err="1">
                <a:solidFill>
                  <a:schemeClr val="tx2"/>
                </a:solidFill>
                <a:latin typeface="Calibri" pitchFamily="34" charset="0"/>
              </a:rPr>
              <a:t>gender</a:t>
            </a:r>
            <a:r>
              <a:rPr lang="ro-RO" sz="2200" dirty="0">
                <a:solidFill>
                  <a:schemeClr val="tx2"/>
                </a:solidFill>
                <a:latin typeface="Calibri" pitchFamily="34" charset="0"/>
              </a:rPr>
              <a:t> </a:t>
            </a:r>
            <a:r>
              <a:rPr lang="ro-RO" sz="2200" dirty="0" err="1">
                <a:solidFill>
                  <a:schemeClr val="tx2"/>
                </a:solidFill>
                <a:latin typeface="Calibri" pitchFamily="34" charset="0"/>
              </a:rPr>
              <a:t>issues</a:t>
            </a:r>
            <a:r>
              <a:rPr lang="ro-RO" sz="2200" dirty="0">
                <a:solidFill>
                  <a:schemeClr val="tx2"/>
                </a:solidFill>
                <a:latin typeface="Calibri" pitchFamily="34" charset="0"/>
              </a:rPr>
              <a:t>, </a:t>
            </a:r>
            <a:r>
              <a:rPr lang="ro-RO" sz="2200" dirty="0" err="1">
                <a:solidFill>
                  <a:schemeClr val="tx2"/>
                </a:solidFill>
                <a:latin typeface="Calibri" pitchFamily="34" charset="0"/>
              </a:rPr>
              <a:t>statistics</a:t>
            </a:r>
            <a:r>
              <a:rPr lang="ro-RO" sz="2200" dirty="0">
                <a:solidFill>
                  <a:schemeClr val="tx2"/>
                </a:solidFill>
                <a:latin typeface="Calibri" pitchFamily="34" charset="0"/>
              </a:rPr>
              <a:t> </a:t>
            </a:r>
            <a:r>
              <a:rPr lang="ro-RO" sz="2200" dirty="0" err="1">
                <a:solidFill>
                  <a:schemeClr val="tx2"/>
                </a:solidFill>
                <a:latin typeface="Calibri" pitchFamily="34" charset="0"/>
              </a:rPr>
              <a:t>need</a:t>
            </a:r>
            <a:r>
              <a:rPr lang="ro-RO" sz="2200" dirty="0">
                <a:solidFill>
                  <a:schemeClr val="tx2"/>
                </a:solidFill>
                <a:latin typeface="Calibri" pitchFamily="34" charset="0"/>
              </a:rPr>
              <a:t> </a:t>
            </a:r>
            <a:r>
              <a:rPr lang="ro-RO" sz="2200" dirty="0" err="1">
                <a:solidFill>
                  <a:schemeClr val="tx2"/>
                </a:solidFill>
                <a:latin typeface="Calibri" pitchFamily="34" charset="0"/>
              </a:rPr>
              <a:t>to</a:t>
            </a:r>
            <a:r>
              <a:rPr lang="ro-RO" sz="2200" dirty="0">
                <a:solidFill>
                  <a:schemeClr val="tx2"/>
                </a:solidFill>
                <a:latin typeface="Calibri" pitchFamily="34" charset="0"/>
              </a:rPr>
              <a:t>:</a:t>
            </a:r>
            <a:r>
              <a:rPr lang="en-US" sz="2200" dirty="0">
                <a:solidFill>
                  <a:schemeClr val="tx2"/>
                </a:solidFill>
                <a:latin typeface="Calibri" pitchFamily="34" charset="0"/>
              </a:rPr>
              <a:t/>
            </a:r>
            <a:br>
              <a:rPr lang="en-US" sz="2200" dirty="0">
                <a:solidFill>
                  <a:schemeClr val="tx2"/>
                </a:solidFill>
                <a:latin typeface="Calibri" pitchFamily="34" charset="0"/>
              </a:rPr>
            </a:br>
            <a:r>
              <a:rPr lang="en-US" sz="2200" dirty="0">
                <a:latin typeface="Calibri" pitchFamily="34" charset="0"/>
              </a:rPr>
              <a:t/>
            </a:r>
            <a:br>
              <a:rPr lang="en-US" sz="2200" dirty="0">
                <a:latin typeface="Calibri" pitchFamily="34" charset="0"/>
              </a:rPr>
            </a:br>
            <a:r>
              <a:rPr lang="en-US" sz="2200" dirty="0">
                <a:latin typeface="Calibri" pitchFamily="34" charset="0"/>
              </a:rPr>
              <a:t>• </a:t>
            </a:r>
            <a:r>
              <a:rPr lang="ro-RO" sz="2200" dirty="0">
                <a:latin typeface="Calibri" pitchFamily="34" charset="0"/>
              </a:rPr>
              <a:t>focus on </a:t>
            </a:r>
            <a:r>
              <a:rPr lang="ro-RO" sz="2200" dirty="0" err="1">
                <a:latin typeface="Calibri" pitchFamily="34" charset="0"/>
              </a:rPr>
              <a:t>area</a:t>
            </a:r>
            <a:r>
              <a:rPr lang="ro-RO" sz="2200" dirty="0">
                <a:latin typeface="Calibri" pitchFamily="34" charset="0"/>
              </a:rPr>
              <a:t> of concern </a:t>
            </a:r>
            <a:r>
              <a:rPr lang="ro-RO" sz="2200" dirty="0" err="1">
                <a:latin typeface="Calibri" pitchFamily="34" charset="0"/>
              </a:rPr>
              <a:t>where</a:t>
            </a:r>
            <a:r>
              <a:rPr lang="ro-RO" sz="2200" dirty="0">
                <a:latin typeface="Calibri" pitchFamily="34" charset="0"/>
              </a:rPr>
              <a:t> </a:t>
            </a:r>
            <a:r>
              <a:rPr lang="ro-RO" sz="2200" dirty="0" err="1">
                <a:latin typeface="Calibri" pitchFamily="34" charset="0"/>
              </a:rPr>
              <a:t>women</a:t>
            </a:r>
            <a:r>
              <a:rPr lang="ro-RO" sz="2200" dirty="0">
                <a:latin typeface="Calibri" pitchFamily="34" charset="0"/>
              </a:rPr>
              <a:t> </a:t>
            </a:r>
            <a:r>
              <a:rPr lang="ro-RO" sz="2200" dirty="0" err="1">
                <a:latin typeface="Calibri" pitchFamily="34" charset="0"/>
              </a:rPr>
              <a:t>and</a:t>
            </a:r>
            <a:r>
              <a:rPr lang="ro-RO" sz="2200" dirty="0">
                <a:latin typeface="Calibri" pitchFamily="34" charset="0"/>
              </a:rPr>
              <a:t> </a:t>
            </a:r>
            <a:r>
              <a:rPr lang="ro-RO" sz="2200" dirty="0" err="1">
                <a:latin typeface="Calibri" pitchFamily="34" charset="0"/>
              </a:rPr>
              <a:t>men</a:t>
            </a:r>
            <a:r>
              <a:rPr lang="ro-RO" sz="2200" dirty="0">
                <a:latin typeface="Calibri" pitchFamily="34" charset="0"/>
              </a:rPr>
              <a:t> </a:t>
            </a:r>
            <a:r>
              <a:rPr lang="ro-RO" sz="2200" dirty="0" err="1">
                <a:latin typeface="Calibri" pitchFamily="34" charset="0"/>
              </a:rPr>
              <a:t>may</a:t>
            </a:r>
            <a:r>
              <a:rPr lang="ro-RO" sz="2200" dirty="0">
                <a:latin typeface="Calibri" pitchFamily="34" charset="0"/>
              </a:rPr>
              <a:t> </a:t>
            </a:r>
            <a:r>
              <a:rPr lang="ro-RO" sz="2200" dirty="0" err="1">
                <a:latin typeface="Calibri" pitchFamily="34" charset="0"/>
              </a:rPr>
              <a:t>not</a:t>
            </a:r>
            <a:r>
              <a:rPr lang="ro-RO" sz="2200" dirty="0">
                <a:latin typeface="Calibri" pitchFamily="34" charset="0"/>
              </a:rPr>
              <a:t> </a:t>
            </a:r>
            <a:r>
              <a:rPr lang="ro-RO" sz="2200" dirty="0" err="1">
                <a:latin typeface="Calibri" pitchFamily="34" charset="0"/>
              </a:rPr>
              <a:t>have</a:t>
            </a:r>
            <a:r>
              <a:rPr lang="ro-RO" sz="2200" dirty="0">
                <a:latin typeface="Calibri" pitchFamily="34" charset="0"/>
              </a:rPr>
              <a:t> </a:t>
            </a:r>
            <a:r>
              <a:rPr lang="ro-RO" sz="2200" dirty="0" err="1">
                <a:latin typeface="Calibri" pitchFamily="34" charset="0"/>
              </a:rPr>
              <a:t>equal</a:t>
            </a:r>
            <a:r>
              <a:rPr lang="ro-RO" sz="2200" dirty="0">
                <a:latin typeface="Calibri" pitchFamily="34" charset="0"/>
              </a:rPr>
              <a:t> </a:t>
            </a:r>
            <a:r>
              <a:rPr lang="ro-RO" sz="2200" dirty="0" err="1">
                <a:latin typeface="Calibri" pitchFamily="34" charset="0"/>
              </a:rPr>
              <a:t>opportunities</a:t>
            </a:r>
            <a:r>
              <a:rPr lang="ro-RO" sz="2200" dirty="0">
                <a:latin typeface="Calibri" pitchFamily="34" charset="0"/>
              </a:rPr>
              <a:t> or status, or </a:t>
            </a:r>
            <a:r>
              <a:rPr lang="ro-RO" sz="2200" dirty="0" err="1">
                <a:latin typeface="Calibri" pitchFamily="34" charset="0"/>
              </a:rPr>
              <a:t>their</a:t>
            </a:r>
            <a:r>
              <a:rPr lang="ro-RO" sz="2200" dirty="0">
                <a:latin typeface="Calibri" pitchFamily="34" charset="0"/>
              </a:rPr>
              <a:t> </a:t>
            </a:r>
            <a:r>
              <a:rPr lang="ro-RO" sz="2200" dirty="0" err="1">
                <a:latin typeface="Calibri" pitchFamily="34" charset="0"/>
              </a:rPr>
              <a:t>lives</a:t>
            </a:r>
            <a:r>
              <a:rPr lang="ro-RO" sz="2200" dirty="0">
                <a:latin typeface="Calibri" pitchFamily="34" charset="0"/>
              </a:rPr>
              <a:t> are </a:t>
            </a:r>
            <a:r>
              <a:rPr lang="ro-RO" sz="2200" dirty="0" err="1">
                <a:latin typeface="Calibri" pitchFamily="34" charset="0"/>
              </a:rPr>
              <a:t>affected</a:t>
            </a:r>
            <a:r>
              <a:rPr lang="ro-RO" sz="2200" dirty="0">
                <a:latin typeface="Calibri" pitchFamily="34" charset="0"/>
              </a:rPr>
              <a:t> </a:t>
            </a:r>
            <a:r>
              <a:rPr lang="ro-RO" sz="2200" dirty="0" err="1">
                <a:latin typeface="Calibri" pitchFamily="34" charset="0"/>
              </a:rPr>
              <a:t>differently</a:t>
            </a:r>
            <a:r>
              <a:rPr lang="en-US" sz="2200" dirty="0">
                <a:latin typeface="Calibri" pitchFamily="34" charset="0"/>
              </a:rPr>
              <a:t>;</a:t>
            </a:r>
            <a:br>
              <a:rPr lang="en-US" sz="2200" dirty="0">
                <a:latin typeface="Calibri" pitchFamily="34" charset="0"/>
              </a:rPr>
            </a:br>
            <a:r>
              <a:rPr lang="en-US" sz="2200" dirty="0">
                <a:latin typeface="Calibri" pitchFamily="34" charset="0"/>
              </a:rPr>
              <a:t>• take into account specific population groups where gender inequality is likely to be present or more pronounced;</a:t>
            </a:r>
            <a:br>
              <a:rPr lang="en-US" sz="2200" dirty="0">
                <a:latin typeface="Calibri" pitchFamily="34" charset="0"/>
              </a:rPr>
            </a:br>
            <a:r>
              <a:rPr lang="en-US" sz="2200" dirty="0">
                <a:latin typeface="Calibri" pitchFamily="34" charset="0"/>
              </a:rPr>
              <a:t>• use concepts, definitions and measurement methods that can reflect status of women and men, gender roles in society;</a:t>
            </a:r>
          </a:p>
          <a:p>
            <a:pPr>
              <a:buFontTx/>
              <a:buChar char="•"/>
            </a:pPr>
            <a:r>
              <a:rPr lang="en-US" sz="2200" dirty="0">
                <a:latin typeface="Calibri" pitchFamily="34" charset="0"/>
              </a:rPr>
              <a:t> use data from different sources where collections tools are reliable.</a:t>
            </a:r>
          </a:p>
          <a:p>
            <a:endParaRPr lang="ru-RU" sz="22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981200" y="749300"/>
            <a:ext cx="5472113" cy="325438"/>
          </a:xfrm>
        </p:spPr>
        <p:txBody>
          <a:bodyPr/>
          <a:lstStyle/>
          <a:p>
            <a:r>
              <a:rPr lang="en-US" sz="2800" b="1" smtClean="0">
                <a:solidFill>
                  <a:srgbClr val="00B0F0"/>
                </a:solidFill>
              </a:rPr>
              <a:t>Mainstreaming of gender perspective in data production </a:t>
            </a:r>
            <a:r>
              <a:rPr lang="en-US" sz="3000" b="1" smtClean="0">
                <a:solidFill>
                  <a:srgbClr val="00B0F0"/>
                </a:solidFill>
              </a:rPr>
              <a:t>(</a:t>
            </a:r>
            <a:r>
              <a:rPr lang="ro-RO" sz="3000" b="1" smtClean="0">
                <a:solidFill>
                  <a:srgbClr val="00B0F0"/>
                </a:solidFill>
              </a:rPr>
              <a:t>I</a:t>
            </a:r>
            <a:r>
              <a:rPr lang="en-US" sz="3000" b="1" smtClean="0">
                <a:solidFill>
                  <a:srgbClr val="00B0F0"/>
                </a:solidFill>
              </a:rPr>
              <a:t>II)</a:t>
            </a:r>
          </a:p>
        </p:txBody>
      </p:sp>
      <p:pic>
        <p:nvPicPr>
          <p:cNvPr id="21506" name="Picture 2"/>
          <p:cNvPicPr>
            <a:picLocks noChangeAspect="1" noChangeArrowheads="1"/>
          </p:cNvPicPr>
          <p:nvPr/>
        </p:nvPicPr>
        <p:blipFill>
          <a:blip r:embed="rId2"/>
          <a:srcRect/>
          <a:stretch>
            <a:fillRect/>
          </a:stretch>
        </p:blipFill>
        <p:spPr bwMode="auto">
          <a:xfrm>
            <a:off x="239713" y="146050"/>
            <a:ext cx="1741487" cy="1100138"/>
          </a:xfrm>
          <a:prstGeom prst="rect">
            <a:avLst/>
          </a:prstGeom>
          <a:noFill/>
          <a:ln w="9525">
            <a:noFill/>
            <a:miter lim="800000"/>
            <a:headEnd/>
            <a:tailEnd/>
          </a:ln>
        </p:spPr>
      </p:pic>
      <p:pic>
        <p:nvPicPr>
          <p:cNvPr id="21507" name="Picture 4"/>
          <p:cNvPicPr>
            <a:picLocks noChangeAspect="1"/>
          </p:cNvPicPr>
          <p:nvPr/>
        </p:nvPicPr>
        <p:blipFill>
          <a:blip r:embed="rId3"/>
          <a:srcRect/>
          <a:stretch>
            <a:fillRect/>
          </a:stretch>
        </p:blipFill>
        <p:spPr bwMode="auto">
          <a:xfrm>
            <a:off x="7467600" y="357188"/>
            <a:ext cx="1371600" cy="785812"/>
          </a:xfrm>
          <a:prstGeom prst="rect">
            <a:avLst/>
          </a:prstGeom>
          <a:noFill/>
          <a:ln w="9525">
            <a:noFill/>
            <a:miter lim="800000"/>
            <a:headEnd/>
            <a:tailEnd/>
          </a:ln>
        </p:spPr>
      </p:pic>
      <p:sp>
        <p:nvSpPr>
          <p:cNvPr id="3" name="Dreptunghi 2"/>
          <p:cNvSpPr/>
          <p:nvPr/>
        </p:nvSpPr>
        <p:spPr>
          <a:xfrm>
            <a:off x="533400" y="2057400"/>
            <a:ext cx="7696200" cy="3939540"/>
          </a:xfrm>
          <a:prstGeom prst="rect">
            <a:avLst/>
          </a:prstGeom>
        </p:spPr>
        <p:txBody>
          <a:bodyPr>
            <a:spAutoFit/>
          </a:bodyPr>
          <a:lstStyle/>
          <a:p>
            <a:r>
              <a:rPr lang="ro-RO" sz="2400" dirty="0">
                <a:solidFill>
                  <a:schemeClr val="accent1"/>
                </a:solidFill>
                <a:latin typeface="Calibri" pitchFamily="34" charset="0"/>
              </a:rPr>
              <a:t>It </a:t>
            </a:r>
            <a:r>
              <a:rPr lang="ro-RO" sz="2400" dirty="0" err="1">
                <a:solidFill>
                  <a:schemeClr val="accent1"/>
                </a:solidFill>
                <a:latin typeface="Calibri" pitchFamily="34" charset="0"/>
              </a:rPr>
              <a:t>is</a:t>
            </a:r>
            <a:r>
              <a:rPr lang="ro-RO" sz="2400" dirty="0">
                <a:solidFill>
                  <a:schemeClr val="accent1"/>
                </a:solidFill>
                <a:latin typeface="Calibri" pitchFamily="34" charset="0"/>
              </a:rPr>
              <a:t> important </a:t>
            </a:r>
            <a:r>
              <a:rPr lang="ro-RO" sz="2400" dirty="0" err="1">
                <a:solidFill>
                  <a:schemeClr val="accent1"/>
                </a:solidFill>
                <a:latin typeface="Calibri" pitchFamily="34" charset="0"/>
              </a:rPr>
              <a:t>to</a:t>
            </a:r>
            <a:r>
              <a:rPr lang="ro-RO" sz="2400" dirty="0">
                <a:solidFill>
                  <a:schemeClr val="accent1"/>
                </a:solidFill>
                <a:latin typeface="Calibri" pitchFamily="34" charset="0"/>
              </a:rPr>
              <a:t> </a:t>
            </a:r>
            <a:r>
              <a:rPr lang="ro-RO" sz="2400" dirty="0" err="1">
                <a:solidFill>
                  <a:schemeClr val="accent1"/>
                </a:solidFill>
                <a:latin typeface="Calibri" pitchFamily="34" charset="0"/>
              </a:rPr>
              <a:t>have</a:t>
            </a:r>
            <a:r>
              <a:rPr lang="ro-RO" sz="2400" dirty="0">
                <a:solidFill>
                  <a:schemeClr val="accent1"/>
                </a:solidFill>
                <a:latin typeface="Calibri" pitchFamily="34" charset="0"/>
              </a:rPr>
              <a:t> a </a:t>
            </a:r>
            <a:r>
              <a:rPr lang="ro-RO" sz="2400" dirty="0" err="1">
                <a:solidFill>
                  <a:schemeClr val="accent1"/>
                </a:solidFill>
                <a:latin typeface="Calibri" pitchFamily="34" charset="0"/>
              </a:rPr>
              <a:t>demand</a:t>
            </a:r>
            <a:r>
              <a:rPr lang="ro-RO" sz="2400" dirty="0">
                <a:solidFill>
                  <a:schemeClr val="accent1"/>
                </a:solidFill>
                <a:latin typeface="Calibri" pitchFamily="34" charset="0"/>
              </a:rPr>
              <a:t> </a:t>
            </a:r>
            <a:r>
              <a:rPr lang="ro-RO" sz="2400" dirty="0" err="1">
                <a:solidFill>
                  <a:schemeClr val="accent1"/>
                </a:solidFill>
                <a:latin typeface="Calibri" pitchFamily="34" charset="0"/>
              </a:rPr>
              <a:t>from</a:t>
            </a:r>
            <a:r>
              <a:rPr lang="ro-RO" sz="2400" dirty="0">
                <a:solidFill>
                  <a:schemeClr val="accent1"/>
                </a:solidFill>
                <a:latin typeface="Calibri" pitchFamily="34" charset="0"/>
              </a:rPr>
              <a:t> </a:t>
            </a:r>
            <a:r>
              <a:rPr lang="ro-RO" sz="2400" dirty="0" err="1">
                <a:solidFill>
                  <a:schemeClr val="accent1"/>
                </a:solidFill>
                <a:latin typeface="Calibri" pitchFamily="34" charset="0"/>
              </a:rPr>
              <a:t>policy</a:t>
            </a:r>
            <a:r>
              <a:rPr lang="ro-RO" sz="2400" dirty="0">
                <a:solidFill>
                  <a:schemeClr val="accent1"/>
                </a:solidFill>
                <a:latin typeface="Calibri" pitchFamily="34" charset="0"/>
              </a:rPr>
              <a:t> </a:t>
            </a:r>
            <a:r>
              <a:rPr lang="ro-RO" sz="2400" dirty="0" err="1">
                <a:solidFill>
                  <a:schemeClr val="accent1"/>
                </a:solidFill>
                <a:latin typeface="Calibri" pitchFamily="34" charset="0"/>
              </a:rPr>
              <a:t>makers</a:t>
            </a:r>
            <a:r>
              <a:rPr lang="ro-RO" sz="2400" dirty="0">
                <a:solidFill>
                  <a:schemeClr val="accent1"/>
                </a:solidFill>
                <a:latin typeface="Calibri" pitchFamily="34" charset="0"/>
              </a:rPr>
              <a:t>!</a:t>
            </a:r>
          </a:p>
          <a:p>
            <a:endParaRPr lang="ro-RO" sz="1000" dirty="0">
              <a:latin typeface="Calibri" pitchFamily="34" charset="0"/>
            </a:endParaRPr>
          </a:p>
          <a:p>
            <a:r>
              <a:rPr lang="en-US" sz="2400" dirty="0">
                <a:latin typeface="Calibri" pitchFamily="34" charset="0"/>
              </a:rPr>
              <a:t>According to the Action Plan of National Program to Ensure Gender Equality for 2010-2015, there were specific actions to be taken by NBS in order to improve the data availability for production of gender statistics:</a:t>
            </a:r>
          </a:p>
          <a:p>
            <a:endParaRPr lang="en-US" sz="2400" dirty="0">
              <a:latin typeface="Calibri" pitchFamily="34" charset="0"/>
            </a:endParaRPr>
          </a:p>
          <a:p>
            <a:pPr>
              <a:buFontTx/>
              <a:buAutoNum type="arabicPeriod"/>
            </a:pPr>
            <a:r>
              <a:rPr lang="en-US" sz="2400" dirty="0">
                <a:latin typeface="Calibri" pitchFamily="34" charset="0"/>
                <a:cs typeface="Arial" charset="0"/>
              </a:rPr>
              <a:t>Reconciliation of professional  and private </a:t>
            </a:r>
            <a:r>
              <a:rPr lang="en-US" sz="2400" dirty="0" smtClean="0">
                <a:latin typeface="Calibri" pitchFamily="34" charset="0"/>
                <a:cs typeface="Arial" charset="0"/>
              </a:rPr>
              <a:t>life (2010)</a:t>
            </a:r>
            <a:endParaRPr lang="en-US" sz="2400" dirty="0">
              <a:latin typeface="Calibri" pitchFamily="34" charset="0"/>
              <a:cs typeface="Arial" charset="0"/>
            </a:endParaRPr>
          </a:p>
          <a:p>
            <a:pPr>
              <a:buFontTx/>
              <a:buAutoNum type="arabicPeriod"/>
            </a:pPr>
            <a:r>
              <a:rPr lang="en-US" sz="2400" dirty="0">
                <a:latin typeface="Calibri" pitchFamily="34" charset="0"/>
                <a:cs typeface="Arial" charset="0"/>
              </a:rPr>
              <a:t>School to work </a:t>
            </a:r>
            <a:r>
              <a:rPr lang="en-US" sz="2400" dirty="0" smtClean="0">
                <a:latin typeface="Calibri" pitchFamily="34" charset="0"/>
                <a:cs typeface="Arial" charset="0"/>
              </a:rPr>
              <a:t>transition (2014)</a:t>
            </a:r>
            <a:endParaRPr lang="en-US" sz="2400" dirty="0">
              <a:latin typeface="Calibri" pitchFamily="34" charset="0"/>
              <a:cs typeface="Arial" charset="0"/>
            </a:endParaRPr>
          </a:p>
          <a:p>
            <a:pPr>
              <a:buFontTx/>
              <a:buAutoNum type="arabicPeriod"/>
            </a:pPr>
            <a:r>
              <a:rPr lang="en-US" sz="2400" dirty="0">
                <a:latin typeface="Calibri" pitchFamily="34" charset="0"/>
              </a:rPr>
              <a:t>Violence against women (2010)</a:t>
            </a:r>
          </a:p>
          <a:p>
            <a:pPr>
              <a:buFontTx/>
              <a:buAutoNum type="arabicPeriod"/>
            </a:pPr>
            <a:r>
              <a:rPr lang="en-US" sz="2400" dirty="0">
                <a:latin typeface="Calibri" pitchFamily="34" charset="0"/>
                <a:cs typeface="Arial" charset="0"/>
              </a:rPr>
              <a:t>Time Use Survey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600200" y="155575"/>
            <a:ext cx="6248400" cy="654050"/>
          </a:xfrm>
        </p:spPr>
        <p:txBody>
          <a:bodyPr/>
          <a:lstStyle/>
          <a:p>
            <a:r>
              <a:rPr lang="en-US" sz="2800" b="1" smtClean="0">
                <a:solidFill>
                  <a:srgbClr val="00B0F0"/>
                </a:solidFill>
              </a:rPr>
              <a:t/>
            </a:r>
            <a:br>
              <a:rPr lang="en-US" sz="2800" b="1" smtClean="0">
                <a:solidFill>
                  <a:srgbClr val="00B0F0"/>
                </a:solidFill>
              </a:rPr>
            </a:br>
            <a:r>
              <a:rPr lang="en-US" sz="2800" b="1" smtClean="0">
                <a:solidFill>
                  <a:srgbClr val="00B0F0"/>
                </a:solidFill>
              </a:rPr>
              <a:t/>
            </a:r>
            <a:br>
              <a:rPr lang="en-US" sz="2800" b="1" smtClean="0">
                <a:solidFill>
                  <a:srgbClr val="00B0F0"/>
                </a:solidFill>
              </a:rPr>
            </a:br>
            <a:r>
              <a:rPr lang="en-US" sz="2800" b="1" smtClean="0">
                <a:solidFill>
                  <a:srgbClr val="00B0F0"/>
                </a:solidFill>
              </a:rPr>
              <a:t>Engagement mechanism with users (I)</a:t>
            </a:r>
            <a:r>
              <a:rPr lang="en-AU" sz="2800" b="1" i="1" smtClean="0">
                <a:solidFill>
                  <a:srgbClr val="00B0F0"/>
                </a:solidFill>
              </a:rPr>
              <a:t/>
            </a:r>
            <a:br>
              <a:rPr lang="en-AU" sz="2800" b="1" i="1" smtClean="0">
                <a:solidFill>
                  <a:srgbClr val="00B0F0"/>
                </a:solidFill>
              </a:rPr>
            </a:br>
            <a:r>
              <a:rPr lang="en-AU" sz="2800" b="1" i="1" smtClean="0">
                <a:solidFill>
                  <a:srgbClr val="00B0F0"/>
                </a:solidFill>
              </a:rPr>
              <a:t/>
            </a:r>
            <a:br>
              <a:rPr lang="en-AU" sz="2800" b="1" i="1" smtClean="0">
                <a:solidFill>
                  <a:srgbClr val="00B0F0"/>
                </a:solidFill>
              </a:rPr>
            </a:br>
            <a:endParaRPr lang="en-US" sz="2800" b="1" smtClean="0">
              <a:solidFill>
                <a:srgbClr val="00B0F0"/>
              </a:solidFill>
            </a:endParaRPr>
          </a:p>
        </p:txBody>
      </p:sp>
      <p:pic>
        <p:nvPicPr>
          <p:cNvPr id="23554" name="Picture 2"/>
          <p:cNvPicPr>
            <a:picLocks noChangeAspect="1" noChangeArrowheads="1"/>
          </p:cNvPicPr>
          <p:nvPr/>
        </p:nvPicPr>
        <p:blipFill>
          <a:blip r:embed="rId2"/>
          <a:srcRect/>
          <a:stretch>
            <a:fillRect/>
          </a:stretch>
        </p:blipFill>
        <p:spPr bwMode="auto">
          <a:xfrm>
            <a:off x="85725" y="146050"/>
            <a:ext cx="1741488" cy="1100138"/>
          </a:xfrm>
          <a:prstGeom prst="rect">
            <a:avLst/>
          </a:prstGeom>
          <a:noFill/>
          <a:ln w="9525">
            <a:noFill/>
            <a:miter lim="800000"/>
            <a:headEnd/>
            <a:tailEnd/>
          </a:ln>
        </p:spPr>
      </p:pic>
      <p:pic>
        <p:nvPicPr>
          <p:cNvPr id="23555" name="Picture 4"/>
          <p:cNvPicPr>
            <a:picLocks noChangeAspect="1"/>
          </p:cNvPicPr>
          <p:nvPr/>
        </p:nvPicPr>
        <p:blipFill>
          <a:blip r:embed="rId3"/>
          <a:srcRect/>
          <a:stretch>
            <a:fillRect/>
          </a:stretch>
        </p:blipFill>
        <p:spPr bwMode="auto">
          <a:xfrm>
            <a:off x="7688263" y="141288"/>
            <a:ext cx="1371600" cy="785812"/>
          </a:xfrm>
          <a:prstGeom prst="rect">
            <a:avLst/>
          </a:prstGeom>
          <a:noFill/>
          <a:ln w="9525">
            <a:noFill/>
            <a:miter lim="800000"/>
            <a:headEnd/>
            <a:tailEnd/>
          </a:ln>
        </p:spPr>
      </p:pic>
      <p:sp>
        <p:nvSpPr>
          <p:cNvPr id="7" name="Dreptunghi 6"/>
          <p:cNvSpPr/>
          <p:nvPr/>
        </p:nvSpPr>
        <p:spPr>
          <a:xfrm>
            <a:off x="528638" y="1662113"/>
            <a:ext cx="8153400" cy="4376737"/>
          </a:xfrm>
          <a:prstGeom prst="rect">
            <a:avLst/>
          </a:prstGeom>
        </p:spPr>
        <p:txBody>
          <a:bodyPr>
            <a:spAutoFit/>
          </a:bodyPr>
          <a:lstStyle/>
          <a:p>
            <a:pPr marL="285750" indent="-285750">
              <a:spcBef>
                <a:spcPct val="30000"/>
              </a:spcBef>
              <a:buClr>
                <a:srgbClr val="CC0000"/>
              </a:buClr>
              <a:buFont typeface="Arial" charset="0"/>
              <a:buChar char="•"/>
            </a:pPr>
            <a:r>
              <a:rPr lang="en-AU" b="1">
                <a:solidFill>
                  <a:srgbClr val="00B0F0"/>
                </a:solidFill>
                <a:latin typeface="Calibri" pitchFamily="34" charset="0"/>
              </a:rPr>
              <a:t>User advisory groups</a:t>
            </a:r>
          </a:p>
          <a:p>
            <a:pPr marL="285750" indent="-285750">
              <a:spcBef>
                <a:spcPct val="30000"/>
              </a:spcBef>
              <a:buClr>
                <a:srgbClr val="CC0000"/>
              </a:buClr>
              <a:buFontTx/>
              <a:buChar char="-"/>
            </a:pPr>
            <a:r>
              <a:rPr lang="en-GB">
                <a:latin typeface="Calibri" pitchFamily="34" charset="0"/>
              </a:rPr>
              <a:t>Annual consultation board in the context of revision NBS work plan </a:t>
            </a:r>
          </a:p>
          <a:p>
            <a:pPr marL="285750" indent="-285750">
              <a:spcBef>
                <a:spcPct val="30000"/>
              </a:spcBef>
              <a:buClr>
                <a:srgbClr val="CC0000"/>
              </a:buClr>
              <a:buFontTx/>
              <a:buChar char="-"/>
            </a:pPr>
            <a:r>
              <a:rPr lang="en-GB">
                <a:latin typeface="Calibri" pitchFamily="34" charset="0"/>
              </a:rPr>
              <a:t>Inter-ministerial working group coordinating the implementation process of production and dissemination of gender statistics, namely the gender focal points</a:t>
            </a:r>
          </a:p>
          <a:p>
            <a:pPr marL="285750" indent="-285750"/>
            <a:endParaRPr lang="en-US">
              <a:latin typeface="Calibri" pitchFamily="34" charset="0"/>
            </a:endParaRPr>
          </a:p>
          <a:p>
            <a:pPr marL="285750" indent="-285750"/>
            <a:r>
              <a:rPr lang="ro-RO">
                <a:latin typeface="Calibri" pitchFamily="34" charset="0"/>
              </a:rPr>
              <a:t>• </a:t>
            </a:r>
            <a:r>
              <a:rPr lang="ro-RO" b="1">
                <a:solidFill>
                  <a:srgbClr val="00B0F0"/>
                </a:solidFill>
                <a:latin typeface="Calibri" pitchFamily="34" charset="0"/>
              </a:rPr>
              <a:t>User satisfaction surveys:</a:t>
            </a:r>
          </a:p>
          <a:p>
            <a:pPr marL="285750" indent="-285750"/>
            <a:r>
              <a:rPr lang="ro-RO">
                <a:latin typeface="Calibri" pitchFamily="34" charset="0"/>
              </a:rPr>
              <a:t>–  can consider views of individual organisation in depth.</a:t>
            </a:r>
          </a:p>
          <a:p>
            <a:pPr marL="285750" indent="-285750"/>
            <a:r>
              <a:rPr lang="ro-RO">
                <a:latin typeface="Calibri" pitchFamily="34" charset="0"/>
              </a:rPr>
              <a:t>–  can employ mix of survey methods, e.g. interview methods for major users</a:t>
            </a:r>
          </a:p>
          <a:p>
            <a:pPr marL="285750" indent="-285750"/>
            <a:r>
              <a:rPr lang="ro-RO">
                <a:latin typeface="Calibri" pitchFamily="34" charset="0"/>
              </a:rPr>
              <a:t>and mail-back questionnaires for other users.</a:t>
            </a:r>
            <a:endParaRPr lang="en-US">
              <a:latin typeface="Calibri" pitchFamily="34" charset="0"/>
            </a:endParaRPr>
          </a:p>
          <a:p>
            <a:pPr marL="285750" indent="-285750"/>
            <a:endParaRPr lang="ro-RO">
              <a:latin typeface="Calibri" pitchFamily="34" charset="0"/>
            </a:endParaRPr>
          </a:p>
          <a:p>
            <a:pPr marL="285750" indent="-285750"/>
            <a:r>
              <a:rPr lang="ro-RO" b="1">
                <a:solidFill>
                  <a:srgbClr val="00B0F0"/>
                </a:solidFill>
                <a:latin typeface="Calibri" pitchFamily="34" charset="0"/>
              </a:rPr>
              <a:t>• Workshops or seminars</a:t>
            </a:r>
            <a:r>
              <a:rPr lang="ro-RO">
                <a:latin typeface="Calibri" pitchFamily="34" charset="0"/>
              </a:rPr>
              <a:t>:</a:t>
            </a:r>
          </a:p>
          <a:p>
            <a:pPr marL="285750" indent="-285750"/>
            <a:r>
              <a:rPr lang="ro-RO">
                <a:latin typeface="Calibri" pitchFamily="34" charset="0"/>
              </a:rPr>
              <a:t>–  can be convened to discuss directions and priorities in gender statistics,</a:t>
            </a:r>
          </a:p>
          <a:p>
            <a:pPr marL="285750" indent="-285750"/>
            <a:r>
              <a:rPr lang="ro-RO">
                <a:latin typeface="Calibri" pitchFamily="34" charset="0"/>
              </a:rPr>
              <a:t>including data gaps.</a:t>
            </a:r>
          </a:p>
          <a:p>
            <a:pPr marL="285750" indent="-285750"/>
            <a:r>
              <a:rPr lang="ro-RO">
                <a:latin typeface="Calibri" pitchFamily="34" charset="0"/>
              </a:rPr>
              <a:t>–  can also be used to develop partnerships and coordinate plans across</a:t>
            </a:r>
          </a:p>
          <a:p>
            <a:pPr marL="285750" indent="-285750"/>
            <a:r>
              <a:rPr lang="ro-RO">
                <a:latin typeface="Calibri" pitchFamily="34" charset="0"/>
              </a:rPr>
              <a:t>organisations.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600200" y="155575"/>
            <a:ext cx="6248400" cy="654050"/>
          </a:xfrm>
        </p:spPr>
        <p:txBody>
          <a:bodyPr/>
          <a:lstStyle/>
          <a:p>
            <a:r>
              <a:rPr lang="en-US" sz="2800" b="1" smtClean="0">
                <a:solidFill>
                  <a:srgbClr val="00B0F0"/>
                </a:solidFill>
              </a:rPr>
              <a:t/>
            </a:r>
            <a:br>
              <a:rPr lang="en-US" sz="2800" b="1" smtClean="0">
                <a:solidFill>
                  <a:srgbClr val="00B0F0"/>
                </a:solidFill>
              </a:rPr>
            </a:br>
            <a:r>
              <a:rPr lang="en-US" sz="2800" b="1" smtClean="0">
                <a:solidFill>
                  <a:srgbClr val="00B0F0"/>
                </a:solidFill>
              </a:rPr>
              <a:t/>
            </a:r>
            <a:br>
              <a:rPr lang="en-US" sz="2800" b="1" smtClean="0">
                <a:solidFill>
                  <a:srgbClr val="00B0F0"/>
                </a:solidFill>
              </a:rPr>
            </a:br>
            <a:r>
              <a:rPr lang="en-US" sz="2800" b="1" smtClean="0">
                <a:solidFill>
                  <a:srgbClr val="00B0F0"/>
                </a:solidFill>
              </a:rPr>
              <a:t>Engagement mechanism with users (II)</a:t>
            </a:r>
            <a:r>
              <a:rPr lang="en-AU" sz="2800" b="1" i="1" smtClean="0">
                <a:solidFill>
                  <a:srgbClr val="00B0F0"/>
                </a:solidFill>
              </a:rPr>
              <a:t/>
            </a:r>
            <a:br>
              <a:rPr lang="en-AU" sz="2800" b="1" i="1" smtClean="0">
                <a:solidFill>
                  <a:srgbClr val="00B0F0"/>
                </a:solidFill>
              </a:rPr>
            </a:br>
            <a:r>
              <a:rPr lang="en-AU" sz="2800" b="1" i="1" smtClean="0">
                <a:solidFill>
                  <a:srgbClr val="00B0F0"/>
                </a:solidFill>
              </a:rPr>
              <a:t/>
            </a:r>
            <a:br>
              <a:rPr lang="en-AU" sz="2800" b="1" i="1" smtClean="0">
                <a:solidFill>
                  <a:srgbClr val="00B0F0"/>
                </a:solidFill>
              </a:rPr>
            </a:br>
            <a:endParaRPr lang="en-US" sz="2800" b="1" smtClean="0">
              <a:solidFill>
                <a:srgbClr val="00B0F0"/>
              </a:solidFill>
            </a:endParaRPr>
          </a:p>
        </p:txBody>
      </p:sp>
      <p:sp>
        <p:nvSpPr>
          <p:cNvPr id="3" name="Content Placeholder 2"/>
          <p:cNvSpPr>
            <a:spLocks noGrp="1"/>
          </p:cNvSpPr>
          <p:nvPr>
            <p:ph idx="1"/>
          </p:nvPr>
        </p:nvSpPr>
        <p:spPr/>
        <p:txBody>
          <a:bodyPr rtlCol="0">
            <a:normAutofit fontScale="62500" lnSpcReduction="20000"/>
          </a:bodyPr>
          <a:lstStyle/>
          <a:p>
            <a:pPr marL="0" indent="0" fontAlgn="auto">
              <a:spcBef>
                <a:spcPct val="30000"/>
              </a:spcBef>
              <a:spcAft>
                <a:spcPts val="0"/>
              </a:spcAft>
              <a:buClr>
                <a:srgbClr val="CC0000"/>
              </a:buClr>
              <a:buFont typeface="Arial" panose="020B0604020202020204" pitchFamily="34" charset="0"/>
              <a:buNone/>
              <a:defRPr/>
            </a:pPr>
            <a:r>
              <a:rPr lang="en-AU" b="1" i="1" dirty="0">
                <a:solidFill>
                  <a:srgbClr val="00B0F0"/>
                </a:solidFill>
              </a:rPr>
              <a:t>User satisfaction survey</a:t>
            </a:r>
            <a:endParaRPr lang="en-AU" i="1" dirty="0" smtClean="0"/>
          </a:p>
          <a:p>
            <a:pPr fontAlgn="auto">
              <a:spcBef>
                <a:spcPct val="30000"/>
              </a:spcBef>
              <a:spcAft>
                <a:spcPts val="0"/>
              </a:spcAft>
              <a:buClr>
                <a:srgbClr val="CC0000"/>
              </a:buClr>
              <a:buFontTx/>
              <a:buChar char="-"/>
              <a:defRPr/>
            </a:pPr>
            <a:r>
              <a:rPr lang="en-AU" i="1" dirty="0" smtClean="0"/>
              <a:t>Dedicated </a:t>
            </a:r>
            <a:r>
              <a:rPr lang="en-AU" i="1" dirty="0"/>
              <a:t>survey to gender statistics users, </a:t>
            </a:r>
            <a:r>
              <a:rPr lang="en-AU" i="1" dirty="0" smtClean="0"/>
              <a:t>2008</a:t>
            </a:r>
          </a:p>
          <a:p>
            <a:pPr marL="0" indent="0" fontAlgn="auto">
              <a:spcBef>
                <a:spcPct val="30000"/>
              </a:spcBef>
              <a:spcAft>
                <a:spcPts val="0"/>
              </a:spcAft>
              <a:buClr>
                <a:srgbClr val="CC0000"/>
              </a:buClr>
              <a:buFont typeface="Arial" panose="020B0604020202020204" pitchFamily="34" charset="0"/>
              <a:buNone/>
              <a:defRPr/>
            </a:pPr>
            <a:r>
              <a:rPr lang="en-AU" dirty="0" smtClean="0">
                <a:solidFill>
                  <a:srgbClr val="000066"/>
                </a:solidFill>
              </a:rPr>
              <a:t>The </a:t>
            </a:r>
            <a:r>
              <a:rPr lang="en-AU" dirty="0">
                <a:solidFill>
                  <a:srgbClr val="000066"/>
                </a:solidFill>
              </a:rPr>
              <a:t>main goal of the survey: </a:t>
            </a:r>
          </a:p>
          <a:p>
            <a:pPr marL="0" indent="0" fontAlgn="auto">
              <a:spcBef>
                <a:spcPct val="30000"/>
              </a:spcBef>
              <a:spcAft>
                <a:spcPts val="0"/>
              </a:spcAft>
              <a:buClr>
                <a:srgbClr val="CC0000"/>
              </a:buClr>
              <a:buFont typeface="Arial" panose="020B0604020202020204" pitchFamily="34" charset="0"/>
              <a:buNone/>
              <a:defRPr/>
            </a:pPr>
            <a:r>
              <a:rPr lang="en-AU" i="1" dirty="0" err="1">
                <a:solidFill>
                  <a:srgbClr val="000066"/>
                </a:solidFill>
              </a:rPr>
              <a:t>i</a:t>
            </a:r>
            <a:r>
              <a:rPr lang="en-AU" i="1" dirty="0">
                <a:solidFill>
                  <a:srgbClr val="000066"/>
                </a:solidFill>
              </a:rPr>
              <a:t>) to identify the need of current and potential users (areas and indicators), to assess the level of usage and access of gender statistics; ii) and to assess the content of statistical publication  Women and Men published by NBS</a:t>
            </a:r>
            <a:r>
              <a:rPr lang="en-AU" i="1" dirty="0" smtClean="0">
                <a:solidFill>
                  <a:srgbClr val="000066"/>
                </a:solidFill>
              </a:rPr>
              <a:t>.</a:t>
            </a:r>
            <a:endParaRPr lang="en-AU" i="1" dirty="0" smtClean="0"/>
          </a:p>
          <a:p>
            <a:pPr fontAlgn="auto">
              <a:spcBef>
                <a:spcPct val="30000"/>
              </a:spcBef>
              <a:spcAft>
                <a:spcPts val="0"/>
              </a:spcAft>
              <a:buClr>
                <a:srgbClr val="CC0000"/>
              </a:buClr>
              <a:buFontTx/>
              <a:buChar char="-"/>
              <a:defRPr/>
            </a:pPr>
            <a:r>
              <a:rPr lang="en-AU" i="1" dirty="0" smtClean="0"/>
              <a:t>User </a:t>
            </a:r>
            <a:r>
              <a:rPr lang="en-AU" i="1" dirty="0"/>
              <a:t>satisfaction survey of overall </a:t>
            </a:r>
            <a:r>
              <a:rPr lang="en-AU" i="1" dirty="0" smtClean="0"/>
              <a:t>NBS</a:t>
            </a:r>
          </a:p>
          <a:p>
            <a:pPr marL="0" indent="0" fontAlgn="auto">
              <a:spcBef>
                <a:spcPct val="30000"/>
              </a:spcBef>
              <a:spcAft>
                <a:spcPts val="0"/>
              </a:spcAft>
              <a:buClr>
                <a:srgbClr val="CC0000"/>
              </a:buClr>
              <a:buFont typeface="Arial" panose="020B0604020202020204" pitchFamily="34" charset="0"/>
              <a:buNone/>
              <a:defRPr/>
            </a:pPr>
            <a:r>
              <a:rPr lang="en-AU" dirty="0">
                <a:solidFill>
                  <a:srgbClr val="000066"/>
                </a:solidFill>
              </a:rPr>
              <a:t>The main goal of the survey: </a:t>
            </a:r>
          </a:p>
          <a:p>
            <a:pPr marL="0" indent="0" fontAlgn="auto">
              <a:spcBef>
                <a:spcPct val="30000"/>
              </a:spcBef>
              <a:spcAft>
                <a:spcPts val="0"/>
              </a:spcAft>
              <a:buClr>
                <a:srgbClr val="CC0000"/>
              </a:buClr>
              <a:buFont typeface="Arial" panose="020B0604020202020204" pitchFamily="34" charset="0"/>
              <a:buNone/>
              <a:defRPr/>
            </a:pPr>
            <a:r>
              <a:rPr lang="en-AU" i="1" dirty="0" err="1">
                <a:solidFill>
                  <a:srgbClr val="000066"/>
                </a:solidFill>
              </a:rPr>
              <a:t>i</a:t>
            </a:r>
            <a:r>
              <a:rPr lang="en-AU" i="1" dirty="0">
                <a:solidFill>
                  <a:srgbClr val="000066"/>
                </a:solidFill>
              </a:rPr>
              <a:t>) to assess the level of users satisfaction with statistical products in order to improve the policy and practices of NBS, including institutional functionality in the framework of quality management.</a:t>
            </a:r>
          </a:p>
          <a:p>
            <a:pPr fontAlgn="auto">
              <a:spcBef>
                <a:spcPct val="30000"/>
              </a:spcBef>
              <a:spcAft>
                <a:spcPts val="0"/>
              </a:spcAft>
              <a:buClr>
                <a:srgbClr val="CC0000"/>
              </a:buClr>
              <a:buFontTx/>
              <a:buChar char="-"/>
              <a:defRPr/>
            </a:pPr>
            <a:endParaRPr lang="en-AU" i="1" dirty="0"/>
          </a:p>
          <a:p>
            <a:pPr fontAlgn="auto">
              <a:spcBef>
                <a:spcPct val="30000"/>
              </a:spcBef>
              <a:spcAft>
                <a:spcPts val="0"/>
              </a:spcAft>
              <a:buClr>
                <a:srgbClr val="CC0000"/>
              </a:buClr>
              <a:buFont typeface="Arial" panose="020B0604020202020204" pitchFamily="34" charset="0"/>
              <a:buChar char="•"/>
              <a:defRPr/>
            </a:pPr>
            <a:r>
              <a:rPr lang="en-AU" i="1" dirty="0"/>
              <a:t>2009 – no gender statistics considered</a:t>
            </a:r>
          </a:p>
          <a:p>
            <a:pPr fontAlgn="auto">
              <a:spcBef>
                <a:spcPct val="30000"/>
              </a:spcBef>
              <a:spcAft>
                <a:spcPts val="0"/>
              </a:spcAft>
              <a:buClr>
                <a:srgbClr val="CC0000"/>
              </a:buClr>
              <a:buFont typeface="Arial" panose="020B0604020202020204" pitchFamily="34" charset="0"/>
              <a:buChar char="•"/>
              <a:defRPr/>
            </a:pPr>
            <a:r>
              <a:rPr lang="en-AU" i="1" dirty="0"/>
              <a:t>2012 – gender statistics considered</a:t>
            </a:r>
          </a:p>
          <a:p>
            <a:pPr fontAlgn="auto">
              <a:spcAft>
                <a:spcPts val="0"/>
              </a:spcAft>
              <a:buFont typeface="Arial" panose="020B0604020202020204" pitchFamily="34" charset="0"/>
              <a:buChar char="•"/>
              <a:defRPr/>
            </a:pPr>
            <a:endParaRPr lang="en-US" dirty="0"/>
          </a:p>
        </p:txBody>
      </p:sp>
      <p:pic>
        <p:nvPicPr>
          <p:cNvPr id="24579" name="Picture 2"/>
          <p:cNvPicPr>
            <a:picLocks noChangeAspect="1" noChangeArrowheads="1"/>
          </p:cNvPicPr>
          <p:nvPr/>
        </p:nvPicPr>
        <p:blipFill>
          <a:blip r:embed="rId2"/>
          <a:srcRect/>
          <a:stretch>
            <a:fillRect/>
          </a:stretch>
        </p:blipFill>
        <p:spPr bwMode="auto">
          <a:xfrm>
            <a:off x="85725" y="146050"/>
            <a:ext cx="1741488" cy="1100138"/>
          </a:xfrm>
          <a:prstGeom prst="rect">
            <a:avLst/>
          </a:prstGeom>
          <a:noFill/>
          <a:ln w="9525">
            <a:noFill/>
            <a:miter lim="800000"/>
            <a:headEnd/>
            <a:tailEnd/>
          </a:ln>
        </p:spPr>
      </p:pic>
      <p:pic>
        <p:nvPicPr>
          <p:cNvPr id="24580" name="Picture 4"/>
          <p:cNvPicPr>
            <a:picLocks noChangeAspect="1"/>
          </p:cNvPicPr>
          <p:nvPr/>
        </p:nvPicPr>
        <p:blipFill>
          <a:blip r:embed="rId3"/>
          <a:srcRect/>
          <a:stretch>
            <a:fillRect/>
          </a:stretch>
        </p:blipFill>
        <p:spPr bwMode="auto">
          <a:xfrm>
            <a:off x="7688263" y="141288"/>
            <a:ext cx="137160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7894</TotalTime>
  <Words>1131</Words>
  <Application>Microsoft Office PowerPoint</Application>
  <PresentationFormat>On-screen Show (4:3)</PresentationFormat>
  <Paragraphs>158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National legal framework (I)</vt:lpstr>
      <vt:lpstr>National legal framework (II)</vt:lpstr>
      <vt:lpstr>Mainstreaming of gender perspective in data production (I)</vt:lpstr>
      <vt:lpstr>Mainstreaming of gender perspective in data production (II)</vt:lpstr>
      <vt:lpstr>Mainstreaming of gender perspective in data production (III)</vt:lpstr>
      <vt:lpstr>  Engagement mechanism with users (I)  </vt:lpstr>
      <vt:lpstr>  Engagement mechanism with users (II)  </vt:lpstr>
      <vt:lpstr>Results…</vt:lpstr>
      <vt:lpstr>  Engagement mechanism with users (II)  </vt:lpstr>
      <vt:lpstr>Dissemination of gender statistics (I) </vt:lpstr>
      <vt:lpstr>Dissemination of gender statistics (II) </vt:lpstr>
      <vt:lpstr>Dissemination of gender statistics (II)</vt:lpstr>
      <vt:lpstr>Dissemination of gender statistics (III) </vt:lpstr>
      <vt:lpstr>PowerPoint Presentation</vt:lpstr>
      <vt:lpstr>PowerPoint Presentation</vt:lpstr>
      <vt:lpstr> Dissemination of gender statistics (VI)  </vt:lpstr>
      <vt:lpstr>   Dissemination of gender statistics (VII)   </vt:lpstr>
      <vt:lpstr> </vt:lpstr>
      <vt:lpstr>Next steps</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Nica</dc:creator>
  <cp:lastModifiedBy>Natalia Nacu</cp:lastModifiedBy>
  <cp:revision>282</cp:revision>
  <cp:lastPrinted>2015-11-02T14:38:46Z</cp:lastPrinted>
  <dcterms:created xsi:type="dcterms:W3CDTF">2015-09-30T08:18:05Z</dcterms:created>
  <dcterms:modified xsi:type="dcterms:W3CDTF">2015-11-02T15:23:17Z</dcterms:modified>
</cp:coreProperties>
</file>