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3" r:id="rId1"/>
  </p:sldMasterIdLst>
  <p:notesMasterIdLst>
    <p:notesMasterId r:id="rId13"/>
  </p:notesMasterIdLst>
  <p:sldIdLst>
    <p:sldId id="256" r:id="rId2"/>
    <p:sldId id="258" r:id="rId3"/>
    <p:sldId id="276" r:id="rId4"/>
    <p:sldId id="274" r:id="rId5"/>
    <p:sldId id="266" r:id="rId6"/>
    <p:sldId id="265" r:id="rId7"/>
    <p:sldId id="277" r:id="rId8"/>
    <p:sldId id="275" r:id="rId9"/>
    <p:sldId id="262" r:id="rId10"/>
    <p:sldId id="263" r:id="rId11"/>
    <p:sldId id="264" r:id="rId12"/>
  </p:sldIdLst>
  <p:sldSz cx="9906000" cy="6858000" type="A4"/>
  <p:notesSz cx="6794500" cy="9931400"/>
  <p:defaultTextStyle>
    <a:defPPr>
      <a:defRPr lang="fi-FI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12" autoAdjust="0"/>
  </p:normalViewPr>
  <p:slideViewPr>
    <p:cSldViewPr>
      <p:cViewPr varScale="1">
        <p:scale>
          <a:sx n="46" d="100"/>
          <a:sy n="46" d="100"/>
        </p:scale>
        <p:origin x="-108" y="-42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-ty_kirja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-ty_kirja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-ty_kirja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plotArea>
      <c:layout/>
      <c:barChart>
        <c:barDir val="col"/>
        <c:grouping val="clustered"/>
        <c:ser>
          <c:idx val="0"/>
          <c:order val="0"/>
          <c:tx>
            <c:strRef>
              <c:f>Taul1!$C$1</c:f>
              <c:strCache>
                <c:ptCount val="1"/>
                <c:pt idx="0">
                  <c:v>1970 Men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Taul1!$A$2:$A$8</c:f>
              <c:strCache>
                <c:ptCount val="7"/>
                <c:pt idx="0">
                  <c:v>15-24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75-</c:v>
                </c:pt>
              </c:strCache>
            </c:strRef>
          </c:cat>
          <c:val>
            <c:numRef>
              <c:f>Taul1!$C$2:$C$8</c:f>
              <c:numCache>
                <c:formatCode>General</c:formatCode>
                <c:ptCount val="7"/>
                <c:pt idx="0">
                  <c:v>31.2</c:v>
                </c:pt>
                <c:pt idx="1">
                  <c:v>43.2</c:v>
                </c:pt>
                <c:pt idx="2">
                  <c:v>26.1</c:v>
                </c:pt>
                <c:pt idx="3">
                  <c:v>19.899999999999999</c:v>
                </c:pt>
                <c:pt idx="4">
                  <c:v>15</c:v>
                </c:pt>
                <c:pt idx="5">
                  <c:v>11.5</c:v>
                </c:pt>
                <c:pt idx="6">
                  <c:v>10.8</c:v>
                </c:pt>
              </c:numCache>
            </c:numRef>
          </c:val>
        </c:ser>
        <c:ser>
          <c:idx val="1"/>
          <c:order val="1"/>
          <c:tx>
            <c:strRef>
              <c:f>Taul1!$B$1</c:f>
              <c:strCache>
                <c:ptCount val="1"/>
                <c:pt idx="0">
                  <c:v>1970 Women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Taul1!$A$2:$A$8</c:f>
              <c:strCache>
                <c:ptCount val="7"/>
                <c:pt idx="0">
                  <c:v>15-24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75-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30.3</c:v>
                </c:pt>
                <c:pt idx="1">
                  <c:v>42.1</c:v>
                </c:pt>
                <c:pt idx="2">
                  <c:v>25.1</c:v>
                </c:pt>
                <c:pt idx="3">
                  <c:v>17.8</c:v>
                </c:pt>
                <c:pt idx="4">
                  <c:v>12.9</c:v>
                </c:pt>
                <c:pt idx="5">
                  <c:v>9.5</c:v>
                </c:pt>
                <c:pt idx="6">
                  <c:v>8.1</c:v>
                </c:pt>
              </c:numCache>
            </c:numRef>
          </c:val>
        </c:ser>
        <c:ser>
          <c:idx val="2"/>
          <c:order val="2"/>
          <c:tx>
            <c:strRef>
              <c:f>Taul1!$E$1</c:f>
              <c:strCache>
                <c:ptCount val="1"/>
                <c:pt idx="0">
                  <c:v>2010 Men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Taul1!$A$2:$A$8</c:f>
              <c:strCache>
                <c:ptCount val="7"/>
                <c:pt idx="0">
                  <c:v>15-24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75-</c:v>
                </c:pt>
              </c:strCache>
            </c:strRef>
          </c:cat>
          <c:val>
            <c:numRef>
              <c:f>Taul1!$E$2:$E$8</c:f>
              <c:numCache>
                <c:formatCode>General</c:formatCode>
                <c:ptCount val="7"/>
                <c:pt idx="0">
                  <c:v>45.5</c:v>
                </c:pt>
                <c:pt idx="1">
                  <c:v>81.5</c:v>
                </c:pt>
                <c:pt idx="2">
                  <c:v>81.8</c:v>
                </c:pt>
                <c:pt idx="3">
                  <c:v>79.8</c:v>
                </c:pt>
                <c:pt idx="4">
                  <c:v>67.5</c:v>
                </c:pt>
                <c:pt idx="5">
                  <c:v>51.1</c:v>
                </c:pt>
                <c:pt idx="6">
                  <c:v>32.700000000000003</c:v>
                </c:pt>
              </c:numCache>
            </c:numRef>
          </c:val>
        </c:ser>
        <c:ser>
          <c:idx val="3"/>
          <c:order val="3"/>
          <c:tx>
            <c:strRef>
              <c:f>Taul1!$D$1</c:f>
              <c:strCache>
                <c:ptCount val="1"/>
                <c:pt idx="0">
                  <c:v>2010 Women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Taul1!$A$2:$A$8</c:f>
              <c:strCache>
                <c:ptCount val="7"/>
                <c:pt idx="0">
                  <c:v>15-24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75-</c:v>
                </c:pt>
              </c:strCache>
            </c:strRef>
          </c:cat>
          <c:val>
            <c:numRef>
              <c:f>Taul1!$D$2:$D$8</c:f>
              <c:numCache>
                <c:formatCode>General</c:formatCode>
                <c:ptCount val="7"/>
                <c:pt idx="0">
                  <c:v>48</c:v>
                </c:pt>
                <c:pt idx="1">
                  <c:v>88.6</c:v>
                </c:pt>
                <c:pt idx="2">
                  <c:v>89</c:v>
                </c:pt>
                <c:pt idx="3">
                  <c:v>86.6</c:v>
                </c:pt>
                <c:pt idx="4">
                  <c:v>70.400000000000006</c:v>
                </c:pt>
                <c:pt idx="5">
                  <c:v>49.6</c:v>
                </c:pt>
                <c:pt idx="6">
                  <c:v>26.8</c:v>
                </c:pt>
              </c:numCache>
            </c:numRef>
          </c:val>
        </c:ser>
        <c:axId val="71080960"/>
        <c:axId val="71086848"/>
      </c:barChart>
      <c:catAx>
        <c:axId val="71080960"/>
        <c:scaling>
          <c:orientation val="minMax"/>
        </c:scaling>
        <c:axPos val="b"/>
        <c:tickLblPos val="nextTo"/>
        <c:crossAx val="71086848"/>
        <c:crosses val="autoZero"/>
        <c:auto val="1"/>
        <c:lblAlgn val="ctr"/>
        <c:lblOffset val="100"/>
      </c:catAx>
      <c:valAx>
        <c:axId val="71086848"/>
        <c:scaling>
          <c:orientation val="minMax"/>
        </c:scaling>
        <c:axPos val="l"/>
        <c:majorGridlines/>
        <c:numFmt formatCode="General" sourceLinked="1"/>
        <c:tickLblPos val="nextTo"/>
        <c:crossAx val="710809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i-FI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plotArea>
      <c:layout/>
      <c:barChart>
        <c:barDir val="bar"/>
        <c:grouping val="percentStacked"/>
        <c:ser>
          <c:idx val="0"/>
          <c:order val="0"/>
          <c:tx>
            <c:strRef>
              <c:f>Taul1!$B$1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Taul1!$A$2:$A$10</c:f>
              <c:strCache>
                <c:ptCount val="9"/>
                <c:pt idx="0">
                  <c:v>Health and welfare</c:v>
                </c:pt>
                <c:pt idx="1">
                  <c:v>Education</c:v>
                </c:pt>
                <c:pt idx="2">
                  <c:v>Services</c:v>
                </c:pt>
                <c:pt idx="3">
                  <c:v>Social sciences, Business and Law</c:v>
                </c:pt>
                <c:pt idx="4">
                  <c:v>Humanities and Arts</c:v>
                </c:pt>
                <c:pt idx="5">
                  <c:v>General porgrammes</c:v>
                </c:pt>
                <c:pt idx="6">
                  <c:v>Science</c:v>
                </c:pt>
                <c:pt idx="7">
                  <c:v>Agriculture</c:v>
                </c:pt>
                <c:pt idx="8">
                  <c:v>Engineering, Manufacturing and construction</c:v>
                </c:pt>
              </c:strCache>
            </c:strRef>
          </c:cat>
          <c:val>
            <c:numRef>
              <c:f>Taul1!$B$2:$B$10</c:f>
              <c:numCache>
                <c:formatCode>General</c:formatCode>
                <c:ptCount val="9"/>
                <c:pt idx="0">
                  <c:v>89.1</c:v>
                </c:pt>
                <c:pt idx="1">
                  <c:v>77.099999999999994</c:v>
                </c:pt>
                <c:pt idx="2">
                  <c:v>69.7</c:v>
                </c:pt>
                <c:pt idx="3">
                  <c:v>68.3</c:v>
                </c:pt>
                <c:pt idx="4">
                  <c:v>68.2</c:v>
                </c:pt>
                <c:pt idx="5">
                  <c:v>50</c:v>
                </c:pt>
                <c:pt idx="6">
                  <c:v>43.2</c:v>
                </c:pt>
                <c:pt idx="7">
                  <c:v>32.200000000000003</c:v>
                </c:pt>
                <c:pt idx="8">
                  <c:v>16.100000000000001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Taul1!$A$2:$A$10</c:f>
              <c:strCache>
                <c:ptCount val="9"/>
                <c:pt idx="0">
                  <c:v>Health and welfare</c:v>
                </c:pt>
                <c:pt idx="1">
                  <c:v>Education</c:v>
                </c:pt>
                <c:pt idx="2">
                  <c:v>Services</c:v>
                </c:pt>
                <c:pt idx="3">
                  <c:v>Social sciences, Business and Law</c:v>
                </c:pt>
                <c:pt idx="4">
                  <c:v>Humanities and Arts</c:v>
                </c:pt>
                <c:pt idx="5">
                  <c:v>General porgrammes</c:v>
                </c:pt>
                <c:pt idx="6">
                  <c:v>Science</c:v>
                </c:pt>
                <c:pt idx="7">
                  <c:v>Agriculture</c:v>
                </c:pt>
                <c:pt idx="8">
                  <c:v>Engineering, Manufacturing and construction</c:v>
                </c:pt>
              </c:strCache>
            </c:strRef>
          </c:cat>
          <c:val>
            <c:numRef>
              <c:f>Taul1!$C$2:$C$10</c:f>
              <c:numCache>
                <c:formatCode>General</c:formatCode>
                <c:ptCount val="9"/>
                <c:pt idx="0">
                  <c:v>10.9</c:v>
                </c:pt>
                <c:pt idx="1">
                  <c:v>22.9</c:v>
                </c:pt>
                <c:pt idx="2">
                  <c:v>30.3</c:v>
                </c:pt>
                <c:pt idx="3">
                  <c:v>31.7</c:v>
                </c:pt>
                <c:pt idx="4">
                  <c:v>31.8</c:v>
                </c:pt>
                <c:pt idx="5">
                  <c:v>50</c:v>
                </c:pt>
                <c:pt idx="6">
                  <c:v>56.8</c:v>
                </c:pt>
                <c:pt idx="7">
                  <c:v>67.8</c:v>
                </c:pt>
                <c:pt idx="8">
                  <c:v>83.9</c:v>
                </c:pt>
              </c:numCache>
            </c:numRef>
          </c:val>
        </c:ser>
        <c:overlap val="100"/>
        <c:axId val="84101376"/>
        <c:axId val="84107264"/>
      </c:barChart>
      <c:catAx>
        <c:axId val="84101376"/>
        <c:scaling>
          <c:orientation val="maxMin"/>
        </c:scaling>
        <c:axPos val="l"/>
        <c:tickLblPos val="nextTo"/>
        <c:txPr>
          <a:bodyPr/>
          <a:lstStyle/>
          <a:p>
            <a:pPr>
              <a:defRPr sz="1500" baseline="0"/>
            </a:pPr>
            <a:endParaRPr lang="fi-FI"/>
          </a:p>
        </c:txPr>
        <c:crossAx val="84107264"/>
        <c:crosses val="autoZero"/>
        <c:auto val="1"/>
        <c:lblAlgn val="ctr"/>
        <c:lblOffset val="100"/>
      </c:catAx>
      <c:valAx>
        <c:axId val="84107264"/>
        <c:scaling>
          <c:orientation val="minMax"/>
        </c:scaling>
        <c:axPos val="t"/>
        <c:majorGridlines/>
        <c:numFmt formatCode="0\ %" sourceLinked="0"/>
        <c:majorTickMark val="none"/>
        <c:tickLblPos val="high"/>
        <c:txPr>
          <a:bodyPr rot="0"/>
          <a:lstStyle/>
          <a:p>
            <a:pPr>
              <a:defRPr/>
            </a:pPr>
            <a:endParaRPr lang="fi-FI"/>
          </a:p>
        </c:txPr>
        <c:crossAx val="84101376"/>
        <c:crosses val="autoZero"/>
        <c:crossBetween val="between"/>
        <c:majorUnit val="0.2"/>
      </c:valAx>
    </c:plotArea>
    <c:legend>
      <c:legendPos val="t"/>
      <c:layout/>
    </c:legend>
    <c:plotVisOnly val="1"/>
  </c:chart>
  <c:txPr>
    <a:bodyPr/>
    <a:lstStyle/>
    <a:p>
      <a:pPr>
        <a:defRPr sz="1400" baseline="0"/>
      </a:pPr>
      <a:endParaRPr lang="fi-FI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plotArea>
      <c:layout/>
      <c:lineChart>
        <c:grouping val="standard"/>
        <c:ser>
          <c:idx val="0"/>
          <c:order val="0"/>
          <c:tx>
            <c:strRef>
              <c:f>Taul1!$B$1</c:f>
              <c:strCache>
                <c:ptCount val="1"/>
                <c:pt idx="0">
                  <c:v>2010 women</c:v>
                </c:pt>
              </c:strCache>
            </c:strRef>
          </c:tx>
          <c:spPr>
            <a:ln w="41275"/>
          </c:spPr>
          <c:marker>
            <c:symbol val="none"/>
          </c:marker>
          <c:cat>
            <c:numRef>
              <c:f>Taul1!$A$2:$A$79</c:f>
              <c:numCache>
                <c:formatCode>General</c:formatCode>
                <c:ptCount val="78"/>
                <c:pt idx="2">
                  <c:v>20</c:v>
                </c:pt>
                <c:pt idx="7">
                  <c:v>25</c:v>
                </c:pt>
                <c:pt idx="12">
                  <c:v>30</c:v>
                </c:pt>
                <c:pt idx="17">
                  <c:v>35</c:v>
                </c:pt>
                <c:pt idx="22">
                  <c:v>40</c:v>
                </c:pt>
                <c:pt idx="27">
                  <c:v>45</c:v>
                </c:pt>
                <c:pt idx="32">
                  <c:v>50</c:v>
                </c:pt>
                <c:pt idx="37">
                  <c:v>55</c:v>
                </c:pt>
                <c:pt idx="42">
                  <c:v>60</c:v>
                </c:pt>
                <c:pt idx="47">
                  <c:v>65</c:v>
                </c:pt>
                <c:pt idx="52">
                  <c:v>70</c:v>
                </c:pt>
                <c:pt idx="57">
                  <c:v>75</c:v>
                </c:pt>
                <c:pt idx="62">
                  <c:v>80</c:v>
                </c:pt>
                <c:pt idx="67">
                  <c:v>85</c:v>
                </c:pt>
                <c:pt idx="72">
                  <c:v>90</c:v>
                </c:pt>
                <c:pt idx="77">
                  <c:v>95</c:v>
                </c:pt>
              </c:numCache>
            </c:numRef>
          </c:cat>
          <c:val>
            <c:numRef>
              <c:f>Taul1!$B$2:$B$79</c:f>
              <c:numCache>
                <c:formatCode>General</c:formatCode>
                <c:ptCount val="78"/>
                <c:pt idx="0">
                  <c:v>8.6205350000000003</c:v>
                </c:pt>
                <c:pt idx="1">
                  <c:v>17.846520000000002</c:v>
                </c:pt>
                <c:pt idx="2">
                  <c:v>24.133649999999989</c:v>
                </c:pt>
                <c:pt idx="3">
                  <c:v>26.767209999999984</c:v>
                </c:pt>
                <c:pt idx="4">
                  <c:v>26.629629999999985</c:v>
                </c:pt>
                <c:pt idx="5">
                  <c:v>26.457650000000001</c:v>
                </c:pt>
                <c:pt idx="6">
                  <c:v>24.459719999999983</c:v>
                </c:pt>
                <c:pt idx="7">
                  <c:v>23.64602</c:v>
                </c:pt>
                <c:pt idx="8">
                  <c:v>21.899860000000011</c:v>
                </c:pt>
                <c:pt idx="9">
                  <c:v>20.302859999999999</c:v>
                </c:pt>
                <c:pt idx="10">
                  <c:v>18.989929999999983</c:v>
                </c:pt>
                <c:pt idx="11">
                  <c:v>17.45959999999998</c:v>
                </c:pt>
                <c:pt idx="12">
                  <c:v>16.260929999999981</c:v>
                </c:pt>
                <c:pt idx="13">
                  <c:v>15.02647</c:v>
                </c:pt>
                <c:pt idx="14">
                  <c:v>14.10848</c:v>
                </c:pt>
                <c:pt idx="15">
                  <c:v>12.998259999999998</c:v>
                </c:pt>
                <c:pt idx="16">
                  <c:v>12.264259999999998</c:v>
                </c:pt>
                <c:pt idx="17">
                  <c:v>11.440240000000001</c:v>
                </c:pt>
                <c:pt idx="18">
                  <c:v>11.218269999999997</c:v>
                </c:pt>
                <c:pt idx="19">
                  <c:v>10.519270000000001</c:v>
                </c:pt>
                <c:pt idx="20">
                  <c:v>10.873560000000007</c:v>
                </c:pt>
                <c:pt idx="21">
                  <c:v>10.634930000000001</c:v>
                </c:pt>
                <c:pt idx="22">
                  <c:v>10.713840000000001</c:v>
                </c:pt>
                <c:pt idx="23">
                  <c:v>10.888160000000001</c:v>
                </c:pt>
                <c:pt idx="24">
                  <c:v>10.84272</c:v>
                </c:pt>
                <c:pt idx="25">
                  <c:v>11.361680000000005</c:v>
                </c:pt>
                <c:pt idx="26">
                  <c:v>11.970690000000006</c:v>
                </c:pt>
                <c:pt idx="27">
                  <c:v>12.617380000000001</c:v>
                </c:pt>
                <c:pt idx="28">
                  <c:v>12.837150000000001</c:v>
                </c:pt>
                <c:pt idx="29">
                  <c:v>13.90291</c:v>
                </c:pt>
                <c:pt idx="30">
                  <c:v>14.813030000000005</c:v>
                </c:pt>
                <c:pt idx="31">
                  <c:v>16.009419999999984</c:v>
                </c:pt>
                <c:pt idx="32">
                  <c:v>17.112200000000001</c:v>
                </c:pt>
                <c:pt idx="33">
                  <c:v>18.484660000000002</c:v>
                </c:pt>
                <c:pt idx="34">
                  <c:v>19.676439999999989</c:v>
                </c:pt>
                <c:pt idx="35">
                  <c:v>20.532119999999985</c:v>
                </c:pt>
                <c:pt idx="36">
                  <c:v>22.36581</c:v>
                </c:pt>
                <c:pt idx="37">
                  <c:v>23.18318</c:v>
                </c:pt>
                <c:pt idx="38">
                  <c:v>24.31101000000001</c:v>
                </c:pt>
                <c:pt idx="39">
                  <c:v>25.441120000000002</c:v>
                </c:pt>
                <c:pt idx="40">
                  <c:v>25.786159999999985</c:v>
                </c:pt>
                <c:pt idx="41">
                  <c:v>26.882699999999986</c:v>
                </c:pt>
                <c:pt idx="42">
                  <c:v>27.60867</c:v>
                </c:pt>
                <c:pt idx="43">
                  <c:v>28.87839</c:v>
                </c:pt>
                <c:pt idx="44">
                  <c:v>29.84421</c:v>
                </c:pt>
                <c:pt idx="45">
                  <c:v>30.216799999999989</c:v>
                </c:pt>
                <c:pt idx="46">
                  <c:v>30.955779999999983</c:v>
                </c:pt>
                <c:pt idx="47">
                  <c:v>31.879870000000011</c:v>
                </c:pt>
                <c:pt idx="48">
                  <c:v>32.929170000000013</c:v>
                </c:pt>
                <c:pt idx="49">
                  <c:v>33.778310000000026</c:v>
                </c:pt>
                <c:pt idx="50">
                  <c:v>35.025310000000026</c:v>
                </c:pt>
                <c:pt idx="51">
                  <c:v>35.858180000000004</c:v>
                </c:pt>
                <c:pt idx="52">
                  <c:v>37.422780000000003</c:v>
                </c:pt>
                <c:pt idx="53">
                  <c:v>38.602020000000003</c:v>
                </c:pt>
                <c:pt idx="54">
                  <c:v>40.147489999999998</c:v>
                </c:pt>
                <c:pt idx="55">
                  <c:v>42.454199999999993</c:v>
                </c:pt>
                <c:pt idx="56">
                  <c:v>43.899120000000003</c:v>
                </c:pt>
                <c:pt idx="57">
                  <c:v>46.423960000000001</c:v>
                </c:pt>
                <c:pt idx="58">
                  <c:v>47.950530000000001</c:v>
                </c:pt>
                <c:pt idx="59">
                  <c:v>49.095880000000001</c:v>
                </c:pt>
                <c:pt idx="60">
                  <c:v>51.821669999999997</c:v>
                </c:pt>
                <c:pt idx="61">
                  <c:v>53.171980000000005</c:v>
                </c:pt>
                <c:pt idx="62">
                  <c:v>55.185470000000002</c:v>
                </c:pt>
                <c:pt idx="63">
                  <c:v>57.61842</c:v>
                </c:pt>
                <c:pt idx="64">
                  <c:v>58.716650000000001</c:v>
                </c:pt>
                <c:pt idx="65">
                  <c:v>59.858219999999996</c:v>
                </c:pt>
                <c:pt idx="66">
                  <c:v>61.380559999999996</c:v>
                </c:pt>
                <c:pt idx="67">
                  <c:v>63.022730000000024</c:v>
                </c:pt>
                <c:pt idx="68">
                  <c:v>62.380569999999999</c:v>
                </c:pt>
                <c:pt idx="69">
                  <c:v>62.303530000000002</c:v>
                </c:pt>
                <c:pt idx="70">
                  <c:v>61.579540000000001</c:v>
                </c:pt>
                <c:pt idx="71">
                  <c:v>61.951559999999994</c:v>
                </c:pt>
                <c:pt idx="72">
                  <c:v>60.498820000000002</c:v>
                </c:pt>
                <c:pt idx="73">
                  <c:v>60.465120000000013</c:v>
                </c:pt>
                <c:pt idx="74">
                  <c:v>57.350449999999995</c:v>
                </c:pt>
                <c:pt idx="75">
                  <c:v>54.42465</c:v>
                </c:pt>
                <c:pt idx="76">
                  <c:v>53.868670000000002</c:v>
                </c:pt>
                <c:pt idx="77">
                  <c:v>49.362880000000004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2010 men</c:v>
                </c:pt>
              </c:strCache>
            </c:strRef>
          </c:tx>
          <c:spPr>
            <a:ln w="41275">
              <a:solidFill>
                <a:schemeClr val="accent4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Taul1!$A$2:$A$79</c:f>
              <c:numCache>
                <c:formatCode>General</c:formatCode>
                <c:ptCount val="78"/>
                <c:pt idx="2">
                  <c:v>20</c:v>
                </c:pt>
                <c:pt idx="7">
                  <c:v>25</c:v>
                </c:pt>
                <c:pt idx="12">
                  <c:v>30</c:v>
                </c:pt>
                <c:pt idx="17">
                  <c:v>35</c:v>
                </c:pt>
                <c:pt idx="22">
                  <c:v>40</c:v>
                </c:pt>
                <c:pt idx="27">
                  <c:v>45</c:v>
                </c:pt>
                <c:pt idx="32">
                  <c:v>50</c:v>
                </c:pt>
                <c:pt idx="37">
                  <c:v>55</c:v>
                </c:pt>
                <c:pt idx="42">
                  <c:v>60</c:v>
                </c:pt>
                <c:pt idx="47">
                  <c:v>65</c:v>
                </c:pt>
                <c:pt idx="52">
                  <c:v>70</c:v>
                </c:pt>
                <c:pt idx="57">
                  <c:v>75</c:v>
                </c:pt>
                <c:pt idx="62">
                  <c:v>80</c:v>
                </c:pt>
                <c:pt idx="67">
                  <c:v>85</c:v>
                </c:pt>
                <c:pt idx="72">
                  <c:v>90</c:v>
                </c:pt>
                <c:pt idx="77">
                  <c:v>95</c:v>
                </c:pt>
              </c:numCache>
            </c:numRef>
          </c:cat>
          <c:val>
            <c:numRef>
              <c:f>Taul1!$C$2:$C$79</c:f>
              <c:numCache>
                <c:formatCode>General</c:formatCode>
                <c:ptCount val="78"/>
                <c:pt idx="0">
                  <c:v>5.2495849999999971</c:v>
                </c:pt>
                <c:pt idx="1">
                  <c:v>11.42047</c:v>
                </c:pt>
                <c:pt idx="2">
                  <c:v>18.014849999999999</c:v>
                </c:pt>
                <c:pt idx="3">
                  <c:v>24.332190000000001</c:v>
                </c:pt>
                <c:pt idx="4">
                  <c:v>28.538599999999985</c:v>
                </c:pt>
                <c:pt idx="5">
                  <c:v>29.249409999999983</c:v>
                </c:pt>
                <c:pt idx="6">
                  <c:v>30.316250000000011</c:v>
                </c:pt>
                <c:pt idx="7">
                  <c:v>30.33642</c:v>
                </c:pt>
                <c:pt idx="8">
                  <c:v>29.869329999999984</c:v>
                </c:pt>
                <c:pt idx="9">
                  <c:v>28.974599999999985</c:v>
                </c:pt>
                <c:pt idx="10">
                  <c:v>28.082749999999979</c:v>
                </c:pt>
                <c:pt idx="11">
                  <c:v>26.430910000000001</c:v>
                </c:pt>
                <c:pt idx="12">
                  <c:v>24.838069999999988</c:v>
                </c:pt>
                <c:pt idx="13">
                  <c:v>23.636260000000011</c:v>
                </c:pt>
                <c:pt idx="14">
                  <c:v>23.23058</c:v>
                </c:pt>
                <c:pt idx="15">
                  <c:v>22.252970000000001</c:v>
                </c:pt>
                <c:pt idx="16">
                  <c:v>21.17464</c:v>
                </c:pt>
                <c:pt idx="17">
                  <c:v>20.638159999999999</c:v>
                </c:pt>
                <c:pt idx="18">
                  <c:v>20.37651</c:v>
                </c:pt>
                <c:pt idx="19">
                  <c:v>20.251359999999988</c:v>
                </c:pt>
                <c:pt idx="20">
                  <c:v>19.77636</c:v>
                </c:pt>
                <c:pt idx="21">
                  <c:v>19.692599999999985</c:v>
                </c:pt>
                <c:pt idx="22">
                  <c:v>20.149709999999985</c:v>
                </c:pt>
                <c:pt idx="23">
                  <c:v>20.358270000000001</c:v>
                </c:pt>
                <c:pt idx="24">
                  <c:v>20.27891</c:v>
                </c:pt>
                <c:pt idx="25">
                  <c:v>20.163499999999988</c:v>
                </c:pt>
                <c:pt idx="26">
                  <c:v>20.493419999999983</c:v>
                </c:pt>
                <c:pt idx="27">
                  <c:v>20.465749999999979</c:v>
                </c:pt>
                <c:pt idx="28">
                  <c:v>20.55538</c:v>
                </c:pt>
                <c:pt idx="29">
                  <c:v>20.773050000000001</c:v>
                </c:pt>
                <c:pt idx="30">
                  <c:v>21.213709999999985</c:v>
                </c:pt>
                <c:pt idx="31">
                  <c:v>21.69774</c:v>
                </c:pt>
                <c:pt idx="32">
                  <c:v>21.850619999999989</c:v>
                </c:pt>
                <c:pt idx="33">
                  <c:v>22.043629999999983</c:v>
                </c:pt>
                <c:pt idx="34">
                  <c:v>22.12377</c:v>
                </c:pt>
                <c:pt idx="35">
                  <c:v>22.417950000000012</c:v>
                </c:pt>
                <c:pt idx="36">
                  <c:v>22.598960000000005</c:v>
                </c:pt>
                <c:pt idx="37">
                  <c:v>23.183479999999989</c:v>
                </c:pt>
                <c:pt idx="38">
                  <c:v>22.873200000000001</c:v>
                </c:pt>
                <c:pt idx="39">
                  <c:v>22.88016</c:v>
                </c:pt>
                <c:pt idx="40">
                  <c:v>22.259830000000001</c:v>
                </c:pt>
                <c:pt idx="41">
                  <c:v>21.915689999999984</c:v>
                </c:pt>
                <c:pt idx="42">
                  <c:v>22.255400000000002</c:v>
                </c:pt>
                <c:pt idx="43">
                  <c:v>22.1266</c:v>
                </c:pt>
                <c:pt idx="44">
                  <c:v>21.78783</c:v>
                </c:pt>
                <c:pt idx="45">
                  <c:v>21.598229999999983</c:v>
                </c:pt>
                <c:pt idx="46">
                  <c:v>21.191020000000005</c:v>
                </c:pt>
                <c:pt idx="47">
                  <c:v>21.037510000000001</c:v>
                </c:pt>
                <c:pt idx="48">
                  <c:v>20.697510000000001</c:v>
                </c:pt>
                <c:pt idx="49">
                  <c:v>20.705089999999981</c:v>
                </c:pt>
                <c:pt idx="50">
                  <c:v>20.569590000000002</c:v>
                </c:pt>
                <c:pt idx="51">
                  <c:v>20.82179</c:v>
                </c:pt>
                <c:pt idx="52">
                  <c:v>20.97729</c:v>
                </c:pt>
                <c:pt idx="53">
                  <c:v>21.446819999999985</c:v>
                </c:pt>
                <c:pt idx="54">
                  <c:v>21.616330000000001</c:v>
                </c:pt>
                <c:pt idx="55">
                  <c:v>21.105170000000001</c:v>
                </c:pt>
                <c:pt idx="56">
                  <c:v>21.12059</c:v>
                </c:pt>
                <c:pt idx="57">
                  <c:v>22.30481000000001</c:v>
                </c:pt>
                <c:pt idx="58">
                  <c:v>22.399640000000002</c:v>
                </c:pt>
                <c:pt idx="59">
                  <c:v>22.923359999999985</c:v>
                </c:pt>
                <c:pt idx="60">
                  <c:v>23.711410000000001</c:v>
                </c:pt>
                <c:pt idx="61">
                  <c:v>24.070979999999999</c:v>
                </c:pt>
                <c:pt idx="62">
                  <c:v>25.088389999999983</c:v>
                </c:pt>
                <c:pt idx="63">
                  <c:v>26.241070000000001</c:v>
                </c:pt>
                <c:pt idx="64">
                  <c:v>26.35914</c:v>
                </c:pt>
                <c:pt idx="65">
                  <c:v>29.17557</c:v>
                </c:pt>
                <c:pt idx="66">
                  <c:v>30.95299</c:v>
                </c:pt>
                <c:pt idx="67">
                  <c:v>31.98972999999998</c:v>
                </c:pt>
                <c:pt idx="68">
                  <c:v>33.916849999999997</c:v>
                </c:pt>
                <c:pt idx="69">
                  <c:v>35.075470000000003</c:v>
                </c:pt>
                <c:pt idx="70">
                  <c:v>35.212090000000003</c:v>
                </c:pt>
                <c:pt idx="71">
                  <c:v>37.402410000000003</c:v>
                </c:pt>
                <c:pt idx="72">
                  <c:v>41.100180000000002</c:v>
                </c:pt>
                <c:pt idx="73">
                  <c:v>40.373560000000005</c:v>
                </c:pt>
                <c:pt idx="74">
                  <c:v>40.298510000000043</c:v>
                </c:pt>
                <c:pt idx="75">
                  <c:v>43.504899999999999</c:v>
                </c:pt>
                <c:pt idx="76">
                  <c:v>42.096220000000002</c:v>
                </c:pt>
                <c:pt idx="77">
                  <c:v>45.183489999999999</c:v>
                </c:pt>
              </c:numCache>
            </c:numRef>
          </c:val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1990 women</c:v>
                </c:pt>
              </c:strCache>
            </c:strRef>
          </c:tx>
          <c:spPr>
            <a:ln w="38100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Taul1!$A$2:$A$79</c:f>
              <c:numCache>
                <c:formatCode>General</c:formatCode>
                <c:ptCount val="78"/>
                <c:pt idx="2">
                  <c:v>20</c:v>
                </c:pt>
                <c:pt idx="7">
                  <c:v>25</c:v>
                </c:pt>
                <c:pt idx="12">
                  <c:v>30</c:v>
                </c:pt>
                <c:pt idx="17">
                  <c:v>35</c:v>
                </c:pt>
                <c:pt idx="22">
                  <c:v>40</c:v>
                </c:pt>
                <c:pt idx="27">
                  <c:v>45</c:v>
                </c:pt>
                <c:pt idx="32">
                  <c:v>50</c:v>
                </c:pt>
                <c:pt idx="37">
                  <c:v>55</c:v>
                </c:pt>
                <c:pt idx="42">
                  <c:v>60</c:v>
                </c:pt>
                <c:pt idx="47">
                  <c:v>65</c:v>
                </c:pt>
                <c:pt idx="52">
                  <c:v>70</c:v>
                </c:pt>
                <c:pt idx="57">
                  <c:v>75</c:v>
                </c:pt>
                <c:pt idx="62">
                  <c:v>80</c:v>
                </c:pt>
                <c:pt idx="67">
                  <c:v>85</c:v>
                </c:pt>
                <c:pt idx="72">
                  <c:v>90</c:v>
                </c:pt>
                <c:pt idx="77">
                  <c:v>95</c:v>
                </c:pt>
              </c:numCache>
            </c:numRef>
          </c:cat>
          <c:val>
            <c:numRef>
              <c:f>Taul1!$D$2:$D$79</c:f>
              <c:numCache>
                <c:formatCode>General</c:formatCode>
                <c:ptCount val="78"/>
                <c:pt idx="0">
                  <c:v>2.5619399999999999</c:v>
                </c:pt>
                <c:pt idx="1">
                  <c:v>5.6575479999999967</c:v>
                </c:pt>
                <c:pt idx="2">
                  <c:v>8.6114520000000017</c:v>
                </c:pt>
                <c:pt idx="3">
                  <c:v>10.995230000000005</c:v>
                </c:pt>
                <c:pt idx="4">
                  <c:v>12.92042</c:v>
                </c:pt>
                <c:pt idx="5">
                  <c:v>14.793670000000001</c:v>
                </c:pt>
                <c:pt idx="6">
                  <c:v>15.589640000000006</c:v>
                </c:pt>
                <c:pt idx="7">
                  <c:v>15.752550000000006</c:v>
                </c:pt>
                <c:pt idx="8">
                  <c:v>15.234659999999998</c:v>
                </c:pt>
                <c:pt idx="9">
                  <c:v>14.321219999999999</c:v>
                </c:pt>
                <c:pt idx="10">
                  <c:v>13.559780000000005</c:v>
                </c:pt>
                <c:pt idx="11">
                  <c:v>12.659080000000005</c:v>
                </c:pt>
                <c:pt idx="12">
                  <c:v>11.26605</c:v>
                </c:pt>
                <c:pt idx="13">
                  <c:v>10.28314</c:v>
                </c:pt>
                <c:pt idx="14">
                  <c:v>10.03295</c:v>
                </c:pt>
                <c:pt idx="15">
                  <c:v>9.0736290000000004</c:v>
                </c:pt>
                <c:pt idx="16">
                  <c:v>8.7169419999999995</c:v>
                </c:pt>
                <c:pt idx="17">
                  <c:v>8.1326229999999988</c:v>
                </c:pt>
                <c:pt idx="18">
                  <c:v>7.7954759999999972</c:v>
                </c:pt>
                <c:pt idx="19">
                  <c:v>7.7028990000000004</c:v>
                </c:pt>
                <c:pt idx="20">
                  <c:v>7.4963740000000003</c:v>
                </c:pt>
                <c:pt idx="21">
                  <c:v>7.3266369999999972</c:v>
                </c:pt>
                <c:pt idx="22">
                  <c:v>7.5211809999999977</c:v>
                </c:pt>
                <c:pt idx="23">
                  <c:v>7.7212100000000001</c:v>
                </c:pt>
                <c:pt idx="24">
                  <c:v>8.086964</c:v>
                </c:pt>
                <c:pt idx="25">
                  <c:v>8.3855100000000053</c:v>
                </c:pt>
                <c:pt idx="26">
                  <c:v>8.9972990000000017</c:v>
                </c:pt>
                <c:pt idx="27">
                  <c:v>9.3089370000000002</c:v>
                </c:pt>
                <c:pt idx="28">
                  <c:v>10.243309999999999</c:v>
                </c:pt>
                <c:pt idx="29">
                  <c:v>10.9161</c:v>
                </c:pt>
                <c:pt idx="30">
                  <c:v>12.332530000000006</c:v>
                </c:pt>
                <c:pt idx="31">
                  <c:v>12.74043</c:v>
                </c:pt>
                <c:pt idx="32">
                  <c:v>13.454090000000004</c:v>
                </c:pt>
                <c:pt idx="33">
                  <c:v>13.925180000000005</c:v>
                </c:pt>
                <c:pt idx="34">
                  <c:v>14.946369999999998</c:v>
                </c:pt>
                <c:pt idx="35">
                  <c:v>16.762269999999983</c:v>
                </c:pt>
                <c:pt idx="36">
                  <c:v>17.531510000000001</c:v>
                </c:pt>
                <c:pt idx="37">
                  <c:v>18.646550000000001</c:v>
                </c:pt>
                <c:pt idx="38">
                  <c:v>19.684979999999999</c:v>
                </c:pt>
                <c:pt idx="39">
                  <c:v>20.414180000000005</c:v>
                </c:pt>
                <c:pt idx="40">
                  <c:v>21.888169999999985</c:v>
                </c:pt>
                <c:pt idx="41">
                  <c:v>23.009409999999985</c:v>
                </c:pt>
                <c:pt idx="42">
                  <c:v>24.099519999999981</c:v>
                </c:pt>
                <c:pt idx="43">
                  <c:v>25.979289999999985</c:v>
                </c:pt>
                <c:pt idx="44">
                  <c:v>27.584959999999999</c:v>
                </c:pt>
                <c:pt idx="45">
                  <c:v>29.24403999999998</c:v>
                </c:pt>
                <c:pt idx="46">
                  <c:v>31.00882</c:v>
                </c:pt>
                <c:pt idx="47">
                  <c:v>33.160300000000021</c:v>
                </c:pt>
                <c:pt idx="48">
                  <c:v>34.992550000000023</c:v>
                </c:pt>
                <c:pt idx="49">
                  <c:v>37.269540000000013</c:v>
                </c:pt>
                <c:pt idx="50">
                  <c:v>38.887789999999995</c:v>
                </c:pt>
                <c:pt idx="51">
                  <c:v>40.988889999999998</c:v>
                </c:pt>
                <c:pt idx="52">
                  <c:v>43.483869999999996</c:v>
                </c:pt>
                <c:pt idx="53">
                  <c:v>44.972910000000013</c:v>
                </c:pt>
                <c:pt idx="54">
                  <c:v>47.588450000000002</c:v>
                </c:pt>
                <c:pt idx="55">
                  <c:v>49.149520000000003</c:v>
                </c:pt>
                <c:pt idx="56">
                  <c:v>51.379910000000002</c:v>
                </c:pt>
                <c:pt idx="57">
                  <c:v>52.646530000000013</c:v>
                </c:pt>
                <c:pt idx="58">
                  <c:v>53.580160000000006</c:v>
                </c:pt>
                <c:pt idx="59">
                  <c:v>54.198470000000022</c:v>
                </c:pt>
                <c:pt idx="60">
                  <c:v>54.912790000000001</c:v>
                </c:pt>
                <c:pt idx="61">
                  <c:v>55.852469999999997</c:v>
                </c:pt>
                <c:pt idx="62">
                  <c:v>56.704030000000003</c:v>
                </c:pt>
                <c:pt idx="63">
                  <c:v>55.444330000000001</c:v>
                </c:pt>
                <c:pt idx="64">
                  <c:v>55.995330000000024</c:v>
                </c:pt>
                <c:pt idx="65">
                  <c:v>55.115220000000001</c:v>
                </c:pt>
                <c:pt idx="66">
                  <c:v>52.93703</c:v>
                </c:pt>
                <c:pt idx="67">
                  <c:v>53.539330000000021</c:v>
                </c:pt>
                <c:pt idx="68">
                  <c:v>50.148790000000012</c:v>
                </c:pt>
                <c:pt idx="69">
                  <c:v>49.435180000000003</c:v>
                </c:pt>
                <c:pt idx="70">
                  <c:v>45.807989999999997</c:v>
                </c:pt>
                <c:pt idx="71">
                  <c:v>43.675170000000023</c:v>
                </c:pt>
                <c:pt idx="72">
                  <c:v>41.103020000000001</c:v>
                </c:pt>
                <c:pt idx="73">
                  <c:v>36.597470000000001</c:v>
                </c:pt>
                <c:pt idx="74">
                  <c:v>34.588240000000006</c:v>
                </c:pt>
                <c:pt idx="75">
                  <c:v>31.20205</c:v>
                </c:pt>
                <c:pt idx="76">
                  <c:v>28.25</c:v>
                </c:pt>
                <c:pt idx="77">
                  <c:v>26.795099999999984</c:v>
                </c:pt>
              </c:numCache>
            </c:numRef>
          </c:val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1990 men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Taul1!$A$2:$A$79</c:f>
              <c:numCache>
                <c:formatCode>General</c:formatCode>
                <c:ptCount val="78"/>
                <c:pt idx="2">
                  <c:v>20</c:v>
                </c:pt>
                <c:pt idx="7">
                  <c:v>25</c:v>
                </c:pt>
                <c:pt idx="12">
                  <c:v>30</c:v>
                </c:pt>
                <c:pt idx="17">
                  <c:v>35</c:v>
                </c:pt>
                <c:pt idx="22">
                  <c:v>40</c:v>
                </c:pt>
                <c:pt idx="27">
                  <c:v>45</c:v>
                </c:pt>
                <c:pt idx="32">
                  <c:v>50</c:v>
                </c:pt>
                <c:pt idx="37">
                  <c:v>55</c:v>
                </c:pt>
                <c:pt idx="42">
                  <c:v>60</c:v>
                </c:pt>
                <c:pt idx="47">
                  <c:v>65</c:v>
                </c:pt>
                <c:pt idx="52">
                  <c:v>70</c:v>
                </c:pt>
                <c:pt idx="57">
                  <c:v>75</c:v>
                </c:pt>
                <c:pt idx="62">
                  <c:v>80</c:v>
                </c:pt>
                <c:pt idx="67">
                  <c:v>85</c:v>
                </c:pt>
                <c:pt idx="72">
                  <c:v>90</c:v>
                </c:pt>
                <c:pt idx="77">
                  <c:v>95</c:v>
                </c:pt>
              </c:numCache>
            </c:numRef>
          </c:cat>
          <c:val>
            <c:numRef>
              <c:f>Taul1!$E$2:$E$79</c:f>
              <c:numCache>
                <c:formatCode>General</c:formatCode>
                <c:ptCount val="78"/>
                <c:pt idx="0">
                  <c:v>1.2887199999999999</c:v>
                </c:pt>
                <c:pt idx="1">
                  <c:v>2.8436330000000001</c:v>
                </c:pt>
                <c:pt idx="2">
                  <c:v>4.304049</c:v>
                </c:pt>
                <c:pt idx="3">
                  <c:v>7.2970439999999996</c:v>
                </c:pt>
                <c:pt idx="4">
                  <c:v>10.183490000000004</c:v>
                </c:pt>
                <c:pt idx="5">
                  <c:v>12.729240000000001</c:v>
                </c:pt>
                <c:pt idx="6">
                  <c:v>14.935450000000007</c:v>
                </c:pt>
                <c:pt idx="7">
                  <c:v>16.139450000000011</c:v>
                </c:pt>
                <c:pt idx="8">
                  <c:v>17.000129999999984</c:v>
                </c:pt>
                <c:pt idx="9">
                  <c:v>17.09102</c:v>
                </c:pt>
                <c:pt idx="10">
                  <c:v>16.834209999999999</c:v>
                </c:pt>
                <c:pt idx="11">
                  <c:v>15.963890000000006</c:v>
                </c:pt>
                <c:pt idx="12">
                  <c:v>15.200620000000001</c:v>
                </c:pt>
                <c:pt idx="13">
                  <c:v>14.705350000000001</c:v>
                </c:pt>
                <c:pt idx="14">
                  <c:v>13.950280000000005</c:v>
                </c:pt>
                <c:pt idx="15">
                  <c:v>13.30838</c:v>
                </c:pt>
                <c:pt idx="16">
                  <c:v>13.057440000000005</c:v>
                </c:pt>
                <c:pt idx="17">
                  <c:v>12.40799</c:v>
                </c:pt>
                <c:pt idx="18">
                  <c:v>11.873940000000006</c:v>
                </c:pt>
                <c:pt idx="19">
                  <c:v>11.596110000000001</c:v>
                </c:pt>
                <c:pt idx="20">
                  <c:v>11.03463</c:v>
                </c:pt>
                <c:pt idx="21">
                  <c:v>10.82188</c:v>
                </c:pt>
                <c:pt idx="22">
                  <c:v>11.021940000000001</c:v>
                </c:pt>
                <c:pt idx="23">
                  <c:v>10.994110000000001</c:v>
                </c:pt>
                <c:pt idx="24">
                  <c:v>10.522320000000001</c:v>
                </c:pt>
                <c:pt idx="25">
                  <c:v>10.705530000000005</c:v>
                </c:pt>
                <c:pt idx="26">
                  <c:v>10.744829999999999</c:v>
                </c:pt>
                <c:pt idx="27">
                  <c:v>10.783570000000001</c:v>
                </c:pt>
                <c:pt idx="28">
                  <c:v>11.404530000000005</c:v>
                </c:pt>
                <c:pt idx="29">
                  <c:v>10.991309999999999</c:v>
                </c:pt>
                <c:pt idx="30">
                  <c:v>11.78586</c:v>
                </c:pt>
                <c:pt idx="31">
                  <c:v>11.65917</c:v>
                </c:pt>
                <c:pt idx="32">
                  <c:v>11.96846</c:v>
                </c:pt>
                <c:pt idx="33">
                  <c:v>12.25207</c:v>
                </c:pt>
                <c:pt idx="34">
                  <c:v>12.747569999999998</c:v>
                </c:pt>
                <c:pt idx="35">
                  <c:v>12.696580000000004</c:v>
                </c:pt>
                <c:pt idx="36">
                  <c:v>13.340860000000001</c:v>
                </c:pt>
                <c:pt idx="37">
                  <c:v>13.316840000000004</c:v>
                </c:pt>
                <c:pt idx="38">
                  <c:v>13.352390000000005</c:v>
                </c:pt>
                <c:pt idx="39">
                  <c:v>13.482130000000005</c:v>
                </c:pt>
                <c:pt idx="40">
                  <c:v>14.118619999999998</c:v>
                </c:pt>
                <c:pt idx="41">
                  <c:v>13.7356</c:v>
                </c:pt>
                <c:pt idx="42">
                  <c:v>14.405460000000005</c:v>
                </c:pt>
                <c:pt idx="43">
                  <c:v>14.77699</c:v>
                </c:pt>
                <c:pt idx="44">
                  <c:v>14.5063</c:v>
                </c:pt>
                <c:pt idx="45">
                  <c:v>15.393220000000001</c:v>
                </c:pt>
                <c:pt idx="46">
                  <c:v>15.225020000000001</c:v>
                </c:pt>
                <c:pt idx="47">
                  <c:v>15.58981</c:v>
                </c:pt>
                <c:pt idx="48">
                  <c:v>15.707319999999999</c:v>
                </c:pt>
                <c:pt idx="49">
                  <c:v>15.634869999999999</c:v>
                </c:pt>
                <c:pt idx="50">
                  <c:v>15.69303</c:v>
                </c:pt>
                <c:pt idx="51">
                  <c:v>16.315560000000001</c:v>
                </c:pt>
                <c:pt idx="52">
                  <c:v>16.285479999999986</c:v>
                </c:pt>
                <c:pt idx="53">
                  <c:v>15.820260000000001</c:v>
                </c:pt>
                <c:pt idx="54">
                  <c:v>17.615829999999999</c:v>
                </c:pt>
                <c:pt idx="55">
                  <c:v>17.57048</c:v>
                </c:pt>
                <c:pt idx="56">
                  <c:v>18.8232</c:v>
                </c:pt>
                <c:pt idx="57">
                  <c:v>19.953619999999983</c:v>
                </c:pt>
                <c:pt idx="58">
                  <c:v>20.873830000000005</c:v>
                </c:pt>
                <c:pt idx="59">
                  <c:v>22.394749999999981</c:v>
                </c:pt>
                <c:pt idx="60">
                  <c:v>22.740069999999989</c:v>
                </c:pt>
                <c:pt idx="61">
                  <c:v>24.282699999999974</c:v>
                </c:pt>
                <c:pt idx="62">
                  <c:v>25.924869999999999</c:v>
                </c:pt>
                <c:pt idx="63">
                  <c:v>27.756710000000002</c:v>
                </c:pt>
                <c:pt idx="64">
                  <c:v>28</c:v>
                </c:pt>
                <c:pt idx="65">
                  <c:v>28.438949999999981</c:v>
                </c:pt>
                <c:pt idx="66">
                  <c:v>29.732679999999981</c:v>
                </c:pt>
                <c:pt idx="67">
                  <c:v>32.329800000000006</c:v>
                </c:pt>
                <c:pt idx="68">
                  <c:v>33.290920000000021</c:v>
                </c:pt>
                <c:pt idx="69">
                  <c:v>29.832159999999988</c:v>
                </c:pt>
                <c:pt idx="70">
                  <c:v>34.293750000000024</c:v>
                </c:pt>
                <c:pt idx="71">
                  <c:v>34.096920000000011</c:v>
                </c:pt>
                <c:pt idx="72">
                  <c:v>31.272290000000002</c:v>
                </c:pt>
                <c:pt idx="73">
                  <c:v>29.89378</c:v>
                </c:pt>
                <c:pt idx="74">
                  <c:v>33.256350000000012</c:v>
                </c:pt>
                <c:pt idx="75">
                  <c:v>29.259260000000001</c:v>
                </c:pt>
                <c:pt idx="76">
                  <c:v>32.057419999999993</c:v>
                </c:pt>
                <c:pt idx="77">
                  <c:v>31.111110000000011</c:v>
                </c:pt>
              </c:numCache>
            </c:numRef>
          </c:val>
        </c:ser>
        <c:marker val="1"/>
        <c:axId val="84449152"/>
        <c:axId val="84450688"/>
      </c:lineChart>
      <c:catAx>
        <c:axId val="84449152"/>
        <c:scaling>
          <c:orientation val="minMax"/>
        </c:scaling>
        <c:axPos val="b"/>
        <c:numFmt formatCode="General" sourceLinked="1"/>
        <c:tickLblPos val="nextTo"/>
        <c:crossAx val="84450688"/>
        <c:crosses val="autoZero"/>
        <c:auto val="1"/>
        <c:lblAlgn val="ctr"/>
        <c:lblOffset val="100"/>
      </c:catAx>
      <c:valAx>
        <c:axId val="84450688"/>
        <c:scaling>
          <c:orientation val="minMax"/>
        </c:scaling>
        <c:axPos val="l"/>
        <c:majorGridlines/>
        <c:numFmt formatCode="General" sourceLinked="1"/>
        <c:tickLblPos val="nextTo"/>
        <c:crossAx val="844491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i-FI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657" cy="495930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8241" y="1"/>
            <a:ext cx="2944657" cy="495930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9C3CEF08-671B-41FD-81C4-90143808B1B1}" type="datetimeFigureOut">
              <a:rPr lang="fi-FI" smtClean="0"/>
              <a:pPr/>
              <a:t>12.3.2012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746125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290" y="4717736"/>
            <a:ext cx="5435921" cy="4468170"/>
          </a:xfrm>
          <a:prstGeom prst="rect">
            <a:avLst/>
          </a:prstGeom>
        </p:spPr>
        <p:txBody>
          <a:bodyPr vert="horz" lIns="92199" tIns="46099" rIns="92199" bIns="46099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3871"/>
            <a:ext cx="2944657" cy="495930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8241" y="9433871"/>
            <a:ext cx="2944657" cy="495930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FBED201A-CE56-4B87-B4D2-C05F2751ABEB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D201A-CE56-4B87-B4D2-C05F2751ABEB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D201A-CE56-4B87-B4D2-C05F2751ABEB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D201A-CE56-4B87-B4D2-C05F2751ABEB}" type="slidenum">
              <a:rPr lang="fi-FI" smtClean="0"/>
              <a:pPr/>
              <a:t>4</a:t>
            </a:fld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D201A-CE56-4B87-B4D2-C05F2751ABEB}" type="slidenum">
              <a:rPr lang="fi-FI" smtClean="0"/>
              <a:pPr/>
              <a:t>5</a:t>
            </a:fld>
            <a:endParaRPr 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D201A-CE56-4B87-B4D2-C05F2751ABEB}" type="slidenum">
              <a:rPr lang="fi-FI" smtClean="0"/>
              <a:pPr/>
              <a:t>6</a:t>
            </a:fld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D201A-CE56-4B87-B4D2-C05F2751ABEB}" type="slidenum">
              <a:rPr lang="fi-FI" smtClean="0"/>
              <a:pPr/>
              <a:t>7</a:t>
            </a:fld>
            <a:endParaRPr 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D201A-CE56-4B87-B4D2-C05F2751ABEB}" type="slidenum">
              <a:rPr lang="fi-FI" smtClean="0"/>
              <a:pPr/>
              <a:t>8</a:t>
            </a:fld>
            <a:endParaRPr lang="fi-F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D201A-CE56-4B87-B4D2-C05F2751ABEB}" type="slidenum">
              <a:rPr lang="fi-FI" smtClean="0"/>
              <a:pPr/>
              <a:t>9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8" name="Picture 36" descr="D:\TP\viestinta\grafi\mallit\pitkapaksuviiva3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7313"/>
            <a:ext cx="9926638" cy="573087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828800"/>
            <a:ext cx="7315200" cy="1143000"/>
          </a:xfrm>
        </p:spPr>
        <p:txBody>
          <a:bodyPr/>
          <a:lstStyle>
            <a:lvl1pPr>
              <a:defRPr sz="3700"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048000"/>
            <a:ext cx="7315200" cy="1143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fi-FI" noProof="0" smtClean="0"/>
              <a:t>Muokkaa alaotsikon perustyyliä napsautt.</a:t>
            </a:r>
            <a:endParaRPr lang="en-GB" noProof="0"/>
          </a:p>
        </p:txBody>
      </p:sp>
      <p:pic>
        <p:nvPicPr>
          <p:cNvPr id="6" name="Picture 43" descr="D:\2004\tp\grafi\kalvopohjat\englanti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6800"/>
            <a:ext cx="4267200" cy="7604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D104B6-2435-4877-A38B-B75904244F92}" type="datetime1">
              <a:rPr lang="en-GB" noProof="0" smtClean="0"/>
              <a:pPr/>
              <a:t>12/03/2012</a:t>
            </a:fld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B05934-8F8F-4B47-9D9A-134130D678A1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Tietopalveluyksikkö/Viestintä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58025" y="838200"/>
            <a:ext cx="2105025" cy="5257800"/>
          </a:xfrm>
        </p:spPr>
        <p:txBody>
          <a:bodyPr vert="eaVert"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42950" y="838200"/>
            <a:ext cx="6162675" cy="5257800"/>
          </a:xfrm>
        </p:spPr>
        <p:txBody>
          <a:bodyPr vert="eaVert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D7AB80-A4D1-4BB1-8535-3285672A47BE}" type="datetime1">
              <a:rPr lang="en-GB" noProof="0" smtClean="0"/>
              <a:pPr/>
              <a:t>12/03/2012</a:t>
            </a:fld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900885-0FE6-4F60-9AF5-925BBFC8D26D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Tietopalveluyksikkö/Viestintä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Otsikko ja 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42950" y="838200"/>
            <a:ext cx="8420100" cy="1219200"/>
          </a:xfr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Kaavion paikkamerkki 2"/>
          <p:cNvSpPr>
            <a:spLocks noGrp="1"/>
          </p:cNvSpPr>
          <p:nvPr>
            <p:ph type="chart" idx="1"/>
          </p:nvPr>
        </p:nvSpPr>
        <p:spPr>
          <a:xfrm>
            <a:off x="742950" y="2133600"/>
            <a:ext cx="8420100" cy="3962400"/>
          </a:xfrm>
        </p:spPr>
        <p:txBody>
          <a:bodyPr/>
          <a:lstStyle/>
          <a:p>
            <a:r>
              <a:rPr lang="fi-FI" noProof="0" smtClean="0"/>
              <a:t>Lisää kaavio napsauttamalla kuvaketta</a:t>
            </a:r>
            <a:endParaRPr lang="en-GB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96200" y="6553200"/>
            <a:ext cx="1530350" cy="381000"/>
          </a:xfrm>
        </p:spPr>
        <p:txBody>
          <a:bodyPr/>
          <a:lstStyle>
            <a:lvl1pPr>
              <a:defRPr/>
            </a:lvl1pPr>
          </a:lstStyle>
          <a:p>
            <a:fld id="{C6845452-A431-401C-B32D-D95C5C2FAB0E}" type="datetime1">
              <a:rPr lang="en-GB" noProof="0" smtClean="0"/>
              <a:pPr/>
              <a:t>12/03/2012</a:t>
            </a:fld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>
          <a:xfrm>
            <a:off x="9201150" y="6553200"/>
            <a:ext cx="552450" cy="381000"/>
          </a:xfrm>
        </p:spPr>
        <p:txBody>
          <a:bodyPr/>
          <a:lstStyle>
            <a:lvl1pPr>
              <a:defRPr/>
            </a:lvl1pPr>
          </a:lstStyle>
          <a:p>
            <a:fld id="{B46DB798-2C00-4ACE-96B4-5E8FA6B2B48D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>
          <a:xfrm>
            <a:off x="5410200" y="6553200"/>
            <a:ext cx="22098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Tietopalveluyksikkö/Viestintä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37428-F154-4F7C-86A5-88CE84B7F121}" type="datetime1">
              <a:rPr lang="en-GB" noProof="0" smtClean="0"/>
              <a:pPr/>
              <a:t>12/03/2012</a:t>
            </a:fld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303E0B-4109-415A-BF94-AB899F112BC9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Tietopalveluyksikkö/Viestintä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64BB9-5E57-4BC5-AF85-261856ACC642}" type="datetime1">
              <a:rPr lang="en-GB" noProof="0" smtClean="0"/>
              <a:pPr/>
              <a:t>12/03/2012</a:t>
            </a:fld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935A5C-9B69-4C27-8AF9-7843682CC87B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Tietopalveluyksikkö/Viestintä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42950" y="2133600"/>
            <a:ext cx="413385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200" y="2133600"/>
            <a:ext cx="413385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EDD4DF-11CF-4AAC-896A-934B98C34CD2}" type="datetime1">
              <a:rPr lang="en-GB" noProof="0" smtClean="0"/>
              <a:pPr/>
              <a:t>12/03/2012</a:t>
            </a:fld>
            <a:endParaRPr lang="en-GB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998CC1-2AA4-414C-AA12-958FD73DF6B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Tietopalveluyksikkö/Viestintä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5714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714488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357431"/>
            <a:ext cx="4376738" cy="37687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375" y="1714488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375" y="2357431"/>
            <a:ext cx="4378325" cy="37687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3B5042-8342-4F4A-A245-D5F2AA762781}" type="datetime1">
              <a:rPr lang="en-GB" noProof="0" smtClean="0"/>
              <a:pPr/>
              <a:t>12/03/2012</a:t>
            </a:fld>
            <a:endParaRPr lang="en-GB" noProof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4B0DAE-94A5-4ABA-B91E-8A8A3AAC411B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Tietopalveluyksikkö/Viestintä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E3828F-997C-4108-9343-236F5CDED455}" type="datetime1">
              <a:rPr lang="en-GB" noProof="0" smtClean="0"/>
              <a:pPr/>
              <a:t>12/03/2012</a:t>
            </a:fld>
            <a:endParaRPr lang="en-GB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5BD60-AA0D-4DF7-808B-E50E78976280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Tietopalveluyksikkö/Viestintä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9DCA85-3F2D-49B6-ABF6-8103CB678C05}" type="datetime1">
              <a:rPr lang="en-GB" noProof="0" smtClean="0"/>
              <a:pPr/>
              <a:t>12/03/2012</a:t>
            </a:fld>
            <a:endParaRPr lang="en-GB" noProof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ADFDAD-66FC-4993-B372-BD41049F39E9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Tietopalveluyksikkö/Viestintä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28733A-EEE4-479F-90AF-00FFA21F239B}" type="datetime1">
              <a:rPr lang="en-GB" noProof="0" smtClean="0"/>
              <a:pPr/>
              <a:t>12/03/2012</a:t>
            </a:fld>
            <a:endParaRPr lang="en-GB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03ADD0-704C-43B9-9478-41727213B286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Tietopalveluyksikkö/Viestintä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411692-889F-4576-8E61-14E159E8F6FD}" type="datetime1">
              <a:rPr lang="en-GB" noProof="0" smtClean="0"/>
              <a:pPr/>
              <a:t>12/03/2012</a:t>
            </a:fld>
            <a:endParaRPr lang="en-GB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4E748A-FE0F-4435-8C05-F5AEA24CC9C9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Tietopalveluyksikkö/Viestintä</a:t>
            </a:r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838200"/>
            <a:ext cx="84201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Muokkaa</a:t>
            </a:r>
            <a:r>
              <a:rPr lang="en-GB" noProof="0" dirty="0" smtClean="0"/>
              <a:t> </a:t>
            </a:r>
            <a:r>
              <a:rPr lang="en-GB" noProof="0" dirty="0" err="1" smtClean="0"/>
              <a:t>otsikon</a:t>
            </a:r>
            <a:r>
              <a:rPr lang="en-GB" noProof="0" dirty="0" smtClean="0"/>
              <a:t> </a:t>
            </a:r>
            <a:r>
              <a:rPr lang="en-GB" noProof="0" dirty="0" err="1" smtClean="0"/>
              <a:t>perustyyliä</a:t>
            </a:r>
            <a:r>
              <a:rPr lang="en-GB" noProof="0" dirty="0" smtClean="0"/>
              <a:t> </a:t>
            </a:r>
            <a:r>
              <a:rPr lang="en-GB" noProof="0" dirty="0" err="1" smtClean="0"/>
              <a:t>napsauttamalla</a:t>
            </a:r>
            <a:endParaRPr lang="en-GB" noProof="0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33600"/>
            <a:ext cx="84201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Muokkaa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tekstin</a:t>
            </a:r>
            <a:r>
              <a:rPr lang="en-GB" noProof="0" dirty="0" smtClean="0"/>
              <a:t> </a:t>
            </a:r>
            <a:r>
              <a:rPr lang="en-GB" noProof="0" dirty="0" err="1" smtClean="0"/>
              <a:t>perustyylejä</a:t>
            </a:r>
            <a:r>
              <a:rPr lang="en-GB" noProof="0" dirty="0" smtClean="0"/>
              <a:t> </a:t>
            </a:r>
            <a:r>
              <a:rPr lang="en-GB" noProof="0" dirty="0" err="1" smtClean="0"/>
              <a:t>napsauttamalla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toinen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kolmas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neljäs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viides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96200" y="6553200"/>
            <a:ext cx="1530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fld id="{50AAC9FF-ECE3-46E3-A9EE-782CB39AEAC2}" type="datetime1">
              <a:rPr lang="en-GB" noProof="0" smtClean="0"/>
              <a:pPr/>
              <a:t>12/03/2012</a:t>
            </a:fld>
            <a:endParaRPr lang="en-GB" noProof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01150" y="6553200"/>
            <a:ext cx="5524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60EEC27-B4A1-498C-A47A-F30DA403FA2E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5532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noProof="1"/>
            </a:lvl1pPr>
          </a:lstStyle>
          <a:p>
            <a:r>
              <a:rPr lang="en-GB" noProof="0" smtClean="0"/>
              <a:t>Tietopalveluyksikkö/Viestintä</a:t>
            </a:r>
            <a:endParaRPr lang="en-GB" noProof="0"/>
          </a:p>
        </p:txBody>
      </p:sp>
      <p:pic>
        <p:nvPicPr>
          <p:cNvPr id="1052" name="Picture 28" descr="D:\TP\viestinta\grafi\mallit\lyhyt viiva.t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459413" y="6516688"/>
            <a:ext cx="4446587" cy="36512"/>
          </a:xfrm>
          <a:prstGeom prst="rect">
            <a:avLst/>
          </a:prstGeom>
          <a:noFill/>
        </p:spPr>
      </p:pic>
      <p:pic>
        <p:nvPicPr>
          <p:cNvPr id="9" name="Picture 38" descr="D:\2004\tp\grafi\kalvopohjat\englanti2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6000" y="226800"/>
            <a:ext cx="3070225" cy="5461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185738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5150" indent="-184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41388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330325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17192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1764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6pPr>
      <a:lvl7pPr marL="26336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7pPr>
      <a:lvl8pPr marL="30908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8pPr>
      <a:lvl9pPr marL="35480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ilastokeskus.fi/tup/tasaarvo/index_en.html" TargetMode="External"/><Relationship Id="rId2" Type="http://schemas.openxmlformats.org/officeDocument/2006/relationships/hyperlink" Target="http://tilastokeskus.fi/index_e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ilastokeskus.fi/tup/vl2010/index_en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Gender aspect in population census in Finland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 smtClean="0"/>
              <a:t>UNECE Work Session on Gender Statistics, </a:t>
            </a:r>
          </a:p>
          <a:p>
            <a:r>
              <a:rPr lang="en-GB" sz="2400" dirty="0" smtClean="0"/>
              <a:t>13 March 2012</a:t>
            </a:r>
          </a:p>
          <a:p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2216696" y="4653136"/>
            <a:ext cx="21531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000" dirty="0" smtClean="0"/>
              <a:t>Marjut Pietiläinen</a:t>
            </a:r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information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Statistics Finland</a:t>
            </a:r>
          </a:p>
          <a:p>
            <a:pPr lvl="1"/>
            <a:r>
              <a:rPr lang="fi-FI" dirty="0" smtClean="0">
                <a:hlinkClick r:id="rId2"/>
              </a:rPr>
              <a:t>http://tilastokeskus.fi/index_en.html</a:t>
            </a:r>
            <a:endParaRPr lang="fi-FI" dirty="0" smtClean="0"/>
          </a:p>
          <a:p>
            <a:r>
              <a:rPr lang="en-GB" dirty="0" smtClean="0"/>
              <a:t>Gender equality</a:t>
            </a:r>
          </a:p>
          <a:p>
            <a:pPr lvl="1"/>
            <a:r>
              <a:rPr lang="fi-FI" dirty="0" smtClean="0">
                <a:hlinkClick r:id="rId3"/>
              </a:rPr>
              <a:t>http://tilastokeskus.fi/tup/tasaarvo/index_en.html</a:t>
            </a:r>
            <a:endParaRPr lang="fi-FI" dirty="0" smtClean="0"/>
          </a:p>
          <a:p>
            <a:r>
              <a:rPr lang="en-GB" dirty="0" smtClean="0"/>
              <a:t>Population census</a:t>
            </a:r>
          </a:p>
          <a:p>
            <a:pPr lvl="1"/>
            <a:r>
              <a:rPr lang="fi-FI" dirty="0" smtClean="0">
                <a:hlinkClick r:id="rId4"/>
              </a:rPr>
              <a:t>http://tilastokeskus.fi/tup/vl2010/index_en.html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 smtClean="0"/>
              <a:t>13/03/2012</a:t>
            </a:r>
            <a:endParaRPr lang="en-GB" noProof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10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dirty="0" smtClean="0"/>
              <a:t>Marjut Pietiläinen</a:t>
            </a:r>
            <a:endParaRPr lang="en-GB" noProof="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8504" y="2132856"/>
            <a:ext cx="8420100" cy="1219200"/>
          </a:xfrm>
        </p:spPr>
        <p:txBody>
          <a:bodyPr/>
          <a:lstStyle/>
          <a:p>
            <a:pPr algn="ctr"/>
            <a:r>
              <a:rPr lang="en-GB" sz="4800" dirty="0" smtClean="0"/>
              <a:t>Thank you!</a:t>
            </a:r>
            <a:endParaRPr lang="en-GB" sz="48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 smtClean="0"/>
              <a:t>13/03/2012</a:t>
            </a:r>
            <a:endParaRPr lang="en-GB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25BD60-AA0D-4DF7-808B-E50E78976280}" type="slidenum">
              <a:rPr lang="en-GB" noProof="0" smtClean="0"/>
              <a:pPr/>
              <a:t>11</a:t>
            </a:fld>
            <a:endParaRPr lang="en-GB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dirty="0" smtClean="0"/>
              <a:t>Marjut Pietiläinen</a:t>
            </a:r>
            <a:endParaRPr lang="en-GB" noProof="0" dirty="0"/>
          </a:p>
        </p:txBody>
      </p:sp>
      <p:pic>
        <p:nvPicPr>
          <p:cNvPr id="6146" name="Picture 2" descr="http://tilastokeskus.fi/ajk/poimintoja/2012-02-14_naiset_ja_miehet_suomessa_en_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55599">
            <a:off x="6616631" y="2885721"/>
            <a:ext cx="1270155" cy="1719594"/>
          </a:xfrm>
          <a:prstGeom prst="rect">
            <a:avLst/>
          </a:prstGeom>
          <a:noFill/>
        </p:spPr>
      </p:pic>
      <p:pic>
        <p:nvPicPr>
          <p:cNvPr id="6148" name="Picture 4" descr="http://tilastokeskus.fi/ajk/poimintoja/2012-02-14_naiset_ja_miehet_suomessa_0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24521">
            <a:off x="1393161" y="2032627"/>
            <a:ext cx="1238250" cy="1790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Population Census 2010 in Finland contains data describing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Population structure</a:t>
            </a:r>
          </a:p>
          <a:p>
            <a:r>
              <a:rPr lang="en-GB" dirty="0" smtClean="0"/>
              <a:t>Families</a:t>
            </a:r>
          </a:p>
          <a:p>
            <a:r>
              <a:rPr lang="en-GB" dirty="0" smtClean="0"/>
              <a:t>Educational structure of population</a:t>
            </a:r>
          </a:p>
          <a:p>
            <a:r>
              <a:rPr lang="en-GB" dirty="0" smtClean="0"/>
              <a:t>Employment</a:t>
            </a:r>
          </a:p>
          <a:p>
            <a:r>
              <a:rPr lang="en-GB" dirty="0" smtClean="0"/>
              <a:t>Dwellings and housing conditions</a:t>
            </a:r>
          </a:p>
          <a:p>
            <a:r>
              <a:rPr lang="en-GB" dirty="0" smtClean="0"/>
              <a:t>Buildings and free-time residences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 smtClean="0"/>
              <a:t>13/03/2012</a:t>
            </a:r>
            <a:endParaRPr lang="en-GB" noProof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2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dirty="0" smtClean="0"/>
              <a:t>Marjut Pietiläinen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42950" y="838200"/>
            <a:ext cx="8674546" cy="1219200"/>
          </a:xfrm>
        </p:spPr>
        <p:txBody>
          <a:bodyPr/>
          <a:lstStyle/>
          <a:p>
            <a:r>
              <a:rPr lang="en-GB" sz="2400" dirty="0" smtClean="0"/>
              <a:t>Population with educational qualifications by age </a:t>
            </a:r>
            <a:br>
              <a:rPr lang="en-GB" sz="2400" dirty="0" smtClean="0"/>
            </a:br>
            <a:r>
              <a:rPr lang="en-GB" sz="2400" dirty="0" smtClean="0"/>
              <a:t>in 1970 and 2010, % </a:t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 smtClean="0"/>
              <a:t>13/03/2012</a:t>
            </a:r>
            <a:endParaRPr lang="en-GB" noProof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3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dirty="0" smtClean="0"/>
              <a:t>Marjut Pietiläinen</a:t>
            </a:r>
            <a:endParaRPr lang="en-GB" noProof="0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</p:nvPr>
        </p:nvGraphicFramePr>
        <p:xfrm>
          <a:off x="776536" y="1916832"/>
          <a:ext cx="8420100" cy="3890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4528" y="836712"/>
            <a:ext cx="8420100" cy="1219200"/>
          </a:xfrm>
        </p:spPr>
        <p:txBody>
          <a:bodyPr/>
          <a:lstStyle/>
          <a:p>
            <a:r>
              <a:rPr lang="en-GB" sz="2400" dirty="0" smtClean="0"/>
              <a:t>Population aged 15 or over by field of education 2010, %</a:t>
            </a:r>
            <a:endParaRPr lang="en-GB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 smtClean="0"/>
              <a:t>13/03/2012</a:t>
            </a:r>
            <a:endParaRPr lang="en-GB" noProof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4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dirty="0" smtClean="0"/>
              <a:t>Marjut  Pietiläinen</a:t>
            </a:r>
            <a:endParaRPr lang="en-GB" noProof="0" dirty="0"/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idx="1"/>
          </p:nvPr>
        </p:nvGraphicFramePr>
        <p:xfrm>
          <a:off x="776536" y="1916832"/>
          <a:ext cx="84201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76536" y="692696"/>
            <a:ext cx="8420100" cy="1219200"/>
          </a:xfrm>
        </p:spPr>
        <p:txBody>
          <a:bodyPr/>
          <a:lstStyle/>
          <a:p>
            <a:r>
              <a:rPr lang="en-GB" sz="2400" dirty="0" smtClean="0"/>
              <a:t>Families by type 1950−2010</a:t>
            </a:r>
            <a:endParaRPr lang="en-GB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 smtClean="0"/>
              <a:t>13/03/2012</a:t>
            </a:r>
            <a:endParaRPr lang="en-GB" noProof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5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dirty="0" smtClean="0"/>
              <a:t>Marjut Pietiläinen</a:t>
            </a:r>
            <a:endParaRPr lang="en-GB" noProof="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6616" y="1772816"/>
            <a:ext cx="684414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76536" y="692696"/>
            <a:ext cx="8420100" cy="1219200"/>
          </a:xfrm>
        </p:spPr>
        <p:txBody>
          <a:bodyPr/>
          <a:lstStyle/>
          <a:p>
            <a:r>
              <a:rPr lang="en-GB" sz="2400" dirty="0" smtClean="0"/>
              <a:t>Families with underage children 1950−2010</a:t>
            </a:r>
            <a:endParaRPr lang="en-GB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 smtClean="0"/>
              <a:t>13/03/2012</a:t>
            </a:r>
            <a:endParaRPr lang="en-GB" noProof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6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dirty="0" smtClean="0"/>
              <a:t>Marjut Pietiläinen</a:t>
            </a:r>
            <a:endParaRPr lang="en-GB" noProof="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8624" y="1844823"/>
            <a:ext cx="6219237" cy="425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Share of 35, 40 and 45-year-old women having given birth among women born in 1951 to 1975</a:t>
            </a:r>
            <a:br>
              <a:rPr lang="en-US" sz="2400" dirty="0" smtClean="0"/>
            </a:b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 smtClean="0"/>
              <a:t>13/03/2012</a:t>
            </a:r>
            <a:endParaRPr lang="en-GB" noProof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7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dirty="0" smtClean="0"/>
              <a:t>Marjut Pietiläinen</a:t>
            </a:r>
            <a:endParaRPr lang="en-GB" noProof="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0148" y="1844824"/>
            <a:ext cx="6934643" cy="425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Women and men living alone in Finland as a proportion of age group in 1990 and 2010,%</a:t>
            </a:r>
            <a:endParaRPr lang="fi-FI" sz="2400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</p:nvPr>
        </p:nvGraphicFramePr>
        <p:xfrm>
          <a:off x="742950" y="2133600"/>
          <a:ext cx="7882458" cy="3599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 smtClean="0"/>
              <a:t>13/03/2012</a:t>
            </a:r>
            <a:endParaRPr lang="en-GB" noProof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8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dirty="0" smtClean="0"/>
              <a:t>Marjut Pietiläinen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8544" y="764704"/>
            <a:ext cx="8420100" cy="1219200"/>
          </a:xfrm>
        </p:spPr>
        <p:txBody>
          <a:bodyPr/>
          <a:lstStyle/>
          <a:p>
            <a:r>
              <a:rPr lang="en-GB" dirty="0" smtClean="0"/>
              <a:t>Challenges 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76536" y="1772816"/>
            <a:ext cx="8420100" cy="3962400"/>
          </a:xfrm>
        </p:spPr>
        <p:txBody>
          <a:bodyPr/>
          <a:lstStyle/>
          <a:p>
            <a:r>
              <a:rPr lang="en-GB" sz="2000" dirty="0" smtClean="0"/>
              <a:t>Single-parent families: Children are registered as resident at the address of one parent only even if they regularly live with each parent in turn and parents look after them jointly (joint custody)</a:t>
            </a:r>
          </a:p>
          <a:p>
            <a:r>
              <a:rPr lang="en-GB" sz="2000" dirty="0" smtClean="0"/>
              <a:t>Several generations living together</a:t>
            </a:r>
          </a:p>
          <a:p>
            <a:r>
              <a:rPr lang="en-GB" sz="2000" dirty="0" smtClean="0"/>
              <a:t>Co-habiting couples of same sex</a:t>
            </a:r>
          </a:p>
          <a:p>
            <a:r>
              <a:rPr lang="en-GB" sz="2000" dirty="0" smtClean="0"/>
              <a:t>Lack of data on education for the immigrant population</a:t>
            </a:r>
          </a:p>
          <a:p>
            <a:r>
              <a:rPr lang="en-GB" sz="2000" dirty="0" smtClean="0"/>
              <a:t>Lack of data on educational qualifications attained abroad </a:t>
            </a:r>
          </a:p>
          <a:p>
            <a:r>
              <a:rPr lang="en-GB" sz="2000" dirty="0" smtClean="0"/>
              <a:t>Lack of data by gender on the citizens of other countries who are working in Finland</a:t>
            </a:r>
          </a:p>
          <a:p>
            <a:r>
              <a:rPr lang="en-GB" sz="2000" dirty="0" smtClean="0"/>
              <a:t>Gender experiencing out of the reach of statistics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 smtClean="0"/>
              <a:t>13/03/2012</a:t>
            </a:r>
            <a:endParaRPr lang="en-GB" noProof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9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dirty="0" smtClean="0"/>
              <a:t>Marjut Pietiläinen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K3_englanti">
  <a:themeElements>
    <a:clrScheme name="TK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1668B1"/>
      </a:accent1>
      <a:accent2>
        <a:srgbClr val="DB3334"/>
      </a:accent2>
      <a:accent3>
        <a:srgbClr val="FFDC0D"/>
      </a:accent3>
      <a:accent4>
        <a:srgbClr val="52BE42"/>
      </a:accent4>
      <a:accent5>
        <a:srgbClr val="F29C33"/>
      </a:accent5>
      <a:accent6>
        <a:srgbClr val="00A4E8"/>
      </a:accent6>
      <a:hlink>
        <a:srgbClr val="0000FF"/>
      </a:hlink>
      <a:folHlink>
        <a:srgbClr val="800080"/>
      </a:folHlink>
    </a:clrScheme>
    <a:fontScheme name="T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lkuperäin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TK3_englanti</Template>
  <TotalTime>1161</TotalTime>
  <Words>264</Words>
  <Application>Microsoft Office PowerPoint</Application>
  <PresentationFormat>A4-paperi (210 x 297 mm)</PresentationFormat>
  <Paragraphs>71</Paragraphs>
  <Slides>11</Slides>
  <Notes>8</Notes>
  <HiddenSlides>2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TK3_englanti</vt:lpstr>
      <vt:lpstr>Gender aspect in population census in Finland</vt:lpstr>
      <vt:lpstr>Population Census 2010 in Finland contains data describing</vt:lpstr>
      <vt:lpstr>Population with educational qualifications by age  in 1970 and 2010, %  </vt:lpstr>
      <vt:lpstr>Population aged 15 or over by field of education 2010, %</vt:lpstr>
      <vt:lpstr>Families by type 1950−2010</vt:lpstr>
      <vt:lpstr>Families with underage children 1950−2010</vt:lpstr>
      <vt:lpstr>Share of 35, 40 and 45-year-old women having given birth among women born in 1951 to 1975 </vt:lpstr>
      <vt:lpstr>Women and men living alone in Finland as a proportion of age group in 1990 and 2010,%</vt:lpstr>
      <vt:lpstr>Challenges </vt:lpstr>
      <vt:lpstr>Further information</vt:lpstr>
      <vt:lpstr>Thank you!</vt:lpstr>
    </vt:vector>
  </TitlesOfParts>
  <Company>Tilastokeskus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aspect in population census in Finland</dc:title>
  <dc:creator>Marjut Pietiläinen</dc:creator>
  <cp:lastModifiedBy>Pietilai</cp:lastModifiedBy>
  <cp:revision>93</cp:revision>
  <dcterms:created xsi:type="dcterms:W3CDTF">2012-03-05T11:18:57Z</dcterms:created>
  <dcterms:modified xsi:type="dcterms:W3CDTF">2012-03-12T21:32:40Z</dcterms:modified>
</cp:coreProperties>
</file>