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11"/>
  </p:notesMasterIdLst>
  <p:handoutMasterIdLst>
    <p:handoutMasterId r:id="rId12"/>
  </p:handoutMasterIdLst>
  <p:sldIdLst>
    <p:sldId id="404" r:id="rId2"/>
    <p:sldId id="409" r:id="rId3"/>
    <p:sldId id="412" r:id="rId4"/>
    <p:sldId id="418" r:id="rId5"/>
    <p:sldId id="410" r:id="rId6"/>
    <p:sldId id="397" r:id="rId7"/>
    <p:sldId id="414" r:id="rId8"/>
    <p:sldId id="393" r:id="rId9"/>
    <p:sldId id="417" r:id="rId10"/>
  </p:sldIdLst>
  <p:sldSz cx="9144000" cy="6858000" type="screen4x3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DE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039" autoAdjust="0"/>
    <p:restoredTop sz="96667" autoAdjust="0"/>
  </p:normalViewPr>
  <p:slideViewPr>
    <p:cSldViewPr>
      <p:cViewPr>
        <p:scale>
          <a:sx n="110" d="100"/>
          <a:sy n="110" d="100"/>
        </p:scale>
        <p:origin x="-5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jzchbb01\B105PRP\Tagungen\ISI%202011\written%20paper\si_2011_02_Grafiken_english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jzchbb01\B105PRP\Tagungen\ISI%202011\written%20paper\si_2011_02_Grafiken_english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hart>
    <c:plotArea>
      <c:layout/>
      <c:barChart>
        <c:barDir val="col"/>
        <c:grouping val="clustered"/>
        <c:ser>
          <c:idx val="2"/>
          <c:order val="0"/>
          <c:tx>
            <c:strRef>
              <c:f>'Grafik 1'!$M$5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rgbClr val="E2001A"/>
            </a:solidFill>
          </c:spPr>
          <c:dLbls>
            <c:dLbl>
              <c:idx val="0"/>
              <c:layout>
                <c:manualLayout>
                  <c:x val="0"/>
                  <c:y val="6.7170427240941235E-3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1.6792606810235103E-2"/>
                </c:manualLayout>
              </c:layout>
              <c:showVal val="1"/>
            </c:dLbl>
            <c:dLbl>
              <c:idx val="2"/>
              <c:layout>
                <c:manualLayout>
                  <c:x val="1.9019404752623707E-3"/>
                  <c:y val="-3.7194962958418411E-3"/>
                </c:manualLayout>
              </c:layout>
              <c:showVal val="1"/>
            </c:dLbl>
            <c:showVal val="1"/>
          </c:dLbls>
          <c:cat>
            <c:numRef>
              <c:f>'Grafik 1'!$K$6:$K$10</c:f>
              <c:numCache>
                <c:formatCode>General</c:formatCode>
                <c:ptCount val="5"/>
                <c:pt idx="0">
                  <c:v>2002</c:v>
                </c:pt>
                <c:pt idx="1">
                  <c:v>2004</c:v>
                </c:pt>
                <c:pt idx="2">
                  <c:v>2006</c:v>
                </c:pt>
                <c:pt idx="3">
                  <c:v>2008</c:v>
                </c:pt>
                <c:pt idx="4">
                  <c:v>2010</c:v>
                </c:pt>
              </c:numCache>
            </c:numRef>
          </c:cat>
          <c:val>
            <c:numRef>
              <c:f>'Grafik 1'!$M$6:$M$10</c:f>
              <c:numCache>
                <c:formatCode>General</c:formatCode>
                <c:ptCount val="5"/>
                <c:pt idx="0">
                  <c:v>5143</c:v>
                </c:pt>
                <c:pt idx="1">
                  <c:v>5082</c:v>
                </c:pt>
                <c:pt idx="2">
                  <c:v>5238</c:v>
                </c:pt>
                <c:pt idx="3">
                  <c:v>5221</c:v>
                </c:pt>
                <c:pt idx="4">
                  <c:v>5363</c:v>
                </c:pt>
              </c:numCache>
            </c:numRef>
          </c:val>
        </c:ser>
        <c:ser>
          <c:idx val="0"/>
          <c:order val="1"/>
          <c:tx>
            <c:strRef>
              <c:f>'Grafik 1'!$N$5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rgbClr val="00A1A3"/>
            </a:solidFill>
          </c:spPr>
          <c:cat>
            <c:numRef>
              <c:f>'Grafik 1'!$K$6:$K$10</c:f>
              <c:numCache>
                <c:formatCode>General</c:formatCode>
                <c:ptCount val="5"/>
                <c:pt idx="0">
                  <c:v>2002</c:v>
                </c:pt>
                <c:pt idx="1">
                  <c:v>2004</c:v>
                </c:pt>
                <c:pt idx="2">
                  <c:v>2006</c:v>
                </c:pt>
                <c:pt idx="3">
                  <c:v>2008</c:v>
                </c:pt>
                <c:pt idx="4">
                  <c:v>2010</c:v>
                </c:pt>
              </c:numCache>
            </c:numRef>
          </c:cat>
          <c:val>
            <c:numRef>
              <c:f>'Grafik 1'!$N$6:$N$10</c:f>
              <c:numCache>
                <c:formatCode>General</c:formatCode>
                <c:ptCount val="5"/>
                <c:pt idx="0">
                  <c:v>6552</c:v>
                </c:pt>
                <c:pt idx="1">
                  <c:v>6599</c:v>
                </c:pt>
                <c:pt idx="2">
                  <c:v>6760</c:v>
                </c:pt>
                <c:pt idx="3">
                  <c:v>6958</c:v>
                </c:pt>
                <c:pt idx="4">
                  <c:v>7042</c:v>
                </c:pt>
              </c:numCache>
            </c:numRef>
          </c:val>
        </c:ser>
        <c:ser>
          <c:idx val="1"/>
          <c:order val="2"/>
          <c:tx>
            <c:strRef>
              <c:f>'Grafik 1'!$L$5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885EA0"/>
            </a:solidFill>
          </c:spPr>
          <c:cat>
            <c:numRef>
              <c:f>'Grafik 1'!$K$6:$K$10</c:f>
              <c:numCache>
                <c:formatCode>General</c:formatCode>
                <c:ptCount val="5"/>
                <c:pt idx="0">
                  <c:v>2002</c:v>
                </c:pt>
                <c:pt idx="1">
                  <c:v>2004</c:v>
                </c:pt>
                <c:pt idx="2">
                  <c:v>2006</c:v>
                </c:pt>
                <c:pt idx="3">
                  <c:v>2008</c:v>
                </c:pt>
                <c:pt idx="4">
                  <c:v>2010</c:v>
                </c:pt>
              </c:numCache>
            </c:numRef>
          </c:cat>
          <c:val>
            <c:numRef>
              <c:f>'Grafik 1'!$L$6:$L$10</c:f>
              <c:numCache>
                <c:formatCode>General</c:formatCode>
                <c:ptCount val="5"/>
                <c:pt idx="0">
                  <c:v>5966</c:v>
                </c:pt>
                <c:pt idx="1">
                  <c:v>5969</c:v>
                </c:pt>
                <c:pt idx="2">
                  <c:v>6134</c:v>
                </c:pt>
                <c:pt idx="3">
                  <c:v>6236</c:v>
                </c:pt>
                <c:pt idx="4">
                  <c:v>6336</c:v>
                </c:pt>
              </c:numCache>
            </c:numRef>
          </c:val>
        </c:ser>
        <c:dLbls>
          <c:showVal val="1"/>
        </c:dLbls>
        <c:gapWidth val="75"/>
        <c:axId val="35304960"/>
        <c:axId val="35306496"/>
      </c:barChart>
      <c:catAx>
        <c:axId val="35304960"/>
        <c:scaling>
          <c:orientation val="minMax"/>
        </c:scaling>
        <c:axPos val="b"/>
        <c:numFmt formatCode="General" sourceLinked="1"/>
        <c:tickLblPos val="nextTo"/>
        <c:crossAx val="35306496"/>
        <c:crosses val="autoZero"/>
        <c:auto val="1"/>
        <c:lblAlgn val="ctr"/>
        <c:lblOffset val="100"/>
        <c:tickLblSkip val="1"/>
      </c:catAx>
      <c:valAx>
        <c:axId val="3530649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Gross monthly earnings in CHF </a:t>
                </a:r>
              </a:p>
            </c:rich>
          </c:tx>
        </c:title>
        <c:numFmt formatCode="General" sourceLinked="1"/>
        <c:tickLblPos val="nextTo"/>
        <c:crossAx val="35304960"/>
        <c:crosses val="autoZero"/>
        <c:crossBetween val="between"/>
      </c:valAx>
    </c:plotArea>
    <c:legend>
      <c:legendPos val="r"/>
    </c:legend>
    <c:plotVisOnly val="1"/>
    <c:dispBlanksAs val="gap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1316918258146003"/>
          <c:y val="1.681134899459881E-2"/>
          <c:w val="0.81869085425095922"/>
          <c:h val="0.87993557623480045"/>
        </c:manualLayout>
      </c:layout>
      <c:barChart>
        <c:barDir val="col"/>
        <c:grouping val="stacked"/>
        <c:ser>
          <c:idx val="0"/>
          <c:order val="0"/>
          <c:tx>
            <c:v>Median wage</c:v>
          </c:tx>
          <c:spPr>
            <a:solidFill>
              <a:schemeClr val="bg2">
                <a:lumMod val="90000"/>
              </a:schemeClr>
            </a:solidFill>
            <a:ln>
              <a:noFill/>
            </a:ln>
          </c:spPr>
          <c:cat>
            <c:strLit>
              <c:ptCount val="3"/>
              <c:pt idx="0">
                <c:v>Men</c:v>
              </c:pt>
              <c:pt idx="1">
                <c:v> Women</c:v>
              </c:pt>
              <c:pt idx="2">
                <c:v> Wage gap</c:v>
              </c:pt>
            </c:strLit>
          </c:cat>
          <c:val>
            <c:numRef>
              <c:f>'[1]neue Grafiken'!$L$6:$N$6</c:f>
              <c:numCache>
                <c:formatCode>General</c:formatCode>
                <c:ptCount val="3"/>
                <c:pt idx="0">
                  <c:v>6958</c:v>
                </c:pt>
                <c:pt idx="1">
                  <c:v>5221</c:v>
                </c:pt>
              </c:numCache>
            </c:numRef>
          </c:val>
        </c:ser>
        <c:ser>
          <c:idx val="1"/>
          <c:order val="1"/>
          <c:tx>
            <c:v>Wage gap</c:v>
          </c:tx>
          <c:spPr>
            <a:solidFill>
              <a:srgbClr val="885EA0"/>
            </a:solidFill>
            <a:ln>
              <a:noFill/>
            </a:ln>
          </c:spPr>
          <c:dPt>
            <c:idx val="2"/>
            <c:spPr>
              <a:noFill/>
              <a:ln>
                <a:noFill/>
              </a:ln>
            </c:spPr>
          </c:dPt>
          <c:dLbls>
            <c:dLbl>
              <c:idx val="1"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</a:rPr>
                      <a:t>1737 = 25%</a:t>
                    </a:r>
                  </a:p>
                </c:rich>
              </c:tx>
              <c:dLblPos val="ctr"/>
              <c:showVal val="1"/>
            </c:dLbl>
            <c:dLbl>
              <c:idx val="2"/>
              <c:delete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Val val="1"/>
          </c:dLbls>
          <c:cat>
            <c:strLit>
              <c:ptCount val="3"/>
              <c:pt idx="0">
                <c:v>Men</c:v>
              </c:pt>
              <c:pt idx="1">
                <c:v> Women</c:v>
              </c:pt>
              <c:pt idx="2">
                <c:v> Wage gap</c:v>
              </c:pt>
            </c:strLit>
          </c:cat>
          <c:val>
            <c:numRef>
              <c:f>'[1]neue Grafiken'!$L$7:$N$7</c:f>
              <c:numCache>
                <c:formatCode>General</c:formatCode>
                <c:ptCount val="3"/>
                <c:pt idx="1">
                  <c:v>1737</c:v>
                </c:pt>
                <c:pt idx="2">
                  <c:v>5221</c:v>
                </c:pt>
              </c:numCache>
            </c:numRef>
          </c:val>
        </c:ser>
        <c:ser>
          <c:idx val="3"/>
          <c:order val="2"/>
          <c:tx>
            <c:v>Explainable wage gap</c:v>
          </c:tx>
          <c:spPr>
            <a:solidFill>
              <a:srgbClr val="00A1A3"/>
            </a:solidFill>
            <a:ln>
              <a:noFill/>
            </a:ln>
          </c:spPr>
          <c:dLbls>
            <c:delete val="1"/>
          </c:dLbls>
          <c:cat>
            <c:strLit>
              <c:ptCount val="3"/>
              <c:pt idx="0">
                <c:v>Men</c:v>
              </c:pt>
              <c:pt idx="1">
                <c:v> Women</c:v>
              </c:pt>
              <c:pt idx="2">
                <c:v> Wage gap</c:v>
              </c:pt>
            </c:strLit>
          </c:cat>
          <c:val>
            <c:numRef>
              <c:f>'[1]neue Grafiken'!$L$8:$N$8</c:f>
              <c:numCache>
                <c:formatCode>General</c:formatCode>
                <c:ptCount val="3"/>
                <c:pt idx="2">
                  <c:v>1112</c:v>
                </c:pt>
              </c:numCache>
            </c:numRef>
          </c:val>
        </c:ser>
        <c:ser>
          <c:idx val="2"/>
          <c:order val="3"/>
          <c:tx>
            <c:v>Unexplainable wage gap</c:v>
          </c:tx>
          <c:spPr>
            <a:solidFill>
              <a:srgbClr val="E2001A"/>
            </a:solidFill>
            <a:ln>
              <a:noFill/>
            </a:ln>
          </c:spPr>
          <c:dLbls>
            <c:dLbl>
              <c:idx val="2"/>
              <c:tx>
                <c:rich>
                  <a:bodyPr/>
                  <a:lstStyle/>
                  <a:p>
                    <a:pPr>
                      <a:defRPr>
                        <a:solidFill>
                          <a:schemeClr val="bg1"/>
                        </a:solidFill>
                      </a:defRPr>
                    </a:pPr>
                    <a:r>
                      <a:rPr lang="en-US" dirty="0">
                        <a:solidFill>
                          <a:schemeClr val="bg1"/>
                        </a:solidFill>
                      </a:rPr>
                      <a:t>625 = </a:t>
                    </a:r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9%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ln>
                  <a:noFill/>
                </a:ln>
              </c:spPr>
            </c:dLbl>
            <c:spPr>
              <a:ln>
                <a:noFill/>
              </a:ln>
            </c:spPr>
            <c:showVal val="1"/>
          </c:dLbls>
          <c:cat>
            <c:strLit>
              <c:ptCount val="3"/>
              <c:pt idx="0">
                <c:v>Men</c:v>
              </c:pt>
              <c:pt idx="1">
                <c:v> Women</c:v>
              </c:pt>
              <c:pt idx="2">
                <c:v> Wage gap</c:v>
              </c:pt>
            </c:strLit>
          </c:cat>
          <c:val>
            <c:numRef>
              <c:f>'[1]neue Grafiken'!$L$9:$N$9</c:f>
              <c:numCache>
                <c:formatCode>General</c:formatCode>
                <c:ptCount val="3"/>
                <c:pt idx="2">
                  <c:v>625</c:v>
                </c:pt>
              </c:numCache>
            </c:numRef>
          </c:val>
        </c:ser>
        <c:dLbls>
          <c:showVal val="1"/>
        </c:dLbls>
        <c:gapWidth val="100"/>
        <c:overlap val="100"/>
        <c:axId val="37278464"/>
        <c:axId val="37280000"/>
      </c:barChart>
      <c:catAx>
        <c:axId val="37278464"/>
        <c:scaling>
          <c:orientation val="minMax"/>
        </c:scaling>
        <c:axPos val="b"/>
        <c:numFmt formatCode="General" sourceLinked="1"/>
        <c:tickLblPos val="nextTo"/>
        <c:crossAx val="37280000"/>
        <c:crosses val="autoZero"/>
        <c:auto val="1"/>
        <c:lblAlgn val="ctr"/>
        <c:lblOffset val="100"/>
      </c:catAx>
      <c:valAx>
        <c:axId val="37280000"/>
        <c:scaling>
          <c:orientation val="minMax"/>
          <c:max val="10000"/>
        </c:scaling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 algn="ctr" rtl="0">
                  <a:defRPr b="0"/>
                </a:pPr>
                <a:r>
                  <a:rPr lang="en-US" b="0"/>
                  <a:t>Gross</a:t>
                </a:r>
                <a:r>
                  <a:rPr lang="en-US" b="0" baseline="0"/>
                  <a:t> monthly earnings in CHF</a:t>
                </a:r>
                <a:endParaRPr lang="en-US" b="0"/>
              </a:p>
              <a:p>
                <a:pPr algn="ctr" rtl="0">
                  <a:defRPr b="0"/>
                </a:pPr>
                <a:endParaRPr lang="en-US" b="0"/>
              </a:p>
            </c:rich>
          </c:tx>
        </c:title>
        <c:numFmt formatCode="General" sourceLinked="1"/>
        <c:tickLblPos val="nextTo"/>
        <c:crossAx val="3727846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9.1103648018703423E-2"/>
          <c:y val="1.9900497512437915E-2"/>
          <c:w val="0.84796714549783081"/>
          <c:h val="6.0255415834214794E-2"/>
        </c:manualLayout>
      </c:layout>
    </c:legend>
    <c:plotVisOnly val="1"/>
    <c:dispBlanksAs val="gap"/>
  </c:chart>
  <c:spPr>
    <a:ln>
      <a:noFill/>
    </a:ln>
  </c:spPr>
  <c:txPr>
    <a:bodyPr/>
    <a:lstStyle/>
    <a:p>
      <a:pPr>
        <a:defRPr sz="1100"/>
      </a:pPr>
      <a:endParaRPr lang="en-U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0.57654</cdr:x>
      <cdr:y>0.05353</cdr:y>
    </cdr:from>
    <cdr:to>
      <cdr:x>0.72068</cdr:x>
      <cdr:y>1</cdr:y>
    </cdr:to>
    <cdr:sp macro="" textlink="">
      <cdr:nvSpPr>
        <cdr:cNvPr id="3" name="Rechteck 2"/>
        <cdr:cNvSpPr/>
      </cdr:nvSpPr>
      <cdr:spPr>
        <a:xfrm xmlns:a="http://schemas.openxmlformats.org/drawingml/2006/main">
          <a:off x="4608314" y="215846"/>
          <a:ext cx="1152120" cy="381640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22225">
          <a:solidFill>
            <a:srgbClr val="FFC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lIns="72000" rIns="72000" rtlCol="0" anchor="ctr"/>
        <a:lstStyle xmlns:a="http://schemas.openxmlformats.org/drawingml/2006/main"/>
        <a:p xmlns:a="http://schemas.openxmlformats.org/drawingml/2006/main">
          <a:endParaRPr lang="de-DE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0.86482</cdr:x>
      <cdr:y>0.28559</cdr:y>
    </cdr:from>
    <cdr:to>
      <cdr:x>0.87383</cdr:x>
      <cdr:y>0.33917</cdr:y>
    </cdr:to>
    <cdr:sp macro="" textlink="">
      <cdr:nvSpPr>
        <cdr:cNvPr id="12" name="Geschweifte Klammer rechts 11"/>
        <cdr:cNvSpPr/>
      </cdr:nvSpPr>
      <cdr:spPr>
        <a:xfrm xmlns:a="http://schemas.openxmlformats.org/drawingml/2006/main">
          <a:off x="6912570" y="1151582"/>
          <a:ext cx="72008" cy="216024"/>
        </a:xfrm>
        <a:prstGeom xmlns:a="http://schemas.openxmlformats.org/drawingml/2006/main" prst="rightBrace">
          <a:avLst/>
        </a:prstGeom>
        <a:ln xmlns:a="http://schemas.openxmlformats.org/drawingml/2006/main" w="1270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 lIns="72000" rIns="72000" rtlCol="0" anchor="ctr"/>
        <a:lstStyle xmlns:a="http://schemas.openxmlformats.org/drawingml/2006/main"/>
        <a:p xmlns:a="http://schemas.openxmlformats.org/drawingml/2006/main">
          <a:endParaRPr lang="de-DE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27" tIns="45712" rIns="91427" bIns="4571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27" tIns="45712" rIns="91427" bIns="4571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728F9AD-C24E-4637-A55F-92BA5B56B3AC}" type="datetimeFigureOut">
              <a:rPr lang="de-CH"/>
              <a:pPr>
                <a:defRPr/>
              </a:pPr>
              <a:t>12.03.2012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27" tIns="45712" rIns="91427" bIns="4571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27" tIns="45712" rIns="91427" bIns="4571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25AC27A-CC94-4018-A328-F5D9FEBC48B2}" type="slidenum">
              <a:rPr lang="de-CH"/>
              <a:pPr>
                <a:defRPr/>
              </a:pPr>
              <a:t>‹#›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27" tIns="45712" rIns="91427" bIns="4571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27" tIns="45712" rIns="91427" bIns="4571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4B22D20-851F-4DB1-8EF2-E76F8EBB1F57}" type="datetimeFigureOut">
              <a:rPr lang="de-CH"/>
              <a:pPr>
                <a:defRPr/>
              </a:pPr>
              <a:t>12.03.2012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9938"/>
            <a:ext cx="5114925" cy="3835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2" rIns="91427" bIns="45712" rtlCol="0" anchor="ctr"/>
          <a:lstStyle/>
          <a:p>
            <a:pPr lvl="0"/>
            <a:endParaRPr lang="de-CH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27" tIns="45712" rIns="91427" bIns="45712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CH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27" tIns="45712" rIns="91427" bIns="4571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27" tIns="45712" rIns="91427" bIns="4571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3C0A37D-42AE-464C-A38A-E1A18006BEE1}" type="slidenum">
              <a:rPr lang="de-CH"/>
              <a:pPr>
                <a:defRPr/>
              </a:pPr>
              <a:t>‹#›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1"/>
          </p:nvPr>
        </p:nvSpPr>
        <p:spPr>
          <a:xfrm>
            <a:off x="539552" y="1556792"/>
            <a:ext cx="7992888" cy="4320480"/>
          </a:xfrm>
        </p:spPr>
        <p:txBody>
          <a:bodyPr/>
          <a:lstStyle>
            <a:lvl1pPr algn="l">
              <a:defRPr sz="1800"/>
            </a:lvl1pPr>
            <a:lvl2pPr algn="l">
              <a:defRPr sz="1800"/>
            </a:lvl2pPr>
            <a:lvl3pPr algn="l">
              <a:defRPr sz="1800"/>
            </a:lvl3pPr>
            <a:lvl4pPr algn="l">
              <a:defRPr sz="1800"/>
            </a:lvl4pPr>
            <a:lvl5pPr algn="l">
              <a:defRPr sz="1800"/>
            </a:lvl5pPr>
          </a:lstStyle>
          <a:p>
            <a:pPr lvl="0"/>
            <a:r>
              <a:rPr lang="de-DE" noProof="0" dirty="0" smtClean="0"/>
              <a:t>Textmasterformate durch Klicken bearbeiten</a:t>
            </a:r>
          </a:p>
          <a:p>
            <a:pPr lvl="1"/>
            <a:r>
              <a:rPr lang="de-DE" noProof="0" dirty="0" smtClean="0"/>
              <a:t>Zweite Ebene</a:t>
            </a:r>
          </a:p>
          <a:p>
            <a:pPr lvl="2"/>
            <a:r>
              <a:rPr lang="de-DE" noProof="0" dirty="0" smtClean="0"/>
              <a:t>Dritte Ebene</a:t>
            </a:r>
          </a:p>
          <a:p>
            <a:pPr lvl="3"/>
            <a:r>
              <a:rPr lang="de-DE" noProof="0" dirty="0" smtClean="0"/>
              <a:t>Vierte Ebene</a:t>
            </a:r>
          </a:p>
          <a:p>
            <a:pPr lvl="4"/>
            <a:r>
              <a:rPr lang="de-DE" noProof="0" dirty="0" smtClean="0"/>
              <a:t>Fünfte Ebene</a:t>
            </a:r>
            <a:endParaRPr lang="de-CH" noProof="0" dirty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519092" y="44624"/>
            <a:ext cx="8013348" cy="792088"/>
          </a:xfrm>
        </p:spPr>
        <p:txBody>
          <a:bodyPr anchor="b"/>
          <a:lstStyle>
            <a:lvl1pPr algn="l">
              <a:lnSpc>
                <a:spcPct val="85000"/>
              </a:lnSpc>
              <a:defRPr sz="2800" b="1" baseline="0"/>
            </a:lvl1pPr>
          </a:lstStyle>
          <a:p>
            <a:r>
              <a:rPr lang="de-DE" noProof="0" dirty="0" smtClean="0"/>
              <a:t>Titelmasterformat durch Klicken bearbeiten</a:t>
            </a:r>
            <a:endParaRPr lang="de-CH" noProof="0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2"/>
          </p:nvPr>
        </p:nvSpPr>
        <p:spPr>
          <a:xfrm>
            <a:off x="539750" y="836712"/>
            <a:ext cx="7993063" cy="576263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de-CH" sz="1800" b="0" i="0" u="none" strike="noStrike" kern="1200" cap="none" spc="0" normalizeH="0" baseline="0" noProof="0">
                <a:ln>
                  <a:noFill/>
                </a:ln>
                <a:solidFill>
                  <a:srgbClr val="00ADEE"/>
                </a:solidFill>
                <a:effectLst/>
                <a:uLnTx/>
                <a:uFillTx/>
              </a:defRPr>
            </a:lvl1pPr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  <p:sp>
        <p:nvSpPr>
          <p:cNvPr id="6" name="Inhaltsplatzhalter 6"/>
          <p:cNvSpPr>
            <a:spLocks noGrp="1"/>
          </p:cNvSpPr>
          <p:nvPr>
            <p:ph sz="quarter" idx="13"/>
          </p:nvPr>
        </p:nvSpPr>
        <p:spPr>
          <a:xfrm>
            <a:off x="1907704" y="6237312"/>
            <a:ext cx="6624736" cy="144016"/>
          </a:xfrm>
        </p:spPr>
        <p:txBody>
          <a:bodyPr/>
          <a:lstStyle>
            <a:lvl1pPr algn="r">
              <a:buNone/>
              <a:defRPr sz="800" baseline="0">
                <a:solidFill>
                  <a:schemeClr val="tx1"/>
                </a:solidFill>
              </a:defRPr>
            </a:lvl1pPr>
            <a:lvl2pPr algn="l">
              <a:defRPr sz="1800"/>
            </a:lvl2pPr>
            <a:lvl3pPr algn="l">
              <a:defRPr sz="1800"/>
            </a:lvl3pPr>
            <a:lvl4pPr algn="l">
              <a:defRPr sz="1800"/>
            </a:lvl4pPr>
            <a:lvl5pPr algn="l">
              <a:defRPr sz="1800"/>
            </a:lvl5pPr>
          </a:lstStyle>
          <a:p>
            <a:pPr lvl="0"/>
            <a:r>
              <a:rPr lang="de-DE" noProof="0" dirty="0" smtClean="0"/>
              <a:t>Textmasterformate durch Klicken bearbeiten</a:t>
            </a:r>
            <a:endParaRPr lang="de-CH" noProof="0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1"/>
          </p:nvPr>
        </p:nvSpPr>
        <p:spPr>
          <a:xfrm>
            <a:off x="539552" y="1556792"/>
            <a:ext cx="3960440" cy="4320480"/>
          </a:xfrm>
        </p:spPr>
        <p:txBody>
          <a:bodyPr/>
          <a:lstStyle>
            <a:lvl1pPr algn="l">
              <a:defRPr sz="1800"/>
            </a:lvl1pPr>
            <a:lvl2pPr algn="l">
              <a:defRPr sz="1800"/>
            </a:lvl2pPr>
            <a:lvl3pPr algn="l">
              <a:defRPr sz="1800"/>
            </a:lvl3pPr>
            <a:lvl4pPr algn="l">
              <a:defRPr sz="1800"/>
            </a:lvl4pPr>
            <a:lvl5pPr algn="l">
              <a:defRPr sz="1800"/>
            </a:lvl5pPr>
          </a:lstStyle>
          <a:p>
            <a:pPr lvl="0"/>
            <a:r>
              <a:rPr lang="de-DE" noProof="0" dirty="0" smtClean="0"/>
              <a:t>Textmasterformate durch Klicken bearbeiten</a:t>
            </a:r>
          </a:p>
          <a:p>
            <a:pPr lvl="1"/>
            <a:r>
              <a:rPr lang="de-DE" noProof="0" dirty="0" smtClean="0"/>
              <a:t>Zweite Ebene</a:t>
            </a:r>
          </a:p>
          <a:p>
            <a:pPr lvl="2"/>
            <a:r>
              <a:rPr lang="de-DE" noProof="0" dirty="0" smtClean="0"/>
              <a:t>Dritte Ebene</a:t>
            </a:r>
          </a:p>
          <a:p>
            <a:pPr lvl="3"/>
            <a:r>
              <a:rPr lang="de-DE" noProof="0" dirty="0" smtClean="0"/>
              <a:t>Vierte Ebene</a:t>
            </a:r>
          </a:p>
          <a:p>
            <a:pPr lvl="4"/>
            <a:r>
              <a:rPr lang="de-DE" noProof="0" dirty="0" smtClean="0"/>
              <a:t>Fünfte Ebene</a:t>
            </a:r>
            <a:endParaRPr lang="de-CH" noProof="0" dirty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519092" y="44624"/>
            <a:ext cx="8013348" cy="792088"/>
          </a:xfrm>
        </p:spPr>
        <p:txBody>
          <a:bodyPr anchor="b"/>
          <a:lstStyle>
            <a:lvl1pPr algn="l">
              <a:lnSpc>
                <a:spcPct val="85000"/>
              </a:lnSpc>
              <a:defRPr sz="2800" b="1" baseline="0"/>
            </a:lvl1pPr>
          </a:lstStyle>
          <a:p>
            <a:r>
              <a:rPr lang="de-DE" noProof="0" dirty="0" smtClean="0"/>
              <a:t>Titelmasterformat durch Klicken bearbeiten</a:t>
            </a:r>
            <a:endParaRPr lang="de-CH" noProof="0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2"/>
          </p:nvPr>
        </p:nvSpPr>
        <p:spPr>
          <a:xfrm>
            <a:off x="539750" y="836712"/>
            <a:ext cx="7993063" cy="576263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de-CH" sz="1800" b="0" i="0" u="none" strike="noStrike" kern="1200" cap="none" spc="0" normalizeH="0" baseline="0" noProof="0">
                <a:ln>
                  <a:noFill/>
                </a:ln>
                <a:solidFill>
                  <a:srgbClr val="00ADEE"/>
                </a:solidFill>
                <a:effectLst/>
                <a:uLnTx/>
                <a:uFillTx/>
              </a:defRPr>
            </a:lvl1pPr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  <p:sp>
        <p:nvSpPr>
          <p:cNvPr id="6" name="Inhaltsplatzhalter 6"/>
          <p:cNvSpPr>
            <a:spLocks noGrp="1"/>
          </p:cNvSpPr>
          <p:nvPr>
            <p:ph sz="quarter" idx="13"/>
          </p:nvPr>
        </p:nvSpPr>
        <p:spPr>
          <a:xfrm>
            <a:off x="4572000" y="1556792"/>
            <a:ext cx="3960440" cy="4320480"/>
          </a:xfrm>
        </p:spPr>
        <p:txBody>
          <a:bodyPr/>
          <a:lstStyle>
            <a:lvl1pPr algn="l">
              <a:defRPr sz="1800"/>
            </a:lvl1pPr>
            <a:lvl2pPr algn="l">
              <a:defRPr sz="1800"/>
            </a:lvl2pPr>
            <a:lvl3pPr algn="l">
              <a:defRPr sz="1800"/>
            </a:lvl3pPr>
            <a:lvl4pPr algn="l">
              <a:defRPr sz="1800"/>
            </a:lvl4pPr>
            <a:lvl5pPr algn="l">
              <a:defRPr sz="1800"/>
            </a:lvl5pPr>
          </a:lstStyle>
          <a:p>
            <a:pPr lvl="0"/>
            <a:r>
              <a:rPr lang="de-DE" noProof="0" dirty="0" smtClean="0"/>
              <a:t>Textmasterformate durch Klicken bearbeiten</a:t>
            </a:r>
          </a:p>
          <a:p>
            <a:pPr lvl="1"/>
            <a:r>
              <a:rPr lang="de-DE" noProof="0" dirty="0" smtClean="0"/>
              <a:t>Zweite Ebene</a:t>
            </a:r>
          </a:p>
          <a:p>
            <a:pPr lvl="2"/>
            <a:r>
              <a:rPr lang="de-DE" noProof="0" dirty="0" smtClean="0"/>
              <a:t>Dritte Ebene</a:t>
            </a:r>
          </a:p>
          <a:p>
            <a:pPr lvl="3"/>
            <a:r>
              <a:rPr lang="de-DE" noProof="0" dirty="0" smtClean="0"/>
              <a:t>Vierte Ebene</a:t>
            </a:r>
          </a:p>
          <a:p>
            <a:pPr lvl="4"/>
            <a:r>
              <a:rPr lang="de-DE" noProof="0" dirty="0" smtClean="0"/>
              <a:t>Fünfte Ebene</a:t>
            </a:r>
            <a:endParaRPr lang="de-CH" noProof="0" dirty="0"/>
          </a:p>
        </p:txBody>
      </p:sp>
      <p:sp>
        <p:nvSpPr>
          <p:cNvPr id="11" name="Inhaltsplatzhalter 6"/>
          <p:cNvSpPr>
            <a:spLocks noGrp="1"/>
          </p:cNvSpPr>
          <p:nvPr>
            <p:ph sz="quarter" idx="14"/>
          </p:nvPr>
        </p:nvSpPr>
        <p:spPr>
          <a:xfrm>
            <a:off x="1907704" y="6237312"/>
            <a:ext cx="6624736" cy="144016"/>
          </a:xfrm>
        </p:spPr>
        <p:txBody>
          <a:bodyPr/>
          <a:lstStyle>
            <a:lvl1pPr algn="r">
              <a:buNone/>
              <a:defRPr sz="900" baseline="0">
                <a:solidFill>
                  <a:schemeClr val="tx1"/>
                </a:solidFill>
              </a:defRPr>
            </a:lvl1pPr>
            <a:lvl2pPr algn="l">
              <a:defRPr sz="1800"/>
            </a:lvl2pPr>
            <a:lvl3pPr algn="l">
              <a:defRPr sz="1800"/>
            </a:lvl3pPr>
            <a:lvl4pPr algn="l">
              <a:defRPr sz="1800"/>
            </a:lvl4pPr>
            <a:lvl5pPr algn="l">
              <a:defRPr sz="1800"/>
            </a:lvl5pPr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539377" y="5877073"/>
            <a:ext cx="7993063" cy="504255"/>
          </a:xfrm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de-CH" sz="1800" b="0" i="0" u="none" strike="noStrike" kern="1200" cap="none" spc="0" normalizeH="0" baseline="0" noProof="0">
                <a:ln>
                  <a:noFill/>
                </a:ln>
                <a:solidFill>
                  <a:srgbClr val="00ADEE"/>
                </a:solidFill>
                <a:effectLst/>
                <a:uLnTx/>
                <a:uFillTx/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sz="quarter" idx="11"/>
          </p:nvPr>
        </p:nvSpPr>
        <p:spPr>
          <a:xfrm>
            <a:off x="539552" y="1556792"/>
            <a:ext cx="7992888" cy="4032448"/>
          </a:xfrm>
        </p:spPr>
        <p:txBody>
          <a:bodyPr/>
          <a:lstStyle>
            <a:lvl1pPr algn="l">
              <a:defRPr sz="1800"/>
            </a:lvl1pPr>
            <a:lvl2pPr algn="l">
              <a:defRPr sz="1800"/>
            </a:lvl2pPr>
            <a:lvl3pPr algn="l">
              <a:defRPr sz="1800"/>
            </a:lvl3pPr>
            <a:lvl4pPr algn="l">
              <a:defRPr sz="1800"/>
            </a:lvl4pPr>
            <a:lvl5pPr algn="l">
              <a:defRPr sz="1800"/>
            </a:lvl5pPr>
          </a:lstStyle>
          <a:p>
            <a:pPr lvl="0"/>
            <a:r>
              <a:rPr lang="en-US" noProof="0" smtClean="0"/>
              <a:t>Textmasterformate durch Klicken bearbeiten</a:t>
            </a:r>
          </a:p>
          <a:p>
            <a:pPr lvl="1"/>
            <a:r>
              <a:rPr lang="en-US" noProof="0" smtClean="0"/>
              <a:t>Zweite Ebene</a:t>
            </a:r>
          </a:p>
          <a:p>
            <a:pPr lvl="2"/>
            <a:r>
              <a:rPr lang="en-US" noProof="0" smtClean="0"/>
              <a:t>Dritte Ebene</a:t>
            </a:r>
          </a:p>
          <a:p>
            <a:pPr lvl="3"/>
            <a:r>
              <a:rPr lang="en-US" noProof="0" smtClean="0"/>
              <a:t>Vierte Ebene</a:t>
            </a:r>
          </a:p>
          <a:p>
            <a:pPr lvl="4"/>
            <a:r>
              <a:rPr lang="en-US" noProof="0" smtClean="0"/>
              <a:t>Fünfte Ebene</a:t>
            </a:r>
            <a:endParaRPr lang="en-US" noProof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519092" y="44624"/>
            <a:ext cx="8013348" cy="792088"/>
          </a:xfrm>
        </p:spPr>
        <p:txBody>
          <a:bodyPr anchor="b"/>
          <a:lstStyle>
            <a:lvl1pPr algn="l">
              <a:lnSpc>
                <a:spcPct val="85000"/>
              </a:lnSpc>
              <a:defRPr sz="2800" b="1" baseline="0"/>
            </a:lvl1pPr>
          </a:lstStyle>
          <a:p>
            <a:r>
              <a:rPr lang="en-US" noProof="0" smtClean="0"/>
              <a:t>Titelmasterformat durch Klicken bearbeiten</a:t>
            </a:r>
            <a:endParaRPr lang="en-US" noProof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2"/>
          </p:nvPr>
        </p:nvSpPr>
        <p:spPr>
          <a:xfrm>
            <a:off x="539750" y="836712"/>
            <a:ext cx="7993063" cy="576263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de-CH" sz="1800" b="0" i="0" u="none" strike="noStrike" kern="1200" cap="none" spc="0" normalizeH="0" baseline="0" noProof="0">
                <a:ln>
                  <a:noFill/>
                </a:ln>
                <a:solidFill>
                  <a:srgbClr val="00ADEE"/>
                </a:solidFill>
                <a:effectLst/>
                <a:uLnTx/>
                <a:uFillTx/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2" name="Inhaltsplatzhalter 6"/>
          <p:cNvSpPr>
            <a:spLocks noGrp="1"/>
          </p:cNvSpPr>
          <p:nvPr>
            <p:ph sz="quarter" idx="14"/>
          </p:nvPr>
        </p:nvSpPr>
        <p:spPr>
          <a:xfrm>
            <a:off x="1907704" y="5661248"/>
            <a:ext cx="6624736" cy="144016"/>
          </a:xfrm>
        </p:spPr>
        <p:txBody>
          <a:bodyPr/>
          <a:lstStyle>
            <a:lvl1pPr algn="r">
              <a:buNone/>
              <a:defRPr sz="800" baseline="0">
                <a:solidFill>
                  <a:schemeClr val="tx1"/>
                </a:solidFill>
              </a:defRPr>
            </a:lvl1pPr>
            <a:lvl2pPr algn="l">
              <a:defRPr sz="1800"/>
            </a:lvl2pPr>
            <a:lvl3pPr algn="l">
              <a:defRPr sz="1800"/>
            </a:lvl3pPr>
            <a:lvl4pPr algn="l">
              <a:defRPr sz="1800"/>
            </a:lvl4pPr>
            <a:lvl5pPr algn="l">
              <a:defRPr sz="1800"/>
            </a:lvl5pPr>
          </a:lstStyle>
          <a:p>
            <a:pPr lvl="0"/>
            <a:r>
              <a:rPr lang="en-US" noProof="0" smtClean="0"/>
              <a:t>Textmasterformate durch Klicken bearbeiten</a:t>
            </a:r>
            <a:endParaRPr lang="en-US" noProof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Varian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reieck"/>
          <p:cNvSpPr/>
          <p:nvPr/>
        </p:nvSpPr>
        <p:spPr>
          <a:xfrm>
            <a:off x="0" y="1997075"/>
            <a:ext cx="4859338" cy="4860925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CH"/>
          </a:p>
        </p:txBody>
      </p:sp>
      <p:sp>
        <p:nvSpPr>
          <p:cNvPr id="3" name="Kanton"/>
          <p:cNvSpPr txBox="1"/>
          <p:nvPr/>
        </p:nvSpPr>
        <p:spPr>
          <a:xfrm>
            <a:off x="1471613" y="549275"/>
            <a:ext cx="7280275" cy="276225"/>
          </a:xfrm>
          <a:prstGeom prst="rect">
            <a:avLst/>
          </a:prstGeom>
          <a:noFill/>
        </p:spPr>
        <p:txBody>
          <a:bodyPr wrap="none" lIns="72000" tIns="0" rIns="7200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Canton of Zurich</a:t>
            </a:r>
          </a:p>
        </p:txBody>
      </p:sp>
      <p:pic>
        <p:nvPicPr>
          <p:cNvPr id="4" name="Logo" descr="Justiz1.wm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7513" y="328613"/>
            <a:ext cx="971550" cy="130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irektion"/>
          <p:cNvSpPr txBox="1"/>
          <p:nvPr/>
        </p:nvSpPr>
        <p:spPr>
          <a:xfrm>
            <a:off x="1471613" y="854075"/>
            <a:ext cx="7280275" cy="366713"/>
          </a:xfrm>
          <a:prstGeom prst="rect">
            <a:avLst/>
          </a:prstGeom>
          <a:noFill/>
        </p:spPr>
        <p:txBody>
          <a:bodyPr wrap="none" lIns="72000" tIns="0" rIns="7200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Arial Black" pitchFamily="34" charset="0"/>
                <a:cs typeface="+mn-cs"/>
              </a:rPr>
              <a:t>Statistics</a:t>
            </a:r>
          </a:p>
        </p:txBody>
      </p:sp>
      <p:sp>
        <p:nvSpPr>
          <p:cNvPr id="6" name="Name"/>
          <p:cNvSpPr txBox="1"/>
          <p:nvPr/>
        </p:nvSpPr>
        <p:spPr>
          <a:xfrm>
            <a:off x="1471613" y="5949950"/>
            <a:ext cx="7280275" cy="276225"/>
          </a:xfrm>
          <a:prstGeom prst="rect">
            <a:avLst/>
          </a:prstGeom>
          <a:noFill/>
        </p:spPr>
        <p:txBody>
          <a:bodyPr wrap="none" lIns="72000" tIns="0" rIns="7200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UNECE Work Session on Gender Statistics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Geneva 12-14 March 2012</a:t>
            </a:r>
          </a:p>
        </p:txBody>
      </p:sp>
      <p:sp>
        <p:nvSpPr>
          <p:cNvPr id="7" name="Titel"/>
          <p:cNvSpPr txBox="1">
            <a:spLocks/>
          </p:cNvSpPr>
          <p:nvPr/>
        </p:nvSpPr>
        <p:spPr>
          <a:xfrm>
            <a:off x="1471613" y="1322388"/>
            <a:ext cx="7281862" cy="1338262"/>
          </a:xfrm>
          <a:prstGeom prst="rect">
            <a:avLst/>
          </a:prstGeom>
        </p:spPr>
        <p:txBody>
          <a:bodyPr lIns="72000" tIns="0" rIns="72000" bIns="0"/>
          <a:lstStyle>
            <a:lvl1pPr>
              <a:lnSpc>
                <a:spcPts val="5200"/>
              </a:lnSpc>
              <a:defRPr sz="5200"/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5400" dirty="0" smtClean="0">
                <a:latin typeface="Arial Black" pitchFamily="34" charset="0"/>
                <a:cs typeface="+mn-cs"/>
              </a:rPr>
              <a:t>Gender Pay Gap and Wage Discrimination in the Greater Zurich Region</a:t>
            </a:r>
            <a:endParaRPr lang="de-CH" sz="5400" dirty="0" smtClean="0">
              <a:latin typeface="Arial Black" pitchFamily="34" charset="0"/>
              <a:cs typeface="+mn-cs"/>
            </a:endParaRPr>
          </a:p>
          <a:p>
            <a:pPr fontAlgn="auto">
              <a:spcAft>
                <a:spcPts val="0"/>
              </a:spcAft>
              <a:defRPr/>
            </a:pPr>
            <a:endParaRPr lang="en-US" dirty="0"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8" name="Name"/>
          <p:cNvSpPr txBox="1"/>
          <p:nvPr userDrawn="1"/>
        </p:nvSpPr>
        <p:spPr>
          <a:xfrm>
            <a:off x="1476375" y="5024438"/>
            <a:ext cx="7280275" cy="276225"/>
          </a:xfrm>
          <a:prstGeom prst="rect">
            <a:avLst/>
          </a:prstGeom>
          <a:noFill/>
        </p:spPr>
        <p:txBody>
          <a:bodyPr wrap="none" lIns="72000" tIns="0" rIns="7200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Arial Black" pitchFamily="34" charset="0"/>
                <a:cs typeface="+mn-cs"/>
              </a:rPr>
              <a:t>Roman Page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roman.page@statistik.ji.zh.ch</a:t>
            </a:r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1"/>
          </p:nvPr>
        </p:nvSpPr>
        <p:spPr>
          <a:xfrm>
            <a:off x="539552" y="1484784"/>
            <a:ext cx="7992888" cy="4968552"/>
          </a:xfrm>
        </p:spPr>
        <p:txBody>
          <a:bodyPr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de-DE" noProof="0" dirty="0" smtClean="0"/>
              <a:t>Textmasterformate durch Klicken bearbeiten</a:t>
            </a:r>
          </a:p>
          <a:p>
            <a:pPr lvl="1"/>
            <a:r>
              <a:rPr lang="de-DE" noProof="0" dirty="0" smtClean="0"/>
              <a:t>Zweite Ebene</a:t>
            </a:r>
          </a:p>
          <a:p>
            <a:pPr lvl="2"/>
            <a:r>
              <a:rPr lang="de-DE" noProof="0" dirty="0" smtClean="0"/>
              <a:t>Dritte Ebene</a:t>
            </a:r>
          </a:p>
          <a:p>
            <a:pPr lvl="3"/>
            <a:r>
              <a:rPr lang="de-DE" noProof="0" dirty="0" smtClean="0"/>
              <a:t>Vierte Ebene</a:t>
            </a:r>
          </a:p>
          <a:p>
            <a:pPr lvl="4"/>
            <a:r>
              <a:rPr lang="de-DE" noProof="0" dirty="0" smtClean="0"/>
              <a:t>Fünfte Ebene</a:t>
            </a:r>
            <a:endParaRPr lang="de-CH" noProof="0" dirty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519092" y="44624"/>
            <a:ext cx="8013348" cy="792088"/>
          </a:xfrm>
        </p:spPr>
        <p:txBody>
          <a:bodyPr anchor="b"/>
          <a:lstStyle>
            <a:lvl1pPr algn="l">
              <a:lnSpc>
                <a:spcPct val="85000"/>
              </a:lnSpc>
              <a:defRPr sz="2600" b="1"/>
            </a:lvl1pPr>
          </a:lstStyle>
          <a:p>
            <a:r>
              <a:rPr lang="de-DE" noProof="0" dirty="0" smtClean="0"/>
              <a:t>Titelmasterformat durch Klicken</a:t>
            </a:r>
            <a:endParaRPr lang="de-CH" noProof="0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J:\Post\Page\Logo_ohneLöwe.jpg"/>
          <p:cNvPicPr>
            <a:picLocks noChangeAspect="1" noChangeArrowheads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420688" y="6453188"/>
            <a:ext cx="12382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elplatzhalter 1"/>
          <p:cNvSpPr>
            <a:spLocks noGrp="1"/>
          </p:cNvSpPr>
          <p:nvPr>
            <p:ph type="title"/>
          </p:nvPr>
        </p:nvSpPr>
        <p:spPr bwMode="auto">
          <a:xfrm>
            <a:off x="519113" y="204788"/>
            <a:ext cx="8013700" cy="92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0" rIns="7200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Titelmasterformat durch Klicken bearbeiten</a:t>
            </a:r>
          </a:p>
        </p:txBody>
      </p:sp>
      <p:sp>
        <p:nvSpPr>
          <p:cNvPr id="1028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519113" y="1196975"/>
            <a:ext cx="8013700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Textmasterformate durch Klicken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</a:p>
        </p:txBody>
      </p:sp>
      <p:sp>
        <p:nvSpPr>
          <p:cNvPr id="43" name="Rechteck 42"/>
          <p:cNvSpPr/>
          <p:nvPr userDrawn="1"/>
        </p:nvSpPr>
        <p:spPr>
          <a:xfrm>
            <a:off x="6227763" y="981075"/>
            <a:ext cx="720725" cy="360363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CH" dirty="0" err="1">
              <a:solidFill>
                <a:srgbClr val="FFFFFF"/>
              </a:solidFill>
            </a:endParaRPr>
          </a:p>
        </p:txBody>
      </p:sp>
      <p:sp>
        <p:nvSpPr>
          <p:cNvPr id="11" name="Rechteck 10"/>
          <p:cNvSpPr/>
          <p:nvPr userDrawn="1"/>
        </p:nvSpPr>
        <p:spPr>
          <a:xfrm>
            <a:off x="6227763" y="981075"/>
            <a:ext cx="792162" cy="287338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CH" dirty="0" err="1">
              <a:solidFill>
                <a:srgbClr val="FFFFFF"/>
              </a:solidFill>
            </a:endParaRPr>
          </a:p>
        </p:txBody>
      </p:sp>
      <p:cxnSp>
        <p:nvCxnSpPr>
          <p:cNvPr id="13" name="Gerade Verbindung 12"/>
          <p:cNvCxnSpPr/>
          <p:nvPr userDrawn="1"/>
        </p:nvCxnSpPr>
        <p:spPr>
          <a:xfrm>
            <a:off x="519113" y="6453188"/>
            <a:ext cx="8013700" cy="0"/>
          </a:xfrm>
          <a:prstGeom prst="line">
            <a:avLst/>
          </a:prstGeom>
          <a:ln w="12700">
            <a:solidFill>
              <a:srgbClr val="00ADE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 userDrawn="1"/>
        </p:nvSpPr>
        <p:spPr>
          <a:xfrm>
            <a:off x="8137525" y="6575425"/>
            <a:ext cx="466725" cy="192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571ACE8-7DA0-43F2-B266-B80BE5FAA1DC}" type="slidenum">
              <a:rPr lang="de-DE" sz="650">
                <a:solidFill>
                  <a:srgbClr val="000000"/>
                </a:solidFill>
                <a:latin typeface="+mn-lt"/>
                <a:cs typeface="Arial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de-DE" sz="650" dirty="0">
              <a:solidFill>
                <a:srgbClr val="000000"/>
              </a:solidFill>
              <a:latin typeface="+mn-lt"/>
              <a:cs typeface="Arial" pitchFamily="34" charset="0"/>
            </a:endParaRPr>
          </a:p>
        </p:txBody>
      </p:sp>
      <p:sp>
        <p:nvSpPr>
          <p:cNvPr id="16" name="Titel"/>
          <p:cNvSpPr txBox="1"/>
          <p:nvPr userDrawn="1"/>
        </p:nvSpPr>
        <p:spPr>
          <a:xfrm>
            <a:off x="2051050" y="6586538"/>
            <a:ext cx="4968875" cy="171450"/>
          </a:xfrm>
          <a:prstGeom prst="rect">
            <a:avLst/>
          </a:prstGeom>
          <a:noFill/>
        </p:spPr>
        <p:txBody>
          <a:bodyPr lIns="35940" tIns="35940" rIns="35940" bIns="35940" anchor="b">
            <a:spAutoFit/>
          </a:bodyPr>
          <a:lstStyle/>
          <a:p>
            <a:pPr algn="ctr" fontAlgn="auto">
              <a:defRPr/>
            </a:pPr>
            <a:r>
              <a:rPr lang="en-US" sz="650">
                <a:solidFill>
                  <a:srgbClr val="000000"/>
                </a:solidFill>
                <a:latin typeface="+mn-lt"/>
                <a:cs typeface="Arial" pitchFamily="34" charset="0"/>
              </a:rPr>
              <a:t>Gender Pay Gap and Wage Discrimination in the Greater Zurich Region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1" r:id="rId2"/>
    <p:sldLayoutId id="2147483690" r:id="rId3"/>
    <p:sldLayoutId id="2147483693" r:id="rId4"/>
    <p:sldLayoutId id="2147483689" r:id="rId5"/>
  </p:sldLayoutIdLst>
  <p:transition>
    <p:fade/>
  </p:transition>
  <p:txStyles>
    <p:titleStyle>
      <a:lvl1pPr algn="l" rtl="0" fontAlgn="base">
        <a:lnSpc>
          <a:spcPts val="3000"/>
        </a:lnSpc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 Black" pitchFamily="34" charset="0"/>
          <a:ea typeface="+mj-ea"/>
          <a:cs typeface="+mj-cs"/>
        </a:defRPr>
      </a:lvl1pPr>
      <a:lvl2pPr algn="l" rtl="0" fontAlgn="base">
        <a:lnSpc>
          <a:spcPts val="3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2pPr>
      <a:lvl3pPr algn="l" rtl="0" fontAlgn="base">
        <a:lnSpc>
          <a:spcPts val="3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3pPr>
      <a:lvl4pPr algn="l" rtl="0" fontAlgn="base">
        <a:lnSpc>
          <a:spcPts val="3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4pPr>
      <a:lvl5pPr algn="l" rtl="0" fontAlgn="base">
        <a:lnSpc>
          <a:spcPts val="3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5pPr>
      <a:lvl6pPr marL="457200" algn="l" rtl="0" fontAlgn="base">
        <a:lnSpc>
          <a:spcPts val="3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6pPr>
      <a:lvl7pPr marL="914400" algn="l" rtl="0" fontAlgn="base">
        <a:lnSpc>
          <a:spcPts val="3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7pPr>
      <a:lvl8pPr marL="1371600" algn="l" rtl="0" fontAlgn="base">
        <a:lnSpc>
          <a:spcPts val="3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8pPr>
      <a:lvl9pPr marL="1828800" algn="l" rtl="0" fontAlgn="base">
        <a:lnSpc>
          <a:spcPts val="3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9pPr>
    </p:titleStyle>
    <p:bodyStyle>
      <a:lvl1pPr marL="271463" indent="-271463" algn="l" rtl="0" fontAlgn="base">
        <a:spcBef>
          <a:spcPts val="1800"/>
        </a:spcBef>
        <a:spcAft>
          <a:spcPct val="0"/>
        </a:spcAft>
        <a:buClr>
          <a:schemeClr val="accent2"/>
        </a:buClr>
        <a:buSzPct val="110000"/>
        <a:buFont typeface="Wingdings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271463" algn="l" rtl="0" fontAlgn="base">
        <a:spcBef>
          <a:spcPts val="1200"/>
        </a:spcBef>
        <a:spcAft>
          <a:spcPct val="0"/>
        </a:spcAft>
        <a:buClr>
          <a:schemeClr val="accent2"/>
        </a:buClr>
        <a:buSzPct val="105000"/>
        <a:buFont typeface="Wingdings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09625" indent="-269875" algn="l" rtl="0" fontAlgn="base">
        <a:spcBef>
          <a:spcPts val="600"/>
        </a:spcBef>
        <a:spcAft>
          <a:spcPct val="0"/>
        </a:spcAft>
        <a:buClr>
          <a:schemeClr val="tx1"/>
        </a:buClr>
        <a:buSzPct val="100000"/>
        <a:buFont typeface="Symbol" pitchFamily="18" charset="2"/>
        <a:buChar char="-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79500" indent="-269875" algn="l" rtl="0" fontAlgn="base">
        <a:spcBef>
          <a:spcPts val="600"/>
        </a:spcBef>
        <a:spcAft>
          <a:spcPct val="0"/>
        </a:spcAft>
        <a:buSzPct val="105000"/>
        <a:buFont typeface="Symbol" pitchFamily="18" charset="2"/>
        <a:buChar char="-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49375" indent="-269875" algn="l" rtl="0" fontAlgn="base">
        <a:spcBef>
          <a:spcPts val="600"/>
        </a:spcBef>
        <a:spcAft>
          <a:spcPct val="0"/>
        </a:spcAft>
        <a:buSzPct val="105000"/>
        <a:buFont typeface="Symbol" pitchFamily="18" charset="2"/>
        <a:buChar char="-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Inhaltsplatzhalter 1"/>
          <p:cNvSpPr>
            <a:spLocks noGrp="1"/>
          </p:cNvSpPr>
          <p:nvPr>
            <p:ph sz="quarter" idx="11"/>
          </p:nvPr>
        </p:nvSpPr>
        <p:spPr>
          <a:xfrm>
            <a:off x="539750" y="1557338"/>
            <a:ext cx="7993063" cy="4319587"/>
          </a:xfrm>
        </p:spPr>
        <p:txBody>
          <a:bodyPr/>
          <a:lstStyle/>
          <a:p>
            <a:r>
              <a:rPr lang="en-US" smtClean="0"/>
              <a:t>Statistics Canton of Zurich and the Office for Gender Equality jointly analyze</a:t>
            </a:r>
          </a:p>
          <a:p>
            <a:pPr lvl="1"/>
            <a:r>
              <a:rPr lang="en-US" smtClean="0"/>
              <a:t>the </a:t>
            </a:r>
            <a:r>
              <a:rPr lang="en-US" smtClean="0">
                <a:solidFill>
                  <a:srgbClr val="000000"/>
                </a:solidFill>
              </a:rPr>
              <a:t>gender-specific development of the </a:t>
            </a:r>
            <a:r>
              <a:rPr lang="en-US" smtClean="0">
                <a:solidFill>
                  <a:srgbClr val="00ADEE"/>
                </a:solidFill>
              </a:rPr>
              <a:t>wages </a:t>
            </a:r>
            <a:r>
              <a:rPr lang="en-US" smtClean="0"/>
              <a:t>(median wages), </a:t>
            </a:r>
          </a:p>
          <a:p>
            <a:pPr lvl="1"/>
            <a:r>
              <a:rPr lang="en-US" smtClean="0"/>
              <a:t>the </a:t>
            </a:r>
            <a:r>
              <a:rPr lang="en-US" smtClean="0">
                <a:solidFill>
                  <a:srgbClr val="00ADEE"/>
                </a:solidFill>
              </a:rPr>
              <a:t>gender pay gap </a:t>
            </a:r>
            <a:r>
              <a:rPr lang="en-US" smtClean="0">
                <a:solidFill>
                  <a:srgbClr val="000000"/>
                </a:solidFill>
              </a:rPr>
              <a:t>(</a:t>
            </a:r>
            <a:r>
              <a:rPr lang="en-US" smtClean="0"/>
              <a:t>difference between median earnings of men and women relative to median earnings of men</a:t>
            </a:r>
            <a:r>
              <a:rPr lang="en-US" smtClean="0">
                <a:solidFill>
                  <a:srgbClr val="000000"/>
                </a:solidFill>
              </a:rPr>
              <a:t>) and </a:t>
            </a:r>
          </a:p>
          <a:p>
            <a:pPr lvl="1"/>
            <a:r>
              <a:rPr lang="en-US" smtClean="0"/>
              <a:t>the </a:t>
            </a:r>
            <a:r>
              <a:rPr lang="en-US" smtClean="0">
                <a:solidFill>
                  <a:srgbClr val="00ADEE"/>
                </a:solidFill>
              </a:rPr>
              <a:t>wage discrimination </a:t>
            </a:r>
            <a:r>
              <a:rPr lang="en-US" smtClean="0"/>
              <a:t>(Regression model and Blinder-Oaxaca decomposition) in the private sector of the Greater Zurich Region</a:t>
            </a:r>
          </a:p>
          <a:p>
            <a:pPr lvl="1"/>
            <a:r>
              <a:rPr lang="en-US" smtClean="0"/>
              <a:t>with data from the </a:t>
            </a:r>
            <a:r>
              <a:rPr lang="en-US" smtClean="0">
                <a:solidFill>
                  <a:srgbClr val="00ADEE"/>
                </a:solidFill>
              </a:rPr>
              <a:t>Swiss Earnings Structure Surveys </a:t>
            </a:r>
            <a:r>
              <a:rPr lang="en-US" smtClean="0">
                <a:solidFill>
                  <a:srgbClr val="000000"/>
                </a:solidFill>
              </a:rPr>
              <a:t>(SESS)</a:t>
            </a:r>
          </a:p>
          <a:p>
            <a:endParaRPr lang="en-US" smtClean="0"/>
          </a:p>
          <a:p>
            <a:r>
              <a:rPr lang="en-US" smtClean="0"/>
              <a:t>Additional facts &amp; figures from </a:t>
            </a:r>
            <a:r>
              <a:rPr lang="en-US" smtClean="0">
                <a:solidFill>
                  <a:srgbClr val="00ADEE"/>
                </a:solidFill>
              </a:rPr>
              <a:t>various FSO data sources </a:t>
            </a:r>
            <a:r>
              <a:rPr lang="en-US" smtClean="0"/>
              <a:t>as the Labor Force Survey, Business Census, Population Census, etc. broken down by sex</a:t>
            </a:r>
            <a:endParaRPr lang="de-CH" smtClean="0"/>
          </a:p>
        </p:txBody>
      </p:sp>
      <p:sp>
        <p:nvSpPr>
          <p:cNvPr id="10242" name="Titel 2"/>
          <p:cNvSpPr>
            <a:spLocks noGrp="1"/>
          </p:cNvSpPr>
          <p:nvPr>
            <p:ph type="title"/>
          </p:nvPr>
        </p:nvSpPr>
        <p:spPr>
          <a:xfrm>
            <a:off x="519113" y="44450"/>
            <a:ext cx="8013700" cy="792163"/>
          </a:xfrm>
        </p:spPr>
        <p:txBody>
          <a:bodyPr/>
          <a:lstStyle/>
          <a:p>
            <a:r>
              <a:rPr lang="de-CH" smtClean="0"/>
              <a:t>Background</a:t>
            </a:r>
          </a:p>
        </p:txBody>
      </p:sp>
      <p:sp>
        <p:nvSpPr>
          <p:cNvPr id="10243" name="Textplatzhalter 3"/>
          <p:cNvSpPr>
            <a:spLocks noGrp="1"/>
          </p:cNvSpPr>
          <p:nvPr>
            <p:ph type="body" sz="quarter" idx="12"/>
          </p:nvPr>
        </p:nvSpPr>
        <p:spPr>
          <a:xfrm>
            <a:off x="539750" y="836613"/>
            <a:ext cx="7993063" cy="576262"/>
          </a:xfrm>
        </p:spPr>
        <p:txBody>
          <a:bodyPr/>
          <a:lstStyle/>
          <a:p>
            <a:pPr fontAlgn="base">
              <a:spcAft>
                <a:spcPct val="0"/>
              </a:spcAft>
            </a:pPr>
            <a:r>
              <a:rPr lang="en-US" smtClean="0"/>
              <a:t>Monitoring the implementation of the gender equality policy Canton of Zurich</a:t>
            </a:r>
            <a:endParaRPr smtClean="0"/>
          </a:p>
        </p:txBody>
      </p:sp>
      <p:sp>
        <p:nvSpPr>
          <p:cNvPr id="10244" name="Inhaltsplatzhalter 4"/>
          <p:cNvSpPr>
            <a:spLocks noGrp="1"/>
          </p:cNvSpPr>
          <p:nvPr>
            <p:ph sz="quarter" idx="13"/>
          </p:nvPr>
        </p:nvSpPr>
        <p:spPr>
          <a:xfrm>
            <a:off x="1908175" y="6237288"/>
            <a:ext cx="6624638" cy="144462"/>
          </a:xfrm>
        </p:spPr>
        <p:txBody>
          <a:bodyPr/>
          <a:lstStyle/>
          <a:p>
            <a:endParaRPr lang="de-CH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platzhalter 1"/>
          <p:cNvSpPr>
            <a:spLocks noGrp="1"/>
          </p:cNvSpPr>
          <p:nvPr>
            <p:ph type="body" sz="quarter" idx="13"/>
          </p:nvPr>
        </p:nvSpPr>
        <p:spPr>
          <a:xfrm>
            <a:off x="539750" y="5876925"/>
            <a:ext cx="7993063" cy="504825"/>
          </a:xfrm>
        </p:spPr>
        <p:txBody>
          <a:bodyPr/>
          <a:lstStyle/>
          <a:p>
            <a:pPr fontAlgn="base">
              <a:spcAft>
                <a:spcPct val="0"/>
              </a:spcAft>
            </a:pPr>
            <a:r>
              <a:rPr lang="en-US" smtClean="0"/>
              <a:t>…in Switzerland 19.4%.</a:t>
            </a:r>
          </a:p>
        </p:txBody>
      </p:sp>
      <p:sp>
        <p:nvSpPr>
          <p:cNvPr id="11266" name="Titel 3"/>
          <p:cNvSpPr>
            <a:spLocks noGrp="1"/>
          </p:cNvSpPr>
          <p:nvPr>
            <p:ph type="title"/>
          </p:nvPr>
        </p:nvSpPr>
        <p:spPr>
          <a:xfrm>
            <a:off x="519113" y="44450"/>
            <a:ext cx="8013700" cy="792163"/>
          </a:xfrm>
        </p:spPr>
        <p:txBody>
          <a:bodyPr/>
          <a:lstStyle/>
          <a:p>
            <a:r>
              <a:rPr lang="en-US" smtClean="0"/>
              <a:t>Gender Pay Gap 2002-2010</a:t>
            </a:r>
          </a:p>
        </p:txBody>
      </p:sp>
      <p:sp>
        <p:nvSpPr>
          <p:cNvPr id="11267" name="Textplatzhalter 4"/>
          <p:cNvSpPr>
            <a:spLocks noGrp="1"/>
          </p:cNvSpPr>
          <p:nvPr>
            <p:ph type="body" sz="quarter" idx="12"/>
          </p:nvPr>
        </p:nvSpPr>
        <p:spPr>
          <a:xfrm>
            <a:off x="539750" y="836613"/>
            <a:ext cx="7993063" cy="576262"/>
          </a:xfrm>
        </p:spPr>
        <p:txBody>
          <a:bodyPr/>
          <a:lstStyle/>
          <a:p>
            <a:pPr fontAlgn="base">
              <a:spcAft>
                <a:spcPct val="0"/>
              </a:spcAft>
            </a:pPr>
            <a:r>
              <a:rPr lang="en-US" smtClean="0"/>
              <a:t>In 2008, women in the Greater Zurich Region earned 25.0% less than men (unadjusted)…</a:t>
            </a:r>
          </a:p>
          <a:p>
            <a:pPr fontAlgn="base">
              <a:spcAft>
                <a:spcPct val="0"/>
              </a:spcAft>
            </a:pPr>
            <a:endParaRPr lang="en-US" smtClean="0"/>
          </a:p>
          <a:p>
            <a:pPr fontAlgn="base">
              <a:spcAft>
                <a:spcPct val="0"/>
              </a:spcAft>
            </a:pPr>
            <a:endParaRPr lang="en-US" smtClean="0"/>
          </a:p>
        </p:txBody>
      </p:sp>
      <p:sp>
        <p:nvSpPr>
          <p:cNvPr id="11268" name="Inhaltsplatzhalter 5"/>
          <p:cNvSpPr>
            <a:spLocks noGrp="1"/>
          </p:cNvSpPr>
          <p:nvPr>
            <p:ph sz="quarter" idx="14"/>
          </p:nvPr>
        </p:nvSpPr>
        <p:spPr>
          <a:xfrm>
            <a:off x="1908175" y="5661025"/>
            <a:ext cx="6624638" cy="144463"/>
          </a:xfrm>
        </p:spPr>
        <p:txBody>
          <a:bodyPr/>
          <a:lstStyle/>
          <a:p>
            <a:r>
              <a:rPr lang="en-US" smtClean="0"/>
              <a:t>Source: Swiss Earnings Structure Survey. Analysis &amp; Graphic: Statistics Canton of Zurich</a:t>
            </a:r>
          </a:p>
          <a:p>
            <a:r>
              <a:rPr lang="en-US" smtClean="0"/>
              <a:t>.</a:t>
            </a:r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sz="quarter" idx="11"/>
          </p:nvPr>
        </p:nvGraphicFramePr>
        <p:xfrm>
          <a:off x="539750" y="1557338"/>
          <a:ext cx="7993063" cy="4032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feld 9"/>
          <p:cNvSpPr txBox="1"/>
          <p:nvPr/>
        </p:nvSpPr>
        <p:spPr>
          <a:xfrm>
            <a:off x="6562725" y="3500438"/>
            <a:ext cx="593725" cy="411162"/>
          </a:xfrm>
          <a:prstGeom prst="rect">
            <a:avLst/>
          </a:prstGeom>
          <a:solidFill>
            <a:schemeClr val="bg1"/>
          </a:solidFill>
        </p:spPr>
        <p:txBody>
          <a:bodyPr wrap="none" lIns="72000" tIns="0" rIns="72000" bIns="0" anchor="ctr"/>
          <a:lstStyle/>
          <a:p>
            <a:pPr algn="ctr" fontAlgn="auto">
              <a:lnSpc>
                <a:spcPct val="85000"/>
              </a:lnSpc>
              <a:spcAft>
                <a:spcPts val="0"/>
              </a:spcAft>
              <a:defRPr/>
            </a:pPr>
            <a:r>
              <a:rPr lang="en-US" sz="1100" b="1" dirty="0">
                <a:latin typeface="+mn-lt"/>
                <a:ea typeface="+mj-ea"/>
                <a:cs typeface="+mj-cs"/>
              </a:rPr>
              <a:t>-23.8%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5275263" y="3284538"/>
            <a:ext cx="592137" cy="411162"/>
          </a:xfrm>
          <a:prstGeom prst="rect">
            <a:avLst/>
          </a:prstGeom>
          <a:solidFill>
            <a:schemeClr val="bg1"/>
          </a:solidFill>
        </p:spPr>
        <p:txBody>
          <a:bodyPr wrap="none" lIns="72000" tIns="0" rIns="72000" bIns="0" anchor="ctr"/>
          <a:lstStyle/>
          <a:p>
            <a:pPr algn="ctr" fontAlgn="auto">
              <a:lnSpc>
                <a:spcPct val="85000"/>
              </a:lnSpc>
              <a:spcAft>
                <a:spcPts val="0"/>
              </a:spcAft>
              <a:defRPr/>
            </a:pPr>
            <a:r>
              <a:rPr lang="en-US" sz="1100" b="1" dirty="0">
                <a:latin typeface="+mn-lt"/>
                <a:ea typeface="+mj-ea"/>
                <a:cs typeface="+mj-cs"/>
              </a:rPr>
              <a:t>-25.0%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3978275" y="3667125"/>
            <a:ext cx="593725" cy="409575"/>
          </a:xfrm>
          <a:prstGeom prst="rect">
            <a:avLst/>
          </a:prstGeom>
          <a:solidFill>
            <a:schemeClr val="bg1"/>
          </a:solidFill>
        </p:spPr>
        <p:txBody>
          <a:bodyPr wrap="none" lIns="72000" tIns="0" rIns="72000" bIns="0" anchor="ctr"/>
          <a:lstStyle/>
          <a:p>
            <a:pPr algn="ctr" fontAlgn="auto">
              <a:lnSpc>
                <a:spcPct val="85000"/>
              </a:lnSpc>
              <a:spcAft>
                <a:spcPts val="0"/>
              </a:spcAft>
              <a:defRPr/>
            </a:pPr>
            <a:r>
              <a:rPr lang="en-US" sz="1100" b="1" dirty="0">
                <a:latin typeface="+mn-lt"/>
                <a:ea typeface="+mj-ea"/>
                <a:cs typeface="+mj-cs"/>
              </a:rPr>
              <a:t>-22.5%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2717800" y="3667125"/>
            <a:ext cx="592138" cy="409575"/>
          </a:xfrm>
          <a:prstGeom prst="rect">
            <a:avLst/>
          </a:prstGeom>
          <a:solidFill>
            <a:schemeClr val="bg1"/>
          </a:solidFill>
        </p:spPr>
        <p:txBody>
          <a:bodyPr wrap="none" lIns="72000" tIns="0" rIns="72000" bIns="0" anchor="ctr"/>
          <a:lstStyle/>
          <a:p>
            <a:pPr algn="ctr" fontAlgn="auto">
              <a:lnSpc>
                <a:spcPct val="85000"/>
              </a:lnSpc>
              <a:spcAft>
                <a:spcPts val="0"/>
              </a:spcAft>
              <a:defRPr/>
            </a:pPr>
            <a:r>
              <a:rPr lang="en-US" sz="1100" b="1" dirty="0">
                <a:latin typeface="+mn-lt"/>
                <a:ea typeface="+mj-ea"/>
                <a:cs typeface="+mj-cs"/>
              </a:rPr>
              <a:t>-23.0%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1441450" y="4027488"/>
            <a:ext cx="593725" cy="409575"/>
          </a:xfrm>
          <a:prstGeom prst="rect">
            <a:avLst/>
          </a:prstGeom>
          <a:solidFill>
            <a:schemeClr val="bg1"/>
          </a:solidFill>
        </p:spPr>
        <p:txBody>
          <a:bodyPr wrap="none" lIns="72000" tIns="0" rIns="72000" bIns="0" anchor="ctr"/>
          <a:lstStyle/>
          <a:p>
            <a:pPr algn="ctr" fontAlgn="auto">
              <a:lnSpc>
                <a:spcPct val="85000"/>
              </a:lnSpc>
              <a:spcAft>
                <a:spcPts val="0"/>
              </a:spcAft>
              <a:defRPr/>
            </a:pPr>
            <a:r>
              <a:rPr lang="en-US" sz="1100" b="1" dirty="0">
                <a:latin typeface="+mn-lt"/>
                <a:ea typeface="+mj-ea"/>
                <a:cs typeface="+mj-cs"/>
              </a:rPr>
              <a:t>-21.5%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platzhalter 1"/>
          <p:cNvSpPr>
            <a:spLocks noGrp="1"/>
          </p:cNvSpPr>
          <p:nvPr>
            <p:ph type="body" sz="quarter" idx="13"/>
          </p:nvPr>
        </p:nvSpPr>
        <p:spPr>
          <a:xfrm>
            <a:off x="539750" y="5876925"/>
            <a:ext cx="7993063" cy="504825"/>
          </a:xfrm>
        </p:spPr>
        <p:txBody>
          <a:bodyPr/>
          <a:lstStyle/>
          <a:p>
            <a:pPr fontAlgn="base">
              <a:spcAft>
                <a:spcPct val="0"/>
              </a:spcAft>
            </a:pPr>
            <a:r>
              <a:rPr lang="en-US" smtClean="0"/>
              <a:t>… average part time wages (converted to full time) are 19% lower than full time wages. </a:t>
            </a:r>
          </a:p>
          <a:p>
            <a:pPr fontAlgn="base">
              <a:spcAft>
                <a:spcPct val="0"/>
              </a:spcAft>
            </a:pPr>
            <a:endParaRPr lang="en-US" smtClean="0"/>
          </a:p>
        </p:txBody>
      </p:sp>
      <p:sp>
        <p:nvSpPr>
          <p:cNvPr id="12290" name="Titel 3"/>
          <p:cNvSpPr>
            <a:spLocks noGrp="1"/>
          </p:cNvSpPr>
          <p:nvPr>
            <p:ph type="title"/>
          </p:nvPr>
        </p:nvSpPr>
        <p:spPr>
          <a:xfrm>
            <a:off x="519113" y="44450"/>
            <a:ext cx="8013700" cy="792163"/>
          </a:xfrm>
        </p:spPr>
        <p:txBody>
          <a:bodyPr/>
          <a:lstStyle/>
          <a:p>
            <a:r>
              <a:rPr lang="en-US" smtClean="0"/>
              <a:t>Part time penalty 19% </a:t>
            </a:r>
          </a:p>
        </p:txBody>
      </p:sp>
      <p:sp>
        <p:nvSpPr>
          <p:cNvPr id="12291" name="Textplatzhalter 4"/>
          <p:cNvSpPr>
            <a:spLocks noGrp="1"/>
          </p:cNvSpPr>
          <p:nvPr>
            <p:ph type="body" sz="quarter" idx="12"/>
          </p:nvPr>
        </p:nvSpPr>
        <p:spPr>
          <a:xfrm>
            <a:off x="539750" y="836613"/>
            <a:ext cx="7993063" cy="576262"/>
          </a:xfrm>
        </p:spPr>
        <p:txBody>
          <a:bodyPr/>
          <a:lstStyle/>
          <a:p>
            <a:pPr fontAlgn="base">
              <a:spcAft>
                <a:spcPct val="0"/>
              </a:spcAft>
            </a:pPr>
            <a:r>
              <a:rPr lang="en-US" smtClean="0"/>
              <a:t>31% of the persons employed work part time, in the group of women 52%, in the group of men 13%…</a:t>
            </a:r>
          </a:p>
          <a:p>
            <a:pPr fontAlgn="base">
              <a:spcAft>
                <a:spcPct val="0"/>
              </a:spcAft>
            </a:pPr>
            <a:endParaRPr lang="en-US" smtClean="0"/>
          </a:p>
        </p:txBody>
      </p:sp>
      <p:sp>
        <p:nvSpPr>
          <p:cNvPr id="12292" name="Inhaltsplatzhalter 5"/>
          <p:cNvSpPr>
            <a:spLocks noGrp="1"/>
          </p:cNvSpPr>
          <p:nvPr>
            <p:ph sz="quarter" idx="14"/>
          </p:nvPr>
        </p:nvSpPr>
        <p:spPr>
          <a:xfrm>
            <a:off x="1908175" y="5661025"/>
            <a:ext cx="6624638" cy="144463"/>
          </a:xfrm>
        </p:spPr>
        <p:txBody>
          <a:bodyPr/>
          <a:lstStyle/>
          <a:p>
            <a:r>
              <a:rPr lang="en-US" smtClean="0"/>
              <a:t>Source: Swiss Earnings Structure Survey. Analysis &amp; Graphic: Statistics Canton of Zurich</a:t>
            </a:r>
          </a:p>
          <a:p>
            <a:endParaRPr lang="en-US" smtClean="0"/>
          </a:p>
        </p:txBody>
      </p:sp>
      <p:pic>
        <p:nvPicPr>
          <p:cNvPr id="12293" name="Picture 1"/>
          <p:cNvPicPr>
            <a:picLocks noGrp="1" noChangeAspect="1" noChangeArrowheads="1"/>
          </p:cNvPicPr>
          <p:nvPr>
            <p:ph sz="quarter" idx="11"/>
          </p:nvPr>
        </p:nvPicPr>
        <p:blipFill>
          <a:blip r:embed="rId2"/>
          <a:srcRect/>
          <a:stretch>
            <a:fillRect/>
          </a:stretch>
        </p:blipFill>
        <p:spPr>
          <a:xfrm>
            <a:off x="1355725" y="1557338"/>
            <a:ext cx="6361113" cy="4032250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platzhalter 1"/>
          <p:cNvSpPr>
            <a:spLocks noGrp="1"/>
          </p:cNvSpPr>
          <p:nvPr>
            <p:ph type="body" sz="quarter" idx="13"/>
          </p:nvPr>
        </p:nvSpPr>
        <p:spPr>
          <a:xfrm>
            <a:off x="539750" y="5876925"/>
            <a:ext cx="7993063" cy="504825"/>
          </a:xfrm>
        </p:spPr>
        <p:txBody>
          <a:bodyPr/>
          <a:lstStyle/>
          <a:p>
            <a:pPr fontAlgn="base">
              <a:spcAft>
                <a:spcPct val="0"/>
              </a:spcAft>
            </a:pPr>
            <a:r>
              <a:rPr lang="en-US" smtClean="0"/>
              <a:t> </a:t>
            </a:r>
          </a:p>
          <a:p>
            <a:pPr fontAlgn="base">
              <a:spcAft>
                <a:spcPct val="0"/>
              </a:spcAft>
            </a:pPr>
            <a:endParaRPr lang="en-US" smtClean="0"/>
          </a:p>
        </p:txBody>
      </p:sp>
      <p:sp>
        <p:nvSpPr>
          <p:cNvPr id="13314" name="Titel 3"/>
          <p:cNvSpPr>
            <a:spLocks noGrp="1"/>
          </p:cNvSpPr>
          <p:nvPr>
            <p:ph type="title"/>
          </p:nvPr>
        </p:nvSpPr>
        <p:spPr>
          <a:xfrm>
            <a:off x="519113" y="44450"/>
            <a:ext cx="8013700" cy="792163"/>
          </a:xfrm>
        </p:spPr>
        <p:txBody>
          <a:bodyPr/>
          <a:lstStyle/>
          <a:p>
            <a:r>
              <a:rPr lang="en-US" smtClean="0"/>
              <a:t>Female labor market participation 2008</a:t>
            </a:r>
          </a:p>
        </p:txBody>
      </p:sp>
      <p:sp>
        <p:nvSpPr>
          <p:cNvPr id="13315" name="Textplatzhalter 4"/>
          <p:cNvSpPr>
            <a:spLocks noGrp="1"/>
          </p:cNvSpPr>
          <p:nvPr>
            <p:ph type="body" sz="quarter" idx="12"/>
          </p:nvPr>
        </p:nvSpPr>
        <p:spPr>
          <a:xfrm>
            <a:off x="539750" y="836613"/>
            <a:ext cx="7993063" cy="576262"/>
          </a:xfrm>
        </p:spPr>
        <p:txBody>
          <a:bodyPr/>
          <a:lstStyle/>
          <a:p>
            <a:pPr fontAlgn="base">
              <a:spcAft>
                <a:spcPct val="0"/>
              </a:spcAft>
            </a:pPr>
            <a:r>
              <a:rPr lang="en-US" smtClean="0"/>
              <a:t>Self-selection effect?</a:t>
            </a:r>
          </a:p>
        </p:txBody>
      </p:sp>
      <p:sp>
        <p:nvSpPr>
          <p:cNvPr id="13316" name="Inhaltsplatzhalter 5"/>
          <p:cNvSpPr>
            <a:spLocks noGrp="1"/>
          </p:cNvSpPr>
          <p:nvPr>
            <p:ph sz="quarter" idx="14"/>
          </p:nvPr>
        </p:nvSpPr>
        <p:spPr>
          <a:xfrm>
            <a:off x="1908175" y="5661025"/>
            <a:ext cx="6624638" cy="144463"/>
          </a:xfrm>
        </p:spPr>
        <p:txBody>
          <a:bodyPr/>
          <a:lstStyle/>
          <a:p>
            <a:r>
              <a:rPr lang="en-US" smtClean="0"/>
              <a:t>Source: Swiss Earnings Structure Survey, Swiss Labor Force Survey. Analysis: Statistics Canton of Zurich</a:t>
            </a:r>
          </a:p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539750" y="1557338"/>
            <a:ext cx="7993063" cy="403225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 The high gender pay gap in the Greater Zurich Region (25%) is accompanied by </a:t>
            </a:r>
            <a:r>
              <a:rPr lang="en-US" dirty="0" smtClean="0"/>
              <a:t>a</a:t>
            </a:r>
            <a:endParaRPr lang="en-US" dirty="0"/>
          </a:p>
          <a:p>
            <a:pPr marL="540000" lvl="1" fontAlgn="auto">
              <a:spcAft>
                <a:spcPts val="0"/>
              </a:spcAft>
              <a:defRPr/>
            </a:pPr>
            <a:r>
              <a:rPr lang="en-US" dirty="0"/>
              <a:t>high rate of female labor market participation (76% employment rate of women</a:t>
            </a:r>
            <a:r>
              <a:rPr lang="en-US" dirty="0" smtClean="0"/>
              <a:t>),</a:t>
            </a:r>
          </a:p>
          <a:p>
            <a:pPr marL="540000" lvl="1" fontAlgn="auto">
              <a:spcAft>
                <a:spcPts val="0"/>
              </a:spcAft>
              <a:defRPr/>
            </a:pPr>
            <a:r>
              <a:rPr lang="en-US" dirty="0" smtClean="0"/>
              <a:t>a </a:t>
            </a:r>
            <a:r>
              <a:rPr lang="en-US" dirty="0"/>
              <a:t>high </a:t>
            </a:r>
            <a:r>
              <a:rPr lang="en-US" dirty="0" smtClean="0"/>
              <a:t>rate of </a:t>
            </a:r>
            <a:r>
              <a:rPr lang="en-US" dirty="0"/>
              <a:t>female part time work (52%) </a:t>
            </a:r>
            <a:r>
              <a:rPr lang="en-US" dirty="0" smtClean="0"/>
              <a:t>and</a:t>
            </a:r>
          </a:p>
          <a:p>
            <a:pPr marL="540000" lvl="1" fontAlgn="auto">
              <a:spcAft>
                <a:spcPts val="0"/>
              </a:spcAft>
              <a:defRPr/>
            </a:pPr>
            <a:r>
              <a:rPr lang="en-US" dirty="0" smtClean="0"/>
              <a:t>a </a:t>
            </a:r>
            <a:r>
              <a:rPr lang="en-US" dirty="0"/>
              <a:t>high female employment rate for women with </a:t>
            </a:r>
            <a:r>
              <a:rPr lang="en-US" dirty="0" smtClean="0"/>
              <a:t>lower education </a:t>
            </a:r>
            <a:r>
              <a:rPr lang="en-US" dirty="0"/>
              <a:t>(62</a:t>
            </a:r>
            <a:r>
              <a:rPr lang="en-US" dirty="0" smtClean="0"/>
              <a:t>%)</a:t>
            </a:r>
          </a:p>
          <a:p>
            <a:pPr marL="540000" lvl="1" fontAlgn="auto">
              <a:spcAft>
                <a:spcPts val="0"/>
              </a:spcAft>
              <a:defRPr/>
            </a:pPr>
            <a:r>
              <a:rPr lang="en-US" dirty="0" smtClean="0"/>
              <a:t>high percentage of female low wage employees (63%</a:t>
            </a:r>
            <a:r>
              <a:rPr lang="en-US" dirty="0"/>
              <a:t>), low percentage of female high wage employees (15%</a:t>
            </a:r>
            <a:r>
              <a:rPr lang="en-US" dirty="0" smtClean="0"/>
              <a:t>)</a:t>
            </a:r>
          </a:p>
          <a:p>
            <a:pPr marL="268537" lvl="1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/>
          </a:p>
          <a:p>
            <a:pPr marL="540000" lvl="1" fontAlgn="auto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platzhalter 1"/>
          <p:cNvSpPr>
            <a:spLocks noGrp="1"/>
          </p:cNvSpPr>
          <p:nvPr>
            <p:ph type="body" sz="quarter" idx="13"/>
          </p:nvPr>
        </p:nvSpPr>
        <p:spPr>
          <a:xfrm>
            <a:off x="539750" y="5876925"/>
            <a:ext cx="7993063" cy="504825"/>
          </a:xfrm>
        </p:spPr>
        <p:txBody>
          <a:bodyPr/>
          <a:lstStyle/>
          <a:p>
            <a:pPr fontAlgn="base">
              <a:spcAft>
                <a:spcPct val="0"/>
              </a:spcAft>
            </a:pPr>
            <a:r>
              <a:rPr lang="en-US" smtClean="0"/>
              <a:t>…women with the same human capital endowment as men earned in average 9% less (adjusted).</a:t>
            </a:r>
          </a:p>
          <a:p>
            <a:pPr fontAlgn="base">
              <a:spcAft>
                <a:spcPct val="0"/>
              </a:spcAft>
            </a:pPr>
            <a:endParaRPr lang="en-US" smtClean="0"/>
          </a:p>
        </p:txBody>
      </p:sp>
      <p:sp>
        <p:nvSpPr>
          <p:cNvPr id="14338" name="Titel 3"/>
          <p:cNvSpPr>
            <a:spLocks noGrp="1"/>
          </p:cNvSpPr>
          <p:nvPr>
            <p:ph type="title"/>
          </p:nvPr>
        </p:nvSpPr>
        <p:spPr>
          <a:xfrm>
            <a:off x="519113" y="44450"/>
            <a:ext cx="8013700" cy="792163"/>
          </a:xfrm>
        </p:spPr>
        <p:txBody>
          <a:bodyPr/>
          <a:lstStyle/>
          <a:p>
            <a:r>
              <a:rPr lang="en-US" smtClean="0"/>
              <a:t>Wage Discrimination 2008</a:t>
            </a:r>
          </a:p>
        </p:txBody>
      </p:sp>
      <p:sp>
        <p:nvSpPr>
          <p:cNvPr id="14339" name="Textplatzhalter 4"/>
          <p:cNvSpPr>
            <a:spLocks noGrp="1"/>
          </p:cNvSpPr>
          <p:nvPr>
            <p:ph type="body" sz="quarter" idx="12"/>
          </p:nvPr>
        </p:nvSpPr>
        <p:spPr>
          <a:xfrm>
            <a:off x="539750" y="836613"/>
            <a:ext cx="7993063" cy="576262"/>
          </a:xfrm>
        </p:spPr>
        <p:txBody>
          <a:bodyPr/>
          <a:lstStyle/>
          <a:p>
            <a:pPr fontAlgn="base">
              <a:spcAft>
                <a:spcPct val="0"/>
              </a:spcAft>
            </a:pPr>
            <a:r>
              <a:rPr lang="en-US" smtClean="0"/>
              <a:t>36% of the wage gap cannot be explained by means of the applied regression model…</a:t>
            </a:r>
          </a:p>
          <a:p>
            <a:pPr fontAlgn="base">
              <a:spcAft>
                <a:spcPct val="0"/>
              </a:spcAft>
            </a:pPr>
            <a:endParaRPr lang="en-US" smtClean="0"/>
          </a:p>
        </p:txBody>
      </p:sp>
      <p:sp>
        <p:nvSpPr>
          <p:cNvPr id="14340" name="Inhaltsplatzhalter 5"/>
          <p:cNvSpPr>
            <a:spLocks noGrp="1"/>
          </p:cNvSpPr>
          <p:nvPr>
            <p:ph sz="quarter" idx="14"/>
          </p:nvPr>
        </p:nvSpPr>
        <p:spPr>
          <a:xfrm>
            <a:off x="1908175" y="5661025"/>
            <a:ext cx="6624638" cy="144463"/>
          </a:xfrm>
        </p:spPr>
        <p:txBody>
          <a:bodyPr/>
          <a:lstStyle/>
          <a:p>
            <a:r>
              <a:rPr lang="en-US" smtClean="0"/>
              <a:t>Source: Swiss Earnings Structure Survey. Analysis &amp; Graphic: Statistics Canton of Zurich</a:t>
            </a:r>
          </a:p>
          <a:p>
            <a:endParaRPr lang="en-US" smtClean="0"/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sz="quarter" idx="11"/>
          </p:nvPr>
        </p:nvGraphicFramePr>
        <p:xfrm>
          <a:off x="539750" y="1557338"/>
          <a:ext cx="7993063" cy="4032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Textfeld 15"/>
          <p:cNvSpPr txBox="1"/>
          <p:nvPr/>
        </p:nvSpPr>
        <p:spPr>
          <a:xfrm>
            <a:off x="5318125" y="2916238"/>
            <a:ext cx="914400" cy="576262"/>
          </a:xfrm>
          <a:prstGeom prst="rect">
            <a:avLst/>
          </a:prstGeom>
        </p:spPr>
        <p:txBody>
          <a:bodyPr wrap="none" lIns="72000" tIns="0" rIns="72000" bIns="0"/>
          <a:lstStyle/>
          <a:p>
            <a:pPr fontAlgn="auto">
              <a:lnSpc>
                <a:spcPct val="85000"/>
              </a:lnSpc>
              <a:spcAft>
                <a:spcPts val="0"/>
              </a:spcAft>
              <a:defRPr/>
            </a:pPr>
            <a:r>
              <a:rPr lang="en-US" sz="1100" dirty="0">
                <a:latin typeface="+mn-lt"/>
                <a:ea typeface="+mj-ea"/>
                <a:cs typeface="+mj-cs"/>
              </a:rPr>
              <a:t>Unadjusted</a:t>
            </a:r>
          </a:p>
          <a:p>
            <a:pPr fontAlgn="auto">
              <a:lnSpc>
                <a:spcPct val="85000"/>
              </a:lnSpc>
              <a:spcAft>
                <a:spcPts val="0"/>
              </a:spcAft>
              <a:defRPr/>
            </a:pPr>
            <a:r>
              <a:rPr lang="en-US" sz="1100" dirty="0">
                <a:latin typeface="+mn-lt"/>
                <a:ea typeface="+mj-ea"/>
                <a:cs typeface="+mj-cs"/>
              </a:rPr>
              <a:t>Pay Gap</a:t>
            </a:r>
          </a:p>
        </p:txBody>
      </p:sp>
      <p:sp>
        <p:nvSpPr>
          <p:cNvPr id="17" name="Geschweifte Klammer rechts 16"/>
          <p:cNvSpPr/>
          <p:nvPr/>
        </p:nvSpPr>
        <p:spPr>
          <a:xfrm>
            <a:off x="5292725" y="2708275"/>
            <a:ext cx="44450" cy="576263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CH"/>
          </a:p>
        </p:txBody>
      </p:sp>
      <p:sp>
        <p:nvSpPr>
          <p:cNvPr id="18" name="Textfeld 17"/>
          <p:cNvSpPr txBox="1"/>
          <p:nvPr/>
        </p:nvSpPr>
        <p:spPr>
          <a:xfrm>
            <a:off x="7518400" y="2708275"/>
            <a:ext cx="914400" cy="482600"/>
          </a:xfrm>
          <a:prstGeom prst="rect">
            <a:avLst/>
          </a:prstGeom>
        </p:spPr>
        <p:txBody>
          <a:bodyPr wrap="none" lIns="72000" tIns="0" rIns="72000" bIns="0"/>
          <a:lstStyle/>
          <a:p>
            <a:pPr fontAlgn="auto">
              <a:lnSpc>
                <a:spcPct val="85000"/>
              </a:lnSpc>
              <a:spcAft>
                <a:spcPts val="0"/>
              </a:spcAft>
              <a:defRPr/>
            </a:pPr>
            <a:r>
              <a:rPr lang="en-US" sz="1100" dirty="0">
                <a:latin typeface="+mn-lt"/>
                <a:ea typeface="+mj-ea"/>
                <a:cs typeface="+mj-cs"/>
              </a:rPr>
              <a:t>Adjusted Pay</a:t>
            </a:r>
          </a:p>
          <a:p>
            <a:pPr fontAlgn="auto">
              <a:lnSpc>
                <a:spcPct val="85000"/>
              </a:lnSpc>
              <a:spcAft>
                <a:spcPts val="0"/>
              </a:spcAft>
              <a:defRPr/>
            </a:pPr>
            <a:r>
              <a:rPr lang="en-US" sz="1100" dirty="0">
                <a:latin typeface="+mn-lt"/>
                <a:ea typeface="+mj-ea"/>
                <a:cs typeface="+mj-cs"/>
              </a:rPr>
              <a:t>Gap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platzhalter 1"/>
          <p:cNvSpPr>
            <a:spLocks noGrp="1"/>
          </p:cNvSpPr>
          <p:nvPr>
            <p:ph type="body" sz="quarter" idx="13"/>
          </p:nvPr>
        </p:nvSpPr>
        <p:spPr>
          <a:xfrm>
            <a:off x="539750" y="5876925"/>
            <a:ext cx="7993063" cy="504825"/>
          </a:xfrm>
        </p:spPr>
        <p:txBody>
          <a:bodyPr/>
          <a:lstStyle/>
          <a:p>
            <a:pPr fontAlgn="base">
              <a:spcAft>
                <a:spcPct val="0"/>
              </a:spcAft>
            </a:pPr>
            <a:r>
              <a:rPr lang="en-US" smtClean="0"/>
              <a:t>…adjusted gender pay gap slightly decreased (-0.3 pp).</a:t>
            </a:r>
          </a:p>
        </p:txBody>
      </p:sp>
      <p:sp>
        <p:nvSpPr>
          <p:cNvPr id="15362" name="Titel 3"/>
          <p:cNvSpPr>
            <a:spLocks noGrp="1"/>
          </p:cNvSpPr>
          <p:nvPr>
            <p:ph type="title"/>
          </p:nvPr>
        </p:nvSpPr>
        <p:spPr>
          <a:xfrm>
            <a:off x="519113" y="44450"/>
            <a:ext cx="8013700" cy="792163"/>
          </a:xfrm>
        </p:spPr>
        <p:txBody>
          <a:bodyPr/>
          <a:lstStyle/>
          <a:p>
            <a:r>
              <a:rPr lang="en-US" smtClean="0"/>
              <a:t>Development 2002-2010</a:t>
            </a:r>
          </a:p>
        </p:txBody>
      </p:sp>
      <p:sp>
        <p:nvSpPr>
          <p:cNvPr id="15363" name="Textplatzhalter 4"/>
          <p:cNvSpPr>
            <a:spLocks noGrp="1"/>
          </p:cNvSpPr>
          <p:nvPr>
            <p:ph type="body" sz="quarter" idx="12"/>
          </p:nvPr>
        </p:nvSpPr>
        <p:spPr>
          <a:xfrm>
            <a:off x="539750" y="836613"/>
            <a:ext cx="7993063" cy="576262"/>
          </a:xfrm>
        </p:spPr>
        <p:txBody>
          <a:bodyPr/>
          <a:lstStyle/>
          <a:p>
            <a:pPr fontAlgn="base">
              <a:spcAft>
                <a:spcPct val="0"/>
              </a:spcAft>
            </a:pPr>
            <a:r>
              <a:rPr lang="en-US" smtClean="0"/>
              <a:t>Unadjusted gender pay gap increased over the last decade (+2.8 pp), but discrimination effect decreased (-10 pp)…</a:t>
            </a:r>
          </a:p>
        </p:txBody>
      </p:sp>
      <p:sp>
        <p:nvSpPr>
          <p:cNvPr id="15364" name="Inhaltsplatzhalter 5"/>
          <p:cNvSpPr>
            <a:spLocks noGrp="1"/>
          </p:cNvSpPr>
          <p:nvPr>
            <p:ph sz="quarter" idx="14"/>
          </p:nvPr>
        </p:nvSpPr>
        <p:spPr>
          <a:xfrm>
            <a:off x="1908175" y="5661025"/>
            <a:ext cx="6624638" cy="144463"/>
          </a:xfrm>
        </p:spPr>
        <p:txBody>
          <a:bodyPr/>
          <a:lstStyle/>
          <a:p>
            <a:r>
              <a:rPr lang="en-US" smtClean="0"/>
              <a:t>Source: Swiss Earnings Structure Survey. Analysis &amp; Table: Statistics Canton of Zurich</a:t>
            </a:r>
          </a:p>
          <a:p>
            <a:endParaRPr lang="de-CH" smtClean="0"/>
          </a:p>
        </p:txBody>
      </p:sp>
      <p:pic>
        <p:nvPicPr>
          <p:cNvPr id="15365" name="Picture 5"/>
          <p:cNvPicPr>
            <a:picLocks noGrp="1" noChangeAspect="1" noChangeArrowheads="1"/>
          </p:cNvPicPr>
          <p:nvPr>
            <p:ph sz="quarter" idx="11"/>
          </p:nvPr>
        </p:nvPicPr>
        <p:blipFill>
          <a:blip r:embed="rId2"/>
          <a:srcRect/>
          <a:stretch>
            <a:fillRect/>
          </a:stretch>
        </p:blipFill>
        <p:spPr>
          <a:xfrm>
            <a:off x="744538" y="1557338"/>
            <a:ext cx="7583487" cy="4032250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platzhalter 1"/>
          <p:cNvSpPr>
            <a:spLocks noGrp="1"/>
          </p:cNvSpPr>
          <p:nvPr>
            <p:ph type="body" sz="quarter" idx="13"/>
          </p:nvPr>
        </p:nvSpPr>
        <p:spPr>
          <a:xfrm>
            <a:off x="539750" y="5876925"/>
            <a:ext cx="7993063" cy="504825"/>
          </a:xfrm>
        </p:spPr>
        <p:txBody>
          <a:bodyPr/>
          <a:lstStyle/>
          <a:p>
            <a:pPr fontAlgn="base">
              <a:spcAft>
                <a:spcPct val="0"/>
              </a:spcAft>
            </a:pPr>
            <a:r>
              <a:rPr lang="en-US" smtClean="0"/>
              <a:t>…Financial sector shows biggest gender pay gap (33%), but below average wage discrimination (31%).</a:t>
            </a:r>
          </a:p>
          <a:p>
            <a:pPr fontAlgn="base">
              <a:spcAft>
                <a:spcPct val="0"/>
              </a:spcAft>
            </a:pPr>
            <a:endParaRPr lang="en-US" smtClean="0"/>
          </a:p>
        </p:txBody>
      </p:sp>
      <p:sp>
        <p:nvSpPr>
          <p:cNvPr id="16386" name="Titel 3"/>
          <p:cNvSpPr>
            <a:spLocks noGrp="1"/>
          </p:cNvSpPr>
          <p:nvPr>
            <p:ph type="title"/>
          </p:nvPr>
        </p:nvSpPr>
        <p:spPr>
          <a:xfrm>
            <a:off x="519113" y="44450"/>
            <a:ext cx="8013700" cy="792163"/>
          </a:xfrm>
        </p:spPr>
        <p:txBody>
          <a:bodyPr/>
          <a:lstStyle/>
          <a:p>
            <a:r>
              <a:rPr lang="en-US" smtClean="0"/>
              <a:t>Economic branches 2008</a:t>
            </a:r>
          </a:p>
        </p:txBody>
      </p:sp>
      <p:sp>
        <p:nvSpPr>
          <p:cNvPr id="16387" name="Textplatzhalter 4"/>
          <p:cNvSpPr>
            <a:spLocks noGrp="1"/>
          </p:cNvSpPr>
          <p:nvPr>
            <p:ph type="body" sz="quarter" idx="12"/>
          </p:nvPr>
        </p:nvSpPr>
        <p:spPr>
          <a:xfrm>
            <a:off x="539750" y="836613"/>
            <a:ext cx="7993063" cy="576262"/>
          </a:xfrm>
        </p:spPr>
        <p:txBody>
          <a:bodyPr/>
          <a:lstStyle/>
          <a:p>
            <a:pPr fontAlgn="base">
              <a:spcAft>
                <a:spcPct val="0"/>
              </a:spcAft>
            </a:pPr>
            <a:r>
              <a:rPr lang="en-US" smtClean="0"/>
              <a:t>High gender pay gap does not automatically correlate with high wage discrimination…</a:t>
            </a:r>
          </a:p>
        </p:txBody>
      </p:sp>
      <p:sp>
        <p:nvSpPr>
          <p:cNvPr id="16388" name="Inhaltsplatzhalter 5"/>
          <p:cNvSpPr>
            <a:spLocks noGrp="1"/>
          </p:cNvSpPr>
          <p:nvPr>
            <p:ph sz="quarter" idx="14"/>
          </p:nvPr>
        </p:nvSpPr>
        <p:spPr>
          <a:xfrm>
            <a:off x="1908175" y="5661025"/>
            <a:ext cx="6624638" cy="144463"/>
          </a:xfrm>
        </p:spPr>
        <p:txBody>
          <a:bodyPr/>
          <a:lstStyle/>
          <a:p>
            <a:r>
              <a:rPr lang="en-US" smtClean="0"/>
              <a:t>Source: Swiss Earnings Structure Survey. Analysis &amp; Graphic: Statistics Canton of Zurich</a:t>
            </a:r>
          </a:p>
          <a:p>
            <a:endParaRPr lang="en-US" smtClean="0"/>
          </a:p>
        </p:txBody>
      </p:sp>
      <p:pic>
        <p:nvPicPr>
          <p:cNvPr id="16389" name="Inhaltsplatzhalter 8" descr="Grafik 4_branches_08_english.emf"/>
          <p:cNvPicPr>
            <a:picLocks noGrp="1" noChangeAspect="1"/>
          </p:cNvPicPr>
          <p:nvPr>
            <p:ph sz="quarter" idx="11"/>
          </p:nvPr>
        </p:nvPicPr>
        <p:blipFill>
          <a:blip r:embed="rId2"/>
          <a:srcRect/>
          <a:stretch>
            <a:fillRect/>
          </a:stretch>
        </p:blipFill>
        <p:spPr>
          <a:xfrm>
            <a:off x="1800225" y="836613"/>
            <a:ext cx="4784725" cy="4786312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6084888" y="1058863"/>
            <a:ext cx="719137" cy="217487"/>
          </a:xfrm>
          <a:prstGeom prst="ellipse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CH" dirty="0" err="1"/>
          </a:p>
        </p:txBody>
      </p:sp>
      <p:sp>
        <p:nvSpPr>
          <p:cNvPr id="17410" name="Titel 2"/>
          <p:cNvSpPr>
            <a:spLocks noGrp="1"/>
          </p:cNvSpPr>
          <p:nvPr>
            <p:ph type="title"/>
          </p:nvPr>
        </p:nvSpPr>
        <p:spPr>
          <a:xfrm>
            <a:off x="519113" y="44450"/>
            <a:ext cx="8013700" cy="792163"/>
          </a:xfrm>
        </p:spPr>
        <p:txBody>
          <a:bodyPr/>
          <a:lstStyle/>
          <a:p>
            <a:r>
              <a:rPr lang="de-CH" sz="2800" smtClean="0"/>
              <a:t>Thank you for your attention!</a:t>
            </a:r>
          </a:p>
        </p:txBody>
      </p:sp>
      <p:sp>
        <p:nvSpPr>
          <p:cNvPr id="17411" name="Titel 1"/>
          <p:cNvSpPr txBox="1">
            <a:spLocks/>
          </p:cNvSpPr>
          <p:nvPr/>
        </p:nvSpPr>
        <p:spPr bwMode="auto">
          <a:xfrm>
            <a:off x="519113" y="908050"/>
            <a:ext cx="8013700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000" tIns="0" rIns="72000" bIns="0"/>
          <a:lstStyle/>
          <a:p>
            <a:pPr>
              <a:lnSpc>
                <a:spcPct val="85000"/>
              </a:lnSpc>
            </a:pPr>
            <a:endParaRPr lang="en-GB" b="1">
              <a:solidFill>
                <a:srgbClr val="00ADEE"/>
              </a:solidFill>
              <a:latin typeface="Arial Black" pitchFamily="34" charset="0"/>
              <a:ea typeface="ＭＳ Ｐゴシック" pitchFamily="34" charset="-128"/>
            </a:endParaRPr>
          </a:p>
        </p:txBody>
      </p:sp>
      <p:sp>
        <p:nvSpPr>
          <p:cNvPr id="17412" name="Rectangle 6"/>
          <p:cNvSpPr>
            <a:spLocks noChangeArrowheads="1"/>
          </p:cNvSpPr>
          <p:nvPr/>
        </p:nvSpPr>
        <p:spPr bwMode="auto">
          <a:xfrm>
            <a:off x="508000" y="1487488"/>
            <a:ext cx="8024813" cy="489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de-CH"/>
              <a:t>Online:</a:t>
            </a:r>
          </a:p>
          <a:p>
            <a:pPr marL="342900" indent="-342900">
              <a:spcBef>
                <a:spcPct val="20000"/>
              </a:spcBef>
            </a:pPr>
            <a:endParaRPr lang="de-CH" b="1">
              <a:solidFill>
                <a:schemeClr val="accent2"/>
              </a:solidFill>
            </a:endParaRPr>
          </a:p>
          <a:p>
            <a:pPr marL="342900" indent="-342900">
              <a:spcBef>
                <a:spcPct val="20000"/>
              </a:spcBef>
            </a:pPr>
            <a:r>
              <a:rPr lang="de-CH">
                <a:solidFill>
                  <a:schemeClr val="accent2"/>
                </a:solidFill>
              </a:rPr>
              <a:t>www.statistik.zh.ch</a:t>
            </a:r>
          </a:p>
          <a:p>
            <a:pPr marL="342900" indent="-342900">
              <a:spcBef>
                <a:spcPct val="20000"/>
              </a:spcBef>
            </a:pPr>
            <a:r>
              <a:rPr lang="en-US"/>
              <a:t>Statistics Canton of Zurich</a:t>
            </a:r>
            <a:endParaRPr lang="de-CH" b="1">
              <a:solidFill>
                <a:schemeClr val="accent2"/>
              </a:solidFill>
            </a:endParaRPr>
          </a:p>
          <a:p>
            <a:pPr marL="342900" indent="-342900">
              <a:spcBef>
                <a:spcPct val="20000"/>
              </a:spcBef>
            </a:pPr>
            <a:r>
              <a:rPr lang="de-CH">
                <a:solidFill>
                  <a:schemeClr val="accent2"/>
                </a:solidFill>
              </a:rPr>
              <a:t>www.ffg.zh.ch</a:t>
            </a:r>
          </a:p>
          <a:p>
            <a:pPr marL="342900" indent="-342900">
              <a:spcBef>
                <a:spcPct val="20000"/>
              </a:spcBef>
            </a:pPr>
            <a:r>
              <a:rPr lang="en-US"/>
              <a:t>Office for Gender Equality Canton of Zurich</a:t>
            </a:r>
            <a:endParaRPr lang="de-CH" b="1">
              <a:solidFill>
                <a:schemeClr val="accent2"/>
              </a:solidFill>
            </a:endParaRPr>
          </a:p>
          <a:p>
            <a:pPr marL="342900" indent="-342900">
              <a:spcBef>
                <a:spcPct val="20000"/>
              </a:spcBef>
            </a:pPr>
            <a:endParaRPr lang="de-CH" b="1">
              <a:solidFill>
                <a:schemeClr val="accent2"/>
              </a:solidFill>
            </a:endParaRPr>
          </a:p>
          <a:p>
            <a:pPr marL="342900" indent="-342900">
              <a:spcBef>
                <a:spcPct val="20000"/>
              </a:spcBef>
            </a:pPr>
            <a:endParaRPr lang="de-CH" b="1">
              <a:solidFill>
                <a:schemeClr val="accent2"/>
              </a:solidFill>
            </a:endParaRPr>
          </a:p>
          <a:p>
            <a:pPr marL="342900" indent="-342900"/>
            <a:r>
              <a:rPr lang="de-CH">
                <a:latin typeface="Arial Black" pitchFamily="34" charset="0"/>
              </a:rPr>
              <a:t>Roman Page</a:t>
            </a:r>
          </a:p>
          <a:p>
            <a:pPr marL="342900" indent="-342900"/>
            <a:r>
              <a:rPr lang="de-CH"/>
              <a:t>Statistics Canton of Zurich</a:t>
            </a:r>
          </a:p>
          <a:p>
            <a:pPr marL="342900" indent="-342900"/>
            <a:r>
              <a:rPr lang="de-CH"/>
              <a:t>roman.page@statistik.ji.zh.ch</a:t>
            </a:r>
          </a:p>
          <a:p>
            <a:pPr marL="342900" indent="-342900">
              <a:spcBef>
                <a:spcPct val="20000"/>
              </a:spcBef>
            </a:pPr>
            <a:endParaRPr lang="de-CH" sz="2000"/>
          </a:p>
          <a:p>
            <a:pPr marL="342900" indent="-342900">
              <a:spcBef>
                <a:spcPct val="20000"/>
              </a:spcBef>
            </a:pPr>
            <a:endParaRPr lang="de-CH" sz="2000" b="1">
              <a:solidFill>
                <a:schemeClr val="accent2"/>
              </a:solidFill>
            </a:endParaRPr>
          </a:p>
          <a:p>
            <a:pPr marL="342900" indent="-342900">
              <a:spcBef>
                <a:spcPct val="20000"/>
              </a:spcBef>
            </a:pPr>
            <a:endParaRPr lang="de-DE" sz="2000" b="1">
              <a:solidFill>
                <a:schemeClr val="accent2"/>
              </a:solidFill>
            </a:endParaRPr>
          </a:p>
        </p:txBody>
      </p:sp>
      <p:pic>
        <p:nvPicPr>
          <p:cNvPr id="17413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5963" y="1574800"/>
            <a:ext cx="2592387" cy="365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JI_Master">
  <a:themeElements>
    <a:clrScheme name="DJI">
      <a:dk1>
        <a:srgbClr val="000000"/>
      </a:dk1>
      <a:lt1>
        <a:srgbClr val="FFFFFF"/>
      </a:lt1>
      <a:dk2>
        <a:srgbClr val="333333"/>
      </a:dk2>
      <a:lt2>
        <a:srgbClr val="EAEAEA"/>
      </a:lt2>
      <a:accent1>
        <a:srgbClr val="006AD4"/>
      </a:accent1>
      <a:accent2>
        <a:srgbClr val="00ADEE"/>
      </a:accent2>
      <a:accent3>
        <a:srgbClr val="004B96"/>
      </a:accent3>
      <a:accent4>
        <a:srgbClr val="9DCEFF"/>
      </a:accent4>
      <a:accent5>
        <a:srgbClr val="92001C"/>
      </a:accent5>
      <a:accent6>
        <a:srgbClr val="E2AC00"/>
      </a:accent6>
      <a:hlink>
        <a:srgbClr val="006AD4"/>
      </a:hlink>
      <a:folHlink>
        <a:srgbClr val="006AD4"/>
      </a:folHlink>
    </a:clrScheme>
    <a:fontScheme name="DJ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Galathe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lIns="72000" rIns="72000"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 vert="horz" lIns="72000" tIns="0" rIns="72000" bIns="0" rtlCol="0" anchor="b" anchorCtr="0">
        <a:noAutofit/>
      </a:bodyPr>
      <a:lstStyle>
        <a:defPPr marL="0" marR="0" indent="0" algn="l" defTabSz="914400" rtl="0" eaLnBrk="1" fontAlgn="auto" latinLnBrk="0" hangingPunct="1">
          <a:lnSpc>
            <a:spcPct val="85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1800" b="1" i="0" u="none" strike="noStrike" kern="1200" cap="none" spc="0" normalizeH="0" baseline="0" noProof="0" dirty="0" smtClean="0">
            <a:ln>
              <a:noFill/>
            </a:ln>
            <a:solidFill>
              <a:srgbClr val="00ADEE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JI_Master</Template>
  <TotalTime>72</TotalTime>
  <Words>425</Words>
  <Application>Microsoft Macintosh PowerPoint</Application>
  <PresentationFormat>On-screen Show (4:3)</PresentationFormat>
  <Paragraphs>61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Arial Black</vt:lpstr>
      <vt:lpstr>Wingdings</vt:lpstr>
      <vt:lpstr>Symbol</vt:lpstr>
      <vt:lpstr>Calibri</vt:lpstr>
      <vt:lpstr>ＭＳ Ｐゴシック</vt:lpstr>
      <vt:lpstr>2_JI_Master</vt:lpstr>
      <vt:lpstr>2_JI_Master</vt:lpstr>
      <vt:lpstr>Slide 1</vt:lpstr>
      <vt:lpstr>Background</vt:lpstr>
      <vt:lpstr>Gender Pay Gap 2002-2010</vt:lpstr>
      <vt:lpstr>Part time penalty 19% </vt:lpstr>
      <vt:lpstr>Female labor market participation 2008</vt:lpstr>
      <vt:lpstr>Wage Discrimination 2008</vt:lpstr>
      <vt:lpstr>Development 2002-2010</vt:lpstr>
      <vt:lpstr>Economic branches 2008</vt:lpstr>
      <vt:lpstr>Thank you for your attention!</vt:lpstr>
    </vt:vector>
  </TitlesOfParts>
  <Company>DJI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Roman Page</dc:creator>
  <cp:lastModifiedBy>csd</cp:lastModifiedBy>
  <cp:revision>855</cp:revision>
  <dcterms:created xsi:type="dcterms:W3CDTF">2011-07-18T15:22:36Z</dcterms:created>
  <dcterms:modified xsi:type="dcterms:W3CDTF">2012-03-12T08:29:22Z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mtsstelleVorhanden">
    <vt:bool>true</vt:bool>
  </property>
  <property fmtid="{D5CDD505-2E9C-101B-9397-08002B2CF9AE}" pid="3" name="Amt">
    <vt:lpwstr>Statistics Canton of Zurich</vt:lpwstr>
  </property>
  <property fmtid="{D5CDD505-2E9C-101B-9397-08002B2CF9AE}" pid="4" name="Name">
    <vt:lpwstr>Roman Page</vt:lpwstr>
  </property>
  <property fmtid="{D5CDD505-2E9C-101B-9397-08002B2CF9AE}" pid="5" name="Titel">
    <vt:lpwstr>Zurich Gender Wage Gap</vt:lpwstr>
  </property>
  <property fmtid="{D5CDD505-2E9C-101B-9397-08002B2CF9AE}" pid="6" name="Datum">
    <vt:lpwstr>Dublin, ISI 2011</vt:lpwstr>
  </property>
</Properties>
</file>