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59" r:id="rId11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33"/>
    <a:srgbClr val="AE00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52" autoAdjust="0"/>
  </p:normalViewPr>
  <p:slideViewPr>
    <p:cSldViewPr>
      <p:cViewPr>
        <p:scale>
          <a:sx n="66" d="100"/>
          <a:sy n="66" d="100"/>
        </p:scale>
        <p:origin x="-1284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Eigene%20Dateien\Gender%20Statistik%20international\UNECE%20Work%20Session%20M&#228;rz%202012\tsiem040FlagDesc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Eigene%20Dateien\Gender%20Statistik%20international\UNECE%20Work%20Session%20M&#228;rz%202012\lfsa_ergan(1)f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igene%20Dateien\Gender%20Statistik%20international\UNECE%20Work%20Session%20M&#228;rz%202012\lfsa_eppga(2)fm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Eigene%20Dateien\Frauenbericht%202010\P%20Laufwerk\4%20&#214;konomische%20Situation\Grafiken_4_1_u._4_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igene%20Dateien\Gender%20Statistik%20international\UNECE%20Work%20Session%20M&#228;rz%202012\EntwicklungBruttoNettoinklLehrlinge1998_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16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5"/>
            <c:spPr>
              <a:solidFill>
                <a:srgbClr val="AE002C"/>
              </a:solidFill>
            </c:spPr>
          </c:dPt>
          <c:dLbls>
            <c:dLbl>
              <c:idx val="16"/>
              <c:layout/>
              <c:showVal val="1"/>
            </c:dLbl>
            <c:dLbl>
              <c:idx val="25"/>
              <c:layout/>
              <c:showVal val="1"/>
            </c:dLbl>
            <c:delete val="1"/>
            <c:numFmt formatCode="0.0" sourceLinked="0"/>
            <c:txPr>
              <a:bodyPr/>
              <a:lstStyle/>
              <a:p>
                <a:pPr>
                  <a:defRPr sz="1600">
                    <a:latin typeface="+mn-lt"/>
                    <a:cs typeface="Times New Roman" pitchFamily="18" charset="0"/>
                  </a:defRPr>
                </a:pPr>
                <a:endParaRPr lang="de-DE"/>
              </a:p>
            </c:txPr>
          </c:dLbls>
          <c:cat>
            <c:strRef>
              <c:f>Sheet0!$A$3:$A$30</c:f>
              <c:strCache>
                <c:ptCount val="28"/>
                <c:pt idx="0">
                  <c:v>Italy</c:v>
                </c:pt>
                <c:pt idx="1">
                  <c:v>Malta</c:v>
                </c:pt>
                <c:pt idx="2">
                  <c:v>Poland</c:v>
                </c:pt>
                <c:pt idx="3">
                  <c:v>Romania</c:v>
                </c:pt>
                <c:pt idx="4">
                  <c:v>Slovenia</c:v>
                </c:pt>
                <c:pt idx="5">
                  <c:v>Portugal</c:v>
                </c:pt>
                <c:pt idx="6">
                  <c:v>Belgium</c:v>
                </c:pt>
                <c:pt idx="7">
                  <c:v>Luxembourg</c:v>
                </c:pt>
                <c:pt idx="8">
                  <c:v>Bulgaria</c:v>
                </c:pt>
                <c:pt idx="9">
                  <c:v>Hungary</c:v>
                </c:pt>
                <c:pt idx="10">
                  <c:v>Latvia</c:v>
                </c:pt>
                <c:pt idx="11">
                  <c:v>France</c:v>
                </c:pt>
                <c:pt idx="12">
                  <c:v>Sweden</c:v>
                </c:pt>
                <c:pt idx="13">
                  <c:v>Lithuania</c:v>
                </c:pt>
                <c:pt idx="14">
                  <c:v>Ireland</c:v>
                </c:pt>
                <c:pt idx="15">
                  <c:v>Denmark</c:v>
                </c:pt>
                <c:pt idx="16">
                  <c:v>EU-27</c:v>
                </c:pt>
                <c:pt idx="17">
                  <c:v>Spain</c:v>
                </c:pt>
                <c:pt idx="18">
                  <c:v>Greece</c:v>
                </c:pt>
                <c:pt idx="19">
                  <c:v>Finland</c:v>
                </c:pt>
                <c:pt idx="20">
                  <c:v>Cyprus</c:v>
                </c:pt>
                <c:pt idx="21">
                  <c:v>Germany</c:v>
                </c:pt>
                <c:pt idx="22">
                  <c:v>Czech Republic</c:v>
                </c:pt>
                <c:pt idx="23">
                  <c:v>Netherlands</c:v>
                </c:pt>
                <c:pt idx="24">
                  <c:v>United Kingdom</c:v>
                </c:pt>
                <c:pt idx="25">
                  <c:v>Austria</c:v>
                </c:pt>
                <c:pt idx="26">
                  <c:v>Slovakia</c:v>
                </c:pt>
                <c:pt idx="27">
                  <c:v>Estonia</c:v>
                </c:pt>
              </c:strCache>
            </c:strRef>
          </c:cat>
          <c:val>
            <c:numRef>
              <c:f>Sheet0!$B$3:$B$30</c:f>
              <c:numCache>
                <c:formatCode>General</c:formatCode>
                <c:ptCount val="28"/>
                <c:pt idx="0">
                  <c:v>4.4000000000000004</c:v>
                </c:pt>
                <c:pt idx="1">
                  <c:v>5.2</c:v>
                </c:pt>
                <c:pt idx="2">
                  <c:v>7.5</c:v>
                </c:pt>
                <c:pt idx="3">
                  <c:v>7.8</c:v>
                </c:pt>
                <c:pt idx="4">
                  <c:v>8</c:v>
                </c:pt>
                <c:pt idx="5">
                  <c:v>8.4</c:v>
                </c:pt>
                <c:pt idx="6">
                  <c:v>9.5</c:v>
                </c:pt>
                <c:pt idx="7">
                  <c:v>10.7</c:v>
                </c:pt>
                <c:pt idx="8">
                  <c:v>12.4</c:v>
                </c:pt>
                <c:pt idx="9">
                  <c:v>14.4</c:v>
                </c:pt>
                <c:pt idx="10">
                  <c:v>15.1</c:v>
                </c:pt>
                <c:pt idx="11">
                  <c:v>15.4</c:v>
                </c:pt>
                <c:pt idx="12">
                  <c:v>16.5</c:v>
                </c:pt>
                <c:pt idx="13">
                  <c:v>17.100000000000001</c:v>
                </c:pt>
                <c:pt idx="14">
                  <c:v>17.2</c:v>
                </c:pt>
                <c:pt idx="15">
                  <c:v>17.600000000000001</c:v>
                </c:pt>
                <c:pt idx="16">
                  <c:v>17.7</c:v>
                </c:pt>
                <c:pt idx="17">
                  <c:v>17.899999999999999</c:v>
                </c:pt>
                <c:pt idx="18">
                  <c:v>20.7</c:v>
                </c:pt>
                <c:pt idx="19">
                  <c:v>21.3</c:v>
                </c:pt>
                <c:pt idx="20">
                  <c:v>21.8</c:v>
                </c:pt>
                <c:pt idx="21">
                  <c:v>22.7</c:v>
                </c:pt>
                <c:pt idx="22">
                  <c:v>23.4</c:v>
                </c:pt>
                <c:pt idx="23">
                  <c:v>23.6</c:v>
                </c:pt>
                <c:pt idx="24">
                  <c:v>24.3</c:v>
                </c:pt>
                <c:pt idx="25">
                  <c:v>25.5</c:v>
                </c:pt>
                <c:pt idx="26">
                  <c:v>25.8</c:v>
                </c:pt>
                <c:pt idx="27">
                  <c:v>29.8</c:v>
                </c:pt>
              </c:numCache>
            </c:numRef>
          </c:val>
        </c:ser>
        <c:axId val="232601472"/>
        <c:axId val="233190912"/>
      </c:barChart>
      <c:catAx>
        <c:axId val="232601472"/>
        <c:scaling>
          <c:orientation val="minMax"/>
        </c:scaling>
        <c:axPos val="b"/>
        <c:tickLblPos val="nextTo"/>
        <c:txPr>
          <a:bodyPr rot="3900000"/>
          <a:lstStyle/>
          <a:p>
            <a:pPr>
              <a:defRPr sz="1600" baseline="0">
                <a:latin typeface="+mn-lt"/>
                <a:cs typeface="Times New Roman" pitchFamily="18" charset="0"/>
              </a:defRPr>
            </a:pPr>
            <a:endParaRPr lang="de-DE"/>
          </a:p>
        </c:txPr>
        <c:crossAx val="233190912"/>
        <c:crosses val="autoZero"/>
        <c:auto val="1"/>
        <c:lblAlgn val="ctr"/>
        <c:lblOffset val="100"/>
      </c:catAx>
      <c:valAx>
        <c:axId val="2331909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+mn-lt"/>
                <a:cs typeface="Times New Roman" pitchFamily="18" charset="0"/>
              </a:defRPr>
            </a:pPr>
            <a:endParaRPr lang="de-DE"/>
          </a:p>
        </c:txPr>
        <c:crossAx val="232601472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autoTitleDeleted val="1"/>
    <c:plotArea>
      <c:layout>
        <c:manualLayout>
          <c:layoutTarget val="inner"/>
          <c:xMode val="edge"/>
          <c:yMode val="edge"/>
          <c:x val="5.0337397814720408E-2"/>
          <c:y val="3.2282636764083286E-2"/>
          <c:w val="0.91322102549116779"/>
          <c:h val="0.65791150833090661"/>
        </c:manualLayout>
      </c:layout>
      <c:barChart>
        <c:barDir val="col"/>
        <c:grouping val="clustered"/>
        <c:ser>
          <c:idx val="1"/>
          <c:order val="0"/>
          <c:tx>
            <c:strRef>
              <c:f>Data!$C$11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1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3"/>
            <c:spPr>
              <a:solidFill>
                <a:srgbClr val="AE002C"/>
              </a:solidFill>
            </c:spPr>
          </c:dPt>
          <c:dLbls>
            <c:dLbl>
              <c:idx val="13"/>
              <c:layout/>
              <c:showVal val="1"/>
            </c:dLbl>
            <c:dLbl>
              <c:idx val="23"/>
              <c:layout/>
              <c:showVal val="1"/>
            </c:dLbl>
            <c:delete val="1"/>
            <c:txPr>
              <a:bodyPr/>
              <a:lstStyle/>
              <a:p>
                <a:pPr>
                  <a:defRPr sz="1600">
                    <a:latin typeface="+mn-lt"/>
                    <a:cs typeface="Times New Roman" pitchFamily="18" charset="0"/>
                  </a:defRPr>
                </a:pPr>
                <a:endParaRPr lang="de-DE"/>
              </a:p>
            </c:txPr>
          </c:dLbls>
          <c:cat>
            <c:strRef>
              <c:f>Data!$A$12:$A$39</c:f>
              <c:strCache>
                <c:ptCount val="28"/>
                <c:pt idx="0">
                  <c:v>Malta</c:v>
                </c:pt>
                <c:pt idx="1">
                  <c:v>Italy</c:v>
                </c:pt>
                <c:pt idx="2">
                  <c:v>Greece</c:v>
                </c:pt>
                <c:pt idx="3">
                  <c:v>Hungary</c:v>
                </c:pt>
                <c:pt idx="4">
                  <c:v>Romania</c:v>
                </c:pt>
                <c:pt idx="5">
                  <c:v>Spain</c:v>
                </c:pt>
                <c:pt idx="6">
                  <c:v>Slovakia</c:v>
                </c:pt>
                <c:pt idx="7">
                  <c:v>Poland</c:v>
                </c:pt>
                <c:pt idx="8">
                  <c:v>Ireland</c:v>
                </c:pt>
                <c:pt idx="9">
                  <c:v>Czech Republic</c:v>
                </c:pt>
                <c:pt idx="10">
                  <c:v>Bulgaria</c:v>
                </c:pt>
                <c:pt idx="11">
                  <c:v>Belgium</c:v>
                </c:pt>
                <c:pt idx="12">
                  <c:v>Luxembourg</c:v>
                </c:pt>
                <c:pt idx="13">
                  <c:v>EU-27</c:v>
                </c:pt>
                <c:pt idx="14">
                  <c:v>Lithuania</c:v>
                </c:pt>
                <c:pt idx="15">
                  <c:v>Latvia</c:v>
                </c:pt>
                <c:pt idx="16">
                  <c:v>France</c:v>
                </c:pt>
                <c:pt idx="17">
                  <c:v>Estonia</c:v>
                </c:pt>
                <c:pt idx="18">
                  <c:v>Portugal</c:v>
                </c:pt>
                <c:pt idx="19">
                  <c:v>Slovenia</c:v>
                </c:pt>
                <c:pt idx="20">
                  <c:v>Cyprus</c:v>
                </c:pt>
                <c:pt idx="21">
                  <c:v>United Kingdom</c:v>
                </c:pt>
                <c:pt idx="22">
                  <c:v>Germany </c:v>
                </c:pt>
                <c:pt idx="23">
                  <c:v>Austria</c:v>
                </c:pt>
                <c:pt idx="24">
                  <c:v>Finland</c:v>
                </c:pt>
                <c:pt idx="25">
                  <c:v>Netherlands</c:v>
                </c:pt>
                <c:pt idx="26">
                  <c:v>Sweden</c:v>
                </c:pt>
                <c:pt idx="27">
                  <c:v>Denmark</c:v>
                </c:pt>
              </c:strCache>
            </c:strRef>
          </c:cat>
          <c:val>
            <c:numRef>
              <c:f>Data!$C$12:$C$39</c:f>
              <c:numCache>
                <c:formatCode>#,##0.0</c:formatCode>
                <c:ptCount val="28"/>
                <c:pt idx="0">
                  <c:v>39.300000000000004</c:v>
                </c:pt>
                <c:pt idx="1">
                  <c:v>46.1</c:v>
                </c:pt>
                <c:pt idx="2">
                  <c:v>48.1</c:v>
                </c:pt>
                <c:pt idx="3">
                  <c:v>50.6</c:v>
                </c:pt>
                <c:pt idx="4">
                  <c:v>52</c:v>
                </c:pt>
                <c:pt idx="5">
                  <c:v>52.3</c:v>
                </c:pt>
                <c:pt idx="6">
                  <c:v>52.3</c:v>
                </c:pt>
                <c:pt idx="7">
                  <c:v>53</c:v>
                </c:pt>
                <c:pt idx="8">
                  <c:v>56</c:v>
                </c:pt>
                <c:pt idx="9">
                  <c:v>56.3</c:v>
                </c:pt>
                <c:pt idx="10">
                  <c:v>56.4</c:v>
                </c:pt>
                <c:pt idx="11">
                  <c:v>56.5</c:v>
                </c:pt>
                <c:pt idx="12">
                  <c:v>57.2</c:v>
                </c:pt>
                <c:pt idx="13">
                  <c:v>58.2</c:v>
                </c:pt>
                <c:pt idx="14">
                  <c:v>58.7</c:v>
                </c:pt>
                <c:pt idx="15">
                  <c:v>59.4</c:v>
                </c:pt>
                <c:pt idx="16">
                  <c:v>59.7</c:v>
                </c:pt>
                <c:pt idx="17">
                  <c:v>60.6</c:v>
                </c:pt>
                <c:pt idx="18">
                  <c:v>61.1</c:v>
                </c:pt>
                <c:pt idx="19">
                  <c:v>62.6</c:v>
                </c:pt>
                <c:pt idx="20">
                  <c:v>63</c:v>
                </c:pt>
                <c:pt idx="21">
                  <c:v>64.599999999999994</c:v>
                </c:pt>
                <c:pt idx="22">
                  <c:v>66.099999999999994</c:v>
                </c:pt>
                <c:pt idx="23">
                  <c:v>66.400000000000006</c:v>
                </c:pt>
                <c:pt idx="24">
                  <c:v>66.900000000000006</c:v>
                </c:pt>
                <c:pt idx="25">
                  <c:v>69.3</c:v>
                </c:pt>
                <c:pt idx="26">
                  <c:v>70.3</c:v>
                </c:pt>
                <c:pt idx="27">
                  <c:v>71.099999999999994</c:v>
                </c:pt>
              </c:numCache>
            </c:numRef>
          </c:val>
        </c:ser>
        <c:axId val="205897088"/>
        <c:axId val="205898880"/>
      </c:barChart>
      <c:catAx>
        <c:axId val="205897088"/>
        <c:scaling>
          <c:orientation val="minMax"/>
        </c:scaling>
        <c:axPos val="b"/>
        <c:numFmt formatCode="General" sourceLinked="1"/>
        <c:tickLblPos val="nextTo"/>
        <c:txPr>
          <a:bodyPr rot="3900000"/>
          <a:lstStyle/>
          <a:p>
            <a:pPr>
              <a:defRPr sz="1600">
                <a:latin typeface="+mn-lt"/>
                <a:cs typeface="Times New Roman" pitchFamily="18" charset="0"/>
              </a:defRPr>
            </a:pPr>
            <a:endParaRPr lang="de-DE"/>
          </a:p>
        </c:txPr>
        <c:crossAx val="205898880"/>
        <c:crosses val="autoZero"/>
        <c:auto val="1"/>
        <c:lblAlgn val="ctr"/>
        <c:lblOffset val="100"/>
      </c:catAx>
      <c:valAx>
        <c:axId val="20589888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400">
                <a:latin typeface="+mn-lt"/>
                <a:cs typeface="Times New Roman" pitchFamily="18" charset="0"/>
              </a:defRPr>
            </a:pPr>
            <a:endParaRPr lang="de-DE"/>
          </a:p>
        </c:txPr>
        <c:crossAx val="20589708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plotArea>
      <c:layout>
        <c:manualLayout>
          <c:layoutTarget val="inner"/>
          <c:xMode val="edge"/>
          <c:yMode val="edge"/>
          <c:x val="5.2103616167404401E-2"/>
          <c:y val="5.5277533850881445E-2"/>
          <c:w val="0.90960190583112599"/>
          <c:h val="0.65483287245101018"/>
        </c:manualLayout>
      </c:layout>
      <c:barChart>
        <c:barDir val="col"/>
        <c:grouping val="clustered"/>
        <c:ser>
          <c:idx val="0"/>
          <c:order val="0"/>
          <c:tx>
            <c:strRef>
              <c:f>Data!$B$10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Data!$A$11:$A$38</c:f>
              <c:strCache>
                <c:ptCount val="28"/>
                <c:pt idx="0">
                  <c:v>Bulgaria</c:v>
                </c:pt>
                <c:pt idx="1">
                  <c:v>Slovakia</c:v>
                </c:pt>
                <c:pt idx="2">
                  <c:v>Hungary</c:v>
                </c:pt>
                <c:pt idx="3">
                  <c:v>Lithuania</c:v>
                </c:pt>
                <c:pt idx="4">
                  <c:v>Czech Republic</c:v>
                </c:pt>
                <c:pt idx="5">
                  <c:v>Romania</c:v>
                </c:pt>
                <c:pt idx="6">
                  <c:v>Greece</c:v>
                </c:pt>
                <c:pt idx="7">
                  <c:v>Poland</c:v>
                </c:pt>
                <c:pt idx="8">
                  <c:v>Latvia</c:v>
                </c:pt>
                <c:pt idx="9">
                  <c:v>Cyprus</c:v>
                </c:pt>
                <c:pt idx="10">
                  <c:v>Portugal</c:v>
                </c:pt>
                <c:pt idx="11">
                  <c:v>Estonia</c:v>
                </c:pt>
                <c:pt idx="12">
                  <c:v>Slovenia</c:v>
                </c:pt>
                <c:pt idx="13">
                  <c:v>Finland</c:v>
                </c:pt>
                <c:pt idx="14">
                  <c:v>Spain</c:v>
                </c:pt>
                <c:pt idx="15">
                  <c:v>Malta</c:v>
                </c:pt>
                <c:pt idx="16">
                  <c:v>Italy</c:v>
                </c:pt>
                <c:pt idx="17">
                  <c:v>France</c:v>
                </c:pt>
                <c:pt idx="18">
                  <c:v>EU-27</c:v>
                </c:pt>
                <c:pt idx="19">
                  <c:v>Ireland</c:v>
                </c:pt>
                <c:pt idx="20">
                  <c:v>Luxembourg</c:v>
                </c:pt>
                <c:pt idx="21">
                  <c:v>Denmark</c:v>
                </c:pt>
                <c:pt idx="22">
                  <c:v>Sweden</c:v>
                </c:pt>
                <c:pt idx="23">
                  <c:v>Belgium</c:v>
                </c:pt>
                <c:pt idx="24">
                  <c:v>United Kingdom</c:v>
                </c:pt>
                <c:pt idx="25">
                  <c:v>Austria</c:v>
                </c:pt>
                <c:pt idx="26">
                  <c:v>Germany</c:v>
                </c:pt>
                <c:pt idx="27">
                  <c:v>Netherlands</c:v>
                </c:pt>
              </c:strCache>
            </c:strRef>
          </c:cat>
          <c:val>
            <c:numRef>
              <c:f>Data!$B$11:$B$38</c:f>
              <c:numCache>
                <c:formatCode>#,##0.0</c:formatCode>
                <c:ptCount val="28"/>
                <c:pt idx="0">
                  <c:v>2</c:v>
                </c:pt>
                <c:pt idx="1">
                  <c:v>2.6</c:v>
                </c:pt>
                <c:pt idx="2">
                  <c:v>3.6</c:v>
                </c:pt>
                <c:pt idx="3">
                  <c:v>6.3</c:v>
                </c:pt>
                <c:pt idx="4">
                  <c:v>2.2000000000000002</c:v>
                </c:pt>
                <c:pt idx="5">
                  <c:v>9.6</c:v>
                </c:pt>
                <c:pt idx="6">
                  <c:v>3.4</c:v>
                </c:pt>
                <c:pt idx="7">
                  <c:v>5</c:v>
                </c:pt>
                <c:pt idx="8">
                  <c:v>7.5</c:v>
                </c:pt>
                <c:pt idx="9">
                  <c:v>4.9000000000000004</c:v>
                </c:pt>
                <c:pt idx="10">
                  <c:v>4.9000000000000004</c:v>
                </c:pt>
                <c:pt idx="11">
                  <c:v>6.2</c:v>
                </c:pt>
                <c:pt idx="12">
                  <c:v>7.4</c:v>
                </c:pt>
                <c:pt idx="13">
                  <c:v>8.9</c:v>
                </c:pt>
                <c:pt idx="14">
                  <c:v>5.2</c:v>
                </c:pt>
                <c:pt idx="15">
                  <c:v>5</c:v>
                </c:pt>
                <c:pt idx="16">
                  <c:v>5.0999999999999996</c:v>
                </c:pt>
                <c:pt idx="17">
                  <c:v>6.4</c:v>
                </c:pt>
                <c:pt idx="18">
                  <c:v>7.9</c:v>
                </c:pt>
                <c:pt idx="19">
                  <c:v>11.1</c:v>
                </c:pt>
                <c:pt idx="20">
                  <c:v>3.4</c:v>
                </c:pt>
                <c:pt idx="21">
                  <c:v>14.1</c:v>
                </c:pt>
                <c:pt idx="22">
                  <c:v>12.2</c:v>
                </c:pt>
                <c:pt idx="23">
                  <c:v>8.4</c:v>
                </c:pt>
                <c:pt idx="24">
                  <c:v>11</c:v>
                </c:pt>
                <c:pt idx="25">
                  <c:v>7.8</c:v>
                </c:pt>
                <c:pt idx="26">
                  <c:v>8.7000000000000011</c:v>
                </c:pt>
                <c:pt idx="27">
                  <c:v>24.2</c:v>
                </c:pt>
              </c:numCache>
            </c:numRef>
          </c:val>
        </c:ser>
        <c:ser>
          <c:idx val="1"/>
          <c:order val="1"/>
          <c:tx>
            <c:strRef>
              <c:f>Data!$C$10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AE002C"/>
            </a:solidFill>
          </c:spPr>
          <c:dLbls>
            <c:dLbl>
              <c:idx val="18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+mn-lt"/>
                      <a:ea typeface="Calibri"/>
                      <a:cs typeface="Times New Roman" pitchFamily="18" charset="0"/>
                    </a:defRPr>
                  </a:pPr>
                  <a:endParaRPr lang="de-DE"/>
                </a:p>
              </c:txPr>
              <c:showVal val="1"/>
            </c:dLbl>
            <c:dLbl>
              <c:idx val="25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+mn-lt"/>
                      <a:ea typeface="Calibri"/>
                      <a:cs typeface="Times New Roman" pitchFamily="18" charset="0"/>
                    </a:defRPr>
                  </a:pPr>
                  <a:endParaRPr lang="de-DE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600">
                    <a:latin typeface="+mn-lt"/>
                    <a:cs typeface="Times New Roman" pitchFamily="18" charset="0"/>
                  </a:defRPr>
                </a:pPr>
                <a:endParaRPr lang="de-DE"/>
              </a:p>
            </c:txPr>
          </c:dLbls>
          <c:cat>
            <c:strRef>
              <c:f>Data!$A$11:$A$38</c:f>
              <c:strCache>
                <c:ptCount val="28"/>
                <c:pt idx="0">
                  <c:v>Bulgaria</c:v>
                </c:pt>
                <c:pt idx="1">
                  <c:v>Slovakia</c:v>
                </c:pt>
                <c:pt idx="2">
                  <c:v>Hungary</c:v>
                </c:pt>
                <c:pt idx="3">
                  <c:v>Lithuania</c:v>
                </c:pt>
                <c:pt idx="4">
                  <c:v>Czech Republic</c:v>
                </c:pt>
                <c:pt idx="5">
                  <c:v>Romania</c:v>
                </c:pt>
                <c:pt idx="6">
                  <c:v>Greece</c:v>
                </c:pt>
                <c:pt idx="7">
                  <c:v>Poland</c:v>
                </c:pt>
                <c:pt idx="8">
                  <c:v>Latvia</c:v>
                </c:pt>
                <c:pt idx="9">
                  <c:v>Cyprus</c:v>
                </c:pt>
                <c:pt idx="10">
                  <c:v>Portugal</c:v>
                </c:pt>
                <c:pt idx="11">
                  <c:v>Estonia</c:v>
                </c:pt>
                <c:pt idx="12">
                  <c:v>Slovenia</c:v>
                </c:pt>
                <c:pt idx="13">
                  <c:v>Finland</c:v>
                </c:pt>
                <c:pt idx="14">
                  <c:v>Spain</c:v>
                </c:pt>
                <c:pt idx="15">
                  <c:v>Malta</c:v>
                </c:pt>
                <c:pt idx="16">
                  <c:v>Italy</c:v>
                </c:pt>
                <c:pt idx="17">
                  <c:v>France</c:v>
                </c:pt>
                <c:pt idx="18">
                  <c:v>EU-27</c:v>
                </c:pt>
                <c:pt idx="19">
                  <c:v>Ireland</c:v>
                </c:pt>
                <c:pt idx="20">
                  <c:v>Luxembourg</c:v>
                </c:pt>
                <c:pt idx="21">
                  <c:v>Denmark</c:v>
                </c:pt>
                <c:pt idx="22">
                  <c:v>Sweden</c:v>
                </c:pt>
                <c:pt idx="23">
                  <c:v>Belgium</c:v>
                </c:pt>
                <c:pt idx="24">
                  <c:v>United Kingdom</c:v>
                </c:pt>
                <c:pt idx="25">
                  <c:v>Austria</c:v>
                </c:pt>
                <c:pt idx="26">
                  <c:v>Germany</c:v>
                </c:pt>
                <c:pt idx="27">
                  <c:v>Netherlands</c:v>
                </c:pt>
              </c:strCache>
            </c:strRef>
          </c:cat>
          <c:val>
            <c:numRef>
              <c:f>Data!$C$11:$C$38</c:f>
              <c:numCache>
                <c:formatCode>#,##0.0</c:formatCode>
                <c:ptCount val="28"/>
                <c:pt idx="0">
                  <c:v>2.4</c:v>
                </c:pt>
                <c:pt idx="1">
                  <c:v>5.2</c:v>
                </c:pt>
                <c:pt idx="2">
                  <c:v>7.6</c:v>
                </c:pt>
                <c:pt idx="3">
                  <c:v>8.9</c:v>
                </c:pt>
                <c:pt idx="4">
                  <c:v>9.1</c:v>
                </c:pt>
                <c:pt idx="5">
                  <c:v>9.9</c:v>
                </c:pt>
                <c:pt idx="6">
                  <c:v>10.200000000000001</c:v>
                </c:pt>
                <c:pt idx="7">
                  <c:v>10.8</c:v>
                </c:pt>
                <c:pt idx="8">
                  <c:v>11</c:v>
                </c:pt>
                <c:pt idx="9">
                  <c:v>11.8</c:v>
                </c:pt>
                <c:pt idx="10">
                  <c:v>12.3</c:v>
                </c:pt>
                <c:pt idx="11">
                  <c:v>13.1</c:v>
                </c:pt>
                <c:pt idx="12">
                  <c:v>13.6</c:v>
                </c:pt>
                <c:pt idx="13">
                  <c:v>19</c:v>
                </c:pt>
                <c:pt idx="14">
                  <c:v>23.1</c:v>
                </c:pt>
                <c:pt idx="15">
                  <c:v>24.5</c:v>
                </c:pt>
                <c:pt idx="16">
                  <c:v>29</c:v>
                </c:pt>
                <c:pt idx="17">
                  <c:v>30</c:v>
                </c:pt>
                <c:pt idx="18">
                  <c:v>31.4</c:v>
                </c:pt>
                <c:pt idx="19">
                  <c:v>34.200000000000003</c:v>
                </c:pt>
                <c:pt idx="20">
                  <c:v>35.800000000000004</c:v>
                </c:pt>
                <c:pt idx="21">
                  <c:v>38.6</c:v>
                </c:pt>
                <c:pt idx="22">
                  <c:v>39.700000000000003</c:v>
                </c:pt>
                <c:pt idx="23">
                  <c:v>42.1</c:v>
                </c:pt>
                <c:pt idx="24">
                  <c:v>42.4</c:v>
                </c:pt>
                <c:pt idx="25">
                  <c:v>43.3</c:v>
                </c:pt>
                <c:pt idx="26">
                  <c:v>45</c:v>
                </c:pt>
                <c:pt idx="27">
                  <c:v>76.2</c:v>
                </c:pt>
              </c:numCache>
            </c:numRef>
          </c:val>
        </c:ser>
        <c:axId val="207964800"/>
        <c:axId val="207995264"/>
      </c:barChart>
      <c:catAx>
        <c:axId val="207964800"/>
        <c:scaling>
          <c:orientation val="minMax"/>
        </c:scaling>
        <c:axPos val="b"/>
        <c:numFmt formatCode="General" sourceLinked="1"/>
        <c:tickLblPos val="nextTo"/>
        <c:txPr>
          <a:bodyPr rot="39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Times New Roman" pitchFamily="18" charset="0"/>
              </a:defRPr>
            </a:pPr>
            <a:endParaRPr lang="de-DE"/>
          </a:p>
        </c:txPr>
        <c:crossAx val="207995264"/>
        <c:crosses val="autoZero"/>
        <c:auto val="1"/>
        <c:lblAlgn val="ctr"/>
        <c:lblOffset val="100"/>
      </c:catAx>
      <c:valAx>
        <c:axId val="207995264"/>
        <c:scaling>
          <c:orientation val="minMax"/>
        </c:scaling>
        <c:axPos val="l"/>
        <c:majorGridlines/>
        <c:numFmt formatCode="#,##0" sourceLinked="0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207964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313949522177891"/>
          <c:y val="0.2053615047338728"/>
          <c:w val="0.21600414281454144"/>
          <c:h val="0.10952930648497212"/>
        </c:manualLayout>
      </c:layout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+mn-lt"/>
              <a:ea typeface="Calibri"/>
              <a:cs typeface="Times New Roman" pitchFamily="18" charset="0"/>
            </a:defRPr>
          </a:pPr>
          <a:endParaRPr lang="de-DE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plotArea>
      <c:layout>
        <c:manualLayout>
          <c:layoutTarget val="inner"/>
          <c:xMode val="edge"/>
          <c:yMode val="edge"/>
          <c:x val="0.11168403619663504"/>
          <c:y val="7.0821529745042494E-2"/>
          <c:w val="0.58762985198844964"/>
          <c:h val="0.81303116147308785"/>
        </c:manualLayout>
      </c:layout>
      <c:barChart>
        <c:barDir val="col"/>
        <c:grouping val="percentStacked"/>
        <c:ser>
          <c:idx val="0"/>
          <c:order val="0"/>
          <c:tx>
            <c:strRef>
              <c:f>Tabelle2!$B$1</c:f>
              <c:strCache>
                <c:ptCount val="1"/>
                <c:pt idx="0">
                  <c:v>grosss hourly earnings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Tabelle2!$A$2:$A$3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Tabelle2!$B$2:$B$3</c:f>
              <c:numCache>
                <c:formatCode>General</c:formatCode>
                <c:ptCount val="2"/>
                <c:pt idx="0">
                  <c:v>100</c:v>
                </c:pt>
                <c:pt idx="1">
                  <c:v>74.5</c:v>
                </c:pt>
              </c:numCache>
            </c:numRef>
          </c:val>
        </c:ser>
        <c:ser>
          <c:idx val="1"/>
          <c:order val="1"/>
          <c:tx>
            <c:strRef>
              <c:f>Tabelle2!$C$1</c:f>
              <c:strCache>
                <c:ptCount val="1"/>
                <c:pt idx="0">
                  <c:v> economic activity (NACE Rev.1.1)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Tabelle2!$A$2:$A$3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Tabelle2!$C$2:$C$3</c:f>
              <c:numCache>
                <c:formatCode>General</c:formatCode>
                <c:ptCount val="2"/>
                <c:pt idx="1">
                  <c:v>1.8</c:v>
                </c:pt>
              </c:numCache>
            </c:numRef>
          </c:val>
        </c:ser>
        <c:ser>
          <c:idx val="2"/>
          <c:order val="2"/>
          <c:tx>
            <c:strRef>
              <c:f>Tabelle2!$D$1</c:f>
              <c:strCache>
                <c:ptCount val="1"/>
                <c:pt idx="0">
                  <c:v> occupation (ISCO-88 COM)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Tabelle2!$A$2:$A$3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Tabelle2!$D$2:$D$3</c:f>
              <c:numCache>
                <c:formatCode>General</c:formatCode>
                <c:ptCount val="2"/>
                <c:pt idx="1">
                  <c:v>1.4</c:v>
                </c:pt>
              </c:numCache>
            </c:numRef>
          </c:val>
        </c:ser>
        <c:ser>
          <c:idx val="3"/>
          <c:order val="3"/>
          <c:tx>
            <c:strRef>
              <c:f>Tabelle2!$E$1</c:f>
              <c:strCache>
                <c:ptCount val="1"/>
                <c:pt idx="0">
                  <c:v> education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Tabelle2!$A$2:$A$3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Tabelle2!$E$2:$E$3</c:f>
              <c:numCache>
                <c:formatCode>General</c:formatCode>
                <c:ptCount val="2"/>
                <c:pt idx="1">
                  <c:v>2.2000000000000002</c:v>
                </c:pt>
              </c:numCache>
            </c:numRef>
          </c:val>
        </c:ser>
        <c:ser>
          <c:idx val="4"/>
          <c:order val="4"/>
          <c:tx>
            <c:strRef>
              <c:f>Tabelle2!$F$1</c:f>
              <c:strCache>
                <c:ptCount val="1"/>
                <c:pt idx="0">
                  <c:v> age in years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Tabelle2!$A$2:$A$3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Tabelle2!$F$2:$F$3</c:f>
              <c:numCache>
                <c:formatCode>General</c:formatCode>
                <c:ptCount val="2"/>
                <c:pt idx="1">
                  <c:v>0.1</c:v>
                </c:pt>
              </c:numCache>
            </c:numRef>
          </c:val>
        </c:ser>
        <c:ser>
          <c:idx val="5"/>
          <c:order val="5"/>
          <c:tx>
            <c:strRef>
              <c:f>Tabelle2!$G$1</c:f>
              <c:strCache>
                <c:ptCount val="1"/>
                <c:pt idx="0">
                  <c:v> lenght of service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Tabelle2!$A$2:$A$3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Tabelle2!$G$2:$G$3</c:f>
              <c:numCache>
                <c:formatCode>General</c:formatCode>
                <c:ptCount val="2"/>
                <c:pt idx="1">
                  <c:v>1.9000000000000001</c:v>
                </c:pt>
              </c:numCache>
            </c:numRef>
          </c:val>
        </c:ser>
        <c:ser>
          <c:idx val="6"/>
          <c:order val="6"/>
          <c:tx>
            <c:strRef>
              <c:f>Tabelle2!$H$1</c:f>
              <c:strCache>
                <c:ptCount val="1"/>
                <c:pt idx="0">
                  <c:v> unexplained gap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Tabelle2!$A$2:$A$3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Tabelle2!$H$2:$H$3</c:f>
              <c:numCache>
                <c:formatCode>General</c:formatCode>
                <c:ptCount val="2"/>
                <c:pt idx="1">
                  <c:v>18.100000000000001</c:v>
                </c:pt>
              </c:numCache>
            </c:numRef>
          </c:val>
        </c:ser>
        <c:overlap val="100"/>
        <c:axId val="208089088"/>
        <c:axId val="208090624"/>
      </c:barChart>
      <c:catAx>
        <c:axId val="2080890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de-DE"/>
          </a:p>
        </c:txPr>
        <c:crossAx val="208090624"/>
        <c:crosses val="autoZero"/>
        <c:auto val="1"/>
        <c:lblAlgn val="ctr"/>
        <c:lblOffset val="100"/>
        <c:tickLblSkip val="1"/>
        <c:tickMarkSkip val="1"/>
      </c:catAx>
      <c:valAx>
        <c:axId val="208090624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208089088"/>
        <c:crosses val="autoZero"/>
        <c:crossBetween val="between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78350641736793158"/>
          <c:y val="9.3484419263456228E-2"/>
          <c:w val="0.17182166662156917"/>
          <c:h val="0.8013352065431754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>
              <a:latin typeface="+mn-lt"/>
            </a:defRPr>
          </a:pPr>
          <a:endParaRPr lang="de-DE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de-DE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plotArea>
      <c:layout/>
      <c:lineChart>
        <c:grouping val="standard"/>
        <c:ser>
          <c:idx val="0"/>
          <c:order val="0"/>
          <c:tx>
            <c:strRef>
              <c:f>brutto!$F$3</c:f>
              <c:strCache>
                <c:ptCount val="1"/>
                <c:pt idx="0">
                  <c:v>gross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377065448471994E-2"/>
                  <c:y val="-2.6217056963640649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7.4732750974940447E-3"/>
                  <c:y val="-3.0983794593393611E-2"/>
                </c:manualLayout>
              </c:layout>
              <c:showVal val="1"/>
            </c:dLbl>
            <c:showVal val="1"/>
          </c:dLbls>
          <c:cat>
            <c:numRef>
              <c:f>brutto!$E$4:$E$16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brutto!$F$4:$F$16</c:f>
              <c:numCache>
                <c:formatCode>0.0</c:formatCode>
                <c:ptCount val="13"/>
                <c:pt idx="0">
                  <c:v>39.606248662529431</c:v>
                </c:pt>
                <c:pt idx="1">
                  <c:v>40.291758593586408</c:v>
                </c:pt>
                <c:pt idx="2">
                  <c:v>40.560785918952163</c:v>
                </c:pt>
                <c:pt idx="3">
                  <c:v>40.413759923021409</c:v>
                </c:pt>
                <c:pt idx="4">
                  <c:v>40.079552614996913</c:v>
                </c:pt>
                <c:pt idx="5">
                  <c:v>40.451483001625661</c:v>
                </c:pt>
                <c:pt idx="6">
                  <c:v>40.591223312836576</c:v>
                </c:pt>
                <c:pt idx="7">
                  <c:v>40.379271498309997</c:v>
                </c:pt>
                <c:pt idx="8">
                  <c:v>40.403707367109938</c:v>
                </c:pt>
                <c:pt idx="9">
                  <c:v>40.664635442500114</c:v>
                </c:pt>
                <c:pt idx="10">
                  <c:v>40.739211232707063</c:v>
                </c:pt>
                <c:pt idx="11">
                  <c:v>39.553133888489263</c:v>
                </c:pt>
                <c:pt idx="12">
                  <c:v>39.448979591836725</c:v>
                </c:pt>
              </c:numCache>
            </c:numRef>
          </c:val>
        </c:ser>
        <c:ser>
          <c:idx val="1"/>
          <c:order val="1"/>
          <c:tx>
            <c:strRef>
              <c:f>brutto!$G$3</c:f>
              <c:strCache>
                <c:ptCount val="1"/>
                <c:pt idx="0">
                  <c:v>net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409135331479319E-2"/>
                  <c:y val="3.8133901038022805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7.4732750974940447E-3"/>
                  <c:y val="3.3367163408269916E-2"/>
                </c:manualLayout>
              </c:layout>
              <c:showVal val="1"/>
            </c:dLbl>
            <c:showVal val="1"/>
          </c:dLbls>
          <c:cat>
            <c:numRef>
              <c:f>brutto!$E$4:$E$16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brutto!$G$4:$G$16</c:f>
              <c:numCache>
                <c:formatCode>0.0</c:formatCode>
                <c:ptCount val="13"/>
                <c:pt idx="0">
                  <c:v>34.270726581091175</c:v>
                </c:pt>
                <c:pt idx="1">
                  <c:v>34.879050273386795</c:v>
                </c:pt>
                <c:pt idx="2">
                  <c:v>34.894388130698225</c:v>
                </c:pt>
                <c:pt idx="3">
                  <c:v>34.677419354838712</c:v>
                </c:pt>
                <c:pt idx="4">
                  <c:v>34.242105845269357</c:v>
                </c:pt>
                <c:pt idx="5">
                  <c:v>34.512115258677163</c:v>
                </c:pt>
                <c:pt idx="6">
                  <c:v>33.578444527937194</c:v>
                </c:pt>
                <c:pt idx="7">
                  <c:v>33.28110310247601</c:v>
                </c:pt>
                <c:pt idx="8">
                  <c:v>33.220616866482217</c:v>
                </c:pt>
                <c:pt idx="9">
                  <c:v>33.501096272672896</c:v>
                </c:pt>
                <c:pt idx="10">
                  <c:v>33.25867861142217</c:v>
                </c:pt>
                <c:pt idx="11">
                  <c:v>32.052252934494511</c:v>
                </c:pt>
                <c:pt idx="12">
                  <c:v>31.78864085899944</c:v>
                </c:pt>
              </c:numCache>
            </c:numRef>
          </c:val>
        </c:ser>
        <c:marker val="1"/>
        <c:axId val="233405056"/>
        <c:axId val="233410944"/>
      </c:lineChart>
      <c:catAx>
        <c:axId val="233405056"/>
        <c:scaling>
          <c:orientation val="minMax"/>
        </c:scaling>
        <c:axPos val="b"/>
        <c:numFmt formatCode="General" sourceLinked="1"/>
        <c:tickLblPos val="nextTo"/>
        <c:crossAx val="233410944"/>
        <c:crosses val="autoZero"/>
        <c:auto val="1"/>
        <c:lblAlgn val="ctr"/>
        <c:lblOffset val="100"/>
      </c:catAx>
      <c:valAx>
        <c:axId val="233410944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233405056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</c:spPr>
  <c:txPr>
    <a:bodyPr/>
    <a:lstStyle/>
    <a:p>
      <a:pPr>
        <a:defRPr sz="1600">
          <a:latin typeface="+mn-lt"/>
        </a:defRPr>
      </a:pPr>
      <a:endParaRPr lang="de-DE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8.12169E-5</cdr:x>
      <cdr:y>0.94222</cdr:y>
    </cdr:from>
    <cdr:to>
      <cdr:x>0.49584</cdr:x>
      <cdr:y>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696" y="4697189"/>
          <a:ext cx="42484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dirty="0">
              <a:latin typeface="+mn-lt"/>
              <a:ea typeface="+mn-ea"/>
              <a:cs typeface="+mn-cs"/>
            </a:rPr>
            <a:t>Source: Eurostat. Gender Pay </a:t>
          </a:r>
          <a:r>
            <a:rPr lang="fr-FR" sz="1400" dirty="0">
              <a:ea typeface="+mn-ea"/>
              <a:cs typeface="+mn-cs"/>
            </a:rPr>
            <a:t>Gap</a:t>
          </a:r>
          <a:r>
            <a:rPr lang="fr-FR" sz="1400" dirty="0">
              <a:latin typeface="+mn-lt"/>
              <a:ea typeface="+mn-ea"/>
              <a:cs typeface="+mn-cs"/>
            </a:rPr>
            <a:t> (SES 2006, tsiem040).</a:t>
          </a:r>
          <a:endParaRPr lang="de-AT" sz="140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de-A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0.93056</cdr:y>
    </cdr:from>
    <cdr:to>
      <cdr:x>0.41623</cdr:x>
      <cdr:y>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4824559"/>
          <a:ext cx="3506711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>
              <a:cs typeface="Times New Roman" pitchFamily="18" charset="0"/>
            </a:rPr>
            <a:t>Source: </a:t>
          </a:r>
          <a:r>
            <a:rPr lang="en-GB" sz="1400" dirty="0" err="1">
              <a:cs typeface="Times New Roman" pitchFamily="18" charset="0"/>
            </a:rPr>
            <a:t>Eurostat</a:t>
          </a:r>
          <a:r>
            <a:rPr lang="en-GB" sz="1400" dirty="0">
              <a:cs typeface="Times New Roman" pitchFamily="18" charset="0"/>
            </a:rPr>
            <a:t>. Labour Force Survey 2010 (LFS annual survey results - </a:t>
          </a:r>
          <a:r>
            <a:rPr lang="en-GB" sz="1400" dirty="0" err="1">
              <a:cs typeface="Times New Roman" pitchFamily="18" charset="0"/>
            </a:rPr>
            <a:t>lfsa</a:t>
          </a:r>
          <a:r>
            <a:rPr lang="en-GB" sz="1400" dirty="0">
              <a:cs typeface="Times New Roman" pitchFamily="18" charset="0"/>
            </a:rPr>
            <a:t>).</a:t>
          </a:r>
          <a:endParaRPr lang="de-AT" sz="1400" dirty="0">
            <a:cs typeface="Times New Roman" pitchFamily="18" charset="0"/>
          </a:endParaRPr>
        </a:p>
        <a:p xmlns:a="http://schemas.openxmlformats.org/drawingml/2006/main">
          <a:endParaRPr lang="de-AT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0.60885</cdr:x>
      <cdr:y>0.08773</cdr:y>
    </cdr:from>
    <cdr:to>
      <cdr:x>0.6258</cdr:x>
      <cdr:y>0.19803</cdr:y>
    </cdr:to>
    <cdr:sp macro="" textlink="">
      <cdr:nvSpPr>
        <cdr:cNvPr id="4097" name="AutoShape 1025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384167" y="299002"/>
          <a:ext cx="94147" cy="371895"/>
        </a:xfrm>
        <a:prstGeom xmlns:a="http://schemas.openxmlformats.org/drawingml/2006/main" prst="rightBrace">
          <a:avLst>
            <a:gd name="adj1" fmla="val 32918"/>
            <a:gd name="adj2" fmla="val 50000"/>
          </a:avLst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</cdr:sp>
  </cdr:relSizeAnchor>
  <cdr:relSizeAnchor xmlns:cdr="http://schemas.openxmlformats.org/drawingml/2006/chartDrawing">
    <cdr:from>
      <cdr:x>0.11497</cdr:x>
      <cdr:y>0.2799</cdr:y>
    </cdr:from>
    <cdr:to>
      <cdr:x>0.7032</cdr:x>
      <cdr:y>0.2799</cdr:y>
    </cdr:to>
    <cdr:sp macro="" textlink="">
      <cdr:nvSpPr>
        <cdr:cNvPr id="4099" name="Line 102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41610" y="946950"/>
          <a:ext cx="326650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</cdr:sp>
  </cdr:relSizeAnchor>
  <cdr:relSizeAnchor xmlns:cdr="http://schemas.openxmlformats.org/drawingml/2006/chartDrawing">
    <cdr:from>
      <cdr:x>0.31744</cdr:x>
      <cdr:y>0.08773</cdr:y>
    </cdr:from>
    <cdr:to>
      <cdr:x>0.3398</cdr:x>
      <cdr:y>0.25973</cdr:y>
    </cdr:to>
    <cdr:sp macro="" textlink="">
      <cdr:nvSpPr>
        <cdr:cNvPr id="4100" name="AutoShape 1028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1765922" y="299002"/>
          <a:ext cx="124165" cy="579959"/>
        </a:xfrm>
        <a:prstGeom xmlns:a="http://schemas.openxmlformats.org/drawingml/2006/main" prst="rightBrace">
          <a:avLst>
            <a:gd name="adj1" fmla="val 38924"/>
            <a:gd name="adj2" fmla="val 50000"/>
          </a:avLst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</cdr:sp>
  </cdr:relSizeAnchor>
  <cdr:relSizeAnchor xmlns:cdr="http://schemas.openxmlformats.org/drawingml/2006/chartDrawing">
    <cdr:from>
      <cdr:x>0.34021</cdr:x>
      <cdr:y>0.07884</cdr:y>
    </cdr:from>
    <cdr:to>
      <cdr:x>0.49187</cdr:x>
      <cdr:y>0.20118</cdr:y>
    </cdr:to>
    <cdr:sp macro="" textlink="">
      <cdr:nvSpPr>
        <cdr:cNvPr id="4101" name="Text Box 10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41060" y="180975"/>
          <a:ext cx="865292" cy="2808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de-AT" sz="1600" b="0" i="0" u="none" strike="noStrike" baseline="0" dirty="0">
              <a:solidFill>
                <a:srgbClr val="000000"/>
              </a:solidFill>
              <a:cs typeface="Times New Roman" pitchFamily="18" charset="0"/>
            </a:rPr>
            <a:t>Gender Pay Gap (</a:t>
          </a:r>
          <a:r>
            <a:rPr lang="de-AT" sz="1600" b="0" i="0" u="none" strike="noStrike" baseline="0" dirty="0" err="1">
              <a:solidFill>
                <a:srgbClr val="000000"/>
              </a:solidFill>
              <a:cs typeface="Times New Roman" pitchFamily="18" charset="0"/>
            </a:rPr>
            <a:t>unadjusted</a:t>
          </a:r>
          <a:r>
            <a:rPr lang="de-AT" sz="1600" b="0" i="0" u="none" strike="noStrike" baseline="0" dirty="0">
              <a:solidFill>
                <a:srgbClr val="000000"/>
              </a:solidFill>
              <a:cs typeface="Times New Roman" pitchFamily="18" charset="0"/>
            </a:rPr>
            <a:t>)</a:t>
          </a:r>
        </a:p>
        <a:p xmlns:a="http://schemas.openxmlformats.org/drawingml/2006/main">
          <a:pPr algn="l" rtl="0">
            <a:defRPr sz="1000"/>
          </a:pPr>
          <a:r>
            <a:rPr lang="de-AT" sz="1600" b="0" i="0" u="none" strike="noStrike" baseline="0" dirty="0">
              <a:solidFill>
                <a:srgbClr val="000000"/>
              </a:solidFill>
              <a:cs typeface="Times New Roman" pitchFamily="18" charset="0"/>
            </a:rPr>
            <a:t>   25.5%</a:t>
          </a:r>
        </a:p>
      </cdr:txBody>
    </cdr:sp>
  </cdr:relSizeAnchor>
  <cdr:relSizeAnchor xmlns:cdr="http://schemas.openxmlformats.org/drawingml/2006/chartDrawing">
    <cdr:from>
      <cdr:x>0.63637</cdr:x>
      <cdr:y>0.07884</cdr:y>
    </cdr:from>
    <cdr:to>
      <cdr:x>0.80069</cdr:x>
      <cdr:y>0.24646</cdr:y>
    </cdr:to>
    <cdr:sp macro="" textlink="">
      <cdr:nvSpPr>
        <cdr:cNvPr id="4102" name="Text Box 10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30793" y="180975"/>
          <a:ext cx="937524" cy="3847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AT" sz="1600" dirty="0" err="1" smtClean="0">
              <a:solidFill>
                <a:srgbClr val="000000"/>
              </a:solidFill>
              <a:cs typeface="Times New Roman" pitchFamily="18" charset="0"/>
            </a:rPr>
            <a:t>a</a:t>
          </a:r>
          <a:r>
            <a:rPr lang="de-AT" sz="1600" b="0" i="0" u="none" strike="noStrike" baseline="0" dirty="0" err="1" smtClean="0">
              <a:solidFill>
                <a:srgbClr val="000000"/>
              </a:solidFill>
              <a:cs typeface="Times New Roman" pitchFamily="18" charset="0"/>
            </a:rPr>
            <a:t>djusted</a:t>
          </a:r>
          <a:endParaRPr lang="de-AT" sz="1600" b="0" i="0" u="none" strike="noStrike" baseline="0" dirty="0" smtClean="0">
            <a:solidFill>
              <a:srgbClr val="000000"/>
            </a:solidFill>
            <a:cs typeface="Times New Roman" pitchFamily="18" charset="0"/>
          </a:endParaRPr>
        </a:p>
        <a:p xmlns:a="http://schemas.openxmlformats.org/drawingml/2006/main">
          <a:pPr algn="l" rtl="0">
            <a:defRPr sz="1000"/>
          </a:pPr>
          <a:r>
            <a:rPr lang="de-AT" sz="1600" b="0" i="0" u="none" strike="noStrike" baseline="0" dirty="0" smtClean="0">
              <a:solidFill>
                <a:srgbClr val="000000"/>
              </a:solidFill>
              <a:cs typeface="Times New Roman" pitchFamily="18" charset="0"/>
            </a:rPr>
            <a:t>Gap </a:t>
          </a:r>
          <a:endParaRPr lang="de-AT" sz="1600" b="0" i="0" u="none" strike="noStrike" baseline="0" dirty="0">
            <a:solidFill>
              <a:srgbClr val="000000"/>
            </a:solidFill>
            <a:cs typeface="Times New Roman" pitchFamily="18" charset="0"/>
          </a:endParaRPr>
        </a:p>
        <a:p xmlns:a="http://schemas.openxmlformats.org/drawingml/2006/main">
          <a:pPr algn="l" rtl="0">
            <a:defRPr sz="1000"/>
          </a:pPr>
          <a:r>
            <a:rPr lang="de-AT" sz="1600" b="0" i="0" u="none" strike="noStrike" baseline="0" dirty="0">
              <a:solidFill>
                <a:srgbClr val="000000"/>
              </a:solidFill>
              <a:cs typeface="Times New Roman" pitchFamily="18" charset="0"/>
            </a:rPr>
            <a:t>18.1%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CDEA-3457-411C-A7DF-3332F454EBC4}" type="datetimeFigureOut">
              <a:rPr lang="de-AT" smtClean="0"/>
              <a:pPr/>
              <a:t>08.03.2012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4857D-6311-4D3C-880D-595D47F788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10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9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 userDrawn="1"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5" name="Rechteck 14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We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provide</a:t>
            </a:r>
            <a:r>
              <a:rPr lang="de-DE" sz="1500" baseline="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information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 baseline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Title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baseline="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AT" dirty="0"/>
          </a:p>
        </p:txBody>
      </p:sp>
      <p:pic>
        <p:nvPicPr>
          <p:cNvPr id="18" name="Grafik 17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349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123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05.03.2012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42555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05.03.2012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28293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05.03.2012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0986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12</a:t>
            </a:r>
            <a:r>
              <a:rPr lang="de-DE" sz="1500" baseline="0" dirty="0" smtClean="0">
                <a:solidFill>
                  <a:srgbClr val="AE002C"/>
                </a:solidFill>
              </a:rPr>
              <a:t> March 2012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525963"/>
          </a:xfrm>
        </p:spPr>
        <p:txBody>
          <a:bodyPr/>
          <a:lstStyle>
            <a:lvl1pPr>
              <a:spcAft>
                <a:spcPts val="2600"/>
              </a:spcAft>
              <a:buClr>
                <a:schemeClr val="bg1"/>
              </a:buClr>
              <a:defRPr sz="26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_eng_4C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705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12</a:t>
            </a:r>
            <a:r>
              <a:rPr lang="de-DE" sz="1500" baseline="0" dirty="0" smtClean="0">
                <a:solidFill>
                  <a:srgbClr val="AE002C"/>
                </a:solidFill>
              </a:rPr>
              <a:t> March 2012</a:t>
            </a:r>
            <a:endParaRPr lang="de-AT" sz="1500" dirty="0">
              <a:solidFill>
                <a:srgbClr val="AE002C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 userDrawn="1"/>
        </p:nvPicPr>
        <p:blipFill>
          <a:blip r:embed="rId2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6" name="Rechteck 15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pic>
        <p:nvPicPr>
          <p:cNvPr id="11" name="Grafik 10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4603437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05.03.2012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41052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05.03.2012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072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05.03.2012</a:t>
            </a:r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72351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05.03.2012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33046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05.03.2012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0558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05.03.2012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58868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05.03.2012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10233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2824" y="2368625"/>
            <a:ext cx="5256584" cy="707886"/>
          </a:xfrm>
        </p:spPr>
        <p:txBody>
          <a:bodyPr/>
          <a:lstStyle/>
          <a:p>
            <a:r>
              <a:rPr lang="en-US" dirty="0" smtClean="0"/>
              <a:t>The Gender Pay Gap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32824" y="3296288"/>
            <a:ext cx="5215640" cy="553998"/>
          </a:xfrm>
        </p:spPr>
        <p:txBody>
          <a:bodyPr/>
          <a:lstStyle/>
          <a:p>
            <a:r>
              <a:rPr lang="en-US" dirty="0" smtClean="0"/>
              <a:t>Evidence from Austria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42844" y="2654328"/>
            <a:ext cx="3000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666666"/>
                </a:solidFill>
              </a:rPr>
              <a:t>Tamara </a:t>
            </a:r>
            <a:r>
              <a:rPr lang="en-US" sz="2000" b="1" dirty="0" err="1" smtClean="0">
                <a:solidFill>
                  <a:srgbClr val="666666"/>
                </a:solidFill>
              </a:rPr>
              <a:t>Geisberger</a:t>
            </a:r>
            <a:endParaRPr lang="en-US" sz="2000" b="1" dirty="0" smtClean="0">
              <a:solidFill>
                <a:srgbClr val="666666"/>
              </a:solidFill>
            </a:endParaRP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Statistics Austria</a:t>
            </a:r>
          </a:p>
          <a:p>
            <a:pPr algn="r"/>
            <a:endParaRPr lang="en-US" sz="2000" dirty="0" smtClean="0">
              <a:solidFill>
                <a:srgbClr val="666666"/>
              </a:solidFill>
            </a:endParaRP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Geneva</a:t>
            </a: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12 March 2012</a:t>
            </a:r>
            <a:endParaRPr lang="en-US"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9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017415"/>
            <a:ext cx="2866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Please address queries to:</a:t>
            </a:r>
          </a:p>
          <a:p>
            <a:pPr algn="r"/>
            <a:endParaRPr lang="en-US" sz="1500" i="1" dirty="0" smtClean="0">
              <a:solidFill>
                <a:srgbClr val="AE002C"/>
              </a:solidFill>
            </a:endParaRP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Tamara </a:t>
            </a:r>
            <a:r>
              <a:rPr lang="en-US" sz="1500" i="1" dirty="0" err="1" smtClean="0">
                <a:solidFill>
                  <a:srgbClr val="6E8080"/>
                </a:solidFill>
              </a:rPr>
              <a:t>Geisberger</a:t>
            </a:r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Contact information:</a:t>
            </a:r>
          </a:p>
          <a:p>
            <a:pPr algn="r"/>
            <a:endParaRPr lang="en-US" sz="1500" i="1" dirty="0" smtClean="0">
              <a:solidFill>
                <a:srgbClr val="AE002C"/>
              </a:solidFill>
            </a:endParaRP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tamara.geisberger@statistik.gv.at </a:t>
            </a:r>
          </a:p>
          <a:p>
            <a:pPr algn="r"/>
            <a:endParaRPr lang="en-US" sz="1500" i="1" dirty="0" smtClean="0">
              <a:solidFill>
                <a:srgbClr val="AE002C"/>
              </a:solidFill>
            </a:endParaRP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A-1110 Vienna, </a:t>
            </a:r>
            <a:r>
              <a:rPr lang="en-US" sz="1500" i="1" dirty="0" err="1" smtClean="0">
                <a:solidFill>
                  <a:srgbClr val="6E8080"/>
                </a:solidFill>
              </a:rPr>
              <a:t>Guglgasse</a:t>
            </a:r>
            <a:r>
              <a:rPr lang="en-US" sz="1500" i="1" dirty="0" smtClean="0">
                <a:solidFill>
                  <a:srgbClr val="6E8080"/>
                </a:solidFill>
              </a:rPr>
              <a:t> 13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phone: +43 (1) 71128-7818</a:t>
            </a: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endParaRPr lang="en-US" sz="1500" i="1" dirty="0">
              <a:solidFill>
                <a:srgbClr val="AE002C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32824" y="1961545"/>
            <a:ext cx="5072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AE002C"/>
                </a:solidFill>
              </a:rPr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32414"/>
            <a:ext cx="7416824" cy="482440"/>
          </a:xfrm>
        </p:spPr>
        <p:txBody>
          <a:bodyPr/>
          <a:lstStyle/>
          <a:p>
            <a:r>
              <a:rPr lang="en-GB" b="1" dirty="0" smtClean="0"/>
              <a:t>Gender pay gap (unadjusted) 2006 (%) </a:t>
            </a:r>
            <a:endParaRPr lang="de-AT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250824" y="1108075"/>
          <a:ext cx="8569647" cy="498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35107"/>
            <a:ext cx="7416824" cy="477054"/>
          </a:xfrm>
        </p:spPr>
        <p:txBody>
          <a:bodyPr/>
          <a:lstStyle/>
          <a:p>
            <a:r>
              <a:rPr lang="en-GB" b="1" dirty="0" smtClean="0"/>
              <a:t>Employment rates of women, 2010 (%) </a:t>
            </a:r>
            <a:endParaRPr lang="de-AT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323528" y="980728"/>
          <a:ext cx="849694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67248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32414"/>
            <a:ext cx="7416824" cy="482440"/>
          </a:xfrm>
        </p:spPr>
        <p:txBody>
          <a:bodyPr/>
          <a:lstStyle/>
          <a:p>
            <a:r>
              <a:rPr lang="en-GB" b="1" dirty="0" smtClean="0"/>
              <a:t>Part-time rates by sex, 2010 (%) </a:t>
            </a:r>
            <a:endParaRPr lang="de-AT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/>
        </p:nvGraphicFramePr>
        <p:xfrm>
          <a:off x="323528" y="908720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23528" y="594928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cs typeface="Times New Roman" pitchFamily="18" charset="0"/>
              </a:rPr>
              <a:t>Source: </a:t>
            </a:r>
            <a:r>
              <a:rPr lang="de-AT" sz="1400" dirty="0" err="1" smtClean="0">
                <a:cs typeface="Times New Roman" pitchFamily="18" charset="0"/>
              </a:rPr>
              <a:t>Eurostat</a:t>
            </a:r>
            <a:r>
              <a:rPr lang="de-AT" sz="1400" dirty="0" smtClean="0">
                <a:cs typeface="Times New Roman" pitchFamily="18" charset="0"/>
              </a:rPr>
              <a:t>. Labour Force Survey 2010 (LFS </a:t>
            </a:r>
            <a:r>
              <a:rPr lang="de-AT" sz="1400" dirty="0" err="1" smtClean="0">
                <a:cs typeface="Times New Roman" pitchFamily="18" charset="0"/>
              </a:rPr>
              <a:t>annual</a:t>
            </a:r>
            <a:r>
              <a:rPr lang="de-AT" sz="1400" dirty="0" smtClean="0">
                <a:cs typeface="Times New Roman" pitchFamily="18" charset="0"/>
              </a:rPr>
              <a:t> </a:t>
            </a:r>
            <a:r>
              <a:rPr lang="de-AT" sz="1400" dirty="0" err="1" smtClean="0">
                <a:cs typeface="Times New Roman" pitchFamily="18" charset="0"/>
              </a:rPr>
              <a:t>survey</a:t>
            </a:r>
            <a:r>
              <a:rPr lang="de-AT" sz="1400" dirty="0" smtClean="0">
                <a:cs typeface="Times New Roman" pitchFamily="18" charset="0"/>
              </a:rPr>
              <a:t> </a:t>
            </a:r>
            <a:r>
              <a:rPr lang="de-AT" sz="1400" dirty="0" err="1" smtClean="0">
                <a:cs typeface="Times New Roman" pitchFamily="18" charset="0"/>
              </a:rPr>
              <a:t>results</a:t>
            </a:r>
            <a:r>
              <a:rPr lang="de-AT" sz="1400" dirty="0" smtClean="0">
                <a:cs typeface="Times New Roman" pitchFamily="18" charset="0"/>
              </a:rPr>
              <a:t> - </a:t>
            </a:r>
            <a:r>
              <a:rPr lang="de-AT" sz="1400" dirty="0" err="1" smtClean="0">
                <a:cs typeface="Times New Roman" pitchFamily="18" charset="0"/>
              </a:rPr>
              <a:t>lfsa_eppga</a:t>
            </a:r>
            <a:r>
              <a:rPr lang="de-AT" sz="1400" dirty="0" smtClean="0">
                <a:cs typeface="Times New Roman" pitchFamily="18" charset="0"/>
              </a:rPr>
              <a:t>).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32414"/>
            <a:ext cx="7416824" cy="482440"/>
          </a:xfrm>
        </p:spPr>
        <p:txBody>
          <a:bodyPr/>
          <a:lstStyle/>
          <a:p>
            <a:r>
              <a:rPr lang="en-GB" b="1" dirty="0" smtClean="0"/>
              <a:t>Unadjusted and adjusted GPG (%) 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594928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de-AT" sz="1400" dirty="0" err="1" smtClean="0">
                <a:latin typeface="Times New Roman" pitchFamily="18" charset="0"/>
                <a:cs typeface="Times New Roman" pitchFamily="18" charset="0"/>
              </a:rPr>
              <a:t>Eurostat</a:t>
            </a:r>
            <a:r>
              <a:rPr lang="de-AT" sz="1400" dirty="0" smtClean="0">
                <a:latin typeface="Times New Roman" pitchFamily="18" charset="0"/>
                <a:cs typeface="Times New Roman" pitchFamily="18" charset="0"/>
              </a:rPr>
              <a:t>. Labour Force Survey 2010 (LFS </a:t>
            </a:r>
            <a:r>
              <a:rPr lang="de-AT" sz="1400" dirty="0" err="1" smtClean="0"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de-A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sz="1400" dirty="0" err="1" smtClean="0">
                <a:latin typeface="Times New Roman" pitchFamily="18" charset="0"/>
                <a:cs typeface="Times New Roman" pitchFamily="18" charset="0"/>
              </a:rPr>
              <a:t>survey</a:t>
            </a:r>
            <a:r>
              <a:rPr lang="de-A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sz="1400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de-AT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de-AT" sz="1400" dirty="0" err="1" smtClean="0">
                <a:latin typeface="Times New Roman" pitchFamily="18" charset="0"/>
                <a:cs typeface="Times New Roman" pitchFamily="18" charset="0"/>
              </a:rPr>
              <a:t>lfsa_eppga</a:t>
            </a:r>
            <a:r>
              <a:rPr lang="de-AT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de-AT" dirty="0"/>
          </a:p>
        </p:txBody>
      </p:sp>
      <p:graphicFrame>
        <p:nvGraphicFramePr>
          <p:cNvPr id="6" name="Diagramm 5"/>
          <p:cNvGraphicFramePr/>
          <p:nvPr/>
        </p:nvGraphicFramePr>
        <p:xfrm>
          <a:off x="323528" y="908720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3568" y="6021288"/>
            <a:ext cx="2758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Source: </a:t>
            </a:r>
            <a:r>
              <a:rPr lang="de-AT" sz="1400" dirty="0" err="1" smtClean="0"/>
              <a:t>Statistics</a:t>
            </a:r>
            <a:r>
              <a:rPr lang="de-AT" sz="1400" dirty="0" smtClean="0"/>
              <a:t> Austria. SES 2006.</a:t>
            </a:r>
            <a:endParaRPr lang="de-AT" sz="1400" dirty="0"/>
          </a:p>
        </p:txBody>
      </p:sp>
    </p:spTree>
    <p:extLst>
      <p:ext uri="{BB962C8B-B14F-4D97-AF65-F5344CB8AC3E}">
        <p14:creationId xmlns="" xmlns:p14="http://schemas.microsoft.com/office/powerpoint/2010/main" val="767248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32414"/>
            <a:ext cx="7416824" cy="482440"/>
          </a:xfrm>
        </p:spPr>
        <p:txBody>
          <a:bodyPr/>
          <a:lstStyle/>
          <a:p>
            <a:r>
              <a:rPr lang="en-GB" b="1" dirty="0" smtClean="0"/>
              <a:t>Gender wage differentials, SES 2006 (%)</a:t>
            </a:r>
            <a:endParaRPr lang="de-AT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95536" y="1196752"/>
          <a:ext cx="8280921" cy="4227898"/>
        </p:xfrm>
        <a:graphic>
          <a:graphicData uri="http://schemas.openxmlformats.org/drawingml/2006/table">
            <a:tbl>
              <a:tblPr/>
              <a:tblGrid>
                <a:gridCol w="5287349"/>
                <a:gridCol w="1496786"/>
                <a:gridCol w="1496786"/>
              </a:tblGrid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800" b="1" dirty="0" smtClean="0">
                          <a:latin typeface="+mn-lt"/>
                          <a:ea typeface="Calibri"/>
                          <a:cs typeface="Times New Roman"/>
                        </a:rPr>
                        <a:t>rithmetic </a:t>
                      </a:r>
                      <a:r>
                        <a:rPr lang="en-GB" sz="1800" b="1" dirty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1800" b="1" dirty="0" smtClean="0">
                          <a:latin typeface="+mn-lt"/>
                          <a:ea typeface="Calibri"/>
                          <a:cs typeface="Times New Roman"/>
                        </a:rPr>
                        <a:t>ean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de-AT" sz="18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edian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0654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all </a:t>
                      </a:r>
                      <a:r>
                        <a:rPr lang="de-AT" sz="18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employees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6069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gross hourly earnings (including paid overtime)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25.5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23.2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gross hourly earnings (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not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including paid overtime)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24.5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21.9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654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8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employees</a:t>
                      </a:r>
                      <a:r>
                        <a:rPr lang="de-AT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de-AT" sz="18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without</a:t>
                      </a:r>
                      <a:r>
                        <a:rPr lang="de-AT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AT" sz="18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apprentices</a:t>
                      </a:r>
                      <a:r>
                        <a:rPr lang="de-AT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740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gross hourly earnings (including paid overtime)</a:t>
                      </a:r>
                      <a:endParaRPr lang="de-A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26.3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23.9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gross hourly earnings (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not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including paid overtime)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25.3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22.7</a:t>
                      </a:r>
                      <a:endParaRPr lang="de-A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23528" y="5805264"/>
            <a:ext cx="290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Source: </a:t>
            </a:r>
            <a:r>
              <a:rPr lang="de-AT" sz="1400" dirty="0" err="1" smtClean="0"/>
              <a:t>Statistics</a:t>
            </a:r>
            <a:r>
              <a:rPr lang="de-AT" sz="1400" dirty="0" smtClean="0"/>
              <a:t> Austria. SES 2006.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40054"/>
            <a:ext cx="7416824" cy="867160"/>
          </a:xfrm>
        </p:spPr>
        <p:txBody>
          <a:bodyPr/>
          <a:lstStyle/>
          <a:p>
            <a:r>
              <a:rPr lang="en-GB" b="1" dirty="0" smtClean="0"/>
              <a:t>Wage differentials between men and women, (median) annual earnings 1997 to 2010 (%)</a:t>
            </a:r>
            <a:endParaRPr lang="de-AT" dirty="0"/>
          </a:p>
        </p:txBody>
      </p:sp>
      <p:graphicFrame>
        <p:nvGraphicFramePr>
          <p:cNvPr id="6" name="Diagramm 5"/>
          <p:cNvGraphicFramePr/>
          <p:nvPr/>
        </p:nvGraphicFramePr>
        <p:xfrm>
          <a:off x="323528" y="908720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6021289"/>
            <a:ext cx="563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Statistics Austria. Wage Tax Statistics - Social statistical analysis. </a:t>
            </a:r>
            <a:endParaRPr lang="de-AT" sz="1400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32414"/>
            <a:ext cx="7416824" cy="482440"/>
          </a:xfrm>
        </p:spPr>
        <p:txBody>
          <a:bodyPr/>
          <a:lstStyle/>
          <a:p>
            <a:r>
              <a:rPr lang="en-GB" b="1" dirty="0" smtClean="0"/>
              <a:t>Gross annual earnings, 2010 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5949281"/>
            <a:ext cx="570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Statistics Austria. Wage Tax Statistics - Social statistical analysis. </a:t>
            </a:r>
            <a:endParaRPr lang="de-AT" sz="1400" dirty="0" smtClean="0"/>
          </a:p>
          <a:p>
            <a:endParaRPr lang="de-AT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95535" y="980729"/>
          <a:ext cx="8280923" cy="4896543"/>
        </p:xfrm>
        <a:graphic>
          <a:graphicData uri="http://schemas.openxmlformats.org/drawingml/2006/table">
            <a:tbl>
              <a:tblPr/>
              <a:tblGrid>
                <a:gridCol w="1182989"/>
                <a:gridCol w="1182989"/>
                <a:gridCol w="1182989"/>
                <a:gridCol w="1182989"/>
                <a:gridCol w="1182989"/>
                <a:gridCol w="1182989"/>
                <a:gridCol w="1182989"/>
              </a:tblGrid>
              <a:tr h="640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number</a:t>
                      </a:r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of</a:t>
                      </a:r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employees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gross</a:t>
                      </a:r>
                      <a:r>
                        <a:rPr lang="de-AT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annual</a:t>
                      </a:r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earnings</a:t>
                      </a:r>
                      <a:endParaRPr lang="de-AT" sz="18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de-AT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(median) in EUR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066867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women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men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proportion</a:t>
                      </a:r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of</a:t>
                      </a:r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women</a:t>
                      </a:r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women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men</a:t>
                      </a:r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wage </a:t>
                      </a:r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gap</a:t>
                      </a:r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34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all </a:t>
                      </a:r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employees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1,896,205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2,142,960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17,802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full-time workers employed for the whole year 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764,645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1,380,532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30,086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37,152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19.0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Data </a:t>
            </a:r>
            <a:r>
              <a:rPr lang="de-DE" b="1" dirty="0" err="1" smtClean="0"/>
              <a:t>sources</a:t>
            </a:r>
            <a:r>
              <a:rPr lang="de-DE" b="1" dirty="0" smtClean="0"/>
              <a:t> 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07328"/>
            <a:ext cx="8496944" cy="5057976"/>
          </a:xfr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rgbClr val="AE002C"/>
              </a:buClr>
            </a:pPr>
            <a:r>
              <a:rPr lang="de-DE" sz="2400" dirty="0" err="1" smtClean="0"/>
              <a:t>Structure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Earnings</a:t>
            </a:r>
            <a:r>
              <a:rPr lang="de-DE" sz="2400" dirty="0" smtClean="0"/>
              <a:t> Survey (SES)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-"/>
            </a:pPr>
            <a:r>
              <a:rPr lang="de-DE" sz="2400" dirty="0" err="1" smtClean="0"/>
              <a:t>accurate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harmonised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all EU Member States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-"/>
            </a:pPr>
            <a:r>
              <a:rPr lang="de-DE" sz="2400" dirty="0" err="1" smtClean="0"/>
              <a:t>gross</a:t>
            </a:r>
            <a:r>
              <a:rPr lang="de-DE" sz="2400" dirty="0" smtClean="0"/>
              <a:t> </a:t>
            </a:r>
            <a:r>
              <a:rPr lang="de-DE" sz="2400" dirty="0" err="1" smtClean="0"/>
              <a:t>earnings</a:t>
            </a:r>
            <a:r>
              <a:rPr lang="de-DE" sz="2400" dirty="0" smtClean="0"/>
              <a:t> (</a:t>
            </a:r>
            <a:r>
              <a:rPr lang="de-DE" sz="2400" dirty="0" err="1" smtClean="0"/>
              <a:t>hourly</a:t>
            </a:r>
            <a:r>
              <a:rPr lang="de-DE" sz="2400" dirty="0" smtClean="0"/>
              <a:t>, </a:t>
            </a:r>
            <a:r>
              <a:rPr lang="de-DE" sz="2400" dirty="0" err="1" smtClean="0"/>
              <a:t>monthly</a:t>
            </a:r>
            <a:r>
              <a:rPr lang="de-DE" sz="2400" dirty="0" smtClean="0"/>
              <a:t>, </a:t>
            </a:r>
            <a:r>
              <a:rPr lang="de-DE" sz="2400" dirty="0" err="1" smtClean="0"/>
              <a:t>annual</a:t>
            </a:r>
            <a:r>
              <a:rPr lang="de-DE" sz="2400" dirty="0" smtClean="0"/>
              <a:t>)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-"/>
            </a:pPr>
            <a:r>
              <a:rPr lang="de-DE" sz="2400" dirty="0" smtClean="0"/>
              <a:t>not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whole</a:t>
            </a:r>
            <a:r>
              <a:rPr lang="de-DE" sz="2400" dirty="0" smtClean="0"/>
              <a:t> </a:t>
            </a:r>
            <a:r>
              <a:rPr lang="de-DE" sz="2400" dirty="0" err="1" smtClean="0"/>
              <a:t>economy</a:t>
            </a:r>
            <a:r>
              <a:rPr lang="de-DE" sz="2400" dirty="0" smtClean="0"/>
              <a:t> (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</a:t>
            </a:r>
            <a:r>
              <a:rPr lang="de-DE" sz="2400" dirty="0" err="1" smtClean="0"/>
              <a:t>service</a:t>
            </a:r>
            <a:r>
              <a:rPr lang="de-DE" sz="2400" dirty="0" smtClean="0"/>
              <a:t> </a:t>
            </a:r>
            <a:r>
              <a:rPr lang="de-DE" sz="2400" dirty="0" smtClean="0"/>
              <a:t>/ </a:t>
            </a:r>
            <a:r>
              <a:rPr lang="de-DE" sz="2400" dirty="0" err="1" smtClean="0"/>
              <a:t>small</a:t>
            </a:r>
            <a:r>
              <a:rPr lang="de-DE" sz="2400" dirty="0" smtClean="0"/>
              <a:t> </a:t>
            </a:r>
            <a:r>
              <a:rPr lang="de-DE" sz="2400" dirty="0" err="1" smtClean="0"/>
              <a:t>enterprises</a:t>
            </a:r>
            <a:r>
              <a:rPr lang="de-DE" sz="2400" dirty="0" smtClean="0"/>
              <a:t>)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-"/>
            </a:pPr>
            <a:r>
              <a:rPr lang="de-DE" sz="2400" dirty="0" err="1" smtClean="0"/>
              <a:t>every</a:t>
            </a:r>
            <a:r>
              <a:rPr lang="de-DE" sz="2400" dirty="0" smtClean="0"/>
              <a:t> </a:t>
            </a:r>
            <a:r>
              <a:rPr lang="de-DE" sz="2400" dirty="0" err="1" smtClean="0"/>
              <a:t>four</a:t>
            </a:r>
            <a:r>
              <a:rPr lang="de-DE" sz="2400" dirty="0" smtClean="0"/>
              <a:t> </a:t>
            </a:r>
            <a:r>
              <a:rPr lang="de-DE" sz="2400" dirty="0" err="1" smtClean="0"/>
              <a:t>years</a:t>
            </a:r>
            <a:r>
              <a:rPr lang="de-DE" sz="2400" dirty="0" smtClean="0"/>
              <a:t> (</a:t>
            </a:r>
            <a:r>
              <a:rPr lang="de-AT" sz="2400" dirty="0" err="1" smtClean="0">
                <a:solidFill>
                  <a:schemeClr val="tx1"/>
                </a:solidFill>
              </a:rPr>
              <a:t>between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the</a:t>
            </a:r>
            <a:r>
              <a:rPr lang="de-AT" sz="2400" dirty="0" smtClean="0">
                <a:solidFill>
                  <a:schemeClr val="tx1"/>
                </a:solidFill>
              </a:rPr>
              <a:t> SES </a:t>
            </a:r>
            <a:r>
              <a:rPr lang="de-AT" sz="2400" dirty="0" err="1" smtClean="0">
                <a:solidFill>
                  <a:schemeClr val="tx1"/>
                </a:solidFill>
              </a:rPr>
              <a:t>benchmark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years</a:t>
            </a:r>
            <a:r>
              <a:rPr lang="de-AT" sz="2400" dirty="0" smtClean="0">
                <a:solidFill>
                  <a:schemeClr val="tx1"/>
                </a:solidFill>
              </a:rPr>
              <a:t>, </a:t>
            </a:r>
            <a:r>
              <a:rPr lang="de-AT" sz="2400" dirty="0" err="1" smtClean="0">
                <a:solidFill>
                  <a:schemeClr val="tx1"/>
                </a:solidFill>
              </a:rPr>
              <a:t>the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smtClean="0"/>
              <a:t>Member States </a:t>
            </a:r>
            <a:r>
              <a:rPr lang="de-AT" sz="2400" dirty="0" err="1" smtClean="0"/>
              <a:t>provide</a:t>
            </a:r>
            <a:r>
              <a:rPr lang="de-AT" sz="2400" dirty="0" smtClean="0"/>
              <a:t> national </a:t>
            </a:r>
            <a:r>
              <a:rPr lang="de-AT" sz="2400" dirty="0" err="1" smtClean="0">
                <a:solidFill>
                  <a:schemeClr val="tx1"/>
                </a:solidFill>
              </a:rPr>
              <a:t>estimates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of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the</a:t>
            </a:r>
            <a:r>
              <a:rPr lang="de-AT" sz="2400" dirty="0" smtClean="0">
                <a:solidFill>
                  <a:schemeClr val="tx1"/>
                </a:solidFill>
              </a:rPr>
              <a:t> GPG)</a:t>
            </a:r>
            <a:endParaRPr lang="de-DE" sz="2400" dirty="0" smtClean="0"/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AE002C"/>
              </a:buClr>
            </a:pPr>
            <a:r>
              <a:rPr lang="de-DE" sz="2400" dirty="0" smtClean="0"/>
              <a:t>Annual </a:t>
            </a:r>
            <a:r>
              <a:rPr lang="de-DE" sz="2400" dirty="0" err="1" smtClean="0"/>
              <a:t>Earnings</a:t>
            </a:r>
            <a:r>
              <a:rPr lang="de-DE" sz="2400" dirty="0" smtClean="0"/>
              <a:t> (wage tax </a:t>
            </a:r>
            <a:r>
              <a:rPr lang="de-DE" sz="2400" dirty="0" err="1" smtClean="0"/>
              <a:t>data</a:t>
            </a:r>
            <a:r>
              <a:rPr lang="de-DE" sz="2400" dirty="0" smtClean="0"/>
              <a:t>, </a:t>
            </a:r>
            <a:r>
              <a:rPr lang="de-DE" sz="2400" dirty="0" err="1" smtClean="0"/>
              <a:t>social</a:t>
            </a:r>
            <a:r>
              <a:rPr lang="de-DE" sz="2400" dirty="0" smtClean="0"/>
              <a:t> </a:t>
            </a:r>
            <a:r>
              <a:rPr lang="de-DE" sz="2400" dirty="0" err="1" smtClean="0"/>
              <a:t>security</a:t>
            </a:r>
            <a:r>
              <a:rPr lang="de-DE" sz="2400" dirty="0" smtClean="0"/>
              <a:t> </a:t>
            </a:r>
            <a:r>
              <a:rPr lang="de-DE" sz="2400" dirty="0" err="1" smtClean="0"/>
              <a:t>information</a:t>
            </a:r>
            <a:r>
              <a:rPr lang="de-DE" sz="2400" dirty="0" smtClean="0"/>
              <a:t>)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-"/>
            </a:pPr>
            <a:r>
              <a:rPr lang="de-DE" sz="2400" dirty="0" err="1" smtClean="0"/>
              <a:t>a</a:t>
            </a:r>
            <a:r>
              <a:rPr lang="de-DE" sz="2400" dirty="0" err="1" smtClean="0"/>
              <a:t>nnual</a:t>
            </a:r>
            <a:r>
              <a:rPr lang="de-DE" sz="2400" dirty="0" smtClean="0"/>
              <a:t> </a:t>
            </a:r>
            <a:r>
              <a:rPr lang="de-DE" sz="2400" dirty="0" err="1" smtClean="0"/>
              <a:t>gross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net</a:t>
            </a:r>
            <a:r>
              <a:rPr lang="de-DE" sz="2400" dirty="0" smtClean="0"/>
              <a:t> </a:t>
            </a:r>
            <a:r>
              <a:rPr lang="de-DE" sz="2400" dirty="0" err="1" smtClean="0"/>
              <a:t>earnings</a:t>
            </a:r>
            <a:endParaRPr lang="de-DE" sz="2400" dirty="0" smtClean="0"/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-"/>
            </a:pPr>
            <a:r>
              <a:rPr lang="de-DE" sz="2400" dirty="0" err="1" smtClean="0"/>
              <a:t>whole</a:t>
            </a:r>
            <a:r>
              <a:rPr lang="de-DE" sz="2400" dirty="0" smtClean="0"/>
              <a:t> </a:t>
            </a:r>
            <a:r>
              <a:rPr lang="de-DE" sz="2400" dirty="0" err="1" smtClean="0"/>
              <a:t>economy</a:t>
            </a:r>
            <a:r>
              <a:rPr lang="de-DE" sz="2400" dirty="0" smtClean="0"/>
              <a:t> (not </a:t>
            </a:r>
            <a:r>
              <a:rPr lang="de-AT" sz="2400" dirty="0" err="1" smtClean="0"/>
              <a:t>available</a:t>
            </a:r>
            <a:r>
              <a:rPr lang="de-AT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all </a:t>
            </a:r>
            <a:r>
              <a:rPr lang="de-AT" sz="2400" dirty="0" smtClean="0"/>
              <a:t>Member States</a:t>
            </a:r>
            <a:r>
              <a:rPr lang="de-DE" sz="2400" dirty="0" smtClean="0"/>
              <a:t>)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-"/>
            </a:pP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full</a:t>
            </a:r>
            <a:r>
              <a:rPr lang="de-DE" sz="2400" dirty="0" smtClean="0"/>
              <a:t>-time </a:t>
            </a:r>
            <a:r>
              <a:rPr lang="de-DE" sz="2400" dirty="0" err="1" smtClean="0"/>
              <a:t>units</a:t>
            </a:r>
            <a:r>
              <a:rPr lang="de-DE" sz="2400" dirty="0" smtClean="0"/>
              <a:t> (FTU)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Bildschirmpräsentation (4:3)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Symbol</vt:lpstr>
      <vt:lpstr>Wingdings</vt:lpstr>
      <vt:lpstr>Larissa</vt:lpstr>
      <vt:lpstr>The Gender Pay Gap</vt:lpstr>
      <vt:lpstr>Gender pay gap (unadjusted) 2006 (%) </vt:lpstr>
      <vt:lpstr>Employment rates of women, 2010 (%) </vt:lpstr>
      <vt:lpstr>Part-time rates by sex, 2010 (%) </vt:lpstr>
      <vt:lpstr>Unadjusted and adjusted GPG (%) </vt:lpstr>
      <vt:lpstr>Gender wage differentials, SES 2006 (%)</vt:lpstr>
      <vt:lpstr>Wage differentials between men and women, (median) annual earnings 1997 to 2010 (%)</vt:lpstr>
      <vt:lpstr>Gross annual earnings, 2010 </vt:lpstr>
      <vt:lpstr>Data sources 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Löcker</dc:creator>
  <cp:lastModifiedBy>geisb$</cp:lastModifiedBy>
  <cp:revision>477</cp:revision>
  <dcterms:created xsi:type="dcterms:W3CDTF">2011-01-18T14:17:10Z</dcterms:created>
  <dcterms:modified xsi:type="dcterms:W3CDTF">2012-03-08T14:09:33Z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-225251827</vt:i4>
  </property>
  <property fmtid="{D5CDD505-2E9C-101B-9397-08002B2CF9AE}" pid="4" name="_EmailSubject">
    <vt:lpwstr>Presentations at the UNECE Work Session on Gender Statistics</vt:lpwstr>
  </property>
  <property fmtid="{D5CDD505-2E9C-101B-9397-08002B2CF9AE}" pid="5" name="_AuthorEmail">
    <vt:lpwstr>tamara.geisberger@statistik.gv.at</vt:lpwstr>
  </property>
  <property fmtid="{D5CDD505-2E9C-101B-9397-08002B2CF9AE}" pid="6" name="_AuthorEmailDisplayName">
    <vt:lpwstr>GEISBERGER Tamara</vt:lpwstr>
  </property>
</Properties>
</file>