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C5529-DB90-40C5-BBFE-E7ADE2E4A0E5}" type="datetimeFigureOut">
              <a:rPr lang="ro-RO" smtClean="0"/>
              <a:t>24.11.2015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o-RO" smtClean="0"/>
              <a:t>BNS</a:t>
            </a: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08B1A-0F7B-46A4-AD2F-8C3C55402F5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0095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A068-F937-457C-9949-46856CAA6556}" type="datetimeFigureOut">
              <a:rPr lang="ro-RO" smtClean="0"/>
              <a:t>24.11.2015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o-RO" smtClean="0"/>
              <a:t>BNS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3585F-62FB-40C1-B35F-326C8317454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16826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A3585F-62FB-40C1-B35F-326C83174543}" type="slidenum">
              <a:rPr lang="ro-RO" smtClean="0"/>
              <a:t>1</a:t>
            </a:fld>
            <a:endParaRPr lang="ro-R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3585F-62FB-40C1-B35F-326C83174543}" type="slidenum">
              <a:rPr lang="ro-RO" smtClean="0"/>
              <a:t>12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37B-BE24-4F0E-90E6-FF2AFCCD48FE}" type="datetime1">
              <a:rPr lang="ro-RO" smtClean="0"/>
              <a:t>24.11.2015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99EB-231E-47BF-BF47-A9D2E0B6E290}" type="datetime1">
              <a:rPr lang="ro-RO" smtClean="0"/>
              <a:t>24.11.2015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C26-005C-4081-8E4A-40D26EDA4A88}" type="datetime1">
              <a:rPr lang="ro-RO" smtClean="0"/>
              <a:t>24.11.2015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B1B-D7C0-4BBD-8CAB-22002B501C77}" type="datetime1">
              <a:rPr lang="ro-RO" smtClean="0"/>
              <a:t>24.11.2015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88AF-BAC7-4EC9-A5E4-09FF4305F7E0}" type="datetime1">
              <a:rPr lang="ro-RO" smtClean="0"/>
              <a:t>24.11.2015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B271-6CDD-4455-93E5-B779BABFF012}" type="datetime1">
              <a:rPr lang="ro-RO" smtClean="0"/>
              <a:t>24.11.2015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6E44-2B17-4BE9-88D8-1B42475F4AFA}" type="datetime1">
              <a:rPr lang="ro-RO" smtClean="0"/>
              <a:t>24.11.2015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60C4-F187-43CA-8592-B726C23A4EB2}" type="datetime1">
              <a:rPr lang="ro-RO" smtClean="0"/>
              <a:t>24.11.2015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B0C8-F69A-49D9-B39F-A69C640CD0A6}" type="datetime1">
              <a:rPr lang="ro-RO" smtClean="0"/>
              <a:t>24.11.2015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D3F5-4E71-4BE6-BCCC-2CCD3B240158}" type="datetime1">
              <a:rPr lang="ro-RO" smtClean="0"/>
              <a:t>24.11.2015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90CE-4058-4945-B1F3-CC78B7CEAE93}" type="datetime1">
              <a:rPr lang="ro-RO" smtClean="0"/>
              <a:t>24.11.2015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5F46C6-D0FD-4A8A-A1A3-15AD55C12D6A}" type="datetime1">
              <a:rPr lang="ro-RO" smtClean="0"/>
              <a:t>24.11.2015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National Bureau of Statistics, Moldova</a:t>
            </a:r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3CF268-9930-4CC6-BDD6-EAF77C1987BA}" type="slidenum">
              <a:rPr lang="ro-RO" smtClean="0"/>
              <a:pPr/>
              <a:t>‹#›</a:t>
            </a:fld>
            <a:endParaRPr lang="ro-R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280920" cy="18276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Collecting data on unpaid household </a:t>
            </a:r>
            <a:r>
              <a:rPr lang="en-US" dirty="0" smtClean="0">
                <a:solidFill>
                  <a:schemeClr val="tx1"/>
                </a:solidFill>
              </a:rPr>
              <a:t>services work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Moldova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2704"/>
            <a:ext cx="7854696" cy="1752600"/>
          </a:xfrm>
        </p:spPr>
        <p:txBody>
          <a:bodyPr>
            <a:normAutofit/>
          </a:bodyPr>
          <a:lstStyle/>
          <a:p>
            <a:r>
              <a:rPr lang="en-GB" i="1" dirty="0"/>
              <a:t>Task Force </a:t>
            </a:r>
            <a:r>
              <a:rPr lang="en-GB" i="1" dirty="0" smtClean="0"/>
              <a:t>meeting</a:t>
            </a:r>
          </a:p>
          <a:p>
            <a:r>
              <a:rPr lang="en-GB" i="1" dirty="0" smtClean="0"/>
              <a:t>26-27 November, </a:t>
            </a:r>
            <a:r>
              <a:rPr lang="en-GB" i="1" dirty="0" err="1" smtClean="0"/>
              <a:t>UNECE,Geneva</a:t>
            </a:r>
            <a:endParaRPr lang="ro-RO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60212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National Bureau of Statistics, Moldova</a:t>
            </a:r>
            <a:endParaRPr lang="ro-R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Testing LFS model questionnaires</a:t>
            </a:r>
            <a:endParaRPr lang="ro-RO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ILO project for testing model questionnaires, following </a:t>
            </a:r>
            <a:r>
              <a:rPr lang="en-US" dirty="0" smtClean="0"/>
              <a:t>the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ICLS</a:t>
            </a:r>
          </a:p>
          <a:p>
            <a:r>
              <a:rPr lang="en-US" dirty="0" smtClean="0"/>
              <a:t>NBS conducted cognitive interviews in July 2015</a:t>
            </a:r>
          </a:p>
          <a:p>
            <a:r>
              <a:rPr lang="en-US" dirty="0" smtClean="0"/>
              <a:t>NBS tested two model questionnaires, each of them containing questions on work in unpaid activities for own household</a:t>
            </a:r>
          </a:p>
          <a:p>
            <a:r>
              <a:rPr lang="en-US" dirty="0" smtClean="0"/>
              <a:t>We obtained valuable data on how to better design our questions</a:t>
            </a:r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Testing model questionnaires - results</a:t>
            </a:r>
            <a:endParaRPr lang="ro-RO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a reference period of more than one week (last week) makes the recalling process very difficult for respondents</a:t>
            </a:r>
          </a:p>
          <a:p>
            <a:r>
              <a:rPr lang="en-US" dirty="0" smtClean="0"/>
              <a:t>It is quite difficult to make a clear distinction between different sub-groups of unpaid household services</a:t>
            </a:r>
          </a:p>
          <a:p>
            <a:r>
              <a:rPr lang="en-US" dirty="0" smtClean="0"/>
              <a:t>Even if detailed sub-groups are built, with many examples, sometimes it is still difficult to avoid overlapping due to the words used and their meaning to respondents</a:t>
            </a:r>
          </a:p>
          <a:p>
            <a:r>
              <a:rPr lang="en-US" dirty="0" smtClean="0"/>
              <a:t>Recalling hours spent caring for children or dependent adults is the most difficult task for persons spending most of the time at home</a:t>
            </a:r>
          </a:p>
          <a:p>
            <a:r>
              <a:rPr lang="en-US" dirty="0" smtClean="0"/>
              <a:t>Respondents have difficulties in making a clear distinction between ‘household’ and ‘family’.</a:t>
            </a:r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sub-groups of activities which offer the best distinction for respondents</a:t>
            </a:r>
          </a:p>
          <a:p>
            <a:r>
              <a:rPr lang="en-US" dirty="0" smtClean="0"/>
              <a:t>Offer examples for each sub-group</a:t>
            </a:r>
          </a:p>
          <a:p>
            <a:r>
              <a:rPr lang="en-US" dirty="0" smtClean="0"/>
              <a:t>Don’t offer too many sub-groups or examples</a:t>
            </a:r>
          </a:p>
          <a:p>
            <a:r>
              <a:rPr lang="en-US" dirty="0" smtClean="0"/>
              <a:t>Use shorter reference period for recalling</a:t>
            </a:r>
          </a:p>
          <a:p>
            <a:r>
              <a:rPr lang="en-US" dirty="0" smtClean="0"/>
              <a:t>If possible, collect data using diaries (like in TUS) which allow recording time spent in the main and the secondary activities for a very short reference period</a:t>
            </a:r>
          </a:p>
          <a:p>
            <a:r>
              <a:rPr lang="en-US" dirty="0" smtClean="0"/>
              <a:t>Do cognitive tests</a:t>
            </a:r>
          </a:p>
          <a:p>
            <a:r>
              <a:rPr lang="en-US" dirty="0" smtClean="0"/>
              <a:t>Avoid collecting data through proxy-interviews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FIN</a:t>
            </a:r>
            <a:endParaRPr lang="en-US" sz="8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807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Time Use Survey (TUS)</a:t>
            </a:r>
          </a:p>
          <a:p>
            <a:r>
              <a:rPr lang="en-US" sz="4000" dirty="0" smtClean="0"/>
              <a:t>Survey on Volunteer Work (SVW)</a:t>
            </a:r>
          </a:p>
          <a:p>
            <a:r>
              <a:rPr lang="en-US" sz="4000" dirty="0" smtClean="0"/>
              <a:t>Testing LFS model questionnaires (ILO project)</a:t>
            </a:r>
            <a:endParaRPr lang="ro-RO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Use Survey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</a:t>
            </a:r>
            <a:r>
              <a:rPr lang="en-US" dirty="0"/>
              <a:t>from June 2011 to May 2012,   during 12 consecutive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According </a:t>
            </a:r>
            <a:r>
              <a:rPr lang="en-US" dirty="0"/>
              <a:t>to the HETUS </a:t>
            </a:r>
            <a:r>
              <a:rPr lang="en-US" dirty="0" smtClean="0"/>
              <a:t>methodology</a:t>
            </a:r>
          </a:p>
          <a:p>
            <a:r>
              <a:rPr lang="en-US" dirty="0" smtClean="0"/>
              <a:t>Using </a:t>
            </a:r>
            <a:r>
              <a:rPr lang="en-US" dirty="0"/>
              <a:t>the list of activities developed by Eurostat for </a:t>
            </a:r>
            <a:r>
              <a:rPr lang="en-US" dirty="0" smtClean="0"/>
              <a:t>coding</a:t>
            </a:r>
            <a:endParaRPr lang="en-US" dirty="0" smtClean="0"/>
          </a:p>
          <a:p>
            <a:r>
              <a:rPr lang="en-US" dirty="0" smtClean="0"/>
              <a:t>One person per household selected</a:t>
            </a:r>
          </a:p>
          <a:p>
            <a:r>
              <a:rPr lang="en-US" dirty="0" smtClean="0"/>
              <a:t>Each person was appointed one specific day </a:t>
            </a:r>
            <a:r>
              <a:rPr lang="en-US" dirty="0" smtClean="0"/>
              <a:t>to </a:t>
            </a:r>
            <a:r>
              <a:rPr lang="en-US" dirty="0" smtClean="0"/>
              <a:t>fill the diary</a:t>
            </a:r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Use Survey (2)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Diary for 24 hours, </a:t>
            </a:r>
            <a:r>
              <a:rPr lang="en-US" dirty="0"/>
              <a:t>split into 144 time intervals, from 4 am (appointed day) to 4 am (next day</a:t>
            </a:r>
            <a:r>
              <a:rPr lang="en-US" dirty="0" smtClean="0"/>
              <a:t>)</a:t>
            </a:r>
            <a:r>
              <a:rPr lang="en-US" dirty="0"/>
              <a:t> , 10 min </a:t>
            </a:r>
            <a:r>
              <a:rPr lang="en-US" dirty="0" smtClean="0"/>
              <a:t>each</a:t>
            </a:r>
          </a:p>
          <a:p>
            <a:r>
              <a:rPr lang="en-US" dirty="0"/>
              <a:t>For each of the 144 time intervals respondents had to indicate their main and secondary </a:t>
            </a:r>
            <a:r>
              <a:rPr lang="en-US" dirty="0" smtClean="0"/>
              <a:t>activities</a:t>
            </a:r>
          </a:p>
          <a:p>
            <a:r>
              <a:rPr lang="en-US" dirty="0"/>
              <a:t>Proxy interviews were not allowed</a:t>
            </a:r>
            <a:endParaRPr lang="en-US" dirty="0" smtClean="0"/>
          </a:p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Use Survey- results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respondents fill the diary once or twice per day, therefore the recall period is 8 to 16 </a:t>
            </a:r>
            <a:r>
              <a:rPr lang="en-US" dirty="0" smtClean="0"/>
              <a:t>hours, </a:t>
            </a:r>
            <a:r>
              <a:rPr lang="en-US" dirty="0"/>
              <a:t>while </a:t>
            </a:r>
            <a:r>
              <a:rPr lang="en-US" dirty="0" smtClean="0"/>
              <a:t>awake</a:t>
            </a:r>
          </a:p>
          <a:p>
            <a:r>
              <a:rPr lang="en-US" dirty="0"/>
              <a:t>Recalling long periods of time spent in homogenous activities is easier than time spent in alternating, shorter </a:t>
            </a:r>
            <a:r>
              <a:rPr lang="en-US" dirty="0" smtClean="0"/>
              <a:t>activities</a:t>
            </a:r>
          </a:p>
          <a:p>
            <a:r>
              <a:rPr lang="en-US" dirty="0"/>
              <a:t>Recalling time spent in activities at home is more difficult than in activities not at home, especially for </a:t>
            </a:r>
            <a:r>
              <a:rPr lang="en-US" dirty="0" smtClean="0"/>
              <a:t>women</a:t>
            </a:r>
          </a:p>
          <a:p>
            <a:r>
              <a:rPr lang="en-US" dirty="0"/>
              <a:t>For women taking care of children, recalling time spent in activities at home is even more difficult but the option of a secondary activity is of a great help</a:t>
            </a:r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on Volunteer Work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in </a:t>
            </a:r>
            <a:r>
              <a:rPr lang="en-US" dirty="0"/>
              <a:t>April 2015 in order to test the methodology and </a:t>
            </a:r>
            <a:r>
              <a:rPr lang="en-US" dirty="0" smtClean="0"/>
              <a:t>tools</a:t>
            </a:r>
          </a:p>
          <a:p>
            <a:r>
              <a:rPr lang="en-US" dirty="0"/>
              <a:t>Recommendations of the resolution of the 19th ICLS were applied to define </a:t>
            </a:r>
            <a:r>
              <a:rPr lang="en-US" dirty="0" smtClean="0"/>
              <a:t>and </a:t>
            </a:r>
            <a:r>
              <a:rPr lang="en-US" dirty="0"/>
              <a:t>measure voluntary </a:t>
            </a:r>
            <a:r>
              <a:rPr lang="en-US" dirty="0" smtClean="0"/>
              <a:t>work</a:t>
            </a:r>
          </a:p>
          <a:p>
            <a:r>
              <a:rPr lang="en-US" dirty="0"/>
              <a:t>A questionnaire based on a mix of approaches proposed in the ILO manual was </a:t>
            </a:r>
            <a:r>
              <a:rPr lang="en-US" dirty="0" smtClean="0"/>
              <a:t>developed</a:t>
            </a:r>
          </a:p>
          <a:p>
            <a:r>
              <a:rPr lang="en-US" dirty="0" smtClean="0"/>
              <a:t>Questionnaire was tested through in-depth interviews and expert review.</a:t>
            </a:r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Survey on Volunteer Work- results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very difficult to define the 'family' although it is a key element in defining voluntary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Often there’s no clear distinction between family and household </a:t>
            </a:r>
            <a:endParaRPr lang="en-US" dirty="0" smtClean="0"/>
          </a:p>
          <a:p>
            <a:r>
              <a:rPr lang="en-US" dirty="0"/>
              <a:t>Asking open questions (ex. 'What kind of work did you do?') is not efficient, many activities remain </a:t>
            </a:r>
            <a:r>
              <a:rPr lang="en-US" dirty="0" smtClean="0"/>
              <a:t>undeclared</a:t>
            </a:r>
          </a:p>
          <a:p>
            <a:r>
              <a:rPr lang="en-US" dirty="0"/>
              <a:t>Asking respondents to answer </a:t>
            </a:r>
            <a:r>
              <a:rPr lang="en-US" dirty="0" smtClean="0"/>
              <a:t>Yes/No </a:t>
            </a:r>
            <a:r>
              <a:rPr lang="en-US" dirty="0"/>
              <a:t>to a detailed list of activities is not </a:t>
            </a:r>
            <a:r>
              <a:rPr lang="en-US" dirty="0" smtClean="0"/>
              <a:t>practical. It is annoying and tiring for both respondents and interviewers.</a:t>
            </a:r>
          </a:p>
          <a:p>
            <a:endParaRPr lang="en-US" dirty="0" smtClean="0"/>
          </a:p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Survey on Volunteer Work- results (2)</a:t>
            </a:r>
            <a:endParaRPr lang="ro-RO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asked respondents about their participation in five broad activity groups offering several examples of most spread activities in each group: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Housework (cooking, cleaning, shopping, paying bills, etc.)</a:t>
            </a:r>
          </a:p>
          <a:p>
            <a:r>
              <a:rPr lang="en-US" dirty="0" smtClean="0"/>
              <a:t>Care for children and dependent adults</a:t>
            </a:r>
          </a:p>
          <a:p>
            <a:r>
              <a:rPr lang="en-US" dirty="0" smtClean="0"/>
              <a:t>Repairs, construction</a:t>
            </a:r>
          </a:p>
          <a:p>
            <a:r>
              <a:rPr lang="en-US" dirty="0" smtClean="0"/>
              <a:t>Agricultural work</a:t>
            </a:r>
          </a:p>
          <a:p>
            <a:r>
              <a:rPr lang="en-US" dirty="0" smtClean="0"/>
              <a:t>Other services (transporting, teaching, consulting, etc.)</a:t>
            </a:r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Survey on Volunteer Work- results (3)</a:t>
            </a:r>
            <a:endParaRPr lang="ro-RO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Respondents had no significant problems recalling participation in activities from broad groups</a:t>
            </a:r>
          </a:p>
          <a:p>
            <a:r>
              <a:rPr lang="en-US" dirty="0" smtClean="0"/>
              <a:t>Participation in occasional, short activities was more difficult to recall</a:t>
            </a:r>
          </a:p>
          <a:p>
            <a:r>
              <a:rPr lang="en-US" dirty="0" smtClean="0"/>
              <a:t>Recalling time spent in activities was problematic because of the 'previous 4 weeks' reference period. Respondents find it too long</a:t>
            </a:r>
          </a:p>
          <a:p>
            <a:r>
              <a:rPr lang="en-US" dirty="0" smtClean="0"/>
              <a:t>Was more difficult for respondents who had no 'routine' in doing volunteer work</a:t>
            </a:r>
          </a:p>
          <a:p>
            <a:r>
              <a:rPr lang="en-US" dirty="0" smtClean="0"/>
              <a:t>Difficult to indicate time for activities done simultaneously</a:t>
            </a:r>
          </a:p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Bureau of Statistics, Moldova</a:t>
            </a:r>
            <a:endParaRPr lang="ro-R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823</Words>
  <Application>Microsoft Office PowerPoint</Application>
  <PresentationFormat>On-screen Show (4:3)</PresentationFormat>
  <Paragraphs>82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Collecting data on unpaid household services work in Moldova</vt:lpstr>
      <vt:lpstr>Experience</vt:lpstr>
      <vt:lpstr>Time Use Survey</vt:lpstr>
      <vt:lpstr>Time Use Survey (2)</vt:lpstr>
      <vt:lpstr>Time Use Survey- results</vt:lpstr>
      <vt:lpstr>Survey on Volunteer Work</vt:lpstr>
      <vt:lpstr>Survey on Volunteer Work- results</vt:lpstr>
      <vt:lpstr>Survey on Volunteer Work- results (2)</vt:lpstr>
      <vt:lpstr>Survey on Volunteer Work- results (3)</vt:lpstr>
      <vt:lpstr>Testing LFS model questionnaires</vt:lpstr>
      <vt:lpstr>Testing model questionnaires - results</vt:lpstr>
      <vt:lpstr>Recommendations</vt:lpstr>
      <vt:lpstr>PowerPoint Presentation</vt:lpstr>
    </vt:vector>
  </TitlesOfParts>
  <Company>BNS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data on unpaid household services in Moldova</dc:title>
  <dc:creator>Vladimir Ganta</dc:creator>
  <cp:lastModifiedBy>Casa</cp:lastModifiedBy>
  <cp:revision>36</cp:revision>
  <dcterms:created xsi:type="dcterms:W3CDTF">2015-11-17T07:25:14Z</dcterms:created>
  <dcterms:modified xsi:type="dcterms:W3CDTF">2015-11-24T19:55:01Z</dcterms:modified>
</cp:coreProperties>
</file>