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79" r:id="rId4"/>
    <p:sldId id="380" r:id="rId5"/>
    <p:sldId id="381" r:id="rId6"/>
    <p:sldId id="371" r:id="rId7"/>
    <p:sldId id="385" r:id="rId8"/>
    <p:sldId id="378" r:id="rId9"/>
    <p:sldId id="375" r:id="rId10"/>
    <p:sldId id="382" r:id="rId11"/>
    <p:sldId id="384" r:id="rId12"/>
    <p:sldId id="383" r:id="rId13"/>
    <p:sldId id="377" r:id="rId14"/>
  </p:sldIdLst>
  <p:sldSz cx="9144000" cy="6858000" type="screen4x3"/>
  <p:notesSz cx="6797675" cy="9926638"/>
  <p:custDataLst>
    <p:tags r:id="rId17"/>
  </p:custDataLst>
  <p:defaultTextStyle>
    <a:defPPr>
      <a:defRPr lang="en-GB">
        <a:effectLst/>
      </a:defRPr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 New Roman" panose="02020603050405020304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 New Roman" panose="02020603050405020304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 New Roman" panose="02020603050405020304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 New Roman" panose="02020603050405020304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 New Roman" panose="02020603050405020304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/>
        <a:latin typeface="Times New Roman" panose="02020603050405020304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/>
        <a:latin typeface="Times New Roman" panose="02020603050405020304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/>
        <a:latin typeface="Times New Roman" panose="02020603050405020304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/>
        <a:latin typeface="Times New Roman" panose="02020603050405020304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1DC4FF"/>
    <a:srgbClr val="FF9999"/>
    <a:srgbClr val="FF7C80"/>
    <a:srgbClr val="00003E"/>
    <a:srgbClr val="000099"/>
    <a:srgbClr val="01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8743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3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C8450DA-D0F3-427D-89A1-225260B488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139" tIns="44070" rIns="88139" bIns="44070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>
              <a:defRPr>
                <a:effectLst/>
              </a:defRPr>
            </a:pPr>
            <a:endParaRPr lang="en-GB">
              <a:effectLst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538A608-388B-4726-A2BD-BEA6B7B36E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139" tIns="44070" rIns="88139" bIns="44070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>
              <a:defRPr>
                <a:effectLst/>
              </a:defRPr>
            </a:pPr>
            <a:endParaRPr lang="en-GB">
              <a:effectLst/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3971AA06-2316-49A1-90D7-915EF72090D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139" tIns="44070" rIns="88139" bIns="44070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>
              <a:defRPr>
                <a:effectLst/>
              </a:defRPr>
            </a:pPr>
            <a:endParaRPr lang="en-GB">
              <a:effectLst/>
            </a:endParaRP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AF642D10-CFF9-4FDB-A382-96C36AAD93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139" tIns="44070" rIns="88139" bIns="44070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fld id="{0D5DF8EE-FEA7-4119-89F4-EC94223DB53B}" type="slidenum">
              <a:rPr lang="en-GB" alt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GB" altLang="en-US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D5E6610-129E-4791-A26A-194BF22E89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139" tIns="44070" rIns="88139" bIns="44070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>
              <a:defRPr>
                <a:effectLst/>
              </a:defRPr>
            </a:pPr>
            <a:endParaRPr lang="da-DK">
              <a:effectLst/>
            </a:endParaRP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75D690D5-C900-44FE-BA26-C6EB6D0DDB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139" tIns="44070" rIns="88139" bIns="44070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>
              <a:defRPr>
                <a:effectLst/>
              </a:defRPr>
            </a:pPr>
            <a:endParaRPr lang="da-DK">
              <a:effectLst/>
            </a:endParaRP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7D7BDD4-4222-455F-A75D-DD7299683DE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7496A348-EC52-42F9-823A-1E1973E71E0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681038" y="4716463"/>
            <a:ext cx="5435600" cy="4464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139" tIns="44070" rIns="88139" bIns="4407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>
                <a:effectLst/>
              </a:rPr>
              <a:t>Klik for at redigere teksttypografierne i masteren</a:t>
            </a:r>
          </a:p>
          <a:p>
            <a:pPr lvl="1"/>
            <a:r>
              <a:rPr lang="da-DK" noProof="0">
                <a:effectLst/>
              </a:rPr>
              <a:t>Andet niveau</a:t>
            </a:r>
          </a:p>
          <a:p>
            <a:pPr lvl="2"/>
            <a:r>
              <a:rPr lang="da-DK" noProof="0">
                <a:effectLst/>
              </a:rPr>
              <a:t>Tredje niveau</a:t>
            </a:r>
          </a:p>
          <a:p>
            <a:pPr lvl="3"/>
            <a:r>
              <a:rPr lang="da-DK" noProof="0">
                <a:effectLst/>
              </a:rPr>
              <a:t>Fjerde niveau</a:t>
            </a:r>
          </a:p>
          <a:p>
            <a:pPr lvl="4"/>
            <a:r>
              <a:rPr lang="da-DK" noProof="0">
                <a:effectLst/>
              </a:rPr>
              <a:t>Femte niveau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2B102FB2-2497-404B-83F9-6FF15FAB76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139" tIns="44070" rIns="88139" bIns="44070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>
              <a:defRPr>
                <a:effectLst/>
              </a:defRPr>
            </a:pPr>
            <a:endParaRPr lang="da-DK">
              <a:effectLst/>
            </a:endParaRP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1698761B-81CF-405E-9971-D4F890C54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139" tIns="44070" rIns="88139" bIns="44070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fld id="{827F39CA-5395-44ED-94C5-C116FF071A5B}" type="slidenum">
              <a:rPr lang="da-DK" alt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da-DK" altLang="en-US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4" name="Picture 4" descr="UNECElogoDarkBlue200px">
            <a:extLst>
              <a:ext uri="{FF2B5EF4-FFF2-40B4-BE49-F238E27FC236}">
                <a16:creationId xmlns:a16="http://schemas.microsoft.com/office/drawing/2014/main" id="{8204EAB7-7F79-4A4A-9418-CC0580D2A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8FC03CD5-458D-41CD-8B0C-49EEC6266277}"/>
              </a:ext>
            </a:extLst>
          </p:cNvPr>
          <p:cNvSpPr txBox="1">
            <a:spLocks noChangeArrowheads="1"/>
          </p:cNvSpPr>
          <p:nvPr/>
        </p:nvSpPr>
        <p:spPr>
          <a:xfrm>
            <a:off x="1752600" y="609600"/>
            <a:ext cx="64770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>
                <a:effectLst/>
              </a:defRPr>
            </a:pPr>
            <a:r>
              <a:rPr lang="fr-CH" sz="1800" b="1">
                <a:effectLst/>
                <a:latin typeface="Book Antiqua" charset="0"/>
              </a:rPr>
              <a:t>United Nations Economic Commission for Europe</a:t>
            </a:r>
            <a:br>
              <a:rPr lang="fr-CH" sz="1800" b="1">
                <a:effectLst/>
                <a:latin typeface="Book Antiqua" charset="0"/>
              </a:rPr>
            </a:br>
            <a:r>
              <a:rPr lang="fr-CH" sz="1800" b="1">
                <a:effectLst/>
                <a:latin typeface="Book Antiqua" charset="0"/>
              </a:rPr>
              <a:t>Statistical Division</a:t>
            </a:r>
            <a:endParaRPr lang="en-GB" sz="1800" b="1">
              <a:effectLst/>
              <a:latin typeface="Book Antiqua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0A8CD8A9-2DEF-42AF-AF4C-4C9CB97C84B0}"/>
              </a:ext>
            </a:extLst>
          </p:cNvPr>
          <p:cNvSpPr>
            <a:spLocks noChangeShapeType="1"/>
          </p:cNvSpPr>
          <p:nvPr/>
        </p:nvSpPr>
        <p:spPr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DF109710-D23F-4316-84B4-E1A6CC351A49}"/>
              </a:ext>
            </a:extLst>
          </p:cNvPr>
          <p:cNvSpPr>
            <a:spLocks noChangeShapeType="1"/>
          </p:cNvSpPr>
          <p:nvPr/>
        </p:nvSpPr>
        <p:spPr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FE1E048F-79C0-453B-9A8C-469C35281462}"/>
              </a:ext>
            </a:extLst>
          </p:cNvPr>
          <p:cNvSpPr>
            <a:spLocks noChangeShapeType="1"/>
          </p:cNvSpPr>
          <p:nvPr/>
        </p:nvSpPr>
        <p:spPr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effectLst/>
            </a:endParaRPr>
          </a:p>
        </p:txBody>
      </p:sp>
      <p:pic>
        <p:nvPicPr>
          <p:cNvPr id="9" name="Picture 9" descr="UNECElogoDarkBlue200px">
            <a:extLst>
              <a:ext uri="{FF2B5EF4-FFF2-40B4-BE49-F238E27FC236}">
                <a16:creationId xmlns:a16="http://schemas.microsoft.com/office/drawing/2014/main" id="{CC10CCC6-4CB0-46E8-AB65-308E4752D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>
          <a:xfrm>
            <a:off x="533400" y="533400"/>
            <a:ext cx="10445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>
            <a:extLst>
              <a:ext uri="{FF2B5EF4-FFF2-40B4-BE49-F238E27FC236}">
                <a16:creationId xmlns:a16="http://schemas.microsoft.com/office/drawing/2014/main" id="{49A9ED33-A197-450A-83DC-AB58EF9FE33D}"/>
              </a:ext>
            </a:extLst>
          </p:cNvPr>
          <p:cNvSpPr txBox="1">
            <a:spLocks noChangeArrowheads="1"/>
          </p:cNvSpPr>
          <p:nvPr/>
        </p:nvSpPr>
        <p:spPr>
          <a:xfrm>
            <a:off x="1752600" y="609600"/>
            <a:ext cx="64770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>
                <a:effectLst/>
              </a:defRPr>
            </a:pPr>
            <a:r>
              <a:rPr lang="fr-CH" sz="1800" b="1">
                <a:solidFill>
                  <a:srgbClr val="000058"/>
                </a:solidFill>
                <a:effectLst/>
                <a:latin typeface="Book Antiqua" charset="0"/>
              </a:rPr>
              <a:t>United Nations Economic Commission for Europe</a:t>
            </a:r>
            <a:br>
              <a:rPr lang="fr-CH" sz="1800" b="1">
                <a:solidFill>
                  <a:srgbClr val="000058"/>
                </a:solidFill>
                <a:effectLst/>
                <a:latin typeface="Book Antiqua" charset="0"/>
              </a:rPr>
            </a:br>
            <a:r>
              <a:rPr lang="fr-CH" sz="1800" b="1">
                <a:solidFill>
                  <a:srgbClr val="000058"/>
                </a:solidFill>
                <a:effectLst/>
                <a:latin typeface="Book Antiqua" charset="0"/>
              </a:rPr>
              <a:t>Statistical Division</a:t>
            </a:r>
            <a:endParaRPr lang="en-GB" sz="1800" b="1">
              <a:solidFill>
                <a:srgbClr val="000058"/>
              </a:solidFill>
              <a:effectLst/>
              <a:latin typeface="Book Antiqua" charset="0"/>
            </a:endParaRP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C0D2BFF4-A19F-4136-BC31-65F480949858}"/>
              </a:ext>
            </a:extLst>
          </p:cNvPr>
          <p:cNvSpPr>
            <a:spLocks noChangeShapeType="1"/>
          </p:cNvSpPr>
          <p:nvPr/>
        </p:nvSpPr>
        <p:spPr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E6C8372F-639D-4BD1-A919-E5AC07C939D1}"/>
              </a:ext>
            </a:extLst>
          </p:cNvPr>
          <p:cNvSpPr>
            <a:spLocks noChangeShapeType="1"/>
          </p:cNvSpPr>
          <p:nvPr/>
        </p:nvSpPr>
        <p:spPr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F19439D3-2966-4939-A5D7-C1D67D19C11B}"/>
              </a:ext>
            </a:extLst>
          </p:cNvPr>
          <p:cNvSpPr>
            <a:spLocks noChangeShapeType="1"/>
          </p:cNvSpPr>
          <p:nvPr/>
        </p:nvSpPr>
        <p:spPr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  <a:effectLst/>
        </p:spPr>
        <p:txBody>
          <a:bodyPr/>
          <a:lstStyle>
            <a:lvl1pPr algn="ctr">
              <a:defRPr sz="4400">
                <a:effectLst/>
              </a:defRPr>
            </a:lvl1pPr>
          </a:lstStyle>
          <a:p>
            <a:r>
              <a:rPr lang="en-GB">
                <a:effectLst/>
              </a:rPr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  <a:effectLst/>
        </p:spPr>
        <p:txBody>
          <a:bodyPr/>
          <a:lstStyle>
            <a:lvl1pPr marL="0" indent="0" algn="ctr">
              <a:buFont typeface="Wingdings" charset="2"/>
              <a:buNone/>
              <a:defRPr>
                <a:effectLst/>
              </a:defRPr>
            </a:lvl1pPr>
          </a:lstStyle>
          <a:p>
            <a:r>
              <a:rPr lang="fr-CH">
                <a:effectLst/>
              </a:rPr>
              <a:t>Click to add Presenter’s Name</a:t>
            </a:r>
          </a:p>
          <a:p>
            <a:r>
              <a:rPr lang="fr-CH">
                <a:effectLst/>
              </a:rPr>
              <a:t>Month Year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88276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  <a:effectLst/>
        </p:spPr>
        <p:txBody>
          <a:bodyPr vert="eaVert"/>
          <a:lstStyle/>
          <a:p>
            <a:r>
              <a:rPr lang="da-DK">
                <a:effectLst/>
              </a:rPr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  <a:effectLst/>
        </p:spPr>
        <p:txBody>
          <a:bodyPr vert="eaVert"/>
          <a:lstStyle/>
          <a:p>
            <a:pPr lvl="0"/>
            <a:r>
              <a:rPr lang="da-DK">
                <a:effectLst/>
              </a:rPr>
              <a:t>Klik for at redigere teksttypografierne i masteren</a:t>
            </a:r>
          </a:p>
          <a:p>
            <a:pPr lvl="1"/>
            <a:r>
              <a:rPr lang="da-DK">
                <a:effectLst/>
              </a:rPr>
              <a:t>Andet niveau</a:t>
            </a:r>
          </a:p>
          <a:p>
            <a:pPr lvl="2"/>
            <a:r>
              <a:rPr lang="da-DK">
                <a:effectLst/>
              </a:rPr>
              <a:t>Tredje niveau</a:t>
            </a:r>
          </a:p>
          <a:p>
            <a:pPr lvl="3"/>
            <a:r>
              <a:rPr lang="da-DK">
                <a:effectLst/>
              </a:rPr>
              <a:t>Fjerde niveau</a:t>
            </a:r>
          </a:p>
          <a:p>
            <a:pPr lvl="4"/>
            <a:r>
              <a:rPr lang="da-DK">
                <a:effectLst/>
              </a:rPr>
              <a:t>Femte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7719FE-E436-4EF7-AAC0-87E532CB81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November 2010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69198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86600" cy="990600"/>
          </a:xfrm>
          <a:effectLst/>
        </p:spPr>
        <p:txBody>
          <a:bodyPr/>
          <a:lstStyle/>
          <a:p>
            <a:r>
              <a:rPr lang="da-DK">
                <a:effectLst/>
              </a:rPr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3886200" cy="4343400"/>
          </a:xfrm>
          <a:effectLst/>
        </p:spPr>
        <p:txBody>
          <a:bodyPr/>
          <a:lstStyle/>
          <a:p>
            <a:pPr lvl="0"/>
            <a:r>
              <a:rPr lang="da-DK">
                <a:effectLst/>
              </a:rPr>
              <a:t>Klik for at redigere teksttypografierne i masteren</a:t>
            </a:r>
          </a:p>
          <a:p>
            <a:pPr lvl="1"/>
            <a:r>
              <a:rPr lang="da-DK">
                <a:effectLst/>
              </a:rPr>
              <a:t>Andet niveau</a:t>
            </a:r>
          </a:p>
          <a:p>
            <a:pPr lvl="2"/>
            <a:r>
              <a:rPr lang="da-DK">
                <a:effectLst/>
              </a:rPr>
              <a:t>Tredje niveau</a:t>
            </a:r>
          </a:p>
          <a:p>
            <a:pPr lvl="3"/>
            <a:r>
              <a:rPr lang="da-DK">
                <a:effectLst/>
              </a:rPr>
              <a:t>Fjerde niveau</a:t>
            </a:r>
          </a:p>
          <a:p>
            <a:pPr lvl="4"/>
            <a:r>
              <a:rPr lang="da-DK">
                <a:effectLst/>
              </a:rPr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  <a:effectLst/>
        </p:spPr>
        <p:txBody>
          <a:bodyPr/>
          <a:lstStyle/>
          <a:p>
            <a:pPr lvl="0"/>
            <a:r>
              <a:rPr lang="da-DK">
                <a:effectLst/>
              </a:rPr>
              <a:t>Klik for at redigere teksttypografierne i masteren</a:t>
            </a:r>
          </a:p>
          <a:p>
            <a:pPr lvl="1"/>
            <a:r>
              <a:rPr lang="da-DK">
                <a:effectLst/>
              </a:rPr>
              <a:t>Andet niveau</a:t>
            </a:r>
          </a:p>
          <a:p>
            <a:pPr lvl="2"/>
            <a:r>
              <a:rPr lang="da-DK">
                <a:effectLst/>
              </a:rPr>
              <a:t>Tredje niveau</a:t>
            </a:r>
          </a:p>
          <a:p>
            <a:pPr lvl="3"/>
            <a:r>
              <a:rPr lang="da-DK">
                <a:effectLst/>
              </a:rPr>
              <a:t>Fjerde niveau</a:t>
            </a:r>
          </a:p>
          <a:p>
            <a:pPr lvl="4"/>
            <a:r>
              <a:rPr lang="da-DK">
                <a:effectLst/>
              </a:rPr>
              <a:t>Femte niveau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331F97-7EBA-44B0-A1CE-04CF15AD3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November 2010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949789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86600" cy="990600"/>
          </a:xfrm>
          <a:effectLst/>
        </p:spPr>
        <p:txBody>
          <a:bodyPr/>
          <a:lstStyle/>
          <a:p>
            <a:r>
              <a:rPr lang="da-DK">
                <a:effectLst/>
              </a:rPr>
              <a:t>Klik for at redigere i masteren</a:t>
            </a:r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533400" y="1752600"/>
            <a:ext cx="7924800" cy="4343400"/>
          </a:xfrm>
          <a:effectLst/>
        </p:spPr>
        <p:txBody>
          <a:bodyPr/>
          <a:lstStyle/>
          <a:p>
            <a:pPr lvl="0"/>
            <a:endParaRPr lang="da-DK" noProof="0">
              <a:effectLst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B24BB9-EA74-4883-871A-C810AF7EC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November 2010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948703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7080E77-68AE-4D03-9FCD-A49172EBA7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October 2011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34483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>
                <a:effectLst/>
              </a:rPr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da-DK">
                <a:effectLst/>
              </a:rPr>
              <a:t>Klik for at redigere teksttypografierne i masteren</a:t>
            </a:r>
          </a:p>
          <a:p>
            <a:pPr lvl="1"/>
            <a:r>
              <a:rPr lang="da-DK">
                <a:effectLst/>
              </a:rPr>
              <a:t>Andet niveau</a:t>
            </a:r>
          </a:p>
          <a:p>
            <a:pPr lvl="2"/>
            <a:r>
              <a:rPr lang="da-DK">
                <a:effectLst/>
              </a:rPr>
              <a:t>Tredje niveau</a:t>
            </a:r>
          </a:p>
          <a:p>
            <a:pPr lvl="3"/>
            <a:r>
              <a:rPr lang="da-DK">
                <a:effectLst/>
              </a:rPr>
              <a:t>Fjerde niveau</a:t>
            </a:r>
          </a:p>
          <a:p>
            <a:pPr lvl="4"/>
            <a:r>
              <a:rPr lang="da-DK">
                <a:effectLst/>
              </a:rPr>
              <a:t>Femte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D5DF4BA-234C-41C5-84A8-560E26A80B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October 2011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42932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effectLst/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da-DK">
                <a:effectLst/>
              </a:rPr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effectLst/>
        </p:spPr>
        <p:txBody>
          <a:bodyPr anchor="b"/>
          <a:lstStyle>
            <a:lvl1pPr marL="0" indent="0">
              <a:buNone/>
              <a:defRPr sz="2000">
                <a:effectLst/>
              </a:defRPr>
            </a:lvl1pPr>
            <a:lvl2pPr marL="457200" indent="0">
              <a:buNone/>
              <a:defRPr sz="1800">
                <a:effectLst/>
              </a:defRPr>
            </a:lvl2pPr>
            <a:lvl3pPr marL="914400" indent="0">
              <a:buNone/>
              <a:defRPr sz="1600">
                <a:effectLst/>
              </a:defRPr>
            </a:lvl3pPr>
            <a:lvl4pPr marL="1371600" indent="0">
              <a:buNone/>
              <a:defRPr sz="1400">
                <a:effectLst/>
              </a:defRPr>
            </a:lvl4pPr>
            <a:lvl5pPr marL="1828800" indent="0">
              <a:buNone/>
              <a:defRPr sz="1400">
                <a:effectLst/>
              </a:defRPr>
            </a:lvl5pPr>
            <a:lvl6pPr marL="2286000" indent="0">
              <a:buNone/>
              <a:defRPr sz="1400">
                <a:effectLst/>
              </a:defRPr>
            </a:lvl6pPr>
            <a:lvl7pPr marL="2743200" indent="0">
              <a:buNone/>
              <a:defRPr sz="1400">
                <a:effectLst/>
              </a:defRPr>
            </a:lvl7pPr>
            <a:lvl8pPr marL="3200400" indent="0">
              <a:buNone/>
              <a:defRPr sz="1400">
                <a:effectLst/>
              </a:defRPr>
            </a:lvl8pPr>
            <a:lvl9pPr marL="3657600" indent="0">
              <a:buNone/>
              <a:defRPr sz="1400">
                <a:effectLst/>
              </a:defRPr>
            </a:lvl9pPr>
          </a:lstStyle>
          <a:p>
            <a:pPr lvl="0"/>
            <a:r>
              <a:rPr lang="da-DK">
                <a:effectLst/>
              </a:rPr>
              <a:t>Klik for at redigere teksttypografierne i masteren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355DF6-B6B5-4A80-A1CC-E0D557C5CC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November 2010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64019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>
                <a:effectLst/>
              </a:rPr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da-DK">
                <a:effectLst/>
              </a:rPr>
              <a:t>Klik for at redigere teksttypografierne i masteren</a:t>
            </a:r>
          </a:p>
          <a:p>
            <a:pPr lvl="1"/>
            <a:r>
              <a:rPr lang="da-DK">
                <a:effectLst/>
              </a:rPr>
              <a:t>Andet niveau</a:t>
            </a:r>
          </a:p>
          <a:p>
            <a:pPr lvl="2"/>
            <a:r>
              <a:rPr lang="da-DK">
                <a:effectLst/>
              </a:rPr>
              <a:t>Tredje niveau</a:t>
            </a:r>
          </a:p>
          <a:p>
            <a:pPr lvl="3"/>
            <a:r>
              <a:rPr lang="da-DK">
                <a:effectLst/>
              </a:rPr>
              <a:t>Fjerde niveau</a:t>
            </a:r>
          </a:p>
          <a:p>
            <a:pPr lvl="4"/>
            <a:r>
              <a:rPr lang="da-DK">
                <a:effectLst/>
              </a:rPr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da-DK">
                <a:effectLst/>
              </a:rPr>
              <a:t>Klik for at redigere teksttypografierne i masteren</a:t>
            </a:r>
          </a:p>
          <a:p>
            <a:pPr lvl="1"/>
            <a:r>
              <a:rPr lang="da-DK">
                <a:effectLst/>
              </a:rPr>
              <a:t>Andet niveau</a:t>
            </a:r>
          </a:p>
          <a:p>
            <a:pPr lvl="2"/>
            <a:r>
              <a:rPr lang="da-DK">
                <a:effectLst/>
              </a:rPr>
              <a:t>Tredje niveau</a:t>
            </a:r>
          </a:p>
          <a:p>
            <a:pPr lvl="3"/>
            <a:r>
              <a:rPr lang="da-DK">
                <a:effectLst/>
              </a:rPr>
              <a:t>Fjerde niveau</a:t>
            </a:r>
          </a:p>
          <a:p>
            <a:pPr lvl="4"/>
            <a:r>
              <a:rPr lang="da-DK">
                <a:effectLst/>
              </a:rPr>
              <a:t>Femte niveau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AE5CDC-1838-40F1-9E35-1115F53161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November 2010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183986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a-DK">
                <a:effectLst/>
              </a:rPr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da-DK">
                <a:effectLst/>
              </a:rPr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da-DK">
                <a:effectLst/>
              </a:rPr>
              <a:t>Klik for at redigere teksttypografierne i masteren</a:t>
            </a:r>
          </a:p>
          <a:p>
            <a:pPr lvl="1"/>
            <a:r>
              <a:rPr lang="da-DK">
                <a:effectLst/>
              </a:rPr>
              <a:t>Andet niveau</a:t>
            </a:r>
          </a:p>
          <a:p>
            <a:pPr lvl="2"/>
            <a:r>
              <a:rPr lang="da-DK">
                <a:effectLst/>
              </a:rPr>
              <a:t>Tredje niveau</a:t>
            </a:r>
          </a:p>
          <a:p>
            <a:pPr lvl="3"/>
            <a:r>
              <a:rPr lang="da-DK">
                <a:effectLst/>
              </a:rPr>
              <a:t>Fjerde niveau</a:t>
            </a:r>
          </a:p>
          <a:p>
            <a:pPr lvl="4"/>
            <a:r>
              <a:rPr lang="da-DK">
                <a:effectLst/>
              </a:rPr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da-DK">
                <a:effectLst/>
              </a:rPr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da-DK">
                <a:effectLst/>
              </a:rPr>
              <a:t>Klik for at redigere teksttypografierne i masteren</a:t>
            </a:r>
          </a:p>
          <a:p>
            <a:pPr lvl="1"/>
            <a:r>
              <a:rPr lang="da-DK">
                <a:effectLst/>
              </a:rPr>
              <a:t>Andet niveau</a:t>
            </a:r>
          </a:p>
          <a:p>
            <a:pPr lvl="2"/>
            <a:r>
              <a:rPr lang="da-DK">
                <a:effectLst/>
              </a:rPr>
              <a:t>Tredje niveau</a:t>
            </a:r>
          </a:p>
          <a:p>
            <a:pPr lvl="3"/>
            <a:r>
              <a:rPr lang="da-DK">
                <a:effectLst/>
              </a:rPr>
              <a:t>Fjerde niveau</a:t>
            </a:r>
          </a:p>
          <a:p>
            <a:pPr lvl="4"/>
            <a:r>
              <a:rPr lang="da-DK">
                <a:effectLst/>
              </a:rPr>
              <a:t>Femte niveau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E93D319-B041-4BF9-9B01-BBCA57D2C4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November 2010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34051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>
                <a:effectLst/>
              </a:rPr>
              <a:t>Klik for at redigere i masteren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9AEC3C-CAC1-4AC9-9E02-A50654EF96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November 2010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571009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effectLst/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da-DK">
                <a:effectLst/>
              </a:rPr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effectLst/>
        </p:spPr>
        <p:txBody>
          <a:bodyPr/>
          <a:lstStyle>
            <a:lvl1pPr>
              <a:defRPr sz="3200">
                <a:effectLst/>
              </a:defRPr>
            </a:lvl1pPr>
            <a:lvl2pPr>
              <a:defRPr sz="28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2000">
                <a:effectLst/>
              </a:defRPr>
            </a:lvl5pPr>
            <a:lvl6pPr>
              <a:defRPr sz="2000">
                <a:effectLst/>
              </a:defRPr>
            </a:lvl6pPr>
            <a:lvl7pPr>
              <a:defRPr sz="2000">
                <a:effectLst/>
              </a:defRPr>
            </a:lvl7pPr>
            <a:lvl8pPr>
              <a:defRPr sz="2000">
                <a:effectLst/>
              </a:defRPr>
            </a:lvl8pPr>
            <a:lvl9pPr>
              <a:defRPr sz="2000">
                <a:effectLst/>
              </a:defRPr>
            </a:lvl9pPr>
          </a:lstStyle>
          <a:p>
            <a:pPr lvl="0"/>
            <a:r>
              <a:rPr lang="da-DK">
                <a:effectLst/>
              </a:rPr>
              <a:t>Klik for at redigere teksttypografierne i masteren</a:t>
            </a:r>
          </a:p>
          <a:p>
            <a:pPr lvl="1"/>
            <a:r>
              <a:rPr lang="da-DK">
                <a:effectLst/>
              </a:rPr>
              <a:t>Andet niveau</a:t>
            </a:r>
          </a:p>
          <a:p>
            <a:pPr lvl="2"/>
            <a:r>
              <a:rPr lang="da-DK">
                <a:effectLst/>
              </a:rPr>
              <a:t>Tredje niveau</a:t>
            </a:r>
          </a:p>
          <a:p>
            <a:pPr lvl="3"/>
            <a:r>
              <a:rPr lang="da-DK">
                <a:effectLst/>
              </a:rPr>
              <a:t>Fjerde niveau</a:t>
            </a:r>
          </a:p>
          <a:p>
            <a:pPr lvl="4"/>
            <a:r>
              <a:rPr lang="da-DK">
                <a:effectLst/>
              </a:rPr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effectLst/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da-DK">
                <a:effectLst/>
              </a:rPr>
              <a:t>Klik for at redigere teksttypografierne i masteren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AB8B29-DC60-407E-9738-AF77DE5BB3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November 2010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480731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effectLst/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da-DK">
                <a:effectLst/>
              </a:rPr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effectLst/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pPr lvl="0"/>
            <a:endParaRPr lang="da-DK" noProof="0">
              <a:effectLst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effectLst/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da-DK">
                <a:effectLst/>
              </a:rPr>
              <a:t>Klik for at redigere teksttypografierne i masteren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D2A4C3-F724-43E4-AD8A-EE26753D8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November 2010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93280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>
                <a:effectLst/>
              </a:rPr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/>
            <a:r>
              <a:rPr lang="da-DK">
                <a:effectLst/>
              </a:rPr>
              <a:t>Klik for at redigere teksttypografierne i masteren</a:t>
            </a:r>
          </a:p>
          <a:p>
            <a:pPr lvl="1"/>
            <a:r>
              <a:rPr lang="da-DK">
                <a:effectLst/>
              </a:rPr>
              <a:t>Andet niveau</a:t>
            </a:r>
          </a:p>
          <a:p>
            <a:pPr lvl="2"/>
            <a:r>
              <a:rPr lang="da-DK">
                <a:effectLst/>
              </a:rPr>
              <a:t>Tredje niveau</a:t>
            </a:r>
          </a:p>
          <a:p>
            <a:pPr lvl="3"/>
            <a:r>
              <a:rPr lang="da-DK">
                <a:effectLst/>
              </a:rPr>
              <a:t>Fjerde niveau</a:t>
            </a:r>
          </a:p>
          <a:p>
            <a:pPr lvl="4"/>
            <a:r>
              <a:rPr lang="da-DK">
                <a:effectLst/>
              </a:rPr>
              <a:t>Femte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A8662B-B3EF-4A3D-959B-A15B79450B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November 2010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2211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948FD6-67F2-4A24-97CE-027A92C82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086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>
                <a:effectLst/>
              </a:rPr>
              <a:t>Click to edit Master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A98E2A-FA86-4A3A-BFB1-402D12B72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924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>
                <a:effectLst/>
              </a:rPr>
              <a:t>Click to edit Master text styles</a:t>
            </a:r>
          </a:p>
          <a:p>
            <a:pPr lvl="1"/>
            <a:r>
              <a:rPr lang="en-GB" altLang="en-US">
                <a:effectLst/>
              </a:rPr>
              <a:t>Second level</a:t>
            </a:r>
          </a:p>
          <a:p>
            <a:pPr lvl="2"/>
            <a:r>
              <a:rPr lang="en-GB" altLang="en-US">
                <a:effectLst/>
              </a:rPr>
              <a:t>Third level</a:t>
            </a:r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00E5E409-67E1-4847-9890-AF1F5537B551}"/>
              </a:ext>
            </a:extLst>
          </p:cNvPr>
          <p:cNvSpPr>
            <a:spLocks noChangeShapeType="1"/>
          </p:cNvSpPr>
          <p:nvPr/>
        </p:nvSpPr>
        <p:spPr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B1964B5-5FB0-43A0-8E0D-90F2BD616C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000058"/>
                </a:solidFill>
                <a:effectLst/>
                <a:latin typeface="Arial"/>
                <a:ea typeface="ＭＳ Ｐゴシック" charset="0"/>
                <a:cs typeface="ＭＳ Ｐゴシック" charset="0"/>
              </a:defRPr>
            </a:lvl1pPr>
          </a:lstStyle>
          <a:p>
            <a:pPr>
              <a:defRPr>
                <a:effectLst/>
              </a:defRPr>
            </a:pPr>
            <a:r>
              <a:rPr lang="da-DK">
                <a:effectLst/>
              </a:rPr>
              <a:t>October 2011</a:t>
            </a:r>
            <a:endParaRPr lang="en-GB">
              <a:effectLst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A05657-BB76-4DCE-BC58-616862FF987B}"/>
              </a:ext>
            </a:extLst>
          </p:cNvPr>
          <p:cNvSpPr>
            <a:spLocks noChangeArrowheads="1"/>
          </p:cNvSpPr>
          <p:nvPr/>
        </p:nvSpPr>
        <p:spPr>
          <a:xfrm>
            <a:off x="2590800" y="63246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>
                <a:effectLst/>
              </a:defRPr>
            </a:pPr>
            <a:r>
              <a:rPr lang="fr-CH" altLang="en-US" sz="1200" b="1">
                <a:effectLst/>
                <a:latin typeface="Arial" panose="020B0604020202020204" pitchFamily="34" charset="0"/>
              </a:rPr>
              <a:t> </a:t>
            </a:r>
            <a:r>
              <a:rPr lang="fr-CH" altLang="en-US" sz="1200" b="1">
                <a:solidFill>
                  <a:srgbClr val="000058"/>
                </a:solidFill>
                <a:effectLst/>
                <a:latin typeface="Arial" panose="020B0604020202020204" pitchFamily="34" charset="0"/>
              </a:rPr>
              <a:t>UNECE Statistical Division</a:t>
            </a:r>
            <a:endParaRPr lang="en-GB" altLang="en-US" sz="1200" b="1">
              <a:solidFill>
                <a:srgbClr val="00005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38FF8CF1-AA57-49AB-9BEF-233F52C41D8A}"/>
              </a:ext>
            </a:extLst>
          </p:cNvPr>
          <p:cNvSpPr>
            <a:spLocks noChangeArrowheads="1"/>
          </p:cNvSpPr>
          <p:nvPr/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algn="r" eaLnBrk="1" hangingPunct="1">
              <a:defRPr>
                <a:effectLst/>
              </a:defRPr>
            </a:pPr>
            <a:r>
              <a:rPr lang="fr-CH" altLang="en-US" sz="1200" b="1">
                <a:solidFill>
                  <a:srgbClr val="000058"/>
                </a:solidFill>
                <a:effectLst/>
                <a:latin typeface="Arial" panose="020B0604020202020204" pitchFamily="34" charset="0"/>
              </a:rPr>
              <a:t> Slide </a:t>
            </a:r>
            <a:fld id="{D4D31546-6C22-4A95-BBE9-C3DCF16BC41C}" type="slidenum">
              <a:rPr lang="en-GB" altLang="en-US" sz="1200" b="1" smtClean="0">
                <a:solidFill>
                  <a:srgbClr val="000058"/>
                </a:solidFill>
                <a:effectLst/>
                <a:latin typeface="Arial" panose="020B0604020202020204" pitchFamily="34" charset="0"/>
              </a:rPr>
              <a:pPr algn="r" eaLnBrk="1" hangingPunct="1">
                <a:defRPr>
                  <a:effectLst/>
                </a:defRPr>
              </a:pPr>
              <a:t>‹#›</a:t>
            </a:fld>
            <a:endParaRPr lang="en-GB" altLang="en-US" sz="1200" b="1">
              <a:solidFill>
                <a:srgbClr val="000058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2" name="Picture 8" descr="UNECElogoDarkBlue200px">
            <a:extLst>
              <a:ext uri="{FF2B5EF4-FFF2-40B4-BE49-F238E27FC236}">
                <a16:creationId xmlns:a16="http://schemas.microsoft.com/office/drawing/2014/main" id="{E2F406AC-F79B-4D20-B18B-828786D35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>
            <a:extLst>
              <a:ext uri="{FF2B5EF4-FFF2-40B4-BE49-F238E27FC236}">
                <a16:creationId xmlns:a16="http://schemas.microsoft.com/office/drawing/2014/main" id="{0B992CB9-7E1B-4234-AC83-BCB8E44DA032}"/>
              </a:ext>
            </a:extLst>
          </p:cNvPr>
          <p:cNvSpPr>
            <a:spLocks noChangeShapeType="1"/>
          </p:cNvSpPr>
          <p:nvPr/>
        </p:nvSpPr>
        <p:spPr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effectLst/>
            </a:endParaRPr>
          </a:p>
        </p:txBody>
      </p:sp>
      <p:pic>
        <p:nvPicPr>
          <p:cNvPr id="1034" name="Picture 10" descr="UNECElogoDarkBlue200px">
            <a:extLst>
              <a:ext uri="{FF2B5EF4-FFF2-40B4-BE49-F238E27FC236}">
                <a16:creationId xmlns:a16="http://schemas.microsoft.com/office/drawing/2014/main" id="{74651A6D-0999-47DC-ACB7-4145F6920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425" y="228600"/>
            <a:ext cx="1044575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Line 11">
            <a:extLst>
              <a:ext uri="{FF2B5EF4-FFF2-40B4-BE49-F238E27FC236}">
                <a16:creationId xmlns:a16="http://schemas.microsoft.com/office/drawing/2014/main" id="{7C8E16DC-2C2F-4A38-A708-33C6163F95BF}"/>
              </a:ext>
            </a:extLst>
          </p:cNvPr>
          <p:cNvSpPr>
            <a:spLocks noChangeShapeType="1"/>
          </p:cNvSpPr>
          <p:nvPr/>
        </p:nvSpPr>
        <p:spPr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3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  <p:sldLayoutId id="2147484144" r:id="rId13"/>
  </p:sldLayoutIdLst>
  <p:transition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/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/>
          <a:latin typeface="Arial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/>
          <a:latin typeface="Arial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/>
          <a:latin typeface="Arial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/>
          <a:latin typeface="Arial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/>
          <a:latin typeface="Arial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/>
          <a:latin typeface="Arial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/>
          <a:latin typeface="Arial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/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anose="05000000000000000000" pitchFamily="2" charset="2"/>
        <a:buChar char="v"/>
        <a:defRPr sz="3200">
          <a:solidFill>
            <a:schemeClr val="tx1"/>
          </a:solidFill>
          <a:effectLst/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effectLst/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w"/>
        <a:defRPr sz="2400">
          <a:solidFill>
            <a:schemeClr val="tx1"/>
          </a:solidFill>
          <a:effectLst/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/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/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/>
          <a:latin typeface="+mn-lt"/>
          <a:ea typeface="ＭＳ Ｐゴシック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/>
          <a:latin typeface="+mn-lt"/>
          <a:ea typeface="ＭＳ Ｐゴシック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/>
          <a:latin typeface="+mn-lt"/>
          <a:ea typeface="ＭＳ Ｐゴシック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effectLst/>
          <a:latin typeface="+mn-lt"/>
          <a:ea typeface="ＭＳ Ｐゴシック" charset="0"/>
        </a:defRPr>
      </a:lvl9pPr>
    </p:bodyStyle>
    <p:otherStyle>
      <a:defPPr>
        <a:defRPr lang="da-DK">
          <a:effectLst/>
        </a:defRPr>
      </a:defPPr>
      <a:lvl1pPr marL="0" algn="l" defTabSz="4572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index.php?id=38175#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ece.org/index.php?id=4511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3155991-CE5D-4B64-83FC-67DBBE74BB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916113"/>
            <a:ext cx="8153400" cy="1524000"/>
          </a:xfrm>
          <a:effectLst/>
        </p:spPr>
        <p:txBody>
          <a:bodyPr/>
          <a:lstStyle/>
          <a:p>
            <a:pPr rtl="0" eaLnBrk="1" hangingPunct="1"/>
            <a:r>
              <a:rPr lang="ru-RU" sz="2400" b="1" i="0" u="none" strike="noStrike" dirty="0" smtId="4294967295">
                <a:solidFill>
                  <a:srgbClr val="000058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Семинар по индексам потребительских цен</a:t>
            </a:r>
            <a:br>
              <a:rPr lang="ru-RU" sz="2400" b="1" i="0" u="none" strike="noStrike" dirty="0" smtId="4294967295">
                <a:solidFill>
                  <a:srgbClr val="000058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</a:br>
            <a:r>
              <a:rPr lang="ru-RU" sz="2400" b="1" i="0" u="none" strike="noStrike" dirty="0" smtId="4294967295">
                <a:solidFill>
                  <a:srgbClr val="000058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 г. Минск, Беларусь, 11-13 сентября 2019 года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7661FE5-5BB7-4DD2-8924-111D41F05A1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3540092"/>
            <a:ext cx="8153400" cy="2133600"/>
          </a:xfrm>
          <a:effectLst/>
        </p:spPr>
        <p:txBody>
          <a:bodyPr/>
          <a:lstStyle/>
          <a:p>
            <a:pPr rtl="0" eaLnBrk="1" hangingPunct="1">
              <a:spcBef>
                <a:spcPts val="1175"/>
              </a:spcBef>
              <a:buFont typeface="Wingdings" panose="05000000000000000000" pitchFamily="2" charset="2"/>
              <a:buNone/>
            </a:pPr>
            <a:r>
              <a:rPr lang="ru-RU" sz="2000" b="1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Документация и коммуникация</a:t>
            </a:r>
          </a:p>
          <a:p>
            <a:pPr rtl="0" eaLnBrk="1" hangingPunct="1">
              <a:spcBef>
                <a:spcPts val="1175"/>
              </a:spcBef>
              <a:buFont typeface="Wingdings" panose="05000000000000000000" pitchFamily="2" charset="2"/>
              <a:buNone/>
            </a:pPr>
            <a:r>
              <a:rPr lang="ru-RU" sz="1800" b="1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Принципы официальной статистики,</a:t>
            </a:r>
            <a:br>
              <a:rPr lang="ru-RU" sz="1800" b="1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</a:br>
            <a:r>
              <a:rPr lang="ru-RU" sz="1800" b="1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 Типовая модель производства статистической информации (ТМПСИ)</a:t>
            </a:r>
            <a:br>
              <a:rPr lang="ru-RU" sz="1800" b="1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</a:br>
            <a:r>
              <a:rPr lang="ru-RU" sz="1800" b="1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 и Общий закон распределения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000" b="1" dirty="0">
              <a:solidFill>
                <a:srgbClr val="002060"/>
              </a:solidFill>
              <a:effectLst/>
              <a:ea typeface="ＭＳ Ｐゴシック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000" b="1" dirty="0">
              <a:solidFill>
                <a:srgbClr val="002060"/>
              </a:solidFill>
              <a:effectLst/>
              <a:ea typeface="ＭＳ Ｐゴシック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000" b="1" dirty="0">
              <a:solidFill>
                <a:srgbClr val="000058"/>
              </a:solidFill>
              <a:effectLst/>
              <a:ea typeface="ＭＳ Ｐゴシック" pitchFamily="34" charset="-128"/>
            </a:endParaRPr>
          </a:p>
          <a:p>
            <a:pPr rtl="0" eaLnBrk="1" hangingPunct="1">
              <a:buFont typeface="Wingdings" panose="05000000000000000000" pitchFamily="2" charset="2"/>
              <a:buNone/>
            </a:pPr>
            <a:r>
              <a:rPr lang="ru-RU" sz="1400" b="0" i="0" u="none" strike="noStrike" dirty="0" err="1" smtId="4294967295">
                <a:solidFill>
                  <a:srgbClr val="000058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Карстен</a:t>
            </a:r>
            <a:r>
              <a:rPr lang="ru-RU" sz="1400" b="0" i="0" u="none" strike="noStrike" dirty="0" smtId="4294967295">
                <a:solidFill>
                  <a:srgbClr val="000058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 </a:t>
            </a:r>
            <a:r>
              <a:rPr lang="ru-RU" sz="1400" b="0" i="0" u="none" strike="noStrike" dirty="0" err="1" smtId="4294967295">
                <a:solidFill>
                  <a:srgbClr val="000058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Болдсен</a:t>
            </a:r>
            <a:r>
              <a:rPr lang="ru-RU" sz="1400" b="0" i="0" u="none" strike="noStrike" dirty="0" smtId="4294967295">
                <a:solidFill>
                  <a:srgbClr val="000058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, ЕЭК ООН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688" y="119675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Европейская экономическая Комиссия </a:t>
            </a:r>
            <a:r>
              <a:rPr lang="ru-RU" sz="1600" dirty="0" smtClean="0"/>
              <a:t>ООН</a:t>
            </a:r>
          </a:p>
          <a:p>
            <a:r>
              <a:rPr lang="ru-RU" sz="1600" dirty="0"/>
              <a:t>Статистический отдел</a:t>
            </a:r>
            <a:endParaRPr lang="ru-RU" sz="16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A545D53-E1B7-4302-9671-479FE9906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354888" cy="762000"/>
          </a:xfrm>
          <a:effectLst/>
        </p:spPr>
        <p:txBody>
          <a:bodyPr/>
          <a:lstStyle/>
          <a:p>
            <a:pPr marL="457200" indent="-457200" rtl="0"/>
            <a: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Общий закон распределения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E0778F0-DABC-4CF7-BE6E-C3A3D5A90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83513" cy="4343400"/>
          </a:xfrm>
          <a:effectLst/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GB" sz="2400" b="1">
              <a:solidFill>
                <a:srgbClr val="800000"/>
              </a:solidFill>
              <a:effectLst/>
              <a:cs typeface="Times New Roman" pitchFamily="18" charset="0"/>
            </a:endParaRP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Одобрено КЕС в 2016 году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Рассчитан для стран ВЕКЦА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Содержит рекомендации и передовую практику для Национального статистического законодательства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Направлен на укрепление правовой базы национальных статистических систем, профессиональную независимость НСС и подготовку высококачественных статистических данных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US" sz="2000">
              <a:solidFill>
                <a:srgbClr val="00003E"/>
              </a:solidFill>
              <a:effectLst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GB" sz="2000">
              <a:solidFill>
                <a:srgbClr val="00003E"/>
              </a:solidFill>
              <a:effectLst/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A84AF3-913F-41D5-8C50-AD1F2559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"/>
          <a:stretch>
            <a:fillRect/>
          </a:stretch>
        </p:blipFill>
        <p:spPr>
          <a:xfrm>
            <a:off x="1036925" y="1247918"/>
            <a:ext cx="6830616" cy="410302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B717071-7ADF-46D4-BB0E-A3C3674A99A8}"/>
              </a:ext>
            </a:extLst>
          </p:cNvPr>
          <p:cNvSpPr txBox="1"/>
          <p:nvPr/>
        </p:nvSpPr>
        <p:spPr>
          <a:xfrm>
            <a:off x="1195388" y="1319213"/>
            <a:ext cx="6172200" cy="701675"/>
          </a:xfrm>
          <a:prstGeom prst="rect">
            <a:avLst/>
          </a:prstGeom>
          <a:effectLst/>
        </p:spPr>
        <p:txBody>
          <a:bodyPr lIns="68580" tIns="34290" rIns="68580" bIns="3429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>
                <a:effectLst/>
              </a:defRPr>
            </a:pPr>
            <a:r>
              <a:rPr lang="en-GB" sz="4500">
                <a:effectLst/>
              </a:rPr>
              <a:t/>
            </a:r>
            <a:br>
              <a:rPr lang="en-GB" sz="4500">
                <a:effectLst/>
              </a:rPr>
            </a:br>
            <a:r>
              <a:rPr lang="en-GB" sz="4500">
                <a:effectLst/>
              </a:rPr>
              <a:t/>
            </a:r>
            <a:br>
              <a:rPr lang="en-GB" sz="4500">
                <a:effectLst/>
              </a:rPr>
            </a:br>
            <a:endParaRPr lang="en-GB" sz="4500">
              <a:effectLst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93D21B2-D871-436F-8C72-C16184D06497}"/>
              </a:ext>
            </a:extLst>
          </p:cNvPr>
          <p:cNvSpPr/>
          <p:nvPr/>
        </p:nvSpPr>
        <p:spPr>
          <a:xfrm>
            <a:off x="1789551" y="991700"/>
            <a:ext cx="5292588" cy="658278"/>
          </a:xfrm>
          <a:prstGeom prst="roundRect">
            <a:avLst/>
          </a:prstGeom>
          <a:solidFill>
            <a:srgbClr val="13317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  <a:extrusionClr>
              <a:prstClr val="black"/>
            </a:extrusionClr>
            <a:contourClr>
              <a:prstClr val="black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>
                <a:effectLst/>
              </a:defRPr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Ключевые элементы современного статистического закона</a:t>
            </a:r>
          </a:p>
        </p:txBody>
      </p:sp>
      <p:pic>
        <p:nvPicPr>
          <p:cNvPr id="25607" name="Picture 6">
            <a:extLst>
              <a:ext uri="{FF2B5EF4-FFF2-40B4-BE49-F238E27FC236}">
                <a16:creationId xmlns:a16="http://schemas.microsoft.com/office/drawing/2014/main" id="{7CD150BB-D547-45CE-AD7E-9B965B63F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3" y="2182813"/>
            <a:ext cx="2808287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7">
            <a:extLst>
              <a:ext uri="{FF2B5EF4-FFF2-40B4-BE49-F238E27FC236}">
                <a16:creationId xmlns:a16="http://schemas.microsoft.com/office/drawing/2014/main" id="{6838C639-5CD2-4BD8-A728-136BBBBCD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8" y="1690688"/>
            <a:ext cx="280828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8">
            <a:extLst>
              <a:ext uri="{FF2B5EF4-FFF2-40B4-BE49-F238E27FC236}">
                <a16:creationId xmlns:a16="http://schemas.microsoft.com/office/drawing/2014/main" id="{71F3C3CB-4347-48B3-A440-76E22C8A4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113" y="2668588"/>
            <a:ext cx="2808287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30BA0715-9296-4CA6-9EE2-795EE4058B16}"/>
              </a:ext>
            </a:extLst>
          </p:cNvPr>
          <p:cNvSpPr/>
          <p:nvPr/>
        </p:nvSpPr>
        <p:spPr>
          <a:xfrm>
            <a:off x="2240054" y="2202137"/>
            <a:ext cx="3105000" cy="540000"/>
          </a:xfrm>
          <a:prstGeom prst="flowChartConnector">
            <a:avLst/>
          </a:prstGeom>
          <a:solidFill>
            <a:srgbClr val="3166C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  <a:extrusionClr>
              <a:prstClr val="black"/>
            </a:extrusionClr>
            <a:contourClr>
              <a:prstClr val="black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auto">
              <a:spcBef>
                <a:spcPct val="0"/>
              </a:spcBef>
              <a:spcAft>
                <a:spcPct val="0"/>
              </a:spcAft>
              <a:defRPr>
                <a:effectLst/>
              </a:defRPr>
            </a:pPr>
            <a:endParaRPr lang="en-GB" sz="1500">
              <a:solidFill>
                <a:srgbClr val="FFFFFF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6D700C-598E-48F3-BCF4-B7A4C40DE0E9}"/>
              </a:ext>
            </a:extLst>
          </p:cNvPr>
          <p:cNvSpPr txBox="1"/>
          <p:nvPr/>
        </p:nvSpPr>
        <p:spPr>
          <a:xfrm>
            <a:off x="2152604" y="2295525"/>
            <a:ext cx="3270342" cy="244084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rtl="0">
              <a:defRPr>
                <a:effectLst/>
              </a:defRPr>
            </a:pP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Основные принципы официальной статистики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CCEC615E-4637-4696-ACD6-2B1A3D54F98D}"/>
              </a:ext>
            </a:extLst>
          </p:cNvPr>
          <p:cNvSpPr/>
          <p:nvPr/>
        </p:nvSpPr>
        <p:spPr>
          <a:xfrm>
            <a:off x="1778598" y="1726688"/>
            <a:ext cx="2970000" cy="486000"/>
          </a:xfrm>
          <a:prstGeom prst="flowChartConnector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  <a:extrusionClr>
              <a:prstClr val="black"/>
            </a:extrusionClr>
            <a:contourClr>
              <a:prstClr val="black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auto">
              <a:spcBef>
                <a:spcPct val="0"/>
              </a:spcBef>
              <a:spcAft>
                <a:spcPct val="0"/>
              </a:spcAft>
              <a:defRPr>
                <a:effectLst/>
              </a:defRPr>
            </a:pPr>
            <a:endParaRPr lang="en-GB" sz="1500">
              <a:solidFill>
                <a:srgbClr val="FFFFFF"/>
              </a:solidFill>
              <a:effectLst/>
            </a:endParaRP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B89DCFB0-645B-45CE-BB0B-9C7DB127FBA0}"/>
              </a:ext>
            </a:extLst>
          </p:cNvPr>
          <p:cNvSpPr/>
          <p:nvPr/>
        </p:nvSpPr>
        <p:spPr>
          <a:xfrm>
            <a:off x="2616233" y="2719521"/>
            <a:ext cx="3305370" cy="53488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  <a:extrusionClr>
              <a:prstClr val="black"/>
            </a:extrusionClr>
            <a:contourClr>
              <a:prstClr val="black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auto">
              <a:spcBef>
                <a:spcPct val="0"/>
              </a:spcBef>
              <a:spcAft>
                <a:spcPct val="0"/>
              </a:spcAft>
              <a:defRPr>
                <a:effectLst/>
              </a:defRPr>
            </a:pPr>
            <a:endParaRPr lang="en-GB" sz="1500">
              <a:solidFill>
                <a:srgbClr val="FFFFFF"/>
              </a:solidFill>
              <a:effectLst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B6C4EF-F52D-477C-9DBA-82534777F329}"/>
              </a:ext>
            </a:extLst>
          </p:cNvPr>
          <p:cNvSpPr txBox="1"/>
          <p:nvPr/>
        </p:nvSpPr>
        <p:spPr>
          <a:xfrm>
            <a:off x="2003690" y="1784350"/>
            <a:ext cx="2649008" cy="396636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rtl="0">
              <a:defRPr>
                <a:effectLst/>
              </a:defRPr>
            </a:pP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Национальная система статистики,</a:t>
            </a:r>
            <a:b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</a:b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 ее обязанности и права</a:t>
            </a:r>
          </a:p>
        </p:txBody>
      </p:sp>
      <p:pic>
        <p:nvPicPr>
          <p:cNvPr id="25621" name="Picture 14">
            <a:extLst>
              <a:ext uri="{FF2B5EF4-FFF2-40B4-BE49-F238E27FC236}">
                <a16:creationId xmlns:a16="http://schemas.microsoft.com/office/drawing/2014/main" id="{8FDF1912-3F5D-4E55-AE21-9605FB66A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863" y="3155950"/>
            <a:ext cx="280828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2" name="Picture 15">
            <a:extLst>
              <a:ext uri="{FF2B5EF4-FFF2-40B4-BE49-F238E27FC236}">
                <a16:creationId xmlns:a16="http://schemas.microsoft.com/office/drawing/2014/main" id="{7A77D5F0-1996-4262-B69B-030E781FB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8" y="3689350"/>
            <a:ext cx="280828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27C4C3-6C2C-4349-832A-507F4DCD8E3F}"/>
              </a:ext>
            </a:extLst>
          </p:cNvPr>
          <p:cNvSpPr txBox="1"/>
          <p:nvPr/>
        </p:nvSpPr>
        <p:spPr>
          <a:xfrm>
            <a:off x="2867208" y="2760663"/>
            <a:ext cx="2812685" cy="396636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rtl="0">
              <a:defRPr>
                <a:effectLst/>
              </a:defRPr>
            </a:pP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Гарантии профессиональной независимости </a:t>
            </a:r>
            <a:b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</a:b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и Главный статистик</a:t>
            </a: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A3F1E10A-845B-49EE-8995-CA4FDD12F8C4}"/>
              </a:ext>
            </a:extLst>
          </p:cNvPr>
          <p:cNvSpPr/>
          <p:nvPr/>
        </p:nvSpPr>
        <p:spPr>
          <a:xfrm>
            <a:off x="3179906" y="3249706"/>
            <a:ext cx="2970000" cy="502349"/>
          </a:xfrm>
          <a:prstGeom prst="flowChartConnector">
            <a:avLst/>
          </a:prstGeom>
          <a:solidFill>
            <a:srgbClr val="0099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  <a:extrusionClr>
              <a:prstClr val="black"/>
            </a:extrusionClr>
            <a:contourClr>
              <a:prstClr val="black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auto">
              <a:spcBef>
                <a:spcPct val="0"/>
              </a:spcBef>
              <a:spcAft>
                <a:spcPct val="0"/>
              </a:spcAft>
              <a:defRPr>
                <a:effectLst/>
              </a:defRPr>
            </a:pPr>
            <a:endParaRPr lang="en-GB" sz="1500">
              <a:solidFill>
                <a:srgbClr val="FFFFFF"/>
              </a:solidFill>
              <a:effectLst/>
            </a:endParaRPr>
          </a:p>
        </p:txBody>
      </p:sp>
      <p:pic>
        <p:nvPicPr>
          <p:cNvPr id="25627" name="Picture 18">
            <a:extLst>
              <a:ext uri="{FF2B5EF4-FFF2-40B4-BE49-F238E27FC236}">
                <a16:creationId xmlns:a16="http://schemas.microsoft.com/office/drawing/2014/main" id="{5F5FC5E3-E10D-48A8-9FE6-284B66D36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050" y="4181475"/>
            <a:ext cx="2808288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7BC4585-ADB1-4C22-89CE-B824CDAE05F5}"/>
              </a:ext>
            </a:extLst>
          </p:cNvPr>
          <p:cNvSpPr txBox="1"/>
          <p:nvPr/>
        </p:nvSpPr>
        <p:spPr>
          <a:xfrm>
            <a:off x="3507237" y="3305175"/>
            <a:ext cx="2277163" cy="396636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rtl="0">
              <a:defRPr>
                <a:effectLst/>
              </a:defRPr>
            </a:pP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Стратегическая координация и программирование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D97A9E15-28AE-435E-976C-695A2E54E0AC}"/>
              </a:ext>
            </a:extLst>
          </p:cNvPr>
          <p:cNvSpPr/>
          <p:nvPr/>
        </p:nvSpPr>
        <p:spPr>
          <a:xfrm>
            <a:off x="3518073" y="3764117"/>
            <a:ext cx="2970000" cy="48600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  <a:extrusionClr>
              <a:prstClr val="black"/>
            </a:extrusionClr>
            <a:contourClr>
              <a:prstClr val="black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auto">
              <a:spcBef>
                <a:spcPct val="0"/>
              </a:spcBef>
              <a:spcAft>
                <a:spcPct val="0"/>
              </a:spcAft>
              <a:defRPr>
                <a:effectLst/>
              </a:defRPr>
            </a:pPr>
            <a:endParaRPr lang="en-GB" sz="1500">
              <a:solidFill>
                <a:srgbClr val="FFFFFF"/>
              </a:solidFill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7F726F-3B6A-4B0B-8294-B577B6620861}"/>
              </a:ext>
            </a:extLst>
          </p:cNvPr>
          <p:cNvSpPr txBox="1"/>
          <p:nvPr/>
        </p:nvSpPr>
        <p:spPr>
          <a:xfrm>
            <a:off x="3716616" y="3803650"/>
            <a:ext cx="2620406" cy="396636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rtl="0">
              <a:defRPr>
                <a:effectLst/>
              </a:defRPr>
            </a:pP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Строгий мандат на доступ к данным,</a:t>
            </a:r>
            <a:b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</a:b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 строгая конфиденциальность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7A71335B-D8FE-49AB-B579-50E3F2166234}"/>
              </a:ext>
            </a:extLst>
          </p:cNvPr>
          <p:cNvSpPr/>
          <p:nvPr/>
        </p:nvSpPr>
        <p:spPr>
          <a:xfrm>
            <a:off x="4051564" y="4221904"/>
            <a:ext cx="2970000" cy="486000"/>
          </a:xfrm>
          <a:prstGeom prst="flowChartConnector">
            <a:avLst/>
          </a:prstGeom>
          <a:solidFill>
            <a:srgbClr val="66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  <a:extrusionClr>
              <a:prstClr val="black"/>
            </a:extrusionClr>
            <a:contourClr>
              <a:prstClr val="black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auto">
              <a:spcBef>
                <a:spcPct val="0"/>
              </a:spcBef>
              <a:spcAft>
                <a:spcPct val="0"/>
              </a:spcAft>
              <a:defRPr>
                <a:effectLst/>
              </a:defRPr>
            </a:pPr>
            <a:endParaRPr lang="en-GB" sz="1500">
              <a:solidFill>
                <a:srgbClr val="FFFFFF"/>
              </a:solidFill>
              <a:effectLst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64CB75-D0B7-4EAC-85AC-85A2CB0007EF}"/>
              </a:ext>
            </a:extLst>
          </p:cNvPr>
          <p:cNvSpPr txBox="1"/>
          <p:nvPr/>
        </p:nvSpPr>
        <p:spPr>
          <a:xfrm>
            <a:off x="4466088" y="4260850"/>
            <a:ext cx="2277163" cy="244084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rtl="0">
              <a:defRPr>
                <a:effectLst/>
              </a:defRPr>
            </a:pP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Приверженность качеству и оценка</a:t>
            </a:r>
          </a:p>
        </p:txBody>
      </p:sp>
      <p:pic>
        <p:nvPicPr>
          <p:cNvPr id="25637" name="Picture 24">
            <a:extLst>
              <a:ext uri="{FF2B5EF4-FFF2-40B4-BE49-F238E27FC236}">
                <a16:creationId xmlns:a16="http://schemas.microsoft.com/office/drawing/2014/main" id="{72487AA7-9EF5-48C4-ABA2-96F855D17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0" y="4660900"/>
            <a:ext cx="2808288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8F962E55-C3F9-4F55-ADFC-2B472FD7314B}"/>
              </a:ext>
            </a:extLst>
          </p:cNvPr>
          <p:cNvSpPr/>
          <p:nvPr/>
        </p:nvSpPr>
        <p:spPr>
          <a:xfrm>
            <a:off x="4490181" y="4701092"/>
            <a:ext cx="2970000" cy="486000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  <a:extrusionClr>
              <a:prstClr val="black"/>
            </a:extrusionClr>
            <a:contourClr>
              <a:prstClr val="black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auto">
              <a:spcBef>
                <a:spcPct val="0"/>
              </a:spcBef>
              <a:spcAft>
                <a:spcPct val="0"/>
              </a:spcAft>
              <a:defRPr>
                <a:effectLst/>
              </a:defRPr>
            </a:pPr>
            <a:endParaRPr lang="en-GB" sz="1500">
              <a:solidFill>
                <a:srgbClr val="FFFFFF"/>
              </a:solidFill>
              <a:effectLst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665AA1-FFAB-482A-A5A5-D6EC14CB8006}"/>
              </a:ext>
            </a:extLst>
          </p:cNvPr>
          <p:cNvSpPr txBox="1"/>
          <p:nvPr/>
        </p:nvSpPr>
        <p:spPr>
          <a:xfrm>
            <a:off x="4904237" y="4740275"/>
            <a:ext cx="2278752" cy="396636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rtl="0">
              <a:defRPr>
                <a:effectLst/>
              </a:defRPr>
            </a:pP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Обслуживание пользователей и коммуникация</a:t>
            </a:r>
          </a:p>
        </p:txBody>
      </p:sp>
      <p:pic>
        <p:nvPicPr>
          <p:cNvPr id="25642" name="Picture 27">
            <a:extLst>
              <a:ext uri="{FF2B5EF4-FFF2-40B4-BE49-F238E27FC236}">
                <a16:creationId xmlns:a16="http://schemas.microsoft.com/office/drawing/2014/main" id="{8B35CC9A-F896-4B48-9C37-31F7DF0EF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350" y="5145088"/>
            <a:ext cx="28082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452C1231-001A-4218-AE4A-181F637E48EA}"/>
              </a:ext>
            </a:extLst>
          </p:cNvPr>
          <p:cNvSpPr/>
          <p:nvPr/>
        </p:nvSpPr>
        <p:spPr>
          <a:xfrm>
            <a:off x="5055404" y="5184773"/>
            <a:ext cx="2970000" cy="4860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  <a:extrusionClr>
              <a:prstClr val="black"/>
            </a:extrusionClr>
            <a:contourClr>
              <a:prstClr val="black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auto">
              <a:spcBef>
                <a:spcPct val="0"/>
              </a:spcBef>
              <a:spcAft>
                <a:spcPct val="0"/>
              </a:spcAft>
              <a:defRPr>
                <a:effectLst/>
              </a:defRPr>
            </a:pPr>
            <a:endParaRPr lang="en-GB" sz="1500">
              <a:solidFill>
                <a:srgbClr val="FFFFFF"/>
              </a:solidFill>
              <a:effectLst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815748C-DA79-454E-8440-50AB4ADFD1EF}"/>
              </a:ext>
            </a:extLst>
          </p:cNvPr>
          <p:cNvSpPr txBox="1"/>
          <p:nvPr/>
        </p:nvSpPr>
        <p:spPr>
          <a:xfrm>
            <a:off x="5469387" y="5224463"/>
            <a:ext cx="2278752" cy="549189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rtl="0">
              <a:defRPr>
                <a:effectLst/>
              </a:defRPr>
            </a:pP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Развитие статистики совместно</a:t>
            </a:r>
            <a:b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</a:br>
            <a:r>
              <a:rPr lang="ru-RU" sz="1000" b="0" i="0" u="none" strike="noStrike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 с национальными и международными партнерами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C8DC463-7654-49F3-BCC4-00A92061A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354888" cy="762000"/>
          </a:xfrm>
          <a:effectLst/>
        </p:spPr>
        <p:txBody>
          <a:bodyPr/>
          <a:lstStyle/>
          <a:p>
            <a:pPr marL="457200" indent="-457200" rtl="0"/>
            <a: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Общий закон распределения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E0778F0-DABC-4CF7-BE6E-C3A3D5A90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0973" y="1484784"/>
            <a:ext cx="7783513" cy="4343400"/>
          </a:xfrm>
          <a:effectLst/>
        </p:spPr>
        <p:txBody>
          <a:bodyPr/>
          <a:lstStyle/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Полностью соответствует основополагающим принципам официальной статистики и Кодексу норм европейской статистики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Повышает доверие общественности и способствует использованию официальной статистики 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Обеспечивает типовую и ключевую справку при внесении изменений в Национальное статистическое законодательство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Нуждается в корректировке с учетом законодательных условий каждой страны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Поощряет внедрение новых перспективных методов, например повторное использование данных, </a:t>
            </a:r>
            <a:r>
              <a:rPr lang="ru-RU" sz="2000" b="0" i="0" u="none" strike="noStrike" dirty="0" err="1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микроданных</a:t>
            </a: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для научных исследований…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r>
              <a:rPr lang="en-US" sz="2000" dirty="0">
                <a:solidFill>
                  <a:srgbClr val="00003E"/>
                </a:solidFill>
                <a:effectLst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GB" sz="2000" dirty="0">
              <a:solidFill>
                <a:srgbClr val="00003E"/>
              </a:solidFill>
              <a:effectLst/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7C9936F-B3BA-47C4-8F7F-7FFF5B25A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354888" cy="762000"/>
          </a:xfrm>
          <a:effectLst/>
        </p:spPr>
        <p:txBody>
          <a:bodyPr/>
          <a:lstStyle/>
          <a:p>
            <a:pPr marL="457200" indent="-457200" rtl="0"/>
            <a: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Подробная информация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E0778F0-DABC-4CF7-BE6E-C3A3D5A90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83513" cy="4343400"/>
          </a:xfrm>
          <a:effectLst/>
        </p:spPr>
        <p:txBody>
          <a:bodyPr/>
          <a:lstStyle/>
          <a:p>
            <a:pPr marL="0" indent="0" rtl="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Times New Roman"/>
              </a:rPr>
              <a:t>ТМПСИ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Руководство и более подробная информация о том, как использовать ТМПСИ доступны на английском и русском языках 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hlinkClick r:id="rId3"/>
              </a:rPr>
              <a:t>https://statswiki.unece.org/display/GSBPM</a:t>
            </a:r>
          </a:p>
          <a:p>
            <a:pPr marL="609600" indent="-60960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endParaRPr lang="en-US" sz="2000">
              <a:solidFill>
                <a:srgbClr val="00003E"/>
              </a:solidFill>
              <a:effectLst/>
              <a:hlinkClick r:id="rId3"/>
            </a:endParaRPr>
          </a:p>
          <a:p>
            <a:pPr marL="0" indent="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r>
              <a:rPr lang="ru-RU" sz="20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Общий закон распределения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Английская, французская и русская версии доступны на сайте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hlinkClick r:id="rId4"/>
              </a:rPr>
              <a:t>http://www.unece.org/index.php?id=45114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US" sz="2000">
              <a:solidFill>
                <a:srgbClr val="00003E"/>
              </a:solidFill>
              <a:effectLst/>
            </a:endParaRP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US" sz="2000">
              <a:solidFill>
                <a:srgbClr val="00003E"/>
              </a:solidFill>
              <a:effectLst/>
              <a:hlinkClick r:id="rId3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GB" sz="2000">
              <a:solidFill>
                <a:srgbClr val="00003E"/>
              </a:solidFill>
              <a:effectLst/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092899B-9332-4A76-AAAF-108ACA7F2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86600" cy="762000"/>
          </a:xfrm>
          <a:effectLst/>
        </p:spPr>
        <p:txBody>
          <a:bodyPr/>
          <a:lstStyle/>
          <a:p>
            <a:pPr eaLnBrk="1" hangingPunct="1"/>
            <a:endParaRPr lang="en-GB" altLang="en-US" sz="3200">
              <a:solidFill>
                <a:schemeClr val="hlink"/>
              </a:solidFill>
              <a:effectLst/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4C7676F-D6E4-475D-A302-6B0BDB202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SzTx/>
              <a:buFontTx/>
              <a:buAutoNum type="arabicPeriod"/>
            </a:pPr>
            <a:endParaRPr lang="en-GB" altLang="en-US" sz="2000" b="1">
              <a:solidFill>
                <a:srgbClr val="000066"/>
              </a:solidFill>
              <a:effectLst/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SzTx/>
              <a:buFontTx/>
              <a:buAutoNum type="arabicPeriod"/>
            </a:pPr>
            <a:endParaRPr lang="en-GB" altLang="en-US" sz="2000" b="1">
              <a:solidFill>
                <a:srgbClr val="000066"/>
              </a:solidFill>
              <a:effectLst/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SzTx/>
              <a:buFontTx/>
              <a:buAutoNum type="arabicPeriod"/>
            </a:pPr>
            <a:endParaRPr lang="en-GB" altLang="en-US" sz="2000" b="1">
              <a:solidFill>
                <a:srgbClr val="000066"/>
              </a:solidFill>
              <a:effectLst/>
              <a:ea typeface="ＭＳ Ｐゴシック" pitchFamily="34" charset="-128"/>
            </a:endParaRPr>
          </a:p>
          <a:p>
            <a:pPr marL="609600" indent="-609600" rtl="0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SzTx/>
              <a:buFontTx/>
              <a:buAutoNum type="arabicPeriod"/>
            </a:pPr>
            <a:r>
              <a:rPr lang="ru-RU" sz="2000" b="1" i="0" u="none" strike="noStrike" smtId="4294967295">
                <a:solidFill>
                  <a:srgbClr val="000066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Принципы официальной статистики </a:t>
            </a:r>
          </a:p>
          <a:p>
            <a:pPr marL="609600" indent="-609600" rtl="0" eaLnBrk="1" hangingPunct="1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SzTx/>
              <a:buFontTx/>
              <a:buAutoNum type="arabicPeriod"/>
            </a:pPr>
            <a:r>
              <a:rPr lang="ru-RU" sz="2000" b="1" i="0" u="none" strike="noStrike" smtId="4294967295">
                <a:solidFill>
                  <a:srgbClr val="000066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Типовая модель производства статистической информации - ТМПСИ</a:t>
            </a:r>
          </a:p>
          <a:p>
            <a:pPr marL="609600" indent="-609600" rtl="0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SzTx/>
              <a:buFontTx/>
              <a:buAutoNum type="arabicPeriod"/>
            </a:pPr>
            <a:r>
              <a:rPr lang="ru-RU" sz="2000" b="1" i="0" u="none" strike="noStrike" smtId="4294967295">
                <a:solidFill>
                  <a:srgbClr val="000066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Общий закон распределения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158D749-49E1-4B89-8E85-FC3D27104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38213"/>
            <a:ext cx="7354888" cy="762000"/>
          </a:xfrm>
          <a:effectLst/>
        </p:spPr>
        <p:txBody>
          <a:bodyPr/>
          <a:lstStyle/>
          <a:p>
            <a:pPr rtl="0" eaLnBrk="1" hangingPunct="1"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Принципы официальной статистики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F6BEC37-D991-4E3B-B98F-148AB7EB3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Times New Roman"/>
              </a:rPr>
              <a:t>Приняты Генеральной Ассамблеей ООН в 2014 году</a:t>
            </a:r>
          </a:p>
          <a:p>
            <a:pPr marL="0" indent="0" rtl="0" eaLnBrk="1" hangingPunct="1">
              <a:spcBef>
                <a:spcPts val="12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Принцип 1. Актуальность, беспристрастность и равный доступ</a:t>
            </a:r>
          </a:p>
          <a:p>
            <a:pPr marL="400050" lvl="1" indent="0" rtl="0" eaLnBrk="1" hangingPunct="1">
              <a:spcBef>
                <a:spcPts val="600"/>
              </a:spcBef>
              <a:spcAft>
                <a:spcPts val="600"/>
              </a:spcAft>
              <a:buSzPct val="90000"/>
              <a:buFontTx/>
              <a:buNone/>
              <a:defRPr>
                <a:effectLst/>
              </a:defRPr>
            </a:pPr>
            <a:r>
              <a:rPr lang="ru-RU" sz="1600" b="1" i="0" u="none" strike="noStrike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ru-RU" sz="2000" b="0" i="0" u="none" strike="noStrike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«Официальная статистика является неотъемлемым элементом информационной системы демократического общества, предоставляя правительству, экономике и общественности данные об экономической, демографической, социальной и экологической ситуации. С этой целью официальные статистические данные, отвечающие критерию практической полезности, должны собираться и предоставляться на беспристрастной основе официальными статистическими бюро в целях соблюдения прав граждан на публичную информацию».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GB" sz="2000">
              <a:solidFill>
                <a:srgbClr val="00003E"/>
              </a:solidFill>
              <a:effectLst/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D164A7A-35F9-4C4F-A7BC-E289EBBAC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38213"/>
            <a:ext cx="7354888" cy="762000"/>
          </a:xfrm>
          <a:effectLst/>
        </p:spPr>
        <p:txBody>
          <a:bodyPr/>
          <a:lstStyle/>
          <a:p>
            <a:pPr rtl="0" eaLnBrk="1" hangingPunct="1"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Фундаментальные принципы официальной статистики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F6BEC37-D991-4E3B-B98F-148AB7EB3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GB" sz="2000"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>
                  <a:extLst/>
                </a:blip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Times New Roman"/>
              </a:rPr>
              <a:t>Национальная статистическая служба принимает решения по статистическим методам и процедурам, основанным на строго профессиональной основе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>
                  <a:extLst/>
                </a:blip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Times New Roman"/>
              </a:rPr>
              <a:t>Конфиденциальность: данные используются только в статистических целях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Blip>
                <a:blip r:embed="rId2">
                  <a:extLst/>
                </a:blip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Times New Roman"/>
              </a:rPr>
              <a:t>Официальная статистика должна быть подготовлена эффективно </a:t>
            </a:r>
          </a:p>
          <a:p>
            <a:pPr marL="800100" lvl="2" indent="0" rtl="0" eaLnBrk="1" hangingPunct="1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r>
              <a:rPr lang="ru-RU" sz="1200" b="0" i="0" u="none" strike="noStrike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-</a:t>
            </a:r>
            <a:r>
              <a:rPr lang="ru-RU" sz="1800" b="0" i="0" u="none" strike="noStrike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Требует доступа к соответствующим источникам данных и сотрудничества с другими организациями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>
                  <a:extLst/>
                </a:blip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Times New Roman"/>
              </a:rPr>
              <a:t>Статистические данные должны быть общедоступны на на объективной основе для всех пользователей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GB" sz="2000">
              <a:solidFill>
                <a:srgbClr val="00003E"/>
              </a:solidFill>
              <a:effectLst/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BF79A25-E196-4A73-8091-D9F9A798E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38213"/>
            <a:ext cx="7354888" cy="762000"/>
          </a:xfrm>
          <a:effectLst/>
        </p:spPr>
        <p:txBody>
          <a:bodyPr/>
          <a:lstStyle/>
          <a:p>
            <a:pPr rtl="0" eaLnBrk="1" hangingPunct="1"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Публикация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F6BEC37-D991-4E3B-B98F-148AB7EB3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GB" sz="1600" dirty="0"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>
                  <a:extLst/>
                </a:blip>
              </a:buBlip>
              <a:defRPr>
                <a:effectLst/>
              </a:defRPr>
            </a:pPr>
            <a:r>
              <a:rPr lang="ru-RU" sz="1600" b="0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Times New Roman"/>
              </a:rPr>
              <a:t>Пользователи должны получать доступ к статистике одновременно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>
                  <a:extLst/>
                </a:blip>
              </a:buBlip>
              <a:defRPr>
                <a:effectLst/>
              </a:defRPr>
            </a:pPr>
            <a:r>
              <a:rPr lang="ru-RU" sz="1600" b="0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ИПЦ должны быть доступны </a:t>
            </a:r>
          </a:p>
          <a:p>
            <a:pPr lvl="1" rtl="0" eaLnBrk="1" hangingPunct="1">
              <a:spcBef>
                <a:spcPct val="0"/>
              </a:spcBef>
              <a:spcAft>
                <a:spcPts val="600"/>
              </a:spcAft>
              <a:buSzPct val="90000"/>
              <a:buFontTx/>
              <a:buChar char="-"/>
              <a:defRPr>
                <a:effectLst/>
              </a:defRPr>
            </a:pPr>
            <a:r>
              <a:rPr lang="ru-RU" sz="1600" b="0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 удобном для пользователя формате</a:t>
            </a:r>
          </a:p>
          <a:p>
            <a:pPr lvl="1" rtl="0" eaLnBrk="1" hangingPunct="1">
              <a:spcBef>
                <a:spcPct val="0"/>
              </a:spcBef>
              <a:spcAft>
                <a:spcPts val="600"/>
              </a:spcAft>
              <a:buSzPct val="90000"/>
              <a:buFontTx/>
              <a:buChar char="-"/>
              <a:defRPr>
                <a:effectLst/>
              </a:defRPr>
            </a:pPr>
            <a:r>
              <a:rPr lang="ru-RU" sz="1600" b="0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 виде временных рядов с фиксированным индексом базисного периода</a:t>
            </a:r>
          </a:p>
          <a:p>
            <a:pPr lvl="1" rtl="0" eaLnBrk="1" hangingPunct="1">
              <a:spcBef>
                <a:spcPct val="0"/>
              </a:spcBef>
              <a:spcAft>
                <a:spcPts val="1200"/>
              </a:spcAft>
              <a:buSzPct val="90000"/>
              <a:buFontTx/>
              <a:buChar char="-"/>
              <a:defRPr>
                <a:effectLst/>
              </a:defRPr>
            </a:pPr>
            <a:r>
              <a:rPr lang="ru-RU" sz="1600" b="0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длительные временные ряды-рекомендуется минимум 5 лет 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>
                  <a:extLst/>
                </a:blip>
              </a:buBlip>
              <a:defRPr>
                <a:effectLst/>
              </a:defRPr>
            </a:pPr>
            <a:r>
              <a:rPr lang="ru-RU" sz="1600" b="0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публикация только ежемесячных сравнений текущего периода с предыдущим периодом или совокупных рядов не подходит для анализа временных рядов.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>
                  <a:extLst/>
                </a:blip>
              </a:buBlip>
              <a:defRPr>
                <a:effectLst/>
              </a:defRPr>
            </a:pPr>
            <a:r>
              <a:rPr lang="ru-RU" sz="1600" b="0" i="0" u="none" strike="noStrike" dirty="0" smtId="4294967295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Times New Roman"/>
              </a:rPr>
              <a:t>Документация о методах и процессах должна быть доступна для облегчения правильного понимания и использования статистических данных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GB" sz="1600" dirty="0">
              <a:solidFill>
                <a:srgbClr val="00003E"/>
              </a:solidFill>
              <a:effectLst/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9EDE6D7-A454-41FC-ADE5-4A0F6D6110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7354888" cy="647700"/>
          </a:xfrm>
          <a:effectLst/>
        </p:spPr>
        <p:txBody>
          <a:bodyPr/>
          <a:lstStyle/>
          <a:p>
            <a:pPr marL="457200" indent="-457200" rtl="0"/>
            <a:r>
              <a:rPr lang="ru-RU" sz="20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Типовая модель производства статистической информации, ТМПСИ</a:t>
            </a:r>
            <a: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/>
            </a:r>
            <a:b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</a:br>
            <a:endParaRPr lang="ru-RU" sz="2400" b="1" i="0" u="none" strike="noStrike" smtId="4294967295">
              <a:solidFill>
                <a:srgbClr val="800000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  <a:ea typeface="ＭＳ Ｐゴシック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F6BEC37-D991-4E3B-B98F-148AB7EB3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Times New Roman"/>
              </a:rPr>
              <a:t>Различает 8 этапов статистического производства и подпроцессов в рамках каждого этапа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Times New Roman"/>
              </a:rPr>
              <a:t>Новая версия (5.1) от января 2019 года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US" sz="2000">
              <a:solidFill>
                <a:srgbClr val="00003E"/>
              </a:solidFill>
              <a:effectLst/>
            </a:endParaRPr>
          </a:p>
          <a:p>
            <a:pPr marL="0" indent="0" rtl="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r>
              <a:rPr lang="ru-RU" sz="20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Зачем нужна ТМПСИ? 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Чтобы определять и описывать статистические процессы согласованным образом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Для сравнения и оценки критериев процессов внутри и между организациями</a:t>
            </a:r>
          </a:p>
          <a:p>
            <a:pPr marL="609600" indent="-609600" rtl="0" eaLnBrk="1" hangingPunct="1"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Чтобы принимать более эффективные решения по производственным системам и организации ресурсов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GB" sz="2400">
              <a:solidFill>
                <a:srgbClr val="00003E"/>
              </a:solidFill>
              <a:effectLst/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94CB29-8303-4BEF-8A0F-32F54598978B}"/>
              </a:ext>
            </a:extLst>
          </p:cNvPr>
          <p:cNvSpPr txBox="1"/>
          <p:nvPr/>
        </p:nvSpPr>
        <p:spPr>
          <a:xfrm>
            <a:off x="395288" y="476250"/>
            <a:ext cx="5838308" cy="457657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rtl="0" eaLnBrk="1" hangingPunct="1">
              <a:defRPr>
                <a:effectLst/>
              </a:defRPr>
            </a:pPr>
            <a: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ТМПСИ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" y="1484784"/>
            <a:ext cx="9134475" cy="463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0477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A2B7AD-1664-41F7-B123-461511D7AFCB}"/>
              </a:ext>
            </a:extLst>
          </p:cNvPr>
          <p:cNvSpPr txBox="1"/>
          <p:nvPr/>
        </p:nvSpPr>
        <p:spPr>
          <a:xfrm>
            <a:off x="395288" y="476250"/>
            <a:ext cx="5838308" cy="457657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rtl="0" eaLnBrk="1" hangingPunct="1">
              <a:defRPr>
                <a:effectLst/>
              </a:defRPr>
            </a:pPr>
            <a: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ТМПСИ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0FC8A32-1A09-477B-8A9F-22D299B92067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484313"/>
            <a:ext cx="7783513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5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SzPct val="80000"/>
              <a:buChar char="•"/>
              <a:defRPr sz="280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None/>
            </a:pPr>
            <a:endParaRPr lang="en-GB" altLang="en-US" sz="2000">
              <a:solidFill>
                <a:srgbClr val="00003E"/>
              </a:solidFill>
              <a:effectLst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None/>
            </a:pPr>
            <a:endParaRPr lang="en-GB" altLang="en-US" sz="2000">
              <a:solidFill>
                <a:srgbClr val="00003E"/>
              </a:solidFill>
              <a:effectLst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C8556E-2BC6-43D1-80A5-3022D21B40FE}"/>
              </a:ext>
            </a:extLst>
          </p:cNvPr>
          <p:cNvGraphicFramePr>
            <a:graphicFrameLocks noGrp="1"/>
          </p:cNvGraphicFramePr>
          <p:nvPr/>
        </p:nvGraphicFramePr>
        <p:xfrm>
          <a:off x="684213" y="1412875"/>
          <a:ext cx="3527425" cy="390934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2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5073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b="1" i="0" u="none" strike="noStrike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1. Укажите потребности</a:t>
                      </a:r>
                    </a:p>
                  </a:txBody>
                  <a:tcPr marL="91415" marR="91415" marT="45841" marB="458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C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073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1.1 Определите потребности</a:t>
                      </a:r>
                    </a:p>
                  </a:txBody>
                  <a:tcPr marL="91415" marR="91415" marT="45841" marB="458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073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1.2 Обсудите и подтверждите потребности</a:t>
                      </a:r>
                    </a:p>
                  </a:txBody>
                  <a:tcPr marL="91415" marR="91415" marT="45841" marB="458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073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1.3. Определите конечные цели</a:t>
                      </a:r>
                    </a:p>
                  </a:txBody>
                  <a:tcPr marL="91415" marR="91415" marT="45841" marB="458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073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1.4 Определите понятия</a:t>
                      </a:r>
                    </a:p>
                  </a:txBody>
                  <a:tcPr marL="91415" marR="91415" marT="45841" marB="458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073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dirty="0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1.5 Проверьте наличие данных</a:t>
                      </a:r>
                    </a:p>
                  </a:txBody>
                  <a:tcPr marL="91415" marR="91415" marT="45841" marB="458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073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dirty="0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1.6 Подготовьте экономическое обоснование</a:t>
                      </a:r>
                    </a:p>
                  </a:txBody>
                  <a:tcPr marL="91415" marR="91415" marT="45841" marB="458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602090-05C5-407A-943C-7A3702D7D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045867"/>
              </p:ext>
            </p:extLst>
          </p:nvPr>
        </p:nvGraphicFramePr>
        <p:xfrm>
          <a:off x="4220604" y="1098776"/>
          <a:ext cx="3527425" cy="50515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2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88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b="1" i="0" u="none" strike="noStrike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5. Процессы</a:t>
                      </a:r>
                    </a:p>
                  </a:txBody>
                  <a:tcPr marL="91415" marR="91415" marT="45797" marB="457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C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5.1 Интеграция данных</a:t>
                      </a:r>
                    </a:p>
                  </a:txBody>
                  <a:tcPr marL="91415" marR="91415" marT="45797" marB="457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dirty="0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5.2 Классификация и код</a:t>
                      </a:r>
                    </a:p>
                  </a:txBody>
                  <a:tcPr marL="91415" marR="91415" marT="45797" marB="457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dirty="0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5.3 Просмотр и проверка</a:t>
                      </a:r>
                    </a:p>
                  </a:txBody>
                  <a:tcPr marL="91415" marR="91415" marT="45797" marB="457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dirty="0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5.4 Редактирование и вменение</a:t>
                      </a:r>
                    </a:p>
                  </a:txBody>
                  <a:tcPr marL="91415" marR="91415" marT="45797" marB="457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dirty="0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5.5 Вывод новых переменных и единиц измерения</a:t>
                      </a:r>
                    </a:p>
                  </a:txBody>
                  <a:tcPr marL="91415" marR="91415" marT="45797" marB="457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dirty="0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5.6 Расчет весов</a:t>
                      </a:r>
                    </a:p>
                  </a:txBody>
                  <a:tcPr marL="91415" marR="91415" marT="45797" marB="457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dirty="0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5.7 Вычисление агрегированных показателей</a:t>
                      </a:r>
                    </a:p>
                  </a:txBody>
                  <a:tcPr marL="91415" marR="91415" marT="45797" marB="457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dirty="0" smtId="4294967295">
                          <a:solidFill>
                            <a:srgbClr val="00003E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5.8 Завершение работы с файлами данных</a:t>
                      </a:r>
                    </a:p>
                  </a:txBody>
                  <a:tcPr marL="91415" marR="91415" marT="45797" marB="457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2BEB1EB-6DF4-4A9F-AC5B-C10D3BB261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354888" cy="762000"/>
          </a:xfrm>
          <a:effectLst/>
        </p:spPr>
        <p:txBody>
          <a:bodyPr/>
          <a:lstStyle/>
          <a:p>
            <a:pPr marL="457200" indent="-457200" rtl="0"/>
            <a:r>
              <a:rPr lang="ru-RU" sz="2400" b="1" i="0" u="none" strike="noStrike" smtId="4294967295">
                <a:solidFill>
                  <a:srgbClr val="8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ea typeface="ＭＳ Ｐゴシック"/>
              </a:rPr>
              <a:t>Основные характеристики ТМПСИ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9BC5172-A3AB-47A7-8F71-9122A3996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83513" cy="4343400"/>
          </a:xfrm>
          <a:effectLst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endParaRPr lang="en-GB" sz="2000">
              <a:solidFill>
                <a:srgbClr val="00003E"/>
              </a:solidFill>
              <a:effectLst/>
              <a:cs typeface="Times New Roman" pitchFamily="18" charset="0"/>
            </a:endParaRPr>
          </a:p>
          <a:p>
            <a:pPr marL="609600" indent="-609600" rtl="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Times New Roman"/>
              </a:rPr>
              <a:t>Следует применять гибко – это не жёсткие рамки</a:t>
            </a:r>
          </a:p>
          <a:p>
            <a:pPr marL="609600" indent="-609600" rtl="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Подпроцессы не должны выполняться в строгом порядке</a:t>
            </a:r>
          </a:p>
          <a:p>
            <a:pPr marL="609600" indent="-609600" rtl="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Это матрица, через которую проходит множество возможных путей</a:t>
            </a:r>
          </a:p>
          <a:p>
            <a:pPr marL="609600" indent="-609600" rtl="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Blip>
                <a:blip r:embed="rId2"/>
              </a:buBlip>
              <a:defRPr>
                <a:effectLst/>
              </a:defRPr>
            </a:pPr>
            <a:r>
              <a:rPr lang="ru-RU" sz="2000" b="0" i="0" u="none" strike="noStrike" smtId="4294967295">
                <a:solidFill>
                  <a:srgbClr val="00003E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Некоторые итерации регулярного процесса могут пропустить определенные подпроцессы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None/>
              <a:defRPr>
                <a:effectLst/>
              </a:defRPr>
            </a:pPr>
            <a:endParaRPr lang="en-GB" sz="2000">
              <a:solidFill>
                <a:srgbClr val="00003E"/>
              </a:solidFill>
              <a:effectLst/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theme1.xml><?xml version="1.0" encoding="utf-8"?>
<a:theme xmlns:a="http://schemas.openxmlformats.org/drawingml/2006/main" name="UNECE PP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UNECE PP Presentation templa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NECE PP 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ECE PP 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Designs\UNECE PP Presentation template.pot</Template>
  <TotalTime>6780</TotalTime>
  <Words>572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Arial Narrow</vt:lpstr>
      <vt:lpstr>Book Antiqua</vt:lpstr>
      <vt:lpstr>Times New Roman</vt:lpstr>
      <vt:lpstr>Wingdings</vt:lpstr>
      <vt:lpstr>UNECE PP Presentation template</vt:lpstr>
      <vt:lpstr>Семинар по индексам потребительских цен  г. Минск, Беларусь, 11-13 сентября 2019 года</vt:lpstr>
      <vt:lpstr>Презентация PowerPoint</vt:lpstr>
      <vt:lpstr>Принципы официальной статистики</vt:lpstr>
      <vt:lpstr>Фундаментальные принципы официальной статистики</vt:lpstr>
      <vt:lpstr>Публикация</vt:lpstr>
      <vt:lpstr>Типовая модель производства статистической информации, ТМПСИ </vt:lpstr>
      <vt:lpstr>Презентация PowerPoint</vt:lpstr>
      <vt:lpstr>Презентация PowerPoint</vt:lpstr>
      <vt:lpstr>Основные характеристики ТМПСИ</vt:lpstr>
      <vt:lpstr>Общий закон распределения</vt:lpstr>
      <vt:lpstr>Презентация PowerPoint</vt:lpstr>
      <vt:lpstr>Общий закон распределения</vt:lpstr>
      <vt:lpstr>Подробная информация</vt:lpstr>
    </vt:vector>
  </TitlesOfParts>
  <Manager/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XMPI Manual Chp. 9</dc:title>
  <dc:creator>Hansen</dc:creator>
  <cp:lastModifiedBy>Пользователь</cp:lastModifiedBy>
  <cp:revision>212</cp:revision>
  <cp:lastPrinted>2019-08-22T08:56:19Z</cp:lastPrinted>
  <dcterms:created xsi:type="dcterms:W3CDTF">2010-10-10T10:55:57Z</dcterms:created>
  <dcterms:modified xsi:type="dcterms:W3CDTF">2019-08-29T10:31:35Z</dcterms:modified>
</cp:coreProperties>
</file>