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5"/>
  </p:notesMasterIdLst>
  <p:handoutMasterIdLst>
    <p:handoutMasterId r:id="rId16"/>
  </p:handoutMasterIdLst>
  <p:sldIdLst>
    <p:sldId id="256" r:id="rId2"/>
    <p:sldId id="257" r:id="rId3"/>
    <p:sldId id="379" r:id="rId4"/>
    <p:sldId id="380" r:id="rId5"/>
    <p:sldId id="381" r:id="rId6"/>
    <p:sldId id="371" r:id="rId7"/>
    <p:sldId id="385" r:id="rId8"/>
    <p:sldId id="378" r:id="rId9"/>
    <p:sldId id="375" r:id="rId10"/>
    <p:sldId id="382" r:id="rId11"/>
    <p:sldId id="384" r:id="rId12"/>
    <p:sldId id="383" r:id="rId13"/>
    <p:sldId id="377" r:id="rId14"/>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1DC4FF"/>
    <a:srgbClr val="FF9999"/>
    <a:srgbClr val="FF7C80"/>
    <a:srgbClr val="00003E"/>
    <a:srgbClr val="000099"/>
    <a:srgbClr val="01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743" autoAdjust="0"/>
  </p:normalViewPr>
  <p:slideViewPr>
    <p:cSldViewPr>
      <p:cViewPr varScale="1">
        <p:scale>
          <a:sx n="114" d="100"/>
          <a:sy n="114" d="100"/>
        </p:scale>
        <p:origin x="15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3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C8450DA-D0F3-427D-89A1-225260B4887B}"/>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eaLnBrk="1" hangingPunct="1">
              <a:defRPr sz="1200">
                <a:latin typeface="Times New Roman" charset="0"/>
                <a:ea typeface="+mn-ea"/>
                <a:cs typeface="+mn-cs"/>
              </a:defRPr>
            </a:lvl1pPr>
          </a:lstStyle>
          <a:p>
            <a:pPr>
              <a:defRPr/>
            </a:pPr>
            <a:endParaRPr lang="en-GB"/>
          </a:p>
        </p:txBody>
      </p:sp>
      <p:sp>
        <p:nvSpPr>
          <p:cNvPr id="31747" name="Rectangle 3">
            <a:extLst>
              <a:ext uri="{FF2B5EF4-FFF2-40B4-BE49-F238E27FC236}">
                <a16:creationId xmlns:a16="http://schemas.microsoft.com/office/drawing/2014/main" id="{B538A608-388B-4726-A2BD-BEA6B7B36EF9}"/>
              </a:ext>
            </a:extLst>
          </p:cNvPr>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eaLnBrk="1" hangingPunct="1">
              <a:defRPr sz="1200">
                <a:latin typeface="Times New Roman" charset="0"/>
                <a:ea typeface="+mn-ea"/>
                <a:cs typeface="+mn-cs"/>
              </a:defRPr>
            </a:lvl1pPr>
          </a:lstStyle>
          <a:p>
            <a:pPr>
              <a:defRPr/>
            </a:pPr>
            <a:endParaRPr lang="en-GB"/>
          </a:p>
        </p:txBody>
      </p:sp>
      <p:sp>
        <p:nvSpPr>
          <p:cNvPr id="31748" name="Rectangle 4">
            <a:extLst>
              <a:ext uri="{FF2B5EF4-FFF2-40B4-BE49-F238E27FC236}">
                <a16:creationId xmlns:a16="http://schemas.microsoft.com/office/drawing/2014/main" id="{3971AA06-2316-49A1-90D7-915EF72090D0}"/>
              </a:ext>
            </a:extLst>
          </p:cNvPr>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eaLnBrk="1" hangingPunct="1">
              <a:defRPr sz="1200">
                <a:latin typeface="Times New Roman" charset="0"/>
                <a:ea typeface="+mn-ea"/>
                <a:cs typeface="+mn-cs"/>
              </a:defRPr>
            </a:lvl1pPr>
          </a:lstStyle>
          <a:p>
            <a:pPr>
              <a:defRPr/>
            </a:pPr>
            <a:endParaRPr lang="en-GB"/>
          </a:p>
        </p:txBody>
      </p:sp>
      <p:sp>
        <p:nvSpPr>
          <p:cNvPr id="31749" name="Rectangle 5">
            <a:extLst>
              <a:ext uri="{FF2B5EF4-FFF2-40B4-BE49-F238E27FC236}">
                <a16:creationId xmlns:a16="http://schemas.microsoft.com/office/drawing/2014/main" id="{AF642D10-CFF9-4FDB-A382-96C36AAD937A}"/>
              </a:ext>
            </a:extLst>
          </p:cNvPr>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eaLnBrk="1" hangingPunct="1">
              <a:defRPr sz="1200"/>
            </a:lvl1pPr>
          </a:lstStyle>
          <a:p>
            <a:pPr>
              <a:defRPr/>
            </a:pPr>
            <a:fld id="{0D5DF8EE-FEA7-4119-89F4-EC94223DB53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4D5E6610-129E-4791-A26A-194BF22E8989}"/>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eaLnBrk="1" hangingPunct="1">
              <a:defRPr sz="1200">
                <a:latin typeface="Times New Roman" charset="0"/>
                <a:ea typeface="+mn-ea"/>
                <a:cs typeface="+mn-cs"/>
              </a:defRPr>
            </a:lvl1pPr>
          </a:lstStyle>
          <a:p>
            <a:pPr>
              <a:defRPr/>
            </a:pPr>
            <a:endParaRPr lang="da-DK"/>
          </a:p>
        </p:txBody>
      </p:sp>
      <p:sp>
        <p:nvSpPr>
          <p:cNvPr id="71683" name="Rectangle 3">
            <a:extLst>
              <a:ext uri="{FF2B5EF4-FFF2-40B4-BE49-F238E27FC236}">
                <a16:creationId xmlns:a16="http://schemas.microsoft.com/office/drawing/2014/main" id="{75D690D5-C900-44FE-BA26-C6EB6D0DDBDF}"/>
              </a:ext>
            </a:extLst>
          </p:cNvPr>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eaLnBrk="1" hangingPunct="1">
              <a:defRPr sz="1200">
                <a:latin typeface="Times New Roman" charset="0"/>
                <a:ea typeface="+mn-ea"/>
                <a:cs typeface="+mn-cs"/>
              </a:defRPr>
            </a:lvl1pPr>
          </a:lstStyle>
          <a:p>
            <a:pPr>
              <a:defRPr/>
            </a:pPr>
            <a:endParaRPr lang="da-DK"/>
          </a:p>
        </p:txBody>
      </p:sp>
      <p:sp>
        <p:nvSpPr>
          <p:cNvPr id="13316" name="Rectangle 4">
            <a:extLst>
              <a:ext uri="{FF2B5EF4-FFF2-40B4-BE49-F238E27FC236}">
                <a16:creationId xmlns:a16="http://schemas.microsoft.com/office/drawing/2014/main" id="{47D7BDD4-4222-455F-A75D-DD7299683DEE}"/>
              </a:ext>
            </a:extLst>
          </p:cNvPr>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a:extLst>
              <a:ext uri="{FF2B5EF4-FFF2-40B4-BE49-F238E27FC236}">
                <a16:creationId xmlns:a16="http://schemas.microsoft.com/office/drawing/2014/main" id="{7496A348-EC52-42F9-823A-1E1973E71E09}"/>
              </a:ext>
            </a:extLst>
          </p:cNvPr>
          <p:cNvSpPr>
            <a:spLocks noGrp="1" noChangeArrowheads="1"/>
          </p:cNvSpPr>
          <p:nvPr>
            <p:ph type="body" sz="quarter" idx="3"/>
          </p:nvPr>
        </p:nvSpPr>
        <p:spPr bwMode="auto">
          <a:xfrm>
            <a:off x="681038" y="4716463"/>
            <a:ext cx="5435600" cy="44640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71686" name="Rectangle 6">
            <a:extLst>
              <a:ext uri="{FF2B5EF4-FFF2-40B4-BE49-F238E27FC236}">
                <a16:creationId xmlns:a16="http://schemas.microsoft.com/office/drawing/2014/main" id="{2B102FB2-2497-404B-83F9-6FF15FAB7690}"/>
              </a:ext>
            </a:extLst>
          </p:cNvPr>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eaLnBrk="1" hangingPunct="1">
              <a:defRPr sz="1200">
                <a:latin typeface="Times New Roman" charset="0"/>
                <a:ea typeface="+mn-ea"/>
                <a:cs typeface="+mn-cs"/>
              </a:defRPr>
            </a:lvl1pPr>
          </a:lstStyle>
          <a:p>
            <a:pPr>
              <a:defRPr/>
            </a:pPr>
            <a:endParaRPr lang="da-DK"/>
          </a:p>
        </p:txBody>
      </p:sp>
      <p:sp>
        <p:nvSpPr>
          <p:cNvPr id="71687" name="Rectangle 7">
            <a:extLst>
              <a:ext uri="{FF2B5EF4-FFF2-40B4-BE49-F238E27FC236}">
                <a16:creationId xmlns:a16="http://schemas.microsoft.com/office/drawing/2014/main" id="{1698761B-81CF-405E-9971-D4F890C54D64}"/>
              </a:ext>
            </a:extLst>
          </p:cNvPr>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eaLnBrk="1" hangingPunct="1">
              <a:defRPr sz="1200"/>
            </a:lvl1pPr>
          </a:lstStyle>
          <a:p>
            <a:pPr>
              <a:defRPr/>
            </a:pPr>
            <a:fld id="{827F39CA-5395-44ED-94C5-C116FF071A5B}" type="slidenum">
              <a:rPr lang="da-DK" altLang="en-US"/>
              <a:pPr>
                <a:defRPr/>
              </a:pPr>
              <a:t>‹#›</a:t>
            </a:fld>
            <a:endParaRPr lang="da-DK"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4" name="Picture 4" descr="UNECElogoDarkBlue200px">
            <a:extLst>
              <a:ext uri="{FF2B5EF4-FFF2-40B4-BE49-F238E27FC236}">
                <a16:creationId xmlns:a16="http://schemas.microsoft.com/office/drawing/2014/main" id="{8204EAB7-7F79-4A4A-9418-CC0580D2A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8182"/>
          <a:stretch>
            <a:fillRect/>
          </a:stretch>
        </p:blipFill>
        <p:spPr bwMode="auto">
          <a:xfrm>
            <a:off x="533400" y="533400"/>
            <a:ext cx="10445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a:extLst>
              <a:ext uri="{FF2B5EF4-FFF2-40B4-BE49-F238E27FC236}">
                <a16:creationId xmlns:a16="http://schemas.microsoft.com/office/drawing/2014/main" id="{8FC03CD5-458D-41CD-8B0C-49EEC6266277}"/>
              </a:ext>
            </a:extLst>
          </p:cNvPr>
          <p:cNvSpPr txBox="1">
            <a:spLocks noChangeArrowheads="1"/>
          </p:cNvSpPr>
          <p:nvPr/>
        </p:nvSpPr>
        <p:spPr bwMode="auto">
          <a:xfrm>
            <a:off x="1752600" y="609600"/>
            <a:ext cx="6477000" cy="641350"/>
          </a:xfrm>
          <a:prstGeom prst="rect">
            <a:avLst/>
          </a:prstGeom>
          <a:noFill/>
          <a:ln w="9525">
            <a:noFill/>
            <a:miter lim="800000"/>
            <a:headEnd/>
            <a:tailEnd/>
          </a:ln>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fr-CH" sz="1800" b="1">
                <a:latin typeface="Book Antiqua" charset="0"/>
              </a:rPr>
              <a:t>United Nations Economic Commission for Europe</a:t>
            </a:r>
            <a:br>
              <a:rPr lang="fr-CH" sz="1800" b="1">
                <a:latin typeface="Book Antiqua" charset="0"/>
              </a:rPr>
            </a:br>
            <a:r>
              <a:rPr lang="fr-CH" sz="1800" b="1">
                <a:latin typeface="Book Antiqua" charset="0"/>
              </a:rPr>
              <a:t>Statistical Division</a:t>
            </a:r>
            <a:endParaRPr lang="en-GB" sz="1800" b="1">
              <a:latin typeface="Book Antiqua" charset="0"/>
            </a:endParaRPr>
          </a:p>
        </p:txBody>
      </p:sp>
      <p:sp>
        <p:nvSpPr>
          <p:cNvPr id="6" name="Line 6">
            <a:extLst>
              <a:ext uri="{FF2B5EF4-FFF2-40B4-BE49-F238E27FC236}">
                <a16:creationId xmlns:a16="http://schemas.microsoft.com/office/drawing/2014/main" id="{0A8CD8A9-2DEF-42AF-AF4C-4C9CB97C84B0}"/>
              </a:ext>
            </a:extLst>
          </p:cNvPr>
          <p:cNvSpPr>
            <a:spLocks noChangeShapeType="1"/>
          </p:cNvSpPr>
          <p:nvPr/>
        </p:nvSpPr>
        <p:spPr bwMode="auto">
          <a:xfrm>
            <a:off x="5562600" y="6477000"/>
            <a:ext cx="3352800" cy="0"/>
          </a:xfrm>
          <a:prstGeom prst="line">
            <a:avLst/>
          </a:prstGeom>
          <a:noFill/>
          <a:ln w="38100">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 name="Line 7">
            <a:extLst>
              <a:ext uri="{FF2B5EF4-FFF2-40B4-BE49-F238E27FC236}">
                <a16:creationId xmlns:a16="http://schemas.microsoft.com/office/drawing/2014/main" id="{DF109710-D23F-4316-84B4-E1A6CC351A49}"/>
              </a:ext>
            </a:extLst>
          </p:cNvPr>
          <p:cNvSpPr>
            <a:spLocks noChangeShapeType="1"/>
          </p:cNvSpPr>
          <p:nvPr/>
        </p:nvSpPr>
        <p:spPr bwMode="auto">
          <a:xfrm>
            <a:off x="8686800" y="5791200"/>
            <a:ext cx="0" cy="914400"/>
          </a:xfrm>
          <a:prstGeom prst="line">
            <a:avLst/>
          </a:prstGeom>
          <a:noFill/>
          <a:ln w="38100" cmpd="dbl">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 name="Line 8">
            <a:extLst>
              <a:ext uri="{FF2B5EF4-FFF2-40B4-BE49-F238E27FC236}">
                <a16:creationId xmlns:a16="http://schemas.microsoft.com/office/drawing/2014/main" id="{FE1E048F-79C0-453B-9A8C-469C35281462}"/>
              </a:ext>
            </a:extLst>
          </p:cNvPr>
          <p:cNvSpPr>
            <a:spLocks noChangeShapeType="1"/>
          </p:cNvSpPr>
          <p:nvPr/>
        </p:nvSpPr>
        <p:spPr bwMode="auto">
          <a:xfrm>
            <a:off x="1752600" y="533400"/>
            <a:ext cx="2057400"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9" name="Picture 9" descr="UNECElogoDarkBlue200px">
            <a:extLst>
              <a:ext uri="{FF2B5EF4-FFF2-40B4-BE49-F238E27FC236}">
                <a16:creationId xmlns:a16="http://schemas.microsoft.com/office/drawing/2014/main" id="{CC10CCC6-4CB0-46E8-AB65-308E4752D2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8182"/>
          <a:stretch>
            <a:fillRect/>
          </a:stretch>
        </p:blipFill>
        <p:spPr bwMode="auto">
          <a:xfrm>
            <a:off x="533400" y="533400"/>
            <a:ext cx="10445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a:extLst>
              <a:ext uri="{FF2B5EF4-FFF2-40B4-BE49-F238E27FC236}">
                <a16:creationId xmlns:a16="http://schemas.microsoft.com/office/drawing/2014/main" id="{49A9ED33-A197-450A-83DC-AB58EF9FE33D}"/>
              </a:ext>
            </a:extLst>
          </p:cNvPr>
          <p:cNvSpPr txBox="1">
            <a:spLocks noChangeArrowheads="1"/>
          </p:cNvSpPr>
          <p:nvPr/>
        </p:nvSpPr>
        <p:spPr bwMode="auto">
          <a:xfrm>
            <a:off x="1752600" y="609600"/>
            <a:ext cx="6477000" cy="641350"/>
          </a:xfrm>
          <a:prstGeom prst="rect">
            <a:avLst/>
          </a:prstGeom>
          <a:noFill/>
          <a:ln w="9525">
            <a:noFill/>
            <a:miter lim="800000"/>
            <a:headEnd/>
            <a:tailEnd/>
          </a:ln>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fr-CH" sz="1800" b="1">
                <a:solidFill>
                  <a:srgbClr val="000058"/>
                </a:solidFill>
                <a:latin typeface="Book Antiqua" charset="0"/>
              </a:rPr>
              <a:t>United Nations Economic Commission for Europe</a:t>
            </a:r>
            <a:br>
              <a:rPr lang="fr-CH" sz="1800" b="1">
                <a:solidFill>
                  <a:srgbClr val="000058"/>
                </a:solidFill>
                <a:latin typeface="Book Antiqua" charset="0"/>
              </a:rPr>
            </a:br>
            <a:r>
              <a:rPr lang="fr-CH" sz="1800" b="1">
                <a:solidFill>
                  <a:srgbClr val="000058"/>
                </a:solidFill>
                <a:latin typeface="Book Antiqua" charset="0"/>
              </a:rPr>
              <a:t>Statistical Division</a:t>
            </a:r>
            <a:endParaRPr lang="en-GB" sz="1800" b="1">
              <a:solidFill>
                <a:srgbClr val="000058"/>
              </a:solidFill>
              <a:latin typeface="Book Antiqua" charset="0"/>
            </a:endParaRPr>
          </a:p>
        </p:txBody>
      </p:sp>
      <p:sp>
        <p:nvSpPr>
          <p:cNvPr id="11" name="Line 11">
            <a:extLst>
              <a:ext uri="{FF2B5EF4-FFF2-40B4-BE49-F238E27FC236}">
                <a16:creationId xmlns:a16="http://schemas.microsoft.com/office/drawing/2014/main" id="{C0D2BFF4-A19F-4136-BC31-65F480949858}"/>
              </a:ext>
            </a:extLst>
          </p:cNvPr>
          <p:cNvSpPr>
            <a:spLocks noChangeShapeType="1"/>
          </p:cNvSpPr>
          <p:nvPr/>
        </p:nvSpPr>
        <p:spPr bwMode="auto">
          <a:xfrm>
            <a:off x="5562600" y="6477000"/>
            <a:ext cx="3352800" cy="0"/>
          </a:xfrm>
          <a:prstGeom prst="line">
            <a:avLst/>
          </a:prstGeom>
          <a:noFill/>
          <a:ln w="38100">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 name="Line 12">
            <a:extLst>
              <a:ext uri="{FF2B5EF4-FFF2-40B4-BE49-F238E27FC236}">
                <a16:creationId xmlns:a16="http://schemas.microsoft.com/office/drawing/2014/main" id="{E6C8372F-639D-4BD1-A919-E5AC07C939D1}"/>
              </a:ext>
            </a:extLst>
          </p:cNvPr>
          <p:cNvSpPr>
            <a:spLocks noChangeShapeType="1"/>
          </p:cNvSpPr>
          <p:nvPr/>
        </p:nvSpPr>
        <p:spPr bwMode="auto">
          <a:xfrm>
            <a:off x="8686800" y="5791200"/>
            <a:ext cx="0" cy="914400"/>
          </a:xfrm>
          <a:prstGeom prst="line">
            <a:avLst/>
          </a:prstGeom>
          <a:noFill/>
          <a:ln w="38100" cmpd="dbl">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 name="Line 13">
            <a:extLst>
              <a:ext uri="{FF2B5EF4-FFF2-40B4-BE49-F238E27FC236}">
                <a16:creationId xmlns:a16="http://schemas.microsoft.com/office/drawing/2014/main" id="{F19439D3-2966-4939-A5D7-C1D67D19C11B}"/>
              </a:ext>
            </a:extLst>
          </p:cNvPr>
          <p:cNvSpPr>
            <a:spLocks noChangeShapeType="1"/>
          </p:cNvSpPr>
          <p:nvPr/>
        </p:nvSpPr>
        <p:spPr bwMode="auto">
          <a:xfrm>
            <a:off x="1752600" y="533400"/>
            <a:ext cx="2057400"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 name="Rectangle 2"/>
          <p:cNvSpPr>
            <a:spLocks noGrp="1" noChangeArrowheads="1"/>
          </p:cNvSpPr>
          <p:nvPr>
            <p:ph type="ctrTitle"/>
          </p:nvPr>
        </p:nvSpPr>
        <p:spPr>
          <a:xfrm>
            <a:off x="533400" y="2667000"/>
            <a:ext cx="8153400" cy="1143000"/>
          </a:xfrm>
        </p:spPr>
        <p:txBody>
          <a:bodyPr/>
          <a:lstStyle>
            <a:lvl1pPr algn="ctr">
              <a:defRPr sz="4400"/>
            </a:lvl1pPr>
          </a:lstStyle>
          <a:p>
            <a:r>
              <a:rPr lang="en-GB"/>
              <a:t>Click to edit Master title style</a:t>
            </a:r>
          </a:p>
        </p:txBody>
      </p:sp>
      <p:sp>
        <p:nvSpPr>
          <p:cNvPr id="3075" name="Rectangle 3"/>
          <p:cNvSpPr>
            <a:spLocks noGrp="1" noChangeArrowheads="1"/>
          </p:cNvSpPr>
          <p:nvPr>
            <p:ph type="subTitle" idx="1"/>
          </p:nvPr>
        </p:nvSpPr>
        <p:spPr>
          <a:xfrm>
            <a:off x="1447800" y="4419600"/>
            <a:ext cx="6400800" cy="1752600"/>
          </a:xfrm>
        </p:spPr>
        <p:txBody>
          <a:bodyPr/>
          <a:lstStyle>
            <a:lvl1pPr marL="0" indent="0" algn="ctr">
              <a:buFont typeface="Wingdings" charset="2"/>
              <a:buNone/>
              <a:defRPr/>
            </a:lvl1pPr>
          </a:lstStyle>
          <a:p>
            <a:r>
              <a:rPr lang="fr-CH"/>
              <a:t>Click to add Presenter’s Name</a:t>
            </a:r>
          </a:p>
          <a:p>
            <a:r>
              <a:rPr lang="fr-CH"/>
              <a:t>Month Year</a:t>
            </a:r>
            <a:endParaRPr lang="en-GB"/>
          </a:p>
        </p:txBody>
      </p:sp>
    </p:spTree>
    <p:extLst>
      <p:ext uri="{BB962C8B-B14F-4D97-AF65-F5344CB8AC3E}">
        <p14:creationId xmlns:p14="http://schemas.microsoft.com/office/powerpoint/2010/main" val="102882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457950" y="609600"/>
            <a:ext cx="2000250" cy="5486400"/>
          </a:xfrm>
        </p:spPr>
        <p:txBody>
          <a:bodyPr vert="eaVert"/>
          <a:lstStyle/>
          <a:p>
            <a:r>
              <a:rPr lang="da-DK"/>
              <a:t>Klik for at redigere i masteren</a:t>
            </a:r>
          </a:p>
        </p:txBody>
      </p:sp>
      <p:sp>
        <p:nvSpPr>
          <p:cNvPr id="3" name="Pladsholder til lodret titel 2"/>
          <p:cNvSpPr>
            <a:spLocks noGrp="1"/>
          </p:cNvSpPr>
          <p:nvPr>
            <p:ph type="body" orient="vert" idx="1"/>
          </p:nvPr>
        </p:nvSpPr>
        <p:spPr>
          <a:xfrm>
            <a:off x="457200" y="609600"/>
            <a:ext cx="5848350" cy="548640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5">
            <a:extLst>
              <a:ext uri="{FF2B5EF4-FFF2-40B4-BE49-F238E27FC236}">
                <a16:creationId xmlns:a16="http://schemas.microsoft.com/office/drawing/2014/main" id="{D17719FE-E436-4EF7-AAC0-87E532CB81D8}"/>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200691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609600"/>
            <a:ext cx="7086600" cy="990600"/>
          </a:xfrm>
        </p:spPr>
        <p:txBody>
          <a:bodyPr/>
          <a:lstStyle/>
          <a:p>
            <a:r>
              <a:rPr lang="da-DK"/>
              <a:t>Klik for at redigere i masteren</a:t>
            </a:r>
          </a:p>
        </p:txBody>
      </p:sp>
      <p:sp>
        <p:nvSpPr>
          <p:cNvPr id="3" name="Pladsholder til tekst 2"/>
          <p:cNvSpPr>
            <a:spLocks noGrp="1"/>
          </p:cNvSpPr>
          <p:nvPr>
            <p:ph type="body" sz="half" idx="1"/>
          </p:nvPr>
        </p:nvSpPr>
        <p:spPr>
          <a:xfrm>
            <a:off x="533400" y="1752600"/>
            <a:ext cx="3886200" cy="43434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572000" y="1752600"/>
            <a:ext cx="3886200" cy="43434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Rectangle 5">
            <a:extLst>
              <a:ext uri="{FF2B5EF4-FFF2-40B4-BE49-F238E27FC236}">
                <a16:creationId xmlns:a16="http://schemas.microsoft.com/office/drawing/2014/main" id="{95331F97-7EBA-44B0-A1CE-04CF15AD3F47}"/>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1489497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og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609600"/>
            <a:ext cx="7086600" cy="990600"/>
          </a:xfrm>
        </p:spPr>
        <p:txBody>
          <a:bodyPr/>
          <a:lstStyle/>
          <a:p>
            <a:r>
              <a:rPr lang="da-DK"/>
              <a:t>Klik for at redigere i masteren</a:t>
            </a:r>
          </a:p>
        </p:txBody>
      </p:sp>
      <p:sp>
        <p:nvSpPr>
          <p:cNvPr id="3" name="Pladsholder til tabel 2"/>
          <p:cNvSpPr>
            <a:spLocks noGrp="1"/>
          </p:cNvSpPr>
          <p:nvPr>
            <p:ph type="tbl" idx="1"/>
          </p:nvPr>
        </p:nvSpPr>
        <p:spPr>
          <a:xfrm>
            <a:off x="533400" y="1752600"/>
            <a:ext cx="7924800" cy="4343400"/>
          </a:xfrm>
        </p:spPr>
        <p:txBody>
          <a:bodyPr/>
          <a:lstStyle/>
          <a:p>
            <a:pPr lvl="0"/>
            <a:endParaRPr lang="da-DK" noProof="0"/>
          </a:p>
        </p:txBody>
      </p:sp>
      <p:sp>
        <p:nvSpPr>
          <p:cNvPr id="4" name="Rectangle 5">
            <a:extLst>
              <a:ext uri="{FF2B5EF4-FFF2-40B4-BE49-F238E27FC236}">
                <a16:creationId xmlns:a16="http://schemas.microsoft.com/office/drawing/2014/main" id="{E0B24BB9-EA74-4883-871A-C810AF7EC59F}"/>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2529487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47080E77-68AE-4D03-9FCD-A49172EBA73C}"/>
              </a:ext>
            </a:extLst>
          </p:cNvPr>
          <p:cNvSpPr>
            <a:spLocks noGrp="1" noChangeArrowheads="1"/>
          </p:cNvSpPr>
          <p:nvPr>
            <p:ph type="dt" sz="half" idx="10"/>
          </p:nvPr>
        </p:nvSpPr>
        <p:spPr>
          <a:ln/>
        </p:spPr>
        <p:txBody>
          <a:bodyPr/>
          <a:lstStyle>
            <a:lvl1pPr>
              <a:defRPr/>
            </a:lvl1pPr>
          </a:lstStyle>
          <a:p>
            <a:pPr>
              <a:defRPr/>
            </a:pPr>
            <a:r>
              <a:rPr lang="da-DK"/>
              <a:t>October 2011</a:t>
            </a:r>
            <a:endParaRPr lang="en-GB"/>
          </a:p>
        </p:txBody>
      </p:sp>
    </p:spTree>
    <p:extLst>
      <p:ext uri="{BB962C8B-B14F-4D97-AF65-F5344CB8AC3E}">
        <p14:creationId xmlns:p14="http://schemas.microsoft.com/office/powerpoint/2010/main" val="138344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idx="1"/>
          </p:nvPr>
        </p:nvSpPr>
        <p:spPr/>
        <p:txBody>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Rectangle 5">
            <a:extLst>
              <a:ext uri="{FF2B5EF4-FFF2-40B4-BE49-F238E27FC236}">
                <a16:creationId xmlns:a16="http://schemas.microsoft.com/office/drawing/2014/main" id="{0D5DF4BA-234C-41C5-84A8-560E26A80BD2}"/>
              </a:ext>
            </a:extLst>
          </p:cNvPr>
          <p:cNvSpPr>
            <a:spLocks noGrp="1" noChangeArrowheads="1"/>
          </p:cNvSpPr>
          <p:nvPr>
            <p:ph type="dt" sz="half" idx="10"/>
          </p:nvPr>
        </p:nvSpPr>
        <p:spPr>
          <a:ln/>
        </p:spPr>
        <p:txBody>
          <a:bodyPr/>
          <a:lstStyle>
            <a:lvl1pPr>
              <a:defRPr/>
            </a:lvl1pPr>
          </a:lstStyle>
          <a:p>
            <a:pPr>
              <a:defRPr/>
            </a:pPr>
            <a:r>
              <a:rPr lang="da-DK"/>
              <a:t>October 2011</a:t>
            </a:r>
            <a:endParaRPr lang="en-GB"/>
          </a:p>
        </p:txBody>
      </p:sp>
    </p:spTree>
    <p:extLst>
      <p:ext uri="{BB962C8B-B14F-4D97-AF65-F5344CB8AC3E}">
        <p14:creationId xmlns:p14="http://schemas.microsoft.com/office/powerpoint/2010/main" val="194429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teksttypografierne i masteren</a:t>
            </a:r>
          </a:p>
        </p:txBody>
      </p:sp>
      <p:sp>
        <p:nvSpPr>
          <p:cNvPr id="4" name="Rectangle 5">
            <a:extLst>
              <a:ext uri="{FF2B5EF4-FFF2-40B4-BE49-F238E27FC236}">
                <a16:creationId xmlns:a16="http://schemas.microsoft.com/office/drawing/2014/main" id="{B4355DF6-B6B5-4A80-A1CC-E0D557C5CCF2}"/>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234640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sz="half" idx="1"/>
          </p:nvPr>
        </p:nvSpPr>
        <p:spPr>
          <a:xfrm>
            <a:off x="533400" y="17526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572000" y="17526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Rectangle 5">
            <a:extLst>
              <a:ext uri="{FF2B5EF4-FFF2-40B4-BE49-F238E27FC236}">
                <a16:creationId xmlns:a16="http://schemas.microsoft.com/office/drawing/2014/main" id="{2DAE5CDC-1838-40F1-9E35-1115F53161DC}"/>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208183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a:t>Klik for at redigere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Rectangle 5">
            <a:extLst>
              <a:ext uri="{FF2B5EF4-FFF2-40B4-BE49-F238E27FC236}">
                <a16:creationId xmlns:a16="http://schemas.microsoft.com/office/drawing/2014/main" id="{AE93D319-B041-4BF9-9B01-BBCA57D2C483}"/>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320340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Rectangle 5">
            <a:extLst>
              <a:ext uri="{FF2B5EF4-FFF2-40B4-BE49-F238E27FC236}">
                <a16:creationId xmlns:a16="http://schemas.microsoft.com/office/drawing/2014/main" id="{BB9AEC3C-CAC1-4AC9-9E02-A50654EF96EE}"/>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84571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Rectangle 5">
            <a:extLst>
              <a:ext uri="{FF2B5EF4-FFF2-40B4-BE49-F238E27FC236}">
                <a16:creationId xmlns:a16="http://schemas.microsoft.com/office/drawing/2014/main" id="{9EAB8B29-DC60-407E-9738-AF77DE5BB35E}"/>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3454807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Rectangle 5">
            <a:extLst>
              <a:ext uri="{FF2B5EF4-FFF2-40B4-BE49-F238E27FC236}">
                <a16:creationId xmlns:a16="http://schemas.microsoft.com/office/drawing/2014/main" id="{A2D2A4C3-F724-43E4-AD8A-EE26753D880F}"/>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294932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5">
            <a:extLst>
              <a:ext uri="{FF2B5EF4-FFF2-40B4-BE49-F238E27FC236}">
                <a16:creationId xmlns:a16="http://schemas.microsoft.com/office/drawing/2014/main" id="{EBA8662B-B3EF-4A3D-959B-A15B79450B05}"/>
              </a:ext>
            </a:extLst>
          </p:cNvPr>
          <p:cNvSpPr>
            <a:spLocks noGrp="1" noChangeArrowheads="1"/>
          </p:cNvSpPr>
          <p:nvPr>
            <p:ph type="dt" sz="half" idx="10"/>
          </p:nvPr>
        </p:nvSpPr>
        <p:spPr/>
        <p:txBody>
          <a:bodyPr/>
          <a:lstStyle>
            <a:lvl1pPr>
              <a:defRPr/>
            </a:lvl1pPr>
          </a:lstStyle>
          <a:p>
            <a:pPr>
              <a:defRPr/>
            </a:pPr>
            <a:r>
              <a:rPr lang="da-DK"/>
              <a:t>November 2010</a:t>
            </a:r>
            <a:endParaRPr lang="en-GB"/>
          </a:p>
        </p:txBody>
      </p:sp>
    </p:spTree>
    <p:extLst>
      <p:ext uri="{BB962C8B-B14F-4D97-AF65-F5344CB8AC3E}">
        <p14:creationId xmlns:p14="http://schemas.microsoft.com/office/powerpoint/2010/main" val="13322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1948FD6-67F2-4A24-97CE-027A92C82640}"/>
              </a:ext>
            </a:extLst>
          </p:cNvPr>
          <p:cNvSpPr>
            <a:spLocks noGrp="1" noChangeArrowheads="1"/>
          </p:cNvSpPr>
          <p:nvPr>
            <p:ph type="title"/>
          </p:nvPr>
        </p:nvSpPr>
        <p:spPr bwMode="auto">
          <a:xfrm>
            <a:off x="457200" y="609600"/>
            <a:ext cx="7086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a:t>
            </a:r>
          </a:p>
        </p:txBody>
      </p:sp>
      <p:sp>
        <p:nvSpPr>
          <p:cNvPr id="1027" name="Rectangle 3">
            <a:extLst>
              <a:ext uri="{FF2B5EF4-FFF2-40B4-BE49-F238E27FC236}">
                <a16:creationId xmlns:a16="http://schemas.microsoft.com/office/drawing/2014/main" id="{C3A98E2A-FA86-4A3A-BFB1-402D12B725D4}"/>
              </a:ext>
            </a:extLst>
          </p:cNvPr>
          <p:cNvSpPr>
            <a:spLocks noGrp="1" noChangeArrowheads="1"/>
          </p:cNvSpPr>
          <p:nvPr>
            <p:ph type="body" idx="1"/>
          </p:nvPr>
        </p:nvSpPr>
        <p:spPr bwMode="auto">
          <a:xfrm>
            <a:off x="533400" y="1752600"/>
            <a:ext cx="7924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sp>
        <p:nvSpPr>
          <p:cNvPr id="1028" name="Line 4">
            <a:extLst>
              <a:ext uri="{FF2B5EF4-FFF2-40B4-BE49-F238E27FC236}">
                <a16:creationId xmlns:a16="http://schemas.microsoft.com/office/drawing/2014/main" id="{00E5E409-67E1-4847-9890-AF1F5537B551}"/>
              </a:ext>
            </a:extLst>
          </p:cNvPr>
          <p:cNvSpPr>
            <a:spLocks noChangeShapeType="1"/>
          </p:cNvSpPr>
          <p:nvPr/>
        </p:nvSpPr>
        <p:spPr bwMode="auto">
          <a:xfrm>
            <a:off x="304800" y="6324600"/>
            <a:ext cx="8382000"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53" name="Rectangle 5">
            <a:extLst>
              <a:ext uri="{FF2B5EF4-FFF2-40B4-BE49-F238E27FC236}">
                <a16:creationId xmlns:a16="http://schemas.microsoft.com/office/drawing/2014/main" id="{1B1964B5-5FB0-43A0-8E0D-90F2BD616CD5}"/>
              </a:ext>
            </a:extLst>
          </p:cNvPr>
          <p:cNvSpPr>
            <a:spLocks noGrp="1" noChangeArrowheads="1"/>
          </p:cNvSpPr>
          <p:nvPr>
            <p:ph type="dt" sz="half" idx="2"/>
          </p:nvPr>
        </p:nvSpPr>
        <p:spPr bwMode="auto">
          <a:xfrm>
            <a:off x="457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rgbClr val="000058"/>
                </a:solidFill>
                <a:latin typeface="Arial" charset="0"/>
                <a:ea typeface="ＭＳ Ｐゴシック" charset="0"/>
                <a:cs typeface="ＭＳ Ｐゴシック" charset="0"/>
              </a:defRPr>
            </a:lvl1pPr>
          </a:lstStyle>
          <a:p>
            <a:pPr>
              <a:defRPr/>
            </a:pPr>
            <a:r>
              <a:rPr lang="da-DK"/>
              <a:t>October 2011</a:t>
            </a:r>
            <a:endParaRPr lang="en-GB"/>
          </a:p>
        </p:txBody>
      </p:sp>
      <p:sp>
        <p:nvSpPr>
          <p:cNvPr id="1030" name="Rectangle 6">
            <a:extLst>
              <a:ext uri="{FF2B5EF4-FFF2-40B4-BE49-F238E27FC236}">
                <a16:creationId xmlns:a16="http://schemas.microsoft.com/office/drawing/2014/main" id="{07A05657-BB76-4DCE-BC58-616862FF987B}"/>
              </a:ext>
            </a:extLst>
          </p:cNvPr>
          <p:cNvSpPr>
            <a:spLocks noChangeArrowheads="1"/>
          </p:cNvSpPr>
          <p:nvPr/>
        </p:nvSpPr>
        <p:spPr bwMode="auto">
          <a:xfrm>
            <a:off x="2590800" y="6324600"/>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defRPr/>
            </a:pPr>
            <a:r>
              <a:rPr lang="fr-CH" altLang="en-US" sz="1200" b="1">
                <a:latin typeface="Arial" panose="020B0604020202020204" pitchFamily="34" charset="0"/>
              </a:rPr>
              <a:t> </a:t>
            </a:r>
            <a:r>
              <a:rPr lang="fr-CH" altLang="en-US" sz="1200" b="1">
                <a:solidFill>
                  <a:srgbClr val="000058"/>
                </a:solidFill>
                <a:latin typeface="Arial" panose="020B0604020202020204" pitchFamily="34" charset="0"/>
              </a:rPr>
              <a:t>UNECE Statistical Division</a:t>
            </a:r>
            <a:endParaRPr lang="en-GB" altLang="en-US" sz="1200" b="1">
              <a:solidFill>
                <a:srgbClr val="000058"/>
              </a:solidFill>
              <a:latin typeface="Arial" panose="020B0604020202020204" pitchFamily="34" charset="0"/>
            </a:endParaRPr>
          </a:p>
        </p:txBody>
      </p:sp>
      <p:sp>
        <p:nvSpPr>
          <p:cNvPr id="1031" name="Rectangle 7">
            <a:extLst>
              <a:ext uri="{FF2B5EF4-FFF2-40B4-BE49-F238E27FC236}">
                <a16:creationId xmlns:a16="http://schemas.microsoft.com/office/drawing/2014/main" id="{38FF8CF1-AA57-49AB-9BEF-233F52C41D8A}"/>
              </a:ext>
            </a:extLst>
          </p:cNvPr>
          <p:cNvSpPr>
            <a:spLocks noChangeArrowheads="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defRPr/>
            </a:pPr>
            <a:r>
              <a:rPr lang="fr-CH" altLang="en-US" sz="1200" b="1">
                <a:solidFill>
                  <a:srgbClr val="000058"/>
                </a:solidFill>
                <a:latin typeface="Arial" panose="020B0604020202020204" pitchFamily="34" charset="0"/>
              </a:rPr>
              <a:t> Slide </a:t>
            </a:r>
            <a:fld id="{D4D31546-6C22-4A95-BBE9-C3DCF16BC41C}" type="slidenum">
              <a:rPr lang="en-GB" altLang="en-US" sz="1200" b="1" smtClean="0">
                <a:solidFill>
                  <a:srgbClr val="000058"/>
                </a:solidFill>
                <a:latin typeface="Arial" panose="020B0604020202020204" pitchFamily="34" charset="0"/>
              </a:rPr>
              <a:pPr algn="r" eaLnBrk="1" hangingPunct="1">
                <a:defRPr/>
              </a:pPr>
              <a:t>‹#›</a:t>
            </a:fld>
            <a:endParaRPr lang="en-GB" altLang="en-US" sz="1200" b="1">
              <a:solidFill>
                <a:srgbClr val="000058"/>
              </a:solidFill>
              <a:latin typeface="Arial" panose="020B0604020202020204" pitchFamily="34" charset="0"/>
            </a:endParaRPr>
          </a:p>
        </p:txBody>
      </p:sp>
      <p:pic>
        <p:nvPicPr>
          <p:cNvPr id="1032" name="Picture 8" descr="UNECElogoDarkBlue200px">
            <a:extLst>
              <a:ext uri="{FF2B5EF4-FFF2-40B4-BE49-F238E27FC236}">
                <a16:creationId xmlns:a16="http://schemas.microsoft.com/office/drawing/2014/main" id="{E2F406AC-F79B-4D20-B18B-828786D35E9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8425" y="228600"/>
            <a:ext cx="10445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a:extLst>
              <a:ext uri="{FF2B5EF4-FFF2-40B4-BE49-F238E27FC236}">
                <a16:creationId xmlns:a16="http://schemas.microsoft.com/office/drawing/2014/main" id="{0B992CB9-7E1B-4234-AC83-BCB8E44DA032}"/>
              </a:ext>
            </a:extLst>
          </p:cNvPr>
          <p:cNvSpPr>
            <a:spLocks noChangeShapeType="1"/>
          </p:cNvSpPr>
          <p:nvPr/>
        </p:nvSpPr>
        <p:spPr bwMode="auto">
          <a:xfrm>
            <a:off x="228600" y="381000"/>
            <a:ext cx="7229475"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4" name="Picture 10" descr="UNECElogoDarkBlue200px">
            <a:extLst>
              <a:ext uri="{FF2B5EF4-FFF2-40B4-BE49-F238E27FC236}">
                <a16:creationId xmlns:a16="http://schemas.microsoft.com/office/drawing/2014/main" id="{74651A6D-0999-47DC-ACB7-4145F6920C0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8425" y="228600"/>
            <a:ext cx="10445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1">
            <a:extLst>
              <a:ext uri="{FF2B5EF4-FFF2-40B4-BE49-F238E27FC236}">
                <a16:creationId xmlns:a16="http://schemas.microsoft.com/office/drawing/2014/main" id="{7C8E16DC-2C2F-4A38-A708-33C6163F95BF}"/>
              </a:ext>
            </a:extLst>
          </p:cNvPr>
          <p:cNvSpPr>
            <a:spLocks noChangeShapeType="1"/>
          </p:cNvSpPr>
          <p:nvPr/>
        </p:nvSpPr>
        <p:spPr bwMode="auto">
          <a:xfrm>
            <a:off x="228600" y="381000"/>
            <a:ext cx="7229475"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145" r:id="rId1"/>
    <p:sldLayoutId id="2147484143"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 id="2147484155" r:id="rId12"/>
    <p:sldLayoutId id="2147484144" r:id="rId13"/>
  </p:sldLayoutIdLst>
  <p:hf sldNum="0" hdr="0" ftr="0"/>
  <p:txStyles>
    <p:titleStyle>
      <a:lvl1pPr algn="l" rtl="0" eaLnBrk="0" fontAlgn="base" hangingPunct="0">
        <a:spcBef>
          <a:spcPct val="0"/>
        </a:spcBef>
        <a:spcAft>
          <a:spcPct val="0"/>
        </a:spcAft>
        <a:defRPr sz="3600" b="1">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SzPct val="55000"/>
        <a:buFont typeface="Wingdings" panose="05000000000000000000" pitchFamily="2" charset="2"/>
        <a:buChar char="v"/>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SzPct val="80000"/>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SzPct val="80000"/>
        <a:buFont typeface="Wingdings" panose="05000000000000000000" pitchFamily="2" charset="2"/>
        <a:buChar char="w"/>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4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400">
          <a:solidFill>
            <a:schemeClr val="tx1"/>
          </a:solidFill>
          <a:latin typeface="+mn-lt"/>
          <a:ea typeface="ＭＳ Ｐゴシック" charset="-128"/>
        </a:defRPr>
      </a:lvl5pPr>
      <a:lvl6pPr marL="2514600" indent="-228600" algn="l" rtl="0" fontAlgn="base">
        <a:spcBef>
          <a:spcPct val="20000"/>
        </a:spcBef>
        <a:spcAft>
          <a:spcPct val="0"/>
        </a:spcAft>
        <a:buChar char="»"/>
        <a:defRPr sz="2400">
          <a:solidFill>
            <a:schemeClr val="tx1"/>
          </a:solidFill>
          <a:latin typeface="+mn-lt"/>
          <a:ea typeface="ＭＳ Ｐゴシック" charset="-128"/>
        </a:defRPr>
      </a:lvl6pPr>
      <a:lvl7pPr marL="2971800" indent="-228600" algn="l" rtl="0" fontAlgn="base">
        <a:spcBef>
          <a:spcPct val="20000"/>
        </a:spcBef>
        <a:spcAft>
          <a:spcPct val="0"/>
        </a:spcAft>
        <a:buChar char="»"/>
        <a:defRPr sz="2400">
          <a:solidFill>
            <a:schemeClr val="tx1"/>
          </a:solidFill>
          <a:latin typeface="+mn-lt"/>
          <a:ea typeface="ＭＳ Ｐゴシック" charset="-128"/>
        </a:defRPr>
      </a:lvl7pPr>
      <a:lvl8pPr marL="3429000" indent="-228600" algn="l" rtl="0" fontAlgn="base">
        <a:spcBef>
          <a:spcPct val="20000"/>
        </a:spcBef>
        <a:spcAft>
          <a:spcPct val="0"/>
        </a:spcAft>
        <a:buChar char="»"/>
        <a:defRPr sz="2400">
          <a:solidFill>
            <a:schemeClr val="tx1"/>
          </a:solidFill>
          <a:latin typeface="+mn-lt"/>
          <a:ea typeface="ＭＳ Ｐゴシック" charset="-128"/>
        </a:defRPr>
      </a:lvl8pPr>
      <a:lvl9pPr marL="3886200" indent="-228600" algn="l" rtl="0" fontAlgn="base">
        <a:spcBef>
          <a:spcPct val="20000"/>
        </a:spcBef>
        <a:spcAft>
          <a:spcPct val="0"/>
        </a:spcAft>
        <a:buChar char="»"/>
        <a:defRPr sz="2400">
          <a:solidFill>
            <a:schemeClr val="tx1"/>
          </a:solidFill>
          <a:latin typeface="+mn-lt"/>
          <a:ea typeface="ＭＳ Ｐゴシック" charset="-128"/>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nece.org/index.php?id=38175#/"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unece.org/index.php?id=45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3155991-CE5D-4B64-83FC-67DBBE74BB75}"/>
              </a:ext>
            </a:extLst>
          </p:cNvPr>
          <p:cNvSpPr>
            <a:spLocks noGrp="1" noChangeArrowheads="1"/>
          </p:cNvSpPr>
          <p:nvPr>
            <p:ph type="ctrTitle"/>
          </p:nvPr>
        </p:nvSpPr>
        <p:spPr>
          <a:xfrm>
            <a:off x="611188" y="1916113"/>
            <a:ext cx="8153400" cy="1524000"/>
          </a:xfrm>
        </p:spPr>
        <p:txBody>
          <a:bodyPr/>
          <a:lstStyle/>
          <a:p>
            <a:pPr eaLnBrk="1" hangingPunct="1"/>
            <a:r>
              <a:rPr lang="en-GB" altLang="en-US" sz="2400">
                <a:solidFill>
                  <a:srgbClr val="000058"/>
                </a:solidFill>
                <a:ea typeface="ＭＳ Ｐゴシック" panose="020B0600070205080204" pitchFamily="34" charset="-128"/>
              </a:rPr>
              <a:t>Workshop on Consumer Price Indices</a:t>
            </a:r>
            <a:br>
              <a:rPr lang="en-GB" altLang="en-US" sz="2400">
                <a:solidFill>
                  <a:srgbClr val="000058"/>
                </a:solidFill>
                <a:ea typeface="ＭＳ Ｐゴシック" panose="020B0600070205080204" pitchFamily="34" charset="-128"/>
              </a:rPr>
            </a:br>
            <a:r>
              <a:rPr lang="en-GB" altLang="en-US" sz="2400">
                <a:solidFill>
                  <a:srgbClr val="000058"/>
                </a:solidFill>
                <a:ea typeface="ＭＳ Ｐゴシック" panose="020B0600070205080204" pitchFamily="34" charset="-128"/>
              </a:rPr>
              <a:t>Minsk, Belarus,11-13 September 2019</a:t>
            </a:r>
          </a:p>
        </p:txBody>
      </p:sp>
      <p:sp>
        <p:nvSpPr>
          <p:cNvPr id="15363" name="Rectangle 3">
            <a:extLst>
              <a:ext uri="{FF2B5EF4-FFF2-40B4-BE49-F238E27FC236}">
                <a16:creationId xmlns:a16="http://schemas.microsoft.com/office/drawing/2014/main" id="{57661FE5-5BB7-4DD2-8924-111D41F05A1B}"/>
              </a:ext>
            </a:extLst>
          </p:cNvPr>
          <p:cNvSpPr>
            <a:spLocks noGrp="1" noChangeArrowheads="1"/>
          </p:cNvSpPr>
          <p:nvPr>
            <p:ph type="subTitle" idx="1"/>
          </p:nvPr>
        </p:nvSpPr>
        <p:spPr>
          <a:xfrm>
            <a:off x="1447800" y="3505200"/>
            <a:ext cx="6400800" cy="2133600"/>
          </a:xfrm>
        </p:spPr>
        <p:txBody>
          <a:bodyPr/>
          <a:lstStyle/>
          <a:p>
            <a:pPr eaLnBrk="1" hangingPunct="1">
              <a:spcBef>
                <a:spcPts val="1175"/>
              </a:spcBef>
              <a:buFont typeface="Wingdings" panose="05000000000000000000" pitchFamily="2" charset="2"/>
              <a:buNone/>
            </a:pPr>
            <a:r>
              <a:rPr lang="en-GB" altLang="en-US" sz="2000" b="1">
                <a:solidFill>
                  <a:srgbClr val="002060"/>
                </a:solidFill>
                <a:ea typeface="ＭＳ Ｐゴシック" panose="020B0600070205080204" pitchFamily="34" charset="-128"/>
              </a:rPr>
              <a:t>Documentation and Communication</a:t>
            </a:r>
          </a:p>
          <a:p>
            <a:pPr eaLnBrk="1" hangingPunct="1">
              <a:spcBef>
                <a:spcPts val="1175"/>
              </a:spcBef>
              <a:buFont typeface="Wingdings" panose="05000000000000000000" pitchFamily="2" charset="2"/>
              <a:buNone/>
            </a:pPr>
            <a:r>
              <a:rPr lang="en-GB" altLang="en-US" sz="1800" b="1" dirty="0">
                <a:solidFill>
                  <a:srgbClr val="002060"/>
                </a:solidFill>
                <a:ea typeface="ＭＳ Ｐゴシック" panose="020B0600070205080204" pitchFamily="34" charset="-128"/>
              </a:rPr>
              <a:t>The Principles of Official Statistics, </a:t>
            </a:r>
            <a:br>
              <a:rPr lang="en-GB" altLang="en-US" sz="1800" b="1" dirty="0">
                <a:solidFill>
                  <a:srgbClr val="002060"/>
                </a:solidFill>
                <a:ea typeface="ＭＳ Ｐゴシック" panose="020B0600070205080204" pitchFamily="34" charset="-128"/>
              </a:rPr>
            </a:br>
            <a:r>
              <a:rPr lang="en-GB" altLang="en-US" sz="1800" b="1" dirty="0">
                <a:solidFill>
                  <a:srgbClr val="002060"/>
                </a:solidFill>
                <a:ea typeface="ＭＳ Ｐゴシック" panose="020B0600070205080204" pitchFamily="34" charset="-128"/>
              </a:rPr>
              <a:t>the Generic Statistical Business Process Model (GSBPM)</a:t>
            </a:r>
            <a:br>
              <a:rPr lang="en-GB" altLang="en-US" sz="1800" b="1" dirty="0">
                <a:solidFill>
                  <a:srgbClr val="002060"/>
                </a:solidFill>
                <a:ea typeface="ＭＳ Ｐゴシック" panose="020B0600070205080204" pitchFamily="34" charset="-128"/>
              </a:rPr>
            </a:br>
            <a:r>
              <a:rPr lang="en-GB" altLang="en-US" sz="1800" b="1" dirty="0">
                <a:solidFill>
                  <a:srgbClr val="002060"/>
                </a:solidFill>
                <a:ea typeface="ＭＳ Ｐゴシック" panose="020B0600070205080204" pitchFamily="34" charset="-128"/>
              </a:rPr>
              <a:t>and the Generic Statistical Law</a:t>
            </a:r>
          </a:p>
          <a:p>
            <a:pPr eaLnBrk="1" hangingPunct="1">
              <a:buFont typeface="Wingdings" panose="05000000000000000000" pitchFamily="2" charset="2"/>
              <a:buNone/>
            </a:pPr>
            <a:endParaRPr lang="en-GB" altLang="en-US" sz="2000" b="1" dirty="0">
              <a:solidFill>
                <a:srgbClr val="002060"/>
              </a:solidFill>
              <a:ea typeface="ＭＳ Ｐゴシック" panose="020B0600070205080204" pitchFamily="34" charset="-128"/>
            </a:endParaRPr>
          </a:p>
          <a:p>
            <a:pPr eaLnBrk="1" hangingPunct="1">
              <a:buFont typeface="Wingdings" panose="05000000000000000000" pitchFamily="2" charset="2"/>
              <a:buNone/>
            </a:pPr>
            <a:endParaRPr lang="en-GB" altLang="en-US" sz="2000" b="1" dirty="0">
              <a:solidFill>
                <a:srgbClr val="002060"/>
              </a:solidFill>
              <a:ea typeface="ＭＳ Ｐゴシック" panose="020B0600070205080204" pitchFamily="34" charset="-128"/>
            </a:endParaRPr>
          </a:p>
          <a:p>
            <a:pPr eaLnBrk="1" hangingPunct="1">
              <a:buFont typeface="Wingdings" panose="05000000000000000000" pitchFamily="2" charset="2"/>
              <a:buNone/>
            </a:pPr>
            <a:endParaRPr lang="en-GB" altLang="en-US" sz="2000" b="1" dirty="0">
              <a:solidFill>
                <a:srgbClr val="000058"/>
              </a:solidFill>
              <a:ea typeface="ＭＳ Ｐゴシック" panose="020B0600070205080204" pitchFamily="34" charset="-128"/>
            </a:endParaRPr>
          </a:p>
          <a:p>
            <a:pPr eaLnBrk="1" hangingPunct="1">
              <a:buFont typeface="Wingdings" panose="05000000000000000000" pitchFamily="2" charset="2"/>
              <a:buNone/>
            </a:pPr>
            <a:r>
              <a:rPr lang="en-GB" altLang="en-US" sz="1400" dirty="0">
                <a:solidFill>
                  <a:srgbClr val="000058"/>
                </a:solidFill>
                <a:ea typeface="ＭＳ Ｐゴシック" panose="020B0600070205080204" pitchFamily="34" charset="-128"/>
              </a:rPr>
              <a:t>Carsten Boldsen, UNECE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A545D53-E1B7-4302-9671-479FE9906FFF}"/>
              </a:ext>
            </a:extLst>
          </p:cNvPr>
          <p:cNvSpPr>
            <a:spLocks noGrp="1" noChangeArrowheads="1"/>
          </p:cNvSpPr>
          <p:nvPr>
            <p:ph type="title"/>
          </p:nvPr>
        </p:nvSpPr>
        <p:spPr>
          <a:xfrm>
            <a:off x="457200" y="533400"/>
            <a:ext cx="7354888" cy="762000"/>
          </a:xfrm>
        </p:spPr>
        <p:txBody>
          <a:bodyPr/>
          <a:lstStyle/>
          <a:p>
            <a:pPr marL="457200" indent="-457200"/>
            <a:r>
              <a:rPr lang="en-GB" altLang="en-US" sz="2400">
                <a:solidFill>
                  <a:srgbClr val="800000"/>
                </a:solidFill>
                <a:ea typeface="ＭＳ Ｐゴシック" panose="020B0600070205080204" pitchFamily="34" charset="-128"/>
              </a:rPr>
              <a:t>Generic Statistical Law</a:t>
            </a:r>
          </a:p>
        </p:txBody>
      </p:sp>
      <p:sp>
        <p:nvSpPr>
          <p:cNvPr id="15363" name="Rectangle 3">
            <a:extLst>
              <a:ext uri="{FF2B5EF4-FFF2-40B4-BE49-F238E27FC236}">
                <a16:creationId xmlns:a16="http://schemas.microsoft.com/office/drawing/2014/main" id="{BE0778F0-DABC-4CF7-BE6E-C3A3D5A908DD}"/>
              </a:ext>
            </a:extLst>
          </p:cNvPr>
          <p:cNvSpPr>
            <a:spLocks noGrp="1" noChangeArrowheads="1"/>
          </p:cNvSpPr>
          <p:nvPr>
            <p:ph type="body" idx="1"/>
          </p:nvPr>
        </p:nvSpPr>
        <p:spPr>
          <a:xfrm>
            <a:off x="533400" y="1752600"/>
            <a:ext cx="7783513" cy="4343400"/>
          </a:xfrm>
        </p:spPr>
        <p:txBody>
          <a:bodyPr/>
          <a:lstStyle/>
          <a:p>
            <a:pPr marL="0" indent="0" eaLnBrk="1" hangingPunct="1">
              <a:lnSpc>
                <a:spcPct val="80000"/>
              </a:lnSpc>
              <a:spcBef>
                <a:spcPts val="0"/>
              </a:spcBef>
              <a:spcAft>
                <a:spcPts val="1200"/>
              </a:spcAft>
              <a:buSzPct val="90000"/>
              <a:buFont typeface="Wingdings" panose="05000000000000000000" pitchFamily="2" charset="2"/>
              <a:buNone/>
              <a:defRPr/>
            </a:pPr>
            <a:endParaRPr lang="en-GB" sz="2400" b="1" dirty="0">
              <a:solidFill>
                <a:srgbClr val="800000"/>
              </a:solidFill>
              <a:cs typeface="Times New Roman" pitchFamily="18" charset="0"/>
            </a:endParaRP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Endorsed by CES in 2016</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Tailored to EECCA countries</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Provides recommendations and best practices for national statistical legislation</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Aims to strengthen the legal basis of national statistical systems, the professional independency of NSOs and production of high quality statistics</a:t>
            </a:r>
          </a:p>
          <a:p>
            <a:pPr marL="0" indent="0" eaLnBrk="1" hangingPunct="1">
              <a:spcBef>
                <a:spcPts val="0"/>
              </a:spcBef>
              <a:spcAft>
                <a:spcPts val="1200"/>
              </a:spcAft>
              <a:buSzPct val="90000"/>
              <a:buFont typeface="Wingdings" panose="05000000000000000000" pitchFamily="2" charset="2"/>
              <a:buNone/>
              <a:defRPr/>
            </a:pPr>
            <a:endParaRPr lang="en-US" sz="2000" dirty="0">
              <a:solidFill>
                <a:srgbClr val="00003E"/>
              </a:solidFill>
            </a:endParaRPr>
          </a:p>
          <a:p>
            <a:pPr marL="0" indent="0" eaLnBrk="1" hangingPunct="1">
              <a:lnSpc>
                <a:spcPct val="80000"/>
              </a:lnSpc>
              <a:spcBef>
                <a:spcPts val="0"/>
              </a:spcBef>
              <a:spcAft>
                <a:spcPts val="6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A84AF3-913F-41D5-8C50-AD1F25590F3E}"/>
              </a:ext>
            </a:extLst>
          </p:cNvPr>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3538"/>
          <a:stretch/>
        </p:blipFill>
        <p:spPr>
          <a:xfrm>
            <a:off x="1036925" y="1247918"/>
            <a:ext cx="6830616" cy="4103029"/>
          </a:xfrm>
          <a:prstGeom prst="rect">
            <a:avLst/>
          </a:prstGeom>
          <a:solidFill>
            <a:schemeClr val="accent1">
              <a:lumMod val="50000"/>
            </a:schemeClr>
          </a:solidFill>
          <a:ln>
            <a:noFill/>
          </a:ln>
          <a:effectLst>
            <a:softEdge rad="112500"/>
          </a:effectLst>
        </p:spPr>
      </p:pic>
      <p:sp>
        <p:nvSpPr>
          <p:cNvPr id="5" name="Title 1">
            <a:extLst>
              <a:ext uri="{FF2B5EF4-FFF2-40B4-BE49-F238E27FC236}">
                <a16:creationId xmlns:a16="http://schemas.microsoft.com/office/drawing/2014/main" id="{EB717071-7ADF-46D4-BB0E-A3C3674A99A8}"/>
              </a:ext>
            </a:extLst>
          </p:cNvPr>
          <p:cNvSpPr txBox="1">
            <a:spLocks/>
          </p:cNvSpPr>
          <p:nvPr/>
        </p:nvSpPr>
        <p:spPr>
          <a:xfrm>
            <a:off x="1195388" y="1319213"/>
            <a:ext cx="6172200" cy="701675"/>
          </a:xfrm>
          <a:prstGeom prst="rect">
            <a:avLst/>
          </a:prstGeom>
        </p:spPr>
        <p:txBody>
          <a:bodyPr lIns="68580" tIns="34290" rIns="68580" bIns="3429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br>
              <a:rPr lang="en-GB" sz="4500"/>
            </a:br>
            <a:br>
              <a:rPr lang="en-GB" sz="4500"/>
            </a:br>
            <a:endParaRPr lang="en-GB" sz="4500" dirty="0"/>
          </a:p>
        </p:txBody>
      </p:sp>
      <p:sp>
        <p:nvSpPr>
          <p:cNvPr id="6" name="Rounded Rectangle 5">
            <a:extLst>
              <a:ext uri="{FF2B5EF4-FFF2-40B4-BE49-F238E27FC236}">
                <a16:creationId xmlns:a16="http://schemas.microsoft.com/office/drawing/2014/main" id="{D93D21B2-D871-436F-8C72-C16184D06497}"/>
              </a:ext>
            </a:extLst>
          </p:cNvPr>
          <p:cNvSpPr/>
          <p:nvPr/>
        </p:nvSpPr>
        <p:spPr bwMode="auto">
          <a:xfrm>
            <a:off x="1789551" y="991700"/>
            <a:ext cx="5292588" cy="658278"/>
          </a:xfrm>
          <a:prstGeom prst="roundRect">
            <a:avLst/>
          </a:prstGeom>
          <a:solidFill>
            <a:srgbClr val="13317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100" dirty="0"/>
              <a:t>Key elements of modern statistical law</a:t>
            </a:r>
            <a:endParaRPr lang="en-US" altLang="en-US" sz="2100" b="1" kern="0" dirty="0"/>
          </a:p>
        </p:txBody>
      </p:sp>
      <p:pic>
        <p:nvPicPr>
          <p:cNvPr id="25607" name="Picture 6">
            <a:extLst>
              <a:ext uri="{FF2B5EF4-FFF2-40B4-BE49-F238E27FC236}">
                <a16:creationId xmlns:a16="http://schemas.microsoft.com/office/drawing/2014/main" id="{7CD150BB-D547-45CE-AD7E-9B965B63FEF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57313" y="2182813"/>
            <a:ext cx="2808287"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7">
            <a:extLst>
              <a:ext uri="{FF2B5EF4-FFF2-40B4-BE49-F238E27FC236}">
                <a16:creationId xmlns:a16="http://schemas.microsoft.com/office/drawing/2014/main" id="{6838C639-5CD2-4BD8-A728-136BBBBCD3F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9488" y="1690688"/>
            <a:ext cx="28082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8">
            <a:extLst>
              <a:ext uri="{FF2B5EF4-FFF2-40B4-BE49-F238E27FC236}">
                <a16:creationId xmlns:a16="http://schemas.microsoft.com/office/drawing/2014/main" id="{71F3C3CB-4347-48B3-A440-76E22C8A4DC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89113" y="2668588"/>
            <a:ext cx="2808287"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lowchart: Connector 9">
            <a:extLst>
              <a:ext uri="{FF2B5EF4-FFF2-40B4-BE49-F238E27FC236}">
                <a16:creationId xmlns:a16="http://schemas.microsoft.com/office/drawing/2014/main" id="{30BA0715-9296-4CA6-9EE2-795EE4058B16}"/>
              </a:ext>
            </a:extLst>
          </p:cNvPr>
          <p:cNvSpPr/>
          <p:nvPr/>
        </p:nvSpPr>
        <p:spPr>
          <a:xfrm>
            <a:off x="2240054" y="2202137"/>
            <a:ext cx="3105000" cy="540000"/>
          </a:xfrm>
          <a:prstGeom prst="flowChartConnector">
            <a:avLst/>
          </a:prstGeom>
          <a:solidFill>
            <a:srgbClr val="3166C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11" name="TextBox 10">
            <a:extLst>
              <a:ext uri="{FF2B5EF4-FFF2-40B4-BE49-F238E27FC236}">
                <a16:creationId xmlns:a16="http://schemas.microsoft.com/office/drawing/2014/main" id="{796D700C-598E-48F3-BCF4-B7A4C40DE0E9}"/>
              </a:ext>
            </a:extLst>
          </p:cNvPr>
          <p:cNvSpPr txBox="1"/>
          <p:nvPr/>
        </p:nvSpPr>
        <p:spPr>
          <a:xfrm>
            <a:off x="2154238" y="2295525"/>
            <a:ext cx="3267075" cy="254000"/>
          </a:xfrm>
          <a:prstGeom prst="rect">
            <a:avLst/>
          </a:prstGeom>
          <a:noFill/>
        </p:spPr>
        <p:txBody>
          <a:bodyPr>
            <a:spAutoFit/>
          </a:bodyPr>
          <a:lstStyle/>
          <a:p>
            <a:pPr algn="ctr">
              <a:defRPr/>
            </a:pPr>
            <a:r>
              <a:rPr lang="en-GB" sz="1050" dirty="0">
                <a:solidFill>
                  <a:schemeClr val="bg1"/>
                </a:solidFill>
              </a:rPr>
              <a:t>Main Principles of Official Statistics</a:t>
            </a:r>
          </a:p>
        </p:txBody>
      </p:sp>
      <p:sp>
        <p:nvSpPr>
          <p:cNvPr id="12" name="Flowchart: Connector 11">
            <a:extLst>
              <a:ext uri="{FF2B5EF4-FFF2-40B4-BE49-F238E27FC236}">
                <a16:creationId xmlns:a16="http://schemas.microsoft.com/office/drawing/2014/main" id="{CCEC615E-4637-4696-ACD6-2B1A3D54F98D}"/>
              </a:ext>
            </a:extLst>
          </p:cNvPr>
          <p:cNvSpPr/>
          <p:nvPr/>
        </p:nvSpPr>
        <p:spPr>
          <a:xfrm>
            <a:off x="1778598" y="1726688"/>
            <a:ext cx="2970000" cy="486000"/>
          </a:xfrm>
          <a:prstGeom prst="flowChartConnector">
            <a:avLst/>
          </a:prstGeom>
          <a:solidFill>
            <a:srgbClr val="FF99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13" name="Flowchart: Connector 12">
            <a:extLst>
              <a:ext uri="{FF2B5EF4-FFF2-40B4-BE49-F238E27FC236}">
                <a16:creationId xmlns:a16="http://schemas.microsoft.com/office/drawing/2014/main" id="{B89DCFB0-645B-45CE-BB0B-9C7DB127FBA0}"/>
              </a:ext>
            </a:extLst>
          </p:cNvPr>
          <p:cNvSpPr/>
          <p:nvPr/>
        </p:nvSpPr>
        <p:spPr>
          <a:xfrm>
            <a:off x="2616233" y="2719521"/>
            <a:ext cx="3305370" cy="534880"/>
          </a:xfrm>
          <a:prstGeom prst="flowChartConnector">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14" name="TextBox 13">
            <a:extLst>
              <a:ext uri="{FF2B5EF4-FFF2-40B4-BE49-F238E27FC236}">
                <a16:creationId xmlns:a16="http://schemas.microsoft.com/office/drawing/2014/main" id="{0CB6C4EF-F52D-477C-9DBA-82534777F329}"/>
              </a:ext>
            </a:extLst>
          </p:cNvPr>
          <p:cNvSpPr txBox="1"/>
          <p:nvPr/>
        </p:nvSpPr>
        <p:spPr>
          <a:xfrm>
            <a:off x="2005013" y="1784350"/>
            <a:ext cx="2646362" cy="414338"/>
          </a:xfrm>
          <a:prstGeom prst="rect">
            <a:avLst/>
          </a:prstGeom>
          <a:noFill/>
        </p:spPr>
        <p:txBody>
          <a:bodyPr>
            <a:spAutoFit/>
          </a:bodyPr>
          <a:lstStyle/>
          <a:p>
            <a:pPr algn="ctr">
              <a:defRPr/>
            </a:pPr>
            <a:r>
              <a:rPr lang="en-GB" sz="1050" dirty="0">
                <a:solidFill>
                  <a:schemeClr val="bg1"/>
                </a:solidFill>
              </a:rPr>
              <a:t>The National Statistical System, </a:t>
            </a:r>
            <a:br>
              <a:rPr lang="en-GB" sz="1050" dirty="0">
                <a:solidFill>
                  <a:schemeClr val="bg1"/>
                </a:solidFill>
              </a:rPr>
            </a:br>
            <a:r>
              <a:rPr lang="en-GB" sz="1050" dirty="0">
                <a:solidFill>
                  <a:schemeClr val="bg1"/>
                </a:solidFill>
              </a:rPr>
              <a:t>its Responsibilities and Rights</a:t>
            </a:r>
          </a:p>
        </p:txBody>
      </p:sp>
      <p:pic>
        <p:nvPicPr>
          <p:cNvPr id="25621" name="Picture 14">
            <a:extLst>
              <a:ext uri="{FF2B5EF4-FFF2-40B4-BE49-F238E27FC236}">
                <a16:creationId xmlns:a16="http://schemas.microsoft.com/office/drawing/2014/main" id="{8FDF1912-3F5D-4E55-AE21-9605FB66A54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28863" y="3155950"/>
            <a:ext cx="28082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2" name="Picture 15">
            <a:extLst>
              <a:ext uri="{FF2B5EF4-FFF2-40B4-BE49-F238E27FC236}">
                <a16:creationId xmlns:a16="http://schemas.microsoft.com/office/drawing/2014/main" id="{7A77D5F0-1996-4262-B69B-030E781FB18E}"/>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2238" y="3689350"/>
            <a:ext cx="28082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C527C4C3-6C2C-4349-832A-507F4DCD8E3F}"/>
              </a:ext>
            </a:extLst>
          </p:cNvPr>
          <p:cNvSpPr txBox="1"/>
          <p:nvPr/>
        </p:nvSpPr>
        <p:spPr>
          <a:xfrm>
            <a:off x="2868613" y="2760663"/>
            <a:ext cx="2809875" cy="415925"/>
          </a:xfrm>
          <a:prstGeom prst="rect">
            <a:avLst/>
          </a:prstGeom>
          <a:noFill/>
        </p:spPr>
        <p:txBody>
          <a:bodyPr>
            <a:spAutoFit/>
          </a:bodyPr>
          <a:lstStyle/>
          <a:p>
            <a:pPr algn="ctr">
              <a:defRPr/>
            </a:pPr>
            <a:r>
              <a:rPr lang="en-GB" sz="1050" dirty="0">
                <a:solidFill>
                  <a:schemeClr val="bg1"/>
                </a:solidFill>
              </a:rPr>
              <a:t>Safeguards to Professional Independence</a:t>
            </a:r>
            <a:br>
              <a:rPr lang="en-GB" sz="1050" dirty="0">
                <a:solidFill>
                  <a:schemeClr val="bg1"/>
                </a:solidFill>
              </a:rPr>
            </a:br>
            <a:r>
              <a:rPr lang="en-GB" sz="1050" dirty="0">
                <a:solidFill>
                  <a:schemeClr val="bg1"/>
                </a:solidFill>
              </a:rPr>
              <a:t>and Chief Statistician</a:t>
            </a:r>
          </a:p>
        </p:txBody>
      </p:sp>
      <p:sp>
        <p:nvSpPr>
          <p:cNvPr id="18" name="Flowchart: Connector 17">
            <a:extLst>
              <a:ext uri="{FF2B5EF4-FFF2-40B4-BE49-F238E27FC236}">
                <a16:creationId xmlns:a16="http://schemas.microsoft.com/office/drawing/2014/main" id="{A3F1E10A-845B-49EE-8995-CA4FDD12F8C4}"/>
              </a:ext>
            </a:extLst>
          </p:cNvPr>
          <p:cNvSpPr/>
          <p:nvPr/>
        </p:nvSpPr>
        <p:spPr>
          <a:xfrm>
            <a:off x="3179906" y="3249706"/>
            <a:ext cx="2970000" cy="502349"/>
          </a:xfrm>
          <a:prstGeom prst="flowChartConnector">
            <a:avLst/>
          </a:prstGeom>
          <a:solidFill>
            <a:srgbClr val="0099C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pic>
        <p:nvPicPr>
          <p:cNvPr id="25627" name="Picture 18">
            <a:extLst>
              <a:ext uri="{FF2B5EF4-FFF2-40B4-BE49-F238E27FC236}">
                <a16:creationId xmlns:a16="http://schemas.microsoft.com/office/drawing/2014/main" id="{5F5FC5E3-E10D-48A8-9FE6-284B66D368F7}"/>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94050" y="4181475"/>
            <a:ext cx="2808288"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a:extLst>
              <a:ext uri="{FF2B5EF4-FFF2-40B4-BE49-F238E27FC236}">
                <a16:creationId xmlns:a16="http://schemas.microsoft.com/office/drawing/2014/main" id="{37BC4585-ADB1-4C22-89CE-B824CDAE05F5}"/>
              </a:ext>
            </a:extLst>
          </p:cNvPr>
          <p:cNvSpPr txBox="1"/>
          <p:nvPr/>
        </p:nvSpPr>
        <p:spPr>
          <a:xfrm>
            <a:off x="3508375" y="3305175"/>
            <a:ext cx="2274888" cy="415925"/>
          </a:xfrm>
          <a:prstGeom prst="rect">
            <a:avLst/>
          </a:prstGeom>
          <a:noFill/>
        </p:spPr>
        <p:txBody>
          <a:bodyPr>
            <a:spAutoFit/>
          </a:bodyPr>
          <a:lstStyle/>
          <a:p>
            <a:pPr algn="ctr">
              <a:defRPr/>
            </a:pPr>
            <a:r>
              <a:rPr lang="en-GB" sz="1050" dirty="0">
                <a:solidFill>
                  <a:schemeClr val="bg1"/>
                </a:solidFill>
              </a:rPr>
              <a:t>Strategic Coordination and Programming</a:t>
            </a:r>
          </a:p>
        </p:txBody>
      </p:sp>
      <p:sp>
        <p:nvSpPr>
          <p:cNvPr id="21" name="Flowchart: Connector 20">
            <a:extLst>
              <a:ext uri="{FF2B5EF4-FFF2-40B4-BE49-F238E27FC236}">
                <a16:creationId xmlns:a16="http://schemas.microsoft.com/office/drawing/2014/main" id="{D97A9E15-28AE-435E-976C-695A2E54E0AC}"/>
              </a:ext>
            </a:extLst>
          </p:cNvPr>
          <p:cNvSpPr/>
          <p:nvPr/>
        </p:nvSpPr>
        <p:spPr>
          <a:xfrm>
            <a:off x="3518073" y="3764117"/>
            <a:ext cx="2970000" cy="486000"/>
          </a:xfrm>
          <a:prstGeom prst="flowChartConnector">
            <a:avLst/>
          </a:prstGeom>
          <a:solidFill>
            <a:schemeClr val="accent1">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22" name="TextBox 21">
            <a:extLst>
              <a:ext uri="{FF2B5EF4-FFF2-40B4-BE49-F238E27FC236}">
                <a16:creationId xmlns:a16="http://schemas.microsoft.com/office/drawing/2014/main" id="{1F7F726F-3B6A-4B0B-8294-B577B6620861}"/>
              </a:ext>
            </a:extLst>
          </p:cNvPr>
          <p:cNvSpPr txBox="1"/>
          <p:nvPr/>
        </p:nvSpPr>
        <p:spPr>
          <a:xfrm>
            <a:off x="3717925" y="3803650"/>
            <a:ext cx="2617788" cy="415925"/>
          </a:xfrm>
          <a:prstGeom prst="rect">
            <a:avLst/>
          </a:prstGeom>
          <a:noFill/>
        </p:spPr>
        <p:txBody>
          <a:bodyPr>
            <a:spAutoFit/>
          </a:bodyPr>
          <a:lstStyle/>
          <a:p>
            <a:pPr algn="ctr">
              <a:defRPr/>
            </a:pPr>
            <a:r>
              <a:rPr lang="en-GB" sz="1050" dirty="0">
                <a:solidFill>
                  <a:schemeClr val="bg1"/>
                </a:solidFill>
              </a:rPr>
              <a:t>Strong Mandate to Access Data,</a:t>
            </a:r>
            <a:br>
              <a:rPr lang="en-GB" sz="1050" dirty="0">
                <a:solidFill>
                  <a:schemeClr val="bg1"/>
                </a:solidFill>
              </a:rPr>
            </a:br>
            <a:r>
              <a:rPr lang="en-GB" sz="1050" dirty="0">
                <a:solidFill>
                  <a:schemeClr val="bg1"/>
                </a:solidFill>
              </a:rPr>
              <a:t>Strict Confidentiality</a:t>
            </a:r>
          </a:p>
        </p:txBody>
      </p:sp>
      <p:sp>
        <p:nvSpPr>
          <p:cNvPr id="23" name="Flowchart: Connector 22">
            <a:extLst>
              <a:ext uri="{FF2B5EF4-FFF2-40B4-BE49-F238E27FC236}">
                <a16:creationId xmlns:a16="http://schemas.microsoft.com/office/drawing/2014/main" id="{7A71335B-D8FE-49AB-B579-50E3F2166234}"/>
              </a:ext>
            </a:extLst>
          </p:cNvPr>
          <p:cNvSpPr/>
          <p:nvPr/>
        </p:nvSpPr>
        <p:spPr>
          <a:xfrm>
            <a:off x="4051564" y="4221904"/>
            <a:ext cx="2970000" cy="486000"/>
          </a:xfrm>
          <a:prstGeom prst="flowChartConnector">
            <a:avLst/>
          </a:prstGeom>
          <a:solidFill>
            <a:srgbClr val="6699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24" name="TextBox 23">
            <a:extLst>
              <a:ext uri="{FF2B5EF4-FFF2-40B4-BE49-F238E27FC236}">
                <a16:creationId xmlns:a16="http://schemas.microsoft.com/office/drawing/2014/main" id="{0964CB75-D0B7-4EAC-85AC-85A2CB0007EF}"/>
              </a:ext>
            </a:extLst>
          </p:cNvPr>
          <p:cNvSpPr txBox="1"/>
          <p:nvPr/>
        </p:nvSpPr>
        <p:spPr>
          <a:xfrm>
            <a:off x="4467225" y="4260850"/>
            <a:ext cx="2274888" cy="254000"/>
          </a:xfrm>
          <a:prstGeom prst="rect">
            <a:avLst/>
          </a:prstGeom>
          <a:noFill/>
        </p:spPr>
        <p:txBody>
          <a:bodyPr>
            <a:spAutoFit/>
          </a:bodyPr>
          <a:lstStyle/>
          <a:p>
            <a:pPr algn="ctr">
              <a:defRPr/>
            </a:pPr>
            <a:r>
              <a:rPr lang="en-GB" sz="1050" dirty="0">
                <a:solidFill>
                  <a:schemeClr val="bg1"/>
                </a:solidFill>
              </a:rPr>
              <a:t>Quality Commitment and Assessment</a:t>
            </a:r>
          </a:p>
        </p:txBody>
      </p:sp>
      <p:pic>
        <p:nvPicPr>
          <p:cNvPr id="25637" name="Picture 24">
            <a:extLst>
              <a:ext uri="{FF2B5EF4-FFF2-40B4-BE49-F238E27FC236}">
                <a16:creationId xmlns:a16="http://schemas.microsoft.com/office/drawing/2014/main" id="{72487AA7-9EF5-48C4-ABA2-96F855D179C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32200" y="4660900"/>
            <a:ext cx="2808288"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lowchart: Connector 25">
            <a:extLst>
              <a:ext uri="{FF2B5EF4-FFF2-40B4-BE49-F238E27FC236}">
                <a16:creationId xmlns:a16="http://schemas.microsoft.com/office/drawing/2014/main" id="{8F962E55-C3F9-4F55-ADFC-2B472FD7314B}"/>
              </a:ext>
            </a:extLst>
          </p:cNvPr>
          <p:cNvSpPr/>
          <p:nvPr/>
        </p:nvSpPr>
        <p:spPr>
          <a:xfrm>
            <a:off x="4490181" y="4701092"/>
            <a:ext cx="2970000" cy="486000"/>
          </a:xfrm>
          <a:prstGeom prst="flowChartConnector">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27" name="TextBox 26">
            <a:extLst>
              <a:ext uri="{FF2B5EF4-FFF2-40B4-BE49-F238E27FC236}">
                <a16:creationId xmlns:a16="http://schemas.microsoft.com/office/drawing/2014/main" id="{18665AA1-FFAB-482A-A5A5-D6EC14CB8006}"/>
              </a:ext>
            </a:extLst>
          </p:cNvPr>
          <p:cNvSpPr txBox="1"/>
          <p:nvPr/>
        </p:nvSpPr>
        <p:spPr>
          <a:xfrm>
            <a:off x="4905375" y="4740275"/>
            <a:ext cx="2276475" cy="254000"/>
          </a:xfrm>
          <a:prstGeom prst="rect">
            <a:avLst/>
          </a:prstGeom>
          <a:noFill/>
        </p:spPr>
        <p:txBody>
          <a:bodyPr>
            <a:spAutoFit/>
          </a:bodyPr>
          <a:lstStyle/>
          <a:p>
            <a:pPr algn="ctr">
              <a:defRPr/>
            </a:pPr>
            <a:r>
              <a:rPr lang="en-GB" sz="1050" dirty="0">
                <a:solidFill>
                  <a:schemeClr val="bg1"/>
                </a:solidFill>
              </a:rPr>
              <a:t>User Services and Communication</a:t>
            </a:r>
          </a:p>
        </p:txBody>
      </p:sp>
      <p:pic>
        <p:nvPicPr>
          <p:cNvPr id="25642" name="Picture 27">
            <a:extLst>
              <a:ext uri="{FF2B5EF4-FFF2-40B4-BE49-F238E27FC236}">
                <a16:creationId xmlns:a16="http://schemas.microsoft.com/office/drawing/2014/main" id="{8B35CC9A-F896-4B48-9C37-31F7DF0EFDD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7350" y="5145088"/>
            <a:ext cx="28082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Flowchart: Connector 28">
            <a:extLst>
              <a:ext uri="{FF2B5EF4-FFF2-40B4-BE49-F238E27FC236}">
                <a16:creationId xmlns:a16="http://schemas.microsoft.com/office/drawing/2014/main" id="{452C1231-001A-4218-AE4A-181F637E48EA}"/>
              </a:ext>
            </a:extLst>
          </p:cNvPr>
          <p:cNvSpPr/>
          <p:nvPr/>
        </p:nvSpPr>
        <p:spPr>
          <a:xfrm>
            <a:off x="5055404" y="5184773"/>
            <a:ext cx="2970000" cy="486000"/>
          </a:xfrm>
          <a:prstGeom prst="flowChartConnector">
            <a:avLst/>
          </a:prstGeom>
          <a:solidFill>
            <a:schemeClr val="accent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GB" sz="1500" dirty="0">
              <a:solidFill>
                <a:srgbClr val="FFFFFF"/>
              </a:solidFill>
            </a:endParaRPr>
          </a:p>
        </p:txBody>
      </p:sp>
      <p:sp>
        <p:nvSpPr>
          <p:cNvPr id="30" name="TextBox 29">
            <a:extLst>
              <a:ext uri="{FF2B5EF4-FFF2-40B4-BE49-F238E27FC236}">
                <a16:creationId xmlns:a16="http://schemas.microsoft.com/office/drawing/2014/main" id="{3815748C-DA79-454E-8440-50AB4ADFD1EF}"/>
              </a:ext>
            </a:extLst>
          </p:cNvPr>
          <p:cNvSpPr txBox="1"/>
          <p:nvPr/>
        </p:nvSpPr>
        <p:spPr>
          <a:xfrm>
            <a:off x="5470525" y="5224463"/>
            <a:ext cx="2276475" cy="415925"/>
          </a:xfrm>
          <a:prstGeom prst="rect">
            <a:avLst/>
          </a:prstGeom>
          <a:noFill/>
        </p:spPr>
        <p:txBody>
          <a:bodyPr>
            <a:spAutoFit/>
          </a:bodyPr>
          <a:lstStyle/>
          <a:p>
            <a:pPr algn="ctr">
              <a:defRPr/>
            </a:pPr>
            <a:r>
              <a:rPr lang="en-GB" sz="1050" dirty="0">
                <a:solidFill>
                  <a:schemeClr val="bg1"/>
                </a:solidFill>
              </a:rPr>
              <a:t>Development of Statistics with</a:t>
            </a:r>
            <a:br>
              <a:rPr lang="en-GB" sz="1050" dirty="0">
                <a:solidFill>
                  <a:schemeClr val="bg1"/>
                </a:solidFill>
              </a:rPr>
            </a:br>
            <a:r>
              <a:rPr lang="en-GB" sz="1050" dirty="0">
                <a:solidFill>
                  <a:schemeClr val="bg1"/>
                </a:solidFill>
              </a:rPr>
              <a:t>National and International Partners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C8DC463-7654-49F3-BCC4-00A92061A30B}"/>
              </a:ext>
            </a:extLst>
          </p:cNvPr>
          <p:cNvSpPr>
            <a:spLocks noGrp="1" noChangeArrowheads="1"/>
          </p:cNvSpPr>
          <p:nvPr>
            <p:ph type="title"/>
          </p:nvPr>
        </p:nvSpPr>
        <p:spPr>
          <a:xfrm>
            <a:off x="457200" y="533400"/>
            <a:ext cx="7354888" cy="762000"/>
          </a:xfrm>
        </p:spPr>
        <p:txBody>
          <a:bodyPr/>
          <a:lstStyle/>
          <a:p>
            <a:pPr marL="457200" indent="-457200"/>
            <a:r>
              <a:rPr lang="en-GB" altLang="en-US" sz="2400">
                <a:solidFill>
                  <a:srgbClr val="800000"/>
                </a:solidFill>
                <a:ea typeface="ＭＳ Ｐゴシック" panose="020B0600070205080204" pitchFamily="34" charset="-128"/>
              </a:rPr>
              <a:t>Generic Statistical Law</a:t>
            </a:r>
          </a:p>
        </p:txBody>
      </p:sp>
      <p:sp>
        <p:nvSpPr>
          <p:cNvPr id="15363" name="Rectangle 3">
            <a:extLst>
              <a:ext uri="{FF2B5EF4-FFF2-40B4-BE49-F238E27FC236}">
                <a16:creationId xmlns:a16="http://schemas.microsoft.com/office/drawing/2014/main" id="{BE0778F0-DABC-4CF7-BE6E-C3A3D5A908DD}"/>
              </a:ext>
            </a:extLst>
          </p:cNvPr>
          <p:cNvSpPr>
            <a:spLocks noGrp="1" noChangeArrowheads="1"/>
          </p:cNvSpPr>
          <p:nvPr>
            <p:ph type="body" idx="1"/>
          </p:nvPr>
        </p:nvSpPr>
        <p:spPr>
          <a:xfrm>
            <a:off x="533400" y="1752600"/>
            <a:ext cx="7783513" cy="4343400"/>
          </a:xfrm>
        </p:spPr>
        <p:txBody>
          <a:bodyPr/>
          <a:lstStyle/>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t>Fully in line with the Fundamental Principles of Official Statistics and the European Statistics Code of Practice</a:t>
            </a: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t>Enhances public trust and promotes the use of official statistics </a:t>
            </a: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t>Provides a model and key reference when amending national statistical legislation</a:t>
            </a: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t>Needs to be adjusted to each country's legislative environment</a:t>
            </a: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t>Encourages adoption of new forward looking practices e.g. reuse of data, microdata for scientific research…</a:t>
            </a:r>
          </a:p>
          <a:p>
            <a:pPr marL="0" indent="0" eaLnBrk="1" hangingPunct="1">
              <a:spcBef>
                <a:spcPts val="0"/>
              </a:spcBef>
              <a:spcAft>
                <a:spcPts val="1200"/>
              </a:spcAft>
              <a:buSzPct val="90000"/>
              <a:buFont typeface="Wingdings" panose="05000000000000000000" pitchFamily="2" charset="2"/>
              <a:buNone/>
              <a:defRPr/>
            </a:pPr>
            <a:r>
              <a:rPr lang="en-US" sz="2000" dirty="0">
                <a:solidFill>
                  <a:srgbClr val="00003E"/>
                </a:solidFill>
              </a:rPr>
              <a:t> </a:t>
            </a:r>
          </a:p>
          <a:p>
            <a:pPr marL="0" indent="0" eaLnBrk="1" hangingPunct="1">
              <a:lnSpc>
                <a:spcPct val="80000"/>
              </a:lnSpc>
              <a:spcBef>
                <a:spcPts val="0"/>
              </a:spcBef>
              <a:spcAft>
                <a:spcPts val="6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7C9936F-B3BA-47C4-8F7F-7FFF5B25A607}"/>
              </a:ext>
            </a:extLst>
          </p:cNvPr>
          <p:cNvSpPr>
            <a:spLocks noGrp="1" noChangeArrowheads="1"/>
          </p:cNvSpPr>
          <p:nvPr>
            <p:ph type="title"/>
          </p:nvPr>
        </p:nvSpPr>
        <p:spPr>
          <a:xfrm>
            <a:off x="457200" y="533400"/>
            <a:ext cx="7354888" cy="762000"/>
          </a:xfrm>
        </p:spPr>
        <p:txBody>
          <a:bodyPr/>
          <a:lstStyle/>
          <a:p>
            <a:pPr marL="457200" indent="-457200"/>
            <a:r>
              <a:rPr lang="en-GB" altLang="en-US" sz="2400">
                <a:solidFill>
                  <a:srgbClr val="800000"/>
                </a:solidFill>
                <a:ea typeface="ＭＳ Ｐゴシック" panose="020B0600070205080204" pitchFamily="34" charset="-128"/>
              </a:rPr>
              <a:t>More information</a:t>
            </a:r>
          </a:p>
        </p:txBody>
      </p:sp>
      <p:sp>
        <p:nvSpPr>
          <p:cNvPr id="15363" name="Rectangle 3">
            <a:extLst>
              <a:ext uri="{FF2B5EF4-FFF2-40B4-BE49-F238E27FC236}">
                <a16:creationId xmlns:a16="http://schemas.microsoft.com/office/drawing/2014/main" id="{BE0778F0-DABC-4CF7-BE6E-C3A3D5A908DD}"/>
              </a:ext>
            </a:extLst>
          </p:cNvPr>
          <p:cNvSpPr>
            <a:spLocks noGrp="1" noChangeArrowheads="1"/>
          </p:cNvSpPr>
          <p:nvPr>
            <p:ph type="body" idx="1"/>
          </p:nvPr>
        </p:nvSpPr>
        <p:spPr>
          <a:xfrm>
            <a:off x="533400" y="1752600"/>
            <a:ext cx="7783513" cy="4343400"/>
          </a:xfrm>
        </p:spPr>
        <p:txBody>
          <a:bodyPr/>
          <a:lstStyle/>
          <a:p>
            <a:pPr marL="0" indent="0" eaLnBrk="1" hangingPunct="1">
              <a:lnSpc>
                <a:spcPct val="80000"/>
              </a:lnSpc>
              <a:spcBef>
                <a:spcPts val="0"/>
              </a:spcBef>
              <a:spcAft>
                <a:spcPts val="1200"/>
              </a:spcAft>
              <a:buSzPct val="90000"/>
              <a:buFont typeface="Wingdings" panose="05000000000000000000" pitchFamily="2" charset="2"/>
              <a:buNone/>
              <a:defRPr/>
            </a:pPr>
            <a:r>
              <a:rPr lang="en-GB" sz="2400" b="1" dirty="0">
                <a:solidFill>
                  <a:srgbClr val="800000"/>
                </a:solidFill>
                <a:cs typeface="Times New Roman" pitchFamily="18" charset="0"/>
              </a:rPr>
              <a:t>GSBMP</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Guidance and more details on how to use GSBPM is available in English and Russian on </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hlinkClick r:id="rId3"/>
              </a:rPr>
              <a:t>https://statswiki.unece.org/display/GSBPM</a:t>
            </a:r>
          </a:p>
          <a:p>
            <a:pPr marL="609600" indent="-609600" eaLnBrk="1" hangingPunct="1">
              <a:spcBef>
                <a:spcPts val="0"/>
              </a:spcBef>
              <a:spcAft>
                <a:spcPts val="1200"/>
              </a:spcAft>
              <a:buSzPct val="90000"/>
              <a:buFont typeface="Wingdings" panose="05000000000000000000" pitchFamily="2" charset="2"/>
              <a:buBlip>
                <a:blip r:embed="rId2"/>
              </a:buBlip>
              <a:defRPr/>
            </a:pPr>
            <a:endParaRPr lang="en-US" sz="2000" dirty="0">
              <a:solidFill>
                <a:srgbClr val="00003E"/>
              </a:solidFill>
              <a:hlinkClick r:id="rId3"/>
            </a:endParaRPr>
          </a:p>
          <a:p>
            <a:pPr marL="0" indent="0" eaLnBrk="1" hangingPunct="1">
              <a:spcBef>
                <a:spcPts val="0"/>
              </a:spcBef>
              <a:spcAft>
                <a:spcPts val="1200"/>
              </a:spcAft>
              <a:buSzPct val="90000"/>
              <a:buFont typeface="Wingdings" panose="05000000000000000000" pitchFamily="2" charset="2"/>
              <a:buNone/>
              <a:defRPr/>
            </a:pPr>
            <a:r>
              <a:rPr lang="en-US" sz="2000" b="1" dirty="0">
                <a:solidFill>
                  <a:srgbClr val="800000"/>
                </a:solidFill>
              </a:rPr>
              <a:t>Generic Statistical Law</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English, French and Russian version is available from</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hlinkClick r:id="rId4"/>
              </a:rPr>
              <a:t>http://www.unece.org/index.php?id=45114</a:t>
            </a:r>
            <a:endParaRPr lang="en-US" sz="2000" dirty="0">
              <a:solidFill>
                <a:srgbClr val="00003E"/>
              </a:solidFill>
            </a:endParaRPr>
          </a:p>
          <a:p>
            <a:pPr marL="0" indent="0" eaLnBrk="1" hangingPunct="1">
              <a:spcBef>
                <a:spcPts val="0"/>
              </a:spcBef>
              <a:spcAft>
                <a:spcPts val="1200"/>
              </a:spcAft>
              <a:buSzPct val="90000"/>
              <a:buFont typeface="Wingdings" panose="05000000000000000000" pitchFamily="2" charset="2"/>
              <a:buNone/>
              <a:defRPr/>
            </a:pPr>
            <a:endParaRPr lang="en-US" sz="2000" dirty="0">
              <a:solidFill>
                <a:srgbClr val="00003E"/>
              </a:solidFill>
            </a:endParaRPr>
          </a:p>
          <a:p>
            <a:pPr marL="0" indent="0" eaLnBrk="1" hangingPunct="1">
              <a:spcBef>
                <a:spcPts val="0"/>
              </a:spcBef>
              <a:spcAft>
                <a:spcPts val="1200"/>
              </a:spcAft>
              <a:buSzPct val="90000"/>
              <a:buFont typeface="Wingdings" panose="05000000000000000000" pitchFamily="2" charset="2"/>
              <a:buNone/>
              <a:defRPr/>
            </a:pPr>
            <a:endParaRPr lang="en-US" sz="2000" dirty="0">
              <a:solidFill>
                <a:srgbClr val="00003E"/>
              </a:solidFill>
              <a:hlinkClick r:id="rId3"/>
            </a:endParaRPr>
          </a:p>
          <a:p>
            <a:pPr marL="0" indent="0" eaLnBrk="1" hangingPunct="1">
              <a:lnSpc>
                <a:spcPct val="80000"/>
              </a:lnSpc>
              <a:spcBef>
                <a:spcPts val="0"/>
              </a:spcBef>
              <a:spcAft>
                <a:spcPts val="6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092899B-9332-4A76-AAAF-108ACA7F2DF1}"/>
              </a:ext>
            </a:extLst>
          </p:cNvPr>
          <p:cNvSpPr>
            <a:spLocks noGrp="1" noChangeArrowheads="1"/>
          </p:cNvSpPr>
          <p:nvPr>
            <p:ph type="title"/>
          </p:nvPr>
        </p:nvSpPr>
        <p:spPr>
          <a:xfrm>
            <a:off x="457200" y="533400"/>
            <a:ext cx="7086600" cy="762000"/>
          </a:xfrm>
        </p:spPr>
        <p:txBody>
          <a:bodyPr/>
          <a:lstStyle/>
          <a:p>
            <a:pPr eaLnBrk="1" hangingPunct="1"/>
            <a:endParaRPr lang="en-GB" altLang="en-US" sz="3200">
              <a:solidFill>
                <a:schemeClr val="hlink"/>
              </a:solidFill>
              <a:latin typeface="Arial Narrow" panose="020B0606020202030204" pitchFamily="34" charset="0"/>
              <a:ea typeface="ＭＳ Ｐゴシック" panose="020B0600070205080204" pitchFamily="34" charset="-128"/>
            </a:endParaRPr>
          </a:p>
        </p:txBody>
      </p:sp>
      <p:sp>
        <p:nvSpPr>
          <p:cNvPr id="16387" name="Rectangle 3">
            <a:extLst>
              <a:ext uri="{FF2B5EF4-FFF2-40B4-BE49-F238E27FC236}">
                <a16:creationId xmlns:a16="http://schemas.microsoft.com/office/drawing/2014/main" id="{E4C7676F-D6E4-475D-A302-6B0BDB202DD0}"/>
              </a:ext>
            </a:extLst>
          </p:cNvPr>
          <p:cNvSpPr>
            <a:spLocks noGrp="1" noChangeArrowheads="1"/>
          </p:cNvSpPr>
          <p:nvPr>
            <p:ph type="body" idx="1"/>
          </p:nvPr>
        </p:nvSpPr>
        <p:spPr/>
        <p:txBody>
          <a:bodyPr/>
          <a:lstStyle/>
          <a:p>
            <a:pPr marL="609600" indent="-609600" eaLnBrk="1" hangingPunct="1">
              <a:lnSpc>
                <a:spcPct val="90000"/>
              </a:lnSpc>
              <a:spcBef>
                <a:spcPct val="0"/>
              </a:spcBef>
              <a:spcAft>
                <a:spcPct val="40000"/>
              </a:spcAft>
              <a:buSzTx/>
              <a:buFontTx/>
              <a:buAutoNum type="arabicPeriod"/>
            </a:pPr>
            <a:endParaRPr lang="en-GB" altLang="en-US" sz="2000" b="1">
              <a:solidFill>
                <a:srgbClr val="000066"/>
              </a:solidFill>
              <a:ea typeface="ＭＳ Ｐゴシック" panose="020B0600070205080204" pitchFamily="34" charset="-128"/>
            </a:endParaRPr>
          </a:p>
          <a:p>
            <a:pPr marL="609600" indent="-609600" eaLnBrk="1" hangingPunct="1">
              <a:lnSpc>
                <a:spcPct val="90000"/>
              </a:lnSpc>
              <a:spcBef>
                <a:spcPct val="0"/>
              </a:spcBef>
              <a:spcAft>
                <a:spcPct val="40000"/>
              </a:spcAft>
              <a:buSzTx/>
              <a:buFontTx/>
              <a:buAutoNum type="arabicPeriod"/>
            </a:pPr>
            <a:endParaRPr lang="en-GB" altLang="en-US" sz="2000" b="1">
              <a:solidFill>
                <a:srgbClr val="000066"/>
              </a:solidFill>
              <a:ea typeface="ＭＳ Ｐゴシック" panose="020B0600070205080204" pitchFamily="34" charset="-128"/>
            </a:endParaRPr>
          </a:p>
          <a:p>
            <a:pPr marL="609600" indent="-609600" eaLnBrk="1" hangingPunct="1">
              <a:lnSpc>
                <a:spcPct val="90000"/>
              </a:lnSpc>
              <a:spcBef>
                <a:spcPct val="0"/>
              </a:spcBef>
              <a:spcAft>
                <a:spcPct val="40000"/>
              </a:spcAft>
              <a:buSzTx/>
              <a:buFontTx/>
              <a:buAutoNum type="arabicPeriod"/>
            </a:pPr>
            <a:endParaRPr lang="en-GB" altLang="en-US" sz="2000" b="1">
              <a:solidFill>
                <a:srgbClr val="000066"/>
              </a:solidFill>
              <a:ea typeface="ＭＳ Ｐゴシック" panose="020B0600070205080204" pitchFamily="34" charset="-128"/>
            </a:endParaRPr>
          </a:p>
          <a:p>
            <a:pPr marL="609600" indent="-609600" eaLnBrk="1" hangingPunct="1">
              <a:lnSpc>
                <a:spcPct val="90000"/>
              </a:lnSpc>
              <a:spcBef>
                <a:spcPct val="0"/>
              </a:spcBef>
              <a:spcAft>
                <a:spcPct val="40000"/>
              </a:spcAft>
              <a:buSzTx/>
              <a:buFontTx/>
              <a:buAutoNum type="arabicPeriod"/>
            </a:pPr>
            <a:r>
              <a:rPr lang="en-GB" altLang="en-US" sz="2000" b="1">
                <a:solidFill>
                  <a:srgbClr val="000066"/>
                </a:solidFill>
                <a:ea typeface="ＭＳ Ｐゴシック" panose="020B0600070205080204" pitchFamily="34" charset="-128"/>
              </a:rPr>
              <a:t>Principles of official statistics </a:t>
            </a:r>
          </a:p>
          <a:p>
            <a:pPr marL="609600" indent="-609600" eaLnBrk="1" hangingPunct="1">
              <a:lnSpc>
                <a:spcPct val="150000"/>
              </a:lnSpc>
              <a:spcBef>
                <a:spcPct val="0"/>
              </a:spcBef>
              <a:spcAft>
                <a:spcPct val="40000"/>
              </a:spcAft>
              <a:buSzTx/>
              <a:buFontTx/>
              <a:buAutoNum type="arabicPeriod"/>
            </a:pPr>
            <a:r>
              <a:rPr lang="en-GB" altLang="en-US" sz="2000" b="1">
                <a:solidFill>
                  <a:srgbClr val="000066"/>
                </a:solidFill>
                <a:ea typeface="ＭＳ Ｐゴシック" panose="020B0600070205080204" pitchFamily="34" charset="-128"/>
              </a:rPr>
              <a:t>Generic Statistical Business Process Model - GSBPM</a:t>
            </a:r>
          </a:p>
          <a:p>
            <a:pPr marL="609600" indent="-609600" eaLnBrk="1" hangingPunct="1">
              <a:lnSpc>
                <a:spcPct val="90000"/>
              </a:lnSpc>
              <a:spcBef>
                <a:spcPct val="0"/>
              </a:spcBef>
              <a:spcAft>
                <a:spcPct val="40000"/>
              </a:spcAft>
              <a:buSzTx/>
              <a:buFontTx/>
              <a:buAutoNum type="arabicPeriod"/>
            </a:pPr>
            <a:r>
              <a:rPr lang="en-GB" altLang="en-US" sz="2000" b="1">
                <a:solidFill>
                  <a:srgbClr val="000066"/>
                </a:solidFill>
                <a:ea typeface="ＭＳ Ｐゴシック" panose="020B0600070205080204" pitchFamily="34" charset="-128"/>
              </a:rPr>
              <a:t>Generic Statistical Law</a:t>
            </a:r>
            <a:endParaRPr lang="en-GB" altLang="en-US" sz="2000" b="1">
              <a:solidFill>
                <a:srgbClr val="000066"/>
              </a:solidFill>
              <a:latin typeface="Times New Roman" panose="02020603050405020304" pitchFamily="18" charset="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158D749-49E1-4B89-8E85-FC3D2710495D}"/>
              </a:ext>
            </a:extLst>
          </p:cNvPr>
          <p:cNvSpPr>
            <a:spLocks noGrp="1" noChangeArrowheads="1"/>
          </p:cNvSpPr>
          <p:nvPr>
            <p:ph type="title"/>
          </p:nvPr>
        </p:nvSpPr>
        <p:spPr>
          <a:xfrm>
            <a:off x="457200" y="938213"/>
            <a:ext cx="7354888" cy="762000"/>
          </a:xfrm>
        </p:spPr>
        <p:txBody>
          <a:bodyPr/>
          <a:lstStyle/>
          <a:p>
            <a:pPr eaLnBrk="1" hangingPunct="1">
              <a:spcAft>
                <a:spcPts val="600"/>
              </a:spcAft>
              <a:buFont typeface="Wingdings" panose="05000000000000000000" pitchFamily="2" charset="2"/>
              <a:buNone/>
            </a:pPr>
            <a:r>
              <a:rPr lang="en-GB" altLang="en-US" sz="2400">
                <a:solidFill>
                  <a:srgbClr val="800000"/>
                </a:solidFill>
                <a:ea typeface="ＭＳ Ｐゴシック" panose="020B0600070205080204" pitchFamily="34" charset="-128"/>
              </a:rPr>
              <a:t>Principles of Official Statistics</a:t>
            </a:r>
          </a:p>
        </p:txBody>
      </p:sp>
      <p:sp>
        <p:nvSpPr>
          <p:cNvPr id="15363" name="Rectangle 3">
            <a:extLst>
              <a:ext uri="{FF2B5EF4-FFF2-40B4-BE49-F238E27FC236}">
                <a16:creationId xmlns:a16="http://schemas.microsoft.com/office/drawing/2014/main" id="{EF6BEC37-D991-4E3B-B98F-148AB7EB3E55}"/>
              </a:ext>
            </a:extLst>
          </p:cNvPr>
          <p:cNvSpPr>
            <a:spLocks noGrp="1" noChangeArrowheads="1"/>
          </p:cNvSpPr>
          <p:nvPr>
            <p:ph type="body" idx="1"/>
          </p:nvPr>
        </p:nvSpPr>
        <p:spPr/>
        <p:txBody>
          <a:bodyPr/>
          <a:lstStyle/>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solidFill>
                  <a:srgbClr val="002060"/>
                </a:solidFill>
                <a:cs typeface="Times New Roman" pitchFamily="18" charset="0"/>
              </a:rPr>
              <a:t>Adopted by UN General Assembly in 2014</a:t>
            </a:r>
          </a:p>
          <a:p>
            <a:pPr marL="0" indent="0" eaLnBrk="1" hangingPunct="1">
              <a:spcBef>
                <a:spcPts val="1200"/>
              </a:spcBef>
              <a:spcAft>
                <a:spcPts val="600"/>
              </a:spcAft>
              <a:buSzPct val="90000"/>
              <a:buFont typeface="Wingdings" panose="05000000000000000000" pitchFamily="2" charset="2"/>
              <a:buNone/>
              <a:defRPr/>
            </a:pPr>
            <a:r>
              <a:rPr lang="en-US" sz="2000" dirty="0">
                <a:solidFill>
                  <a:srgbClr val="800000"/>
                </a:solidFill>
              </a:rPr>
              <a:t>Principle 1. Relevance, impartiality and equal access</a:t>
            </a:r>
          </a:p>
          <a:p>
            <a:pPr marL="400050" lvl="1" indent="0" eaLnBrk="1" hangingPunct="1">
              <a:spcBef>
                <a:spcPts val="600"/>
              </a:spcBef>
              <a:spcAft>
                <a:spcPts val="600"/>
              </a:spcAft>
              <a:buSzPct val="90000"/>
              <a:buFontTx/>
              <a:buNone/>
              <a:defRPr/>
            </a:pPr>
            <a:r>
              <a:rPr lang="en-US" sz="1600" b="1" dirty="0">
                <a:solidFill>
                  <a:srgbClr val="002060"/>
                </a:solidFill>
              </a:rPr>
              <a:t> </a:t>
            </a:r>
            <a:r>
              <a:rPr lang="en-US" sz="2000" dirty="0">
                <a:solidFill>
                  <a:srgbClr val="002060"/>
                </a:solidFill>
              </a:rPr>
              <a:t>“Official statistics provide an indispensable element in the information system of a democratic society, serving the government, the economy and the public with data about the economic, demographic, social and environmental situation. To this end, official statistics that meet the test of practical utility are to be compiled and made available on an impartial basis by official statistical agencies to </a:t>
            </a:r>
            <a:r>
              <a:rPr lang="en-GB" sz="2000" dirty="0">
                <a:solidFill>
                  <a:srgbClr val="002060"/>
                </a:solidFill>
              </a:rPr>
              <a:t>honour</a:t>
            </a:r>
            <a:r>
              <a:rPr lang="en-US" sz="2000" dirty="0">
                <a:solidFill>
                  <a:srgbClr val="002060"/>
                </a:solidFill>
              </a:rPr>
              <a:t> citizens' entitlement to public information.”</a:t>
            </a:r>
          </a:p>
          <a:p>
            <a:pPr marL="0" indent="0" eaLnBrk="1" hangingPunct="1">
              <a:spcBef>
                <a:spcPts val="0"/>
              </a:spcBef>
              <a:spcAft>
                <a:spcPts val="12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D164A7A-35F9-4C4F-A7BC-E289EBBAC380}"/>
              </a:ext>
            </a:extLst>
          </p:cNvPr>
          <p:cNvSpPr>
            <a:spLocks noGrp="1" noChangeArrowheads="1"/>
          </p:cNvSpPr>
          <p:nvPr>
            <p:ph type="title"/>
          </p:nvPr>
        </p:nvSpPr>
        <p:spPr>
          <a:xfrm>
            <a:off x="457200" y="938213"/>
            <a:ext cx="7354888" cy="762000"/>
          </a:xfrm>
        </p:spPr>
        <p:txBody>
          <a:bodyPr/>
          <a:lstStyle/>
          <a:p>
            <a:pPr eaLnBrk="1" hangingPunct="1">
              <a:spcAft>
                <a:spcPts val="600"/>
              </a:spcAft>
              <a:buFont typeface="Wingdings" panose="05000000000000000000" pitchFamily="2" charset="2"/>
              <a:buNone/>
            </a:pPr>
            <a:r>
              <a:rPr lang="en-GB" altLang="en-US" sz="2400">
                <a:solidFill>
                  <a:srgbClr val="800000"/>
                </a:solidFill>
                <a:ea typeface="ＭＳ Ｐゴシック" panose="020B0600070205080204" pitchFamily="34" charset="-128"/>
              </a:rPr>
              <a:t>Fundamental Principles of Official Statistics</a:t>
            </a:r>
          </a:p>
        </p:txBody>
      </p:sp>
      <p:sp>
        <p:nvSpPr>
          <p:cNvPr id="15363" name="Rectangle 3">
            <a:extLst>
              <a:ext uri="{FF2B5EF4-FFF2-40B4-BE49-F238E27FC236}">
                <a16:creationId xmlns:a16="http://schemas.microsoft.com/office/drawing/2014/main" id="{EF6BEC37-D991-4E3B-B98F-148AB7EB3E55}"/>
              </a:ext>
            </a:extLst>
          </p:cNvPr>
          <p:cNvSpPr>
            <a:spLocks noGrp="1" noChangeArrowheads="1"/>
          </p:cNvSpPr>
          <p:nvPr>
            <p:ph type="body" idx="1"/>
          </p:nvPr>
        </p:nvSpPr>
        <p:spPr/>
        <p:txBody>
          <a:bodyPr/>
          <a:lstStyle/>
          <a:p>
            <a:pPr marL="0" indent="0" eaLnBrk="1" hangingPunct="1">
              <a:spcBef>
                <a:spcPts val="1200"/>
              </a:spcBef>
              <a:spcAft>
                <a:spcPts val="600"/>
              </a:spcAft>
              <a:buSzPct val="90000"/>
              <a:buFont typeface="Wingdings" panose="05000000000000000000" pitchFamily="2" charset="2"/>
              <a:buNone/>
              <a:defRPr/>
            </a:pPr>
            <a:endParaRPr lang="en-GB" sz="2000" dirty="0">
              <a:solidFill>
                <a:srgbClr val="002060"/>
              </a:solidFill>
              <a:cs typeface="Times New Roman" pitchFamily="18" charset="0"/>
            </a:endParaRP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cs typeface="Times New Roman" pitchFamily="18" charset="0"/>
              </a:rPr>
              <a:t>NSO decides on statistical methods and procedures based on strictly professional ground</a:t>
            </a: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cs typeface="Times New Roman" pitchFamily="18" charset="0"/>
              </a:rPr>
              <a:t>Confidentiality: data are only used for statistical purposes</a:t>
            </a:r>
          </a:p>
          <a:p>
            <a:pPr marL="609600" indent="-609600" eaLnBrk="1" hangingPunct="1">
              <a:spcBef>
                <a:spcPts val="0"/>
              </a:spcBef>
              <a:spcAft>
                <a:spcPts val="0"/>
              </a:spcAft>
              <a:buSzPct val="90000"/>
              <a:buFont typeface="Wingdings" panose="05000000000000000000" pitchFamily="2" charset="2"/>
              <a:buBlip>
                <a:blip r:embed="rId2">
                  <a:extLst/>
                </a:blip>
              </a:buBlip>
              <a:defRPr/>
            </a:pPr>
            <a:r>
              <a:rPr lang="en-GB" sz="2000" dirty="0">
                <a:solidFill>
                  <a:srgbClr val="002060"/>
                </a:solidFill>
                <a:cs typeface="Times New Roman" pitchFamily="18" charset="0"/>
              </a:rPr>
              <a:t>Official statistics should be produced efficiently </a:t>
            </a:r>
          </a:p>
          <a:p>
            <a:pPr marL="800100" lvl="2" indent="0" eaLnBrk="1" hangingPunct="1">
              <a:spcBef>
                <a:spcPts val="300"/>
              </a:spcBef>
              <a:spcAft>
                <a:spcPts val="300"/>
              </a:spcAft>
              <a:buSzPct val="90000"/>
              <a:buFont typeface="Wingdings" panose="05000000000000000000" pitchFamily="2" charset="2"/>
              <a:buNone/>
              <a:defRPr/>
            </a:pPr>
            <a:r>
              <a:rPr lang="en-US" sz="1200" dirty="0">
                <a:solidFill>
                  <a:srgbClr val="002060"/>
                </a:solidFill>
              </a:rPr>
              <a:t>- </a:t>
            </a:r>
            <a:r>
              <a:rPr lang="en-US" sz="1800" dirty="0">
                <a:solidFill>
                  <a:srgbClr val="002060"/>
                </a:solidFill>
              </a:rPr>
              <a:t>Requires access to relevant data sources and cooperation with other </a:t>
            </a:r>
            <a:r>
              <a:rPr lang="en-US" sz="1800" dirty="0" err="1">
                <a:solidFill>
                  <a:srgbClr val="002060"/>
                </a:solidFill>
              </a:rPr>
              <a:t>organisations</a:t>
            </a:r>
            <a:endParaRPr lang="en-US" sz="1800" dirty="0">
              <a:solidFill>
                <a:srgbClr val="002060"/>
              </a:solidFill>
            </a:endParaRP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cs typeface="Times New Roman" pitchFamily="18" charset="0"/>
              </a:rPr>
              <a:t>Statistics should be made publicly available on an impartial basis to all users</a:t>
            </a:r>
            <a:endParaRPr lang="en-US" sz="2000" dirty="0">
              <a:solidFill>
                <a:srgbClr val="002060"/>
              </a:solidFill>
            </a:endParaRPr>
          </a:p>
          <a:p>
            <a:pPr marL="0" indent="0" eaLnBrk="1" hangingPunct="1">
              <a:spcBef>
                <a:spcPts val="0"/>
              </a:spcBef>
              <a:spcAft>
                <a:spcPts val="12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BF79A25-E196-4A73-8091-D9F9A798EBAA}"/>
              </a:ext>
            </a:extLst>
          </p:cNvPr>
          <p:cNvSpPr>
            <a:spLocks noGrp="1" noChangeArrowheads="1"/>
          </p:cNvSpPr>
          <p:nvPr>
            <p:ph type="title"/>
          </p:nvPr>
        </p:nvSpPr>
        <p:spPr>
          <a:xfrm>
            <a:off x="457200" y="938213"/>
            <a:ext cx="7354888" cy="762000"/>
          </a:xfrm>
        </p:spPr>
        <p:txBody>
          <a:bodyPr/>
          <a:lstStyle/>
          <a:p>
            <a:pPr eaLnBrk="1" hangingPunct="1">
              <a:spcAft>
                <a:spcPts val="600"/>
              </a:spcAft>
              <a:buFont typeface="Wingdings" panose="05000000000000000000" pitchFamily="2" charset="2"/>
              <a:buNone/>
            </a:pPr>
            <a:r>
              <a:rPr lang="en-GB" altLang="en-US" sz="2400">
                <a:solidFill>
                  <a:srgbClr val="800000"/>
                </a:solidFill>
                <a:ea typeface="ＭＳ Ｐゴシック" panose="020B0600070205080204" pitchFamily="34" charset="-128"/>
              </a:rPr>
              <a:t>Publication</a:t>
            </a:r>
          </a:p>
        </p:txBody>
      </p:sp>
      <p:sp>
        <p:nvSpPr>
          <p:cNvPr id="15363" name="Rectangle 3">
            <a:extLst>
              <a:ext uri="{FF2B5EF4-FFF2-40B4-BE49-F238E27FC236}">
                <a16:creationId xmlns:a16="http://schemas.microsoft.com/office/drawing/2014/main" id="{EF6BEC37-D991-4E3B-B98F-148AB7EB3E55}"/>
              </a:ext>
            </a:extLst>
          </p:cNvPr>
          <p:cNvSpPr>
            <a:spLocks noGrp="1" noChangeArrowheads="1"/>
          </p:cNvSpPr>
          <p:nvPr>
            <p:ph type="body" idx="1"/>
          </p:nvPr>
        </p:nvSpPr>
        <p:spPr/>
        <p:txBody>
          <a:bodyPr/>
          <a:lstStyle/>
          <a:p>
            <a:pPr marL="0" indent="0" eaLnBrk="1" hangingPunct="1">
              <a:spcBef>
                <a:spcPts val="1200"/>
              </a:spcBef>
              <a:spcAft>
                <a:spcPts val="600"/>
              </a:spcAft>
              <a:buSzPct val="90000"/>
              <a:buFont typeface="Wingdings" panose="05000000000000000000" pitchFamily="2" charset="2"/>
              <a:buNone/>
              <a:defRPr/>
            </a:pPr>
            <a:endParaRPr lang="en-GB" sz="2000" dirty="0">
              <a:solidFill>
                <a:srgbClr val="002060"/>
              </a:solidFill>
              <a:cs typeface="Times New Roman" pitchFamily="18" charset="0"/>
            </a:endParaRP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cs typeface="Times New Roman" pitchFamily="18" charset="0"/>
              </a:rPr>
              <a:t>Users should have access to statistics at the same time</a:t>
            </a: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rPr>
              <a:t>CPIs should be available </a:t>
            </a:r>
          </a:p>
          <a:p>
            <a:pPr lvl="1" eaLnBrk="1" hangingPunct="1">
              <a:spcBef>
                <a:spcPts val="0"/>
              </a:spcBef>
              <a:spcAft>
                <a:spcPts val="600"/>
              </a:spcAft>
              <a:buSzPct val="90000"/>
              <a:buFontTx/>
              <a:buChar char="-"/>
              <a:defRPr/>
            </a:pPr>
            <a:r>
              <a:rPr lang="en-GB" sz="1800" dirty="0">
                <a:solidFill>
                  <a:srgbClr val="002060"/>
                </a:solidFill>
              </a:rPr>
              <a:t>in user friendly format</a:t>
            </a:r>
          </a:p>
          <a:p>
            <a:pPr lvl="1" eaLnBrk="1" hangingPunct="1">
              <a:spcBef>
                <a:spcPts val="0"/>
              </a:spcBef>
              <a:spcAft>
                <a:spcPts val="600"/>
              </a:spcAft>
              <a:buSzPct val="90000"/>
              <a:buFontTx/>
              <a:buChar char="-"/>
              <a:defRPr/>
            </a:pPr>
            <a:r>
              <a:rPr lang="en-GB" sz="1800" dirty="0">
                <a:solidFill>
                  <a:srgbClr val="002060"/>
                </a:solidFill>
              </a:rPr>
              <a:t>in form of time series with a fixed index reference period</a:t>
            </a:r>
          </a:p>
          <a:p>
            <a:pPr lvl="1" eaLnBrk="1" hangingPunct="1">
              <a:spcBef>
                <a:spcPts val="0"/>
              </a:spcBef>
              <a:spcAft>
                <a:spcPts val="1200"/>
              </a:spcAft>
              <a:buSzPct val="90000"/>
              <a:buFontTx/>
              <a:buChar char="-"/>
              <a:defRPr/>
            </a:pPr>
            <a:r>
              <a:rPr lang="en-GB" sz="1800" dirty="0">
                <a:solidFill>
                  <a:srgbClr val="002060"/>
                </a:solidFill>
              </a:rPr>
              <a:t>long time series - a minimum of 5 years is recommended </a:t>
            </a: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rPr>
              <a:t>publication of only monthly comparing the current period with the previous period, or cumulative series is not suitable for time series analysis.</a:t>
            </a:r>
          </a:p>
          <a:p>
            <a:pPr marL="609600" indent="-609600" eaLnBrk="1" hangingPunct="1">
              <a:spcBef>
                <a:spcPts val="0"/>
              </a:spcBef>
              <a:spcAft>
                <a:spcPts val="1200"/>
              </a:spcAft>
              <a:buSzPct val="90000"/>
              <a:buFont typeface="Wingdings" panose="05000000000000000000" pitchFamily="2" charset="2"/>
              <a:buBlip>
                <a:blip r:embed="rId2">
                  <a:extLst/>
                </a:blip>
              </a:buBlip>
              <a:defRPr/>
            </a:pPr>
            <a:r>
              <a:rPr lang="en-GB" sz="2000" dirty="0">
                <a:solidFill>
                  <a:srgbClr val="002060"/>
                </a:solidFill>
                <a:cs typeface="Times New Roman" pitchFamily="18" charset="0"/>
              </a:rPr>
              <a:t>Documentation of methods &amp; processes should be available to facilitate correct understanding and use of the statistics</a:t>
            </a:r>
          </a:p>
          <a:p>
            <a:pPr marL="0" indent="0" eaLnBrk="1" hangingPunct="1">
              <a:spcBef>
                <a:spcPts val="0"/>
              </a:spcBef>
              <a:spcAft>
                <a:spcPts val="12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9EDE6D7-A454-41FC-ADE5-4A0F6D6110E3}"/>
              </a:ext>
            </a:extLst>
          </p:cNvPr>
          <p:cNvSpPr>
            <a:spLocks noGrp="1" noChangeArrowheads="1"/>
          </p:cNvSpPr>
          <p:nvPr>
            <p:ph type="title"/>
          </p:nvPr>
        </p:nvSpPr>
        <p:spPr>
          <a:xfrm>
            <a:off x="457200" y="836613"/>
            <a:ext cx="7354888" cy="647700"/>
          </a:xfrm>
        </p:spPr>
        <p:txBody>
          <a:bodyPr/>
          <a:lstStyle/>
          <a:p>
            <a:pPr marL="457200" indent="-457200"/>
            <a:r>
              <a:rPr lang="en-GB" altLang="en-US" sz="2000">
                <a:solidFill>
                  <a:srgbClr val="800000"/>
                </a:solidFill>
                <a:ea typeface="ＭＳ Ｐゴシック" panose="020B0600070205080204" pitchFamily="34" charset="-128"/>
              </a:rPr>
              <a:t>Generic Statistical Business Process Model GSBPM</a:t>
            </a:r>
            <a:br>
              <a:rPr lang="en-GB" altLang="en-US" sz="2400">
                <a:solidFill>
                  <a:srgbClr val="800000"/>
                </a:solidFill>
                <a:ea typeface="ＭＳ Ｐゴシック" panose="020B0600070205080204" pitchFamily="34" charset="-128"/>
              </a:rPr>
            </a:br>
            <a:endParaRPr lang="en-GB" altLang="en-US" sz="2400">
              <a:solidFill>
                <a:srgbClr val="800000"/>
              </a:solidFill>
              <a:ea typeface="ＭＳ Ｐゴシック" panose="020B0600070205080204" pitchFamily="34" charset="-128"/>
            </a:endParaRPr>
          </a:p>
        </p:txBody>
      </p:sp>
      <p:sp>
        <p:nvSpPr>
          <p:cNvPr id="15363" name="Rectangle 3">
            <a:extLst>
              <a:ext uri="{FF2B5EF4-FFF2-40B4-BE49-F238E27FC236}">
                <a16:creationId xmlns:a16="http://schemas.microsoft.com/office/drawing/2014/main" id="{EF6BEC37-D991-4E3B-B98F-148AB7EB3E55}"/>
              </a:ext>
            </a:extLst>
          </p:cNvPr>
          <p:cNvSpPr>
            <a:spLocks noGrp="1" noChangeArrowheads="1"/>
          </p:cNvSpPr>
          <p:nvPr>
            <p:ph type="body" idx="1"/>
          </p:nvPr>
        </p:nvSpPr>
        <p:spPr/>
        <p:txBody>
          <a:bodyPr/>
          <a:lstStyle/>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solidFill>
                  <a:srgbClr val="00003E"/>
                </a:solidFill>
                <a:cs typeface="Times New Roman" pitchFamily="18" charset="0"/>
              </a:rPr>
              <a:t>Distinguishes 8 phases of statistical production and sub-processes within each phase</a:t>
            </a: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solidFill>
                  <a:srgbClr val="00003E"/>
                </a:solidFill>
                <a:cs typeface="Times New Roman" pitchFamily="18" charset="0"/>
              </a:rPr>
              <a:t>New version (5.1) of January 2019</a:t>
            </a:r>
          </a:p>
          <a:p>
            <a:pPr marL="0" indent="0" eaLnBrk="1" hangingPunct="1">
              <a:lnSpc>
                <a:spcPct val="80000"/>
              </a:lnSpc>
              <a:spcBef>
                <a:spcPts val="0"/>
              </a:spcBef>
              <a:spcAft>
                <a:spcPts val="1200"/>
              </a:spcAft>
              <a:buSzPct val="90000"/>
              <a:buFont typeface="Wingdings" panose="05000000000000000000" pitchFamily="2" charset="2"/>
              <a:buNone/>
              <a:defRPr/>
            </a:pPr>
            <a:endParaRPr lang="en-US" sz="2000" dirty="0">
              <a:solidFill>
                <a:srgbClr val="00003E"/>
              </a:solidFill>
            </a:endParaRPr>
          </a:p>
          <a:p>
            <a:pPr marL="0" indent="0" eaLnBrk="1" hangingPunct="1">
              <a:lnSpc>
                <a:spcPct val="80000"/>
              </a:lnSpc>
              <a:spcBef>
                <a:spcPts val="0"/>
              </a:spcBef>
              <a:spcAft>
                <a:spcPts val="1200"/>
              </a:spcAft>
              <a:buSzPct val="90000"/>
              <a:buFont typeface="Wingdings" panose="05000000000000000000" pitchFamily="2" charset="2"/>
              <a:buNone/>
              <a:defRPr/>
            </a:pPr>
            <a:r>
              <a:rPr lang="en-US" sz="2000" b="1" dirty="0">
                <a:solidFill>
                  <a:srgbClr val="800000"/>
                </a:solidFill>
              </a:rPr>
              <a:t>Why GSBPM? </a:t>
            </a:r>
          </a:p>
          <a:p>
            <a:pPr marL="609600" indent="-609600" eaLnBrk="1" hangingPunct="1">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To define and describe statistical processes in a coherent way</a:t>
            </a: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solidFill>
                  <a:srgbClr val="00003E"/>
                </a:solidFill>
              </a:rPr>
              <a:t>To compare and benchmark processes within and between organisations</a:t>
            </a:r>
            <a:endParaRPr lang="en-US" sz="2000" dirty="0">
              <a:solidFill>
                <a:srgbClr val="00003E"/>
              </a:solidFill>
            </a:endParaRPr>
          </a:p>
          <a:p>
            <a:pPr marL="609600" indent="-609600" eaLnBrk="1" hangingPunct="1">
              <a:spcBef>
                <a:spcPts val="0"/>
              </a:spcBef>
              <a:spcAft>
                <a:spcPts val="1200"/>
              </a:spcAft>
              <a:buSzPct val="90000"/>
              <a:buFont typeface="Wingdings" panose="05000000000000000000" pitchFamily="2" charset="2"/>
              <a:buBlip>
                <a:blip r:embed="rId2"/>
              </a:buBlip>
              <a:defRPr/>
            </a:pPr>
            <a:r>
              <a:rPr lang="en-GB" sz="2000" dirty="0">
                <a:solidFill>
                  <a:srgbClr val="00003E"/>
                </a:solidFill>
              </a:rPr>
              <a:t>To make better decisions on production systems and organisation of resources</a:t>
            </a:r>
            <a:endParaRPr lang="en-US" sz="2000" dirty="0">
              <a:solidFill>
                <a:srgbClr val="00003E"/>
              </a:solidFill>
            </a:endParaRPr>
          </a:p>
          <a:p>
            <a:pPr marL="0" indent="0" eaLnBrk="1" hangingPunct="1">
              <a:lnSpc>
                <a:spcPct val="80000"/>
              </a:lnSpc>
              <a:spcBef>
                <a:spcPts val="0"/>
              </a:spcBef>
              <a:spcAft>
                <a:spcPts val="600"/>
              </a:spcAft>
              <a:buSzPct val="90000"/>
              <a:buFont typeface="Wingdings" panose="05000000000000000000" pitchFamily="2" charset="2"/>
              <a:buNone/>
              <a:defRPr/>
            </a:pPr>
            <a:endParaRPr lang="en-GB" sz="2400" dirty="0">
              <a:solidFill>
                <a:srgbClr val="00003E"/>
              </a:solidFill>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94CB29-8303-4BEF-8A0F-32F54598978B}"/>
              </a:ext>
            </a:extLst>
          </p:cNvPr>
          <p:cNvSpPr txBox="1"/>
          <p:nvPr/>
        </p:nvSpPr>
        <p:spPr>
          <a:xfrm>
            <a:off x="395288" y="476250"/>
            <a:ext cx="5832475" cy="461963"/>
          </a:xfrm>
          <a:prstGeom prst="rect">
            <a:avLst/>
          </a:prstGeom>
          <a:noFill/>
        </p:spPr>
        <p:txBody>
          <a:bodyPr>
            <a:spAutoFit/>
          </a:bodyPr>
          <a:lstStyle/>
          <a:p>
            <a:pPr eaLnBrk="1" hangingPunct="1">
              <a:defRPr/>
            </a:pPr>
            <a:r>
              <a:rPr lang="en-US" b="1" dirty="0">
                <a:solidFill>
                  <a:srgbClr val="800000"/>
                </a:solidFill>
                <a:latin typeface="+mj-lt"/>
              </a:rPr>
              <a:t>GSBPM</a:t>
            </a:r>
            <a:endParaRPr lang="en-GB" b="1" dirty="0">
              <a:solidFill>
                <a:srgbClr val="800000"/>
              </a:solidFill>
              <a:latin typeface="+mj-lt"/>
            </a:endParaRPr>
          </a:p>
        </p:txBody>
      </p:sp>
      <p:pic>
        <p:nvPicPr>
          <p:cNvPr id="4" name="Picture 3">
            <a:extLst>
              <a:ext uri="{FF2B5EF4-FFF2-40B4-BE49-F238E27FC236}">
                <a16:creationId xmlns:a16="http://schemas.microsoft.com/office/drawing/2014/main" id="{DE46FFF2-9B35-4376-971E-D19CB6FC8AE7}"/>
              </a:ext>
            </a:extLst>
          </p:cNvPr>
          <p:cNvPicPr>
            <a:picLocks noChangeAspect="1"/>
          </p:cNvPicPr>
          <p:nvPr/>
        </p:nvPicPr>
        <p:blipFill>
          <a:blip r:embed="rId2"/>
          <a:stretch>
            <a:fillRect/>
          </a:stretch>
        </p:blipFill>
        <p:spPr>
          <a:xfrm>
            <a:off x="0" y="1140364"/>
            <a:ext cx="9144000" cy="5673012"/>
          </a:xfrm>
          <a:prstGeom prst="rect">
            <a:avLst/>
          </a:prstGeom>
        </p:spPr>
      </p:pic>
    </p:spTree>
    <p:extLst>
      <p:ext uri="{BB962C8B-B14F-4D97-AF65-F5344CB8AC3E}">
        <p14:creationId xmlns:p14="http://schemas.microsoft.com/office/powerpoint/2010/main" val="2762404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A2B7AD-1664-41F7-B123-461511D7AFCB}"/>
              </a:ext>
            </a:extLst>
          </p:cNvPr>
          <p:cNvSpPr txBox="1"/>
          <p:nvPr/>
        </p:nvSpPr>
        <p:spPr>
          <a:xfrm>
            <a:off x="395288" y="476250"/>
            <a:ext cx="5832475" cy="461963"/>
          </a:xfrm>
          <a:prstGeom prst="rect">
            <a:avLst/>
          </a:prstGeom>
          <a:noFill/>
        </p:spPr>
        <p:txBody>
          <a:bodyPr>
            <a:spAutoFit/>
          </a:bodyPr>
          <a:lstStyle/>
          <a:p>
            <a:pPr eaLnBrk="1" hangingPunct="1">
              <a:defRPr/>
            </a:pPr>
            <a:r>
              <a:rPr lang="en-US" b="1" dirty="0">
                <a:solidFill>
                  <a:srgbClr val="800000"/>
                </a:solidFill>
                <a:latin typeface="+mj-lt"/>
              </a:rPr>
              <a:t>GSBPM</a:t>
            </a:r>
            <a:endParaRPr lang="en-GB" b="1" dirty="0">
              <a:solidFill>
                <a:srgbClr val="800000"/>
              </a:solidFill>
              <a:latin typeface="+mj-lt"/>
            </a:endParaRPr>
          </a:p>
        </p:txBody>
      </p:sp>
      <p:sp>
        <p:nvSpPr>
          <p:cNvPr id="22531" name="Rectangle 3">
            <a:extLst>
              <a:ext uri="{FF2B5EF4-FFF2-40B4-BE49-F238E27FC236}">
                <a16:creationId xmlns:a16="http://schemas.microsoft.com/office/drawing/2014/main" id="{70FC8A32-1A09-477B-8A9F-22D299B92067}"/>
              </a:ext>
            </a:extLst>
          </p:cNvPr>
          <p:cNvSpPr txBox="1">
            <a:spLocks noChangeArrowheads="1"/>
          </p:cNvSpPr>
          <p:nvPr/>
        </p:nvSpPr>
        <p:spPr bwMode="auto">
          <a:xfrm>
            <a:off x="533400" y="1484313"/>
            <a:ext cx="7783513"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55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8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80000"/>
              <a:buFont typeface="Wingdings" panose="05000000000000000000" pitchFamily="2" charset="2"/>
              <a:buChar char="w"/>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Bef>
                <a:spcPct val="0"/>
              </a:spcBef>
              <a:spcAft>
                <a:spcPts val="600"/>
              </a:spcAft>
              <a:buSzPct val="90000"/>
              <a:buFont typeface="Wingdings" panose="05000000000000000000" pitchFamily="2" charset="2"/>
              <a:buNone/>
            </a:pPr>
            <a:endParaRPr lang="en-GB" altLang="en-US" sz="2000">
              <a:solidFill>
                <a:srgbClr val="00003E"/>
              </a:solidFill>
            </a:endParaRPr>
          </a:p>
          <a:p>
            <a:pPr eaLnBrk="1" hangingPunct="1">
              <a:lnSpc>
                <a:spcPct val="80000"/>
              </a:lnSpc>
              <a:spcBef>
                <a:spcPct val="0"/>
              </a:spcBef>
              <a:spcAft>
                <a:spcPts val="600"/>
              </a:spcAft>
              <a:buSzPct val="90000"/>
              <a:buFont typeface="Wingdings" panose="05000000000000000000" pitchFamily="2" charset="2"/>
              <a:buNone/>
            </a:pPr>
            <a:endParaRPr lang="en-GB" altLang="en-US" sz="2000">
              <a:solidFill>
                <a:srgbClr val="00003E"/>
              </a:solidFill>
            </a:endParaRPr>
          </a:p>
        </p:txBody>
      </p:sp>
      <p:graphicFrame>
        <p:nvGraphicFramePr>
          <p:cNvPr id="5" name="Table 4">
            <a:extLst>
              <a:ext uri="{FF2B5EF4-FFF2-40B4-BE49-F238E27FC236}">
                <a16:creationId xmlns:a16="http://schemas.microsoft.com/office/drawing/2014/main" id="{2DC8556E-2BC6-43D1-80A5-3022D21B40FE}"/>
              </a:ext>
            </a:extLst>
          </p:cNvPr>
          <p:cNvGraphicFramePr>
            <a:graphicFrameLocks noGrp="1"/>
          </p:cNvGraphicFramePr>
          <p:nvPr/>
        </p:nvGraphicFramePr>
        <p:xfrm>
          <a:off x="684213" y="1412875"/>
          <a:ext cx="3527425" cy="3465511"/>
        </p:xfrm>
        <a:graphic>
          <a:graphicData uri="http://schemas.openxmlformats.org/drawingml/2006/table">
            <a:tbl>
              <a:tblPr firstRow="1" bandRow="1">
                <a:tableStyleId>{5C22544A-7EE6-4342-B048-85BDC9FD1C3A}</a:tableStyleId>
              </a:tblPr>
              <a:tblGrid>
                <a:gridCol w="3527425">
                  <a:extLst>
                    <a:ext uri="{9D8B030D-6E8A-4147-A177-3AD203B41FA5}">
                      <a16:colId xmlns:a16="http://schemas.microsoft.com/office/drawing/2014/main" val="20000"/>
                    </a:ext>
                  </a:extLst>
                </a:gridCol>
              </a:tblGrid>
              <a:tr h="495073">
                <a:tc>
                  <a:txBody>
                    <a:bodyPr/>
                    <a:lstStyle/>
                    <a:p>
                      <a:pPr>
                        <a:lnSpc>
                          <a:spcPct val="150000"/>
                        </a:lnSpc>
                        <a:spcBef>
                          <a:spcPts val="600"/>
                        </a:spcBef>
                      </a:pPr>
                      <a:r>
                        <a:rPr lang="en-GB" sz="1800" dirty="0">
                          <a:solidFill>
                            <a:srgbClr val="00003E"/>
                          </a:solidFill>
                        </a:rPr>
                        <a:t>1. Specify needs</a:t>
                      </a:r>
                    </a:p>
                  </a:txBody>
                  <a:tcPr marL="91415" marR="91415" marT="45841" marB="45841">
                    <a:solidFill>
                      <a:srgbClr val="1DC4FF"/>
                    </a:solidFill>
                  </a:tcPr>
                </a:tc>
                <a:extLst>
                  <a:ext uri="{0D108BD9-81ED-4DB2-BD59-A6C34878D82A}">
                    <a16:rowId xmlns:a16="http://schemas.microsoft.com/office/drawing/2014/main" val="10000"/>
                  </a:ext>
                </a:extLst>
              </a:tr>
              <a:tr h="495073">
                <a:tc>
                  <a:txBody>
                    <a:bodyPr/>
                    <a:lstStyle/>
                    <a:p>
                      <a:r>
                        <a:rPr lang="en-GB" sz="1800" dirty="0">
                          <a:solidFill>
                            <a:srgbClr val="00003E"/>
                          </a:solidFill>
                        </a:rPr>
                        <a:t>1.1 Identify needs</a:t>
                      </a:r>
                    </a:p>
                  </a:txBody>
                  <a:tcPr marL="91415" marR="91415" marT="45841" marB="45841">
                    <a:solidFill>
                      <a:srgbClr val="FF9999"/>
                    </a:solidFill>
                  </a:tcPr>
                </a:tc>
                <a:extLst>
                  <a:ext uri="{0D108BD9-81ED-4DB2-BD59-A6C34878D82A}">
                    <a16:rowId xmlns:a16="http://schemas.microsoft.com/office/drawing/2014/main" val="10001"/>
                  </a:ext>
                </a:extLst>
              </a:tr>
              <a:tr h="495073">
                <a:tc>
                  <a:txBody>
                    <a:bodyPr/>
                    <a:lstStyle/>
                    <a:p>
                      <a:r>
                        <a:rPr lang="en-GB" sz="1800" dirty="0">
                          <a:solidFill>
                            <a:srgbClr val="00003E"/>
                          </a:solidFill>
                        </a:rPr>
                        <a:t>1.2 Consult &amp; confirm needs</a:t>
                      </a:r>
                    </a:p>
                  </a:txBody>
                  <a:tcPr marL="91415" marR="91415" marT="45841" marB="45841">
                    <a:solidFill>
                      <a:srgbClr val="FF9999"/>
                    </a:solidFill>
                  </a:tcPr>
                </a:tc>
                <a:extLst>
                  <a:ext uri="{0D108BD9-81ED-4DB2-BD59-A6C34878D82A}">
                    <a16:rowId xmlns:a16="http://schemas.microsoft.com/office/drawing/2014/main" val="10002"/>
                  </a:ext>
                </a:extLst>
              </a:tr>
              <a:tr h="495073">
                <a:tc>
                  <a:txBody>
                    <a:bodyPr/>
                    <a:lstStyle/>
                    <a:p>
                      <a:r>
                        <a:rPr lang="en-GB" sz="1800" dirty="0">
                          <a:solidFill>
                            <a:srgbClr val="00003E"/>
                          </a:solidFill>
                        </a:rPr>
                        <a:t>1.3 Establish output objectives</a:t>
                      </a:r>
                    </a:p>
                  </a:txBody>
                  <a:tcPr marL="91415" marR="91415" marT="45841" marB="45841">
                    <a:solidFill>
                      <a:srgbClr val="FF9999"/>
                    </a:solidFill>
                  </a:tcPr>
                </a:tc>
                <a:extLst>
                  <a:ext uri="{0D108BD9-81ED-4DB2-BD59-A6C34878D82A}">
                    <a16:rowId xmlns:a16="http://schemas.microsoft.com/office/drawing/2014/main" val="10003"/>
                  </a:ext>
                </a:extLst>
              </a:tr>
              <a:tr h="495073">
                <a:tc>
                  <a:txBody>
                    <a:bodyPr/>
                    <a:lstStyle/>
                    <a:p>
                      <a:r>
                        <a:rPr lang="en-GB" sz="1800" dirty="0">
                          <a:solidFill>
                            <a:srgbClr val="00003E"/>
                          </a:solidFill>
                        </a:rPr>
                        <a:t>1.4 Identify concepts</a:t>
                      </a:r>
                    </a:p>
                  </a:txBody>
                  <a:tcPr marL="91415" marR="91415" marT="45841" marB="45841">
                    <a:solidFill>
                      <a:srgbClr val="FF9999"/>
                    </a:solidFill>
                  </a:tcPr>
                </a:tc>
                <a:extLst>
                  <a:ext uri="{0D108BD9-81ED-4DB2-BD59-A6C34878D82A}">
                    <a16:rowId xmlns:a16="http://schemas.microsoft.com/office/drawing/2014/main" val="10004"/>
                  </a:ext>
                </a:extLst>
              </a:tr>
              <a:tr h="495073">
                <a:tc>
                  <a:txBody>
                    <a:bodyPr/>
                    <a:lstStyle/>
                    <a:p>
                      <a:r>
                        <a:rPr lang="en-GB" sz="1800" dirty="0">
                          <a:solidFill>
                            <a:srgbClr val="00003E"/>
                          </a:solidFill>
                        </a:rPr>
                        <a:t>1.5 Check data availability</a:t>
                      </a:r>
                    </a:p>
                  </a:txBody>
                  <a:tcPr marL="91415" marR="91415" marT="45841" marB="45841">
                    <a:solidFill>
                      <a:srgbClr val="FF9999"/>
                    </a:solidFill>
                  </a:tcPr>
                </a:tc>
                <a:extLst>
                  <a:ext uri="{0D108BD9-81ED-4DB2-BD59-A6C34878D82A}">
                    <a16:rowId xmlns:a16="http://schemas.microsoft.com/office/drawing/2014/main" val="10005"/>
                  </a:ext>
                </a:extLst>
              </a:tr>
              <a:tr h="495073">
                <a:tc>
                  <a:txBody>
                    <a:bodyPr/>
                    <a:lstStyle/>
                    <a:p>
                      <a:r>
                        <a:rPr lang="en-GB" sz="1800" dirty="0">
                          <a:solidFill>
                            <a:srgbClr val="00003E"/>
                          </a:solidFill>
                        </a:rPr>
                        <a:t>1.6 Prepare business case</a:t>
                      </a:r>
                    </a:p>
                  </a:txBody>
                  <a:tcPr marL="91415" marR="91415" marT="45841" marB="45841">
                    <a:solidFill>
                      <a:srgbClr val="FF9999"/>
                    </a:solidFill>
                  </a:tcPr>
                </a:tc>
                <a:extLst>
                  <a:ext uri="{0D108BD9-81ED-4DB2-BD59-A6C34878D82A}">
                    <a16:rowId xmlns:a16="http://schemas.microsoft.com/office/drawing/2014/main" val="10006"/>
                  </a:ext>
                </a:extLst>
              </a:tr>
            </a:tbl>
          </a:graphicData>
        </a:graphic>
      </p:graphicFrame>
      <p:graphicFrame>
        <p:nvGraphicFramePr>
          <p:cNvPr id="7" name="Table 6">
            <a:extLst>
              <a:ext uri="{FF2B5EF4-FFF2-40B4-BE49-F238E27FC236}">
                <a16:creationId xmlns:a16="http://schemas.microsoft.com/office/drawing/2014/main" id="{2D602090-05C5-407A-943C-7A3702D7DDE5}"/>
              </a:ext>
            </a:extLst>
          </p:cNvPr>
          <p:cNvGraphicFramePr>
            <a:graphicFrameLocks noGrp="1"/>
          </p:cNvGraphicFramePr>
          <p:nvPr/>
        </p:nvGraphicFramePr>
        <p:xfrm>
          <a:off x="4716463" y="1412875"/>
          <a:ext cx="3527425" cy="4471992"/>
        </p:xfrm>
        <a:graphic>
          <a:graphicData uri="http://schemas.openxmlformats.org/drawingml/2006/table">
            <a:tbl>
              <a:tblPr firstRow="1" bandRow="1">
                <a:tableStyleId>{5C22544A-7EE6-4342-B048-85BDC9FD1C3A}</a:tableStyleId>
              </a:tblPr>
              <a:tblGrid>
                <a:gridCol w="3527425">
                  <a:extLst>
                    <a:ext uri="{9D8B030D-6E8A-4147-A177-3AD203B41FA5}">
                      <a16:colId xmlns:a16="http://schemas.microsoft.com/office/drawing/2014/main" val="20000"/>
                    </a:ext>
                  </a:extLst>
                </a:gridCol>
              </a:tblGrid>
              <a:tr h="496888">
                <a:tc>
                  <a:txBody>
                    <a:bodyPr/>
                    <a:lstStyle/>
                    <a:p>
                      <a:pPr>
                        <a:lnSpc>
                          <a:spcPct val="150000"/>
                        </a:lnSpc>
                        <a:spcBef>
                          <a:spcPts val="600"/>
                        </a:spcBef>
                      </a:pPr>
                      <a:r>
                        <a:rPr lang="en-GB" sz="1800" dirty="0">
                          <a:solidFill>
                            <a:srgbClr val="00003E"/>
                          </a:solidFill>
                        </a:rPr>
                        <a:t>5. Processes</a:t>
                      </a:r>
                    </a:p>
                  </a:txBody>
                  <a:tcPr marL="91415" marR="91415" marT="45797" marB="45797">
                    <a:solidFill>
                      <a:srgbClr val="1DC4FF"/>
                    </a:solidFill>
                  </a:tcPr>
                </a:tc>
                <a:extLst>
                  <a:ext uri="{0D108BD9-81ED-4DB2-BD59-A6C34878D82A}">
                    <a16:rowId xmlns:a16="http://schemas.microsoft.com/office/drawing/2014/main" val="10000"/>
                  </a:ext>
                </a:extLst>
              </a:tr>
              <a:tr h="496888">
                <a:tc>
                  <a:txBody>
                    <a:bodyPr/>
                    <a:lstStyle/>
                    <a:p>
                      <a:r>
                        <a:rPr lang="en-GB" sz="1800" dirty="0">
                          <a:solidFill>
                            <a:srgbClr val="00003E"/>
                          </a:solidFill>
                        </a:rPr>
                        <a:t>5.1 Integrate data</a:t>
                      </a:r>
                    </a:p>
                  </a:txBody>
                  <a:tcPr marL="91415" marR="91415" marT="45797" marB="45797">
                    <a:solidFill>
                      <a:srgbClr val="FF9999"/>
                    </a:solidFill>
                  </a:tcPr>
                </a:tc>
                <a:extLst>
                  <a:ext uri="{0D108BD9-81ED-4DB2-BD59-A6C34878D82A}">
                    <a16:rowId xmlns:a16="http://schemas.microsoft.com/office/drawing/2014/main" val="10001"/>
                  </a:ext>
                </a:extLst>
              </a:tr>
              <a:tr h="496888">
                <a:tc>
                  <a:txBody>
                    <a:bodyPr/>
                    <a:lstStyle/>
                    <a:p>
                      <a:r>
                        <a:rPr lang="en-GB" sz="1800" dirty="0">
                          <a:solidFill>
                            <a:srgbClr val="00003E"/>
                          </a:solidFill>
                        </a:rPr>
                        <a:t>5.2 Classify &amp; code</a:t>
                      </a:r>
                    </a:p>
                  </a:txBody>
                  <a:tcPr marL="91415" marR="91415" marT="45797" marB="45797">
                    <a:solidFill>
                      <a:srgbClr val="FF9999"/>
                    </a:solidFill>
                  </a:tcPr>
                </a:tc>
                <a:extLst>
                  <a:ext uri="{0D108BD9-81ED-4DB2-BD59-A6C34878D82A}">
                    <a16:rowId xmlns:a16="http://schemas.microsoft.com/office/drawing/2014/main" val="10002"/>
                  </a:ext>
                </a:extLst>
              </a:tr>
              <a:tr h="496888">
                <a:tc>
                  <a:txBody>
                    <a:bodyPr/>
                    <a:lstStyle/>
                    <a:p>
                      <a:r>
                        <a:rPr lang="en-GB" sz="1800" dirty="0">
                          <a:solidFill>
                            <a:srgbClr val="00003E"/>
                          </a:solidFill>
                        </a:rPr>
                        <a:t>5.3 Review &amp; validate</a:t>
                      </a:r>
                    </a:p>
                  </a:txBody>
                  <a:tcPr marL="91415" marR="91415" marT="45797" marB="45797">
                    <a:solidFill>
                      <a:srgbClr val="FF9999"/>
                    </a:solidFill>
                  </a:tcPr>
                </a:tc>
                <a:extLst>
                  <a:ext uri="{0D108BD9-81ED-4DB2-BD59-A6C34878D82A}">
                    <a16:rowId xmlns:a16="http://schemas.microsoft.com/office/drawing/2014/main" val="10003"/>
                  </a:ext>
                </a:extLst>
              </a:tr>
              <a:tr h="496888">
                <a:tc>
                  <a:txBody>
                    <a:bodyPr/>
                    <a:lstStyle/>
                    <a:p>
                      <a:r>
                        <a:rPr lang="en-GB" sz="1800" dirty="0">
                          <a:solidFill>
                            <a:srgbClr val="00003E"/>
                          </a:solidFill>
                        </a:rPr>
                        <a:t>5.4 Edit &amp; impute</a:t>
                      </a:r>
                    </a:p>
                  </a:txBody>
                  <a:tcPr marL="91415" marR="91415" marT="45797" marB="45797">
                    <a:solidFill>
                      <a:srgbClr val="FF9999"/>
                    </a:solidFill>
                  </a:tcPr>
                </a:tc>
                <a:extLst>
                  <a:ext uri="{0D108BD9-81ED-4DB2-BD59-A6C34878D82A}">
                    <a16:rowId xmlns:a16="http://schemas.microsoft.com/office/drawing/2014/main" val="10004"/>
                  </a:ext>
                </a:extLst>
              </a:tr>
              <a:tr h="496888">
                <a:tc>
                  <a:txBody>
                    <a:bodyPr/>
                    <a:lstStyle/>
                    <a:p>
                      <a:r>
                        <a:rPr lang="en-GB" sz="1800" dirty="0">
                          <a:solidFill>
                            <a:srgbClr val="00003E"/>
                          </a:solidFill>
                        </a:rPr>
                        <a:t>5.5 Derive new variables &amp; units</a:t>
                      </a:r>
                    </a:p>
                  </a:txBody>
                  <a:tcPr marL="91415" marR="91415" marT="45797" marB="45797">
                    <a:solidFill>
                      <a:srgbClr val="FF9999"/>
                    </a:solidFill>
                  </a:tcPr>
                </a:tc>
                <a:extLst>
                  <a:ext uri="{0D108BD9-81ED-4DB2-BD59-A6C34878D82A}">
                    <a16:rowId xmlns:a16="http://schemas.microsoft.com/office/drawing/2014/main" val="10005"/>
                  </a:ext>
                </a:extLst>
              </a:tr>
              <a:tr h="496888">
                <a:tc>
                  <a:txBody>
                    <a:bodyPr/>
                    <a:lstStyle/>
                    <a:p>
                      <a:r>
                        <a:rPr lang="en-GB" sz="1800" dirty="0">
                          <a:solidFill>
                            <a:srgbClr val="00003E"/>
                          </a:solidFill>
                        </a:rPr>
                        <a:t>5.6 Calculate weights</a:t>
                      </a:r>
                    </a:p>
                  </a:txBody>
                  <a:tcPr marL="91415" marR="91415" marT="45797" marB="45797">
                    <a:solidFill>
                      <a:srgbClr val="FF9999"/>
                    </a:solidFill>
                  </a:tcPr>
                </a:tc>
                <a:extLst>
                  <a:ext uri="{0D108BD9-81ED-4DB2-BD59-A6C34878D82A}">
                    <a16:rowId xmlns:a16="http://schemas.microsoft.com/office/drawing/2014/main" val="10006"/>
                  </a:ext>
                </a:extLst>
              </a:tr>
              <a:tr h="496888">
                <a:tc>
                  <a:txBody>
                    <a:bodyPr/>
                    <a:lstStyle/>
                    <a:p>
                      <a:r>
                        <a:rPr lang="en-GB" sz="1800" dirty="0">
                          <a:solidFill>
                            <a:srgbClr val="00003E"/>
                          </a:solidFill>
                        </a:rPr>
                        <a:t>5.7 Calculate aggregates</a:t>
                      </a:r>
                    </a:p>
                  </a:txBody>
                  <a:tcPr marL="91415" marR="91415" marT="45797" marB="45797">
                    <a:solidFill>
                      <a:srgbClr val="FF9999"/>
                    </a:solidFill>
                  </a:tcPr>
                </a:tc>
                <a:extLst>
                  <a:ext uri="{0D108BD9-81ED-4DB2-BD59-A6C34878D82A}">
                    <a16:rowId xmlns:a16="http://schemas.microsoft.com/office/drawing/2014/main" val="10007"/>
                  </a:ext>
                </a:extLst>
              </a:tr>
              <a:tr h="496888">
                <a:tc>
                  <a:txBody>
                    <a:bodyPr/>
                    <a:lstStyle/>
                    <a:p>
                      <a:r>
                        <a:rPr lang="en-GB" sz="1800" dirty="0">
                          <a:solidFill>
                            <a:srgbClr val="00003E"/>
                          </a:solidFill>
                        </a:rPr>
                        <a:t>5.8 Finalise data files</a:t>
                      </a:r>
                    </a:p>
                  </a:txBody>
                  <a:tcPr marL="91415" marR="91415" marT="45797" marB="45797">
                    <a:solidFill>
                      <a:srgbClr val="FF9999"/>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2BEB1EB-6DF4-4A9F-AC5B-C10D3BB2610B}"/>
              </a:ext>
            </a:extLst>
          </p:cNvPr>
          <p:cNvSpPr>
            <a:spLocks noGrp="1" noChangeArrowheads="1"/>
          </p:cNvSpPr>
          <p:nvPr>
            <p:ph type="title"/>
          </p:nvPr>
        </p:nvSpPr>
        <p:spPr>
          <a:xfrm>
            <a:off x="457200" y="533400"/>
            <a:ext cx="7354888" cy="762000"/>
          </a:xfrm>
        </p:spPr>
        <p:txBody>
          <a:bodyPr/>
          <a:lstStyle/>
          <a:p>
            <a:pPr marL="457200" indent="-457200"/>
            <a:r>
              <a:rPr lang="en-GB" altLang="en-US" sz="2400">
                <a:solidFill>
                  <a:srgbClr val="800000"/>
                </a:solidFill>
                <a:ea typeface="ＭＳ Ｐゴシック" panose="020B0600070205080204" pitchFamily="34" charset="-128"/>
              </a:rPr>
              <a:t>Key features of GSBPM</a:t>
            </a:r>
          </a:p>
        </p:txBody>
      </p:sp>
      <p:sp>
        <p:nvSpPr>
          <p:cNvPr id="15363" name="Rectangle 3">
            <a:extLst>
              <a:ext uri="{FF2B5EF4-FFF2-40B4-BE49-F238E27FC236}">
                <a16:creationId xmlns:a16="http://schemas.microsoft.com/office/drawing/2014/main" id="{49BC5172-A3AB-47A7-8F71-9122A39963FE}"/>
              </a:ext>
            </a:extLst>
          </p:cNvPr>
          <p:cNvSpPr>
            <a:spLocks noGrp="1" noChangeArrowheads="1"/>
          </p:cNvSpPr>
          <p:nvPr>
            <p:ph type="body" idx="1"/>
          </p:nvPr>
        </p:nvSpPr>
        <p:spPr>
          <a:xfrm>
            <a:off x="533400" y="1752600"/>
            <a:ext cx="7783513" cy="4343400"/>
          </a:xfrm>
        </p:spPr>
        <p:txBody>
          <a:bodyPr/>
          <a:lstStyle/>
          <a:p>
            <a:pPr marL="609600" indent="-609600" eaLnBrk="1" hangingPunct="1">
              <a:lnSpc>
                <a:spcPct val="90000"/>
              </a:lnSpc>
              <a:spcBef>
                <a:spcPts val="0"/>
              </a:spcBef>
              <a:spcAft>
                <a:spcPts val="1200"/>
              </a:spcAft>
              <a:buSzPct val="90000"/>
              <a:buFont typeface="Wingdings" panose="05000000000000000000" pitchFamily="2" charset="2"/>
              <a:buBlip>
                <a:blip r:embed="rId2"/>
              </a:buBlip>
              <a:defRPr/>
            </a:pPr>
            <a:endParaRPr lang="en-GB" sz="2000" dirty="0">
              <a:solidFill>
                <a:srgbClr val="00003E"/>
              </a:solidFill>
              <a:cs typeface="Times New Roman" pitchFamily="18" charset="0"/>
            </a:endParaRPr>
          </a:p>
          <a:p>
            <a:pPr marL="609600" indent="-609600" eaLnBrk="1" hangingPunct="1">
              <a:lnSpc>
                <a:spcPct val="90000"/>
              </a:lnSpc>
              <a:spcBef>
                <a:spcPts val="0"/>
              </a:spcBef>
              <a:spcAft>
                <a:spcPts val="1200"/>
              </a:spcAft>
              <a:buSzPct val="90000"/>
              <a:buFont typeface="Wingdings" panose="05000000000000000000" pitchFamily="2" charset="2"/>
              <a:buBlip>
                <a:blip r:embed="rId2"/>
              </a:buBlip>
              <a:defRPr/>
            </a:pPr>
            <a:r>
              <a:rPr lang="en-GB" sz="2000" dirty="0">
                <a:solidFill>
                  <a:srgbClr val="00003E"/>
                </a:solidFill>
                <a:cs typeface="Times New Roman" pitchFamily="18" charset="0"/>
              </a:rPr>
              <a:t>Should be applied flexibly – it is not a rigid framework</a:t>
            </a:r>
          </a:p>
          <a:p>
            <a:pPr marL="609600" indent="-609600" eaLnBrk="1" hangingPunct="1">
              <a:lnSpc>
                <a:spcPct val="90000"/>
              </a:lnSpc>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Sub-processes do not have to be followed in a strict order</a:t>
            </a:r>
          </a:p>
          <a:p>
            <a:pPr marL="609600" indent="-609600" eaLnBrk="1" hangingPunct="1">
              <a:lnSpc>
                <a:spcPct val="90000"/>
              </a:lnSpc>
              <a:spcBef>
                <a:spcPts val="0"/>
              </a:spcBef>
              <a:spcAft>
                <a:spcPts val="1200"/>
              </a:spcAft>
              <a:buSzPct val="90000"/>
              <a:buFont typeface="Wingdings" panose="05000000000000000000" pitchFamily="2" charset="2"/>
              <a:buBlip>
                <a:blip r:embed="rId2"/>
              </a:buBlip>
              <a:defRPr/>
            </a:pPr>
            <a:r>
              <a:rPr lang="en-US" sz="2000" dirty="0">
                <a:solidFill>
                  <a:srgbClr val="00003E"/>
                </a:solidFill>
              </a:rPr>
              <a:t>It is a matrix, through which there are many possible paths</a:t>
            </a:r>
          </a:p>
          <a:p>
            <a:pPr marL="609600" indent="-609600" eaLnBrk="1" hangingPunct="1">
              <a:lnSpc>
                <a:spcPct val="90000"/>
              </a:lnSpc>
              <a:spcBef>
                <a:spcPts val="0"/>
              </a:spcBef>
              <a:spcAft>
                <a:spcPts val="1200"/>
              </a:spcAft>
              <a:buSzPct val="90000"/>
              <a:buFont typeface="Wingdings" panose="05000000000000000000" pitchFamily="2" charset="2"/>
              <a:buBlip>
                <a:blip r:embed="rId2"/>
              </a:buBlip>
              <a:defRPr/>
            </a:pPr>
            <a:r>
              <a:rPr lang="en-GB" sz="2000" dirty="0">
                <a:solidFill>
                  <a:srgbClr val="00003E"/>
                </a:solidFill>
              </a:rPr>
              <a:t>Some iterations of a regular process may skip certain sub-processes</a:t>
            </a:r>
            <a:endParaRPr lang="en-GB" sz="2000" dirty="0">
              <a:solidFill>
                <a:srgbClr val="00003E"/>
              </a:solidFill>
              <a:cs typeface="Times New Roman" pitchFamily="18" charset="0"/>
            </a:endParaRPr>
          </a:p>
          <a:p>
            <a:pPr marL="0" indent="0" eaLnBrk="1" hangingPunct="1">
              <a:lnSpc>
                <a:spcPct val="80000"/>
              </a:lnSpc>
              <a:spcBef>
                <a:spcPts val="0"/>
              </a:spcBef>
              <a:spcAft>
                <a:spcPts val="600"/>
              </a:spcAft>
              <a:buSzPct val="90000"/>
              <a:buFont typeface="Wingdings" panose="05000000000000000000" pitchFamily="2" charset="2"/>
              <a:buNone/>
              <a:defRPr/>
            </a:pPr>
            <a:endParaRPr lang="en-GB" sz="2000" dirty="0">
              <a:solidFill>
                <a:srgbClr val="00003E"/>
              </a:solidFill>
              <a:ea typeface="ＭＳ Ｐゴシック" pitchFamily="34" charset="-128"/>
            </a:endParaRPr>
          </a:p>
        </p:txBody>
      </p:sp>
    </p:spTree>
  </p:cSld>
  <p:clrMapOvr>
    <a:masterClrMapping/>
  </p:clrMapOvr>
</p:sld>
</file>

<file path=ppt/theme/theme1.xml><?xml version="1.0" encoding="utf-8"?>
<a:theme xmlns:a="http://schemas.openxmlformats.org/drawingml/2006/main" name="UNECE PP Presentation templat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B2B2B2"/>
      </a:folHlink>
    </a:clrScheme>
    <a:fontScheme name="UNECE PP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UNECE PP Presentatio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ECE PP Presentatio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ECE PP Presentatio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ECE PP Presentatio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ECE PP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ECE PP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ECE PP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Designs\UNECE PP Presentation template.pot</Template>
  <TotalTime>6734</TotalTime>
  <Words>645</Words>
  <Application>Microsoft Office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Book Antiqua</vt:lpstr>
      <vt:lpstr>Times New Roman</vt:lpstr>
      <vt:lpstr>Wingdings</vt:lpstr>
      <vt:lpstr>UNECE PP Presentation template</vt:lpstr>
      <vt:lpstr>Workshop on Consumer Price Indices Minsk, Belarus,11-13 September 2019</vt:lpstr>
      <vt:lpstr>PowerPoint Presentation</vt:lpstr>
      <vt:lpstr>Principles of Official Statistics</vt:lpstr>
      <vt:lpstr>Fundamental Principles of Official Statistics</vt:lpstr>
      <vt:lpstr>Publication</vt:lpstr>
      <vt:lpstr>Generic Statistical Business Process Model GSBPM </vt:lpstr>
      <vt:lpstr>PowerPoint Presentation</vt:lpstr>
      <vt:lpstr>PowerPoint Presentation</vt:lpstr>
      <vt:lpstr>Key features of GSBPM</vt:lpstr>
      <vt:lpstr>Generic Statistical Law</vt:lpstr>
      <vt:lpstr>PowerPoint Presentation</vt:lpstr>
      <vt:lpstr>Generic Statistical Law</vt:lpstr>
      <vt:lpstr>More information</vt:lpstr>
    </vt:vector>
  </TitlesOfParts>
  <Company>UNECE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XMPI Manual Chp. 9</dc:title>
  <dc:creator>Hansen</dc:creator>
  <cp:lastModifiedBy>Carsten Boldsen</cp:lastModifiedBy>
  <cp:revision>205</cp:revision>
  <cp:lastPrinted>2019-08-22T08:56:19Z</cp:lastPrinted>
  <dcterms:created xsi:type="dcterms:W3CDTF">2010-10-10T10:55:57Z</dcterms:created>
  <dcterms:modified xsi:type="dcterms:W3CDTF">2019-08-22T10:08:46Z</dcterms:modified>
</cp:coreProperties>
</file>