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89" r:id="rId4"/>
    <p:sldId id="285" r:id="rId5"/>
    <p:sldId id="286" r:id="rId6"/>
    <p:sldId id="287" r:id="rId7"/>
    <p:sldId id="271" r:id="rId8"/>
    <p:sldId id="288" r:id="rId9"/>
    <p:sldId id="292" r:id="rId10"/>
    <p:sldId id="290" r:id="rId11"/>
    <p:sldId id="294" r:id="rId12"/>
    <p:sldId id="295" r:id="rId13"/>
  </p:sldIdLst>
  <p:sldSz cx="9144000" cy="6858000" type="screen4x3"/>
  <p:notesSz cx="6797675" cy="9928225"/>
  <p:custDataLst>
    <p:tags r:id="rId16"/>
  </p:custDataLst>
  <p:defaultTextStyle>
    <a:defPPr>
      <a:defRPr lang="en-US">
        <a:effectLst/>
      </a:defRPr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2707" y="5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pitchFamily="34" charset="0"/>
              </a:defRPr>
            </a:lvl1pPr>
          </a:lstStyle>
          <a:p>
            <a:pPr>
              <a:defRPr>
                <a:effectLst/>
              </a:defRPr>
            </a:pPr>
            <a:endParaRPr lang="en-US" altLang="en-US">
              <a:effectLst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pitchFamily="34" charset="0"/>
              </a:defRPr>
            </a:lvl1pPr>
          </a:lstStyle>
          <a:p>
            <a:pPr>
              <a:defRPr>
                <a:effectLst/>
              </a:defRPr>
            </a:pPr>
            <a:endParaRPr lang="en-US" altLang="en-US">
              <a:effectLst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pitchFamily="34" charset="0"/>
              </a:defRPr>
            </a:lvl1pPr>
          </a:lstStyle>
          <a:p>
            <a:pPr>
              <a:defRPr>
                <a:effectLst/>
              </a:defRPr>
            </a:pPr>
            <a:endParaRPr lang="en-US" altLang="en-US">
              <a:effectLst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pitchFamily="34" charset="0"/>
              </a:defRPr>
            </a:lvl1pPr>
          </a:lstStyle>
          <a:p>
            <a:pPr>
              <a:defRPr>
                <a:effectLst/>
              </a:defRPr>
            </a:pPr>
            <a:fld id="{7B3D9454-FB65-4E5B-89E5-DDA725898D39}" type="slidenum">
              <a:rPr lang="en-US" alt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 altLang="en-US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  <a:effectLst/>
        </p:spPr>
        <p:txBody>
          <a:bodyPr vert="horz" lIns="92994" tIns="46497" rIns="92994" bIns="46497" rtlCol="0"/>
          <a:lstStyle>
            <a:lvl1pPr algn="l">
              <a:defRPr sz="1200"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8475"/>
          </a:xfrm>
          <a:prstGeom prst="rect">
            <a:avLst/>
          </a:prstGeom>
          <a:effectLst/>
        </p:spPr>
        <p:txBody>
          <a:bodyPr vert="horz" lIns="92994" tIns="46497" rIns="92994" bIns="46497" rtlCol="0"/>
          <a:lstStyle>
            <a:lvl1pPr algn="r">
              <a:defRPr sz="1200">
                <a:effectLst/>
              </a:defRPr>
            </a:lvl1pPr>
          </a:lstStyle>
          <a:p>
            <a:pPr>
              <a:defRPr>
                <a:effectLst/>
              </a:defRPr>
            </a:pPr>
            <a:fld id="{54FBA0A4-BA2A-4CEC-80DE-183BFB6CDDBF}" type="datetimeFigureOut">
              <a:rPr lang="en-US">
                <a:effectLst/>
              </a:rPr>
              <a:pPr>
                <a:defRPr>
                  <a:effectLst/>
                </a:defRPr>
              </a:pPr>
              <a:t>7/27/2019</a:t>
            </a:fld>
            <a:endParaRPr lang="en-US">
              <a:effectLst/>
            </a:endParaRP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effectLst/>
        </p:spPr>
        <p:txBody>
          <a:bodyPr vert="horz" lIns="92994" tIns="46497" rIns="92994" bIns="46497" rtlCol="0"/>
          <a:lstStyle/>
          <a:p>
            <a:pPr lvl="0"/>
            <a:r>
              <a:rPr lang="fr-FR" noProof="0" smtClean="0">
                <a:effectLst/>
              </a:rPr>
              <a:t>Modifiez les styles du texte du masque</a:t>
            </a:r>
          </a:p>
          <a:p>
            <a:pPr lvl="1"/>
            <a:r>
              <a:rPr lang="fr-FR" noProof="0" smtClean="0">
                <a:effectLst/>
              </a:rPr>
              <a:t>Deuxième niveau</a:t>
            </a:r>
          </a:p>
          <a:p>
            <a:pPr lvl="2"/>
            <a:r>
              <a:rPr lang="fr-FR" noProof="0" smtClean="0">
                <a:effectLst/>
              </a:rPr>
              <a:t>Troisième niveau</a:t>
            </a:r>
          </a:p>
          <a:p>
            <a:pPr lvl="3"/>
            <a:r>
              <a:rPr lang="fr-FR" noProof="0" smtClean="0">
                <a:effectLst/>
              </a:rPr>
              <a:t>Quatrième niveau</a:t>
            </a:r>
          </a:p>
          <a:p>
            <a:pPr lvl="4"/>
            <a:r>
              <a:rPr lang="fr-FR" noProof="0" smtClean="0">
                <a:effectLst/>
              </a:rPr>
              <a:t>Cinquième niveau</a:t>
            </a:r>
            <a:endParaRPr lang="en-US" noProof="0" smtClean="0">
              <a:effectLst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8475"/>
          </a:xfrm>
          <a:prstGeom prst="rect">
            <a:avLst/>
          </a:prstGeom>
          <a:effectLst/>
        </p:spPr>
        <p:txBody>
          <a:bodyPr vert="horz" lIns="92994" tIns="46497" rIns="92994" bIns="46497" rtlCol="0" anchor="b"/>
          <a:lstStyle>
            <a:lvl1pPr algn="l">
              <a:defRPr sz="1200"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8475"/>
          </a:xfrm>
          <a:prstGeom prst="rect">
            <a:avLst/>
          </a:prstGeom>
          <a:effectLst/>
        </p:spPr>
        <p:txBody>
          <a:bodyPr vert="horz" lIns="92994" tIns="46497" rIns="92994" bIns="46497" rtlCol="0" anchor="b"/>
          <a:lstStyle>
            <a:lvl1pPr algn="r">
              <a:defRPr sz="1200">
                <a:effectLst/>
              </a:defRPr>
            </a:lvl1pPr>
          </a:lstStyle>
          <a:p>
            <a:pPr>
              <a:defRPr>
                <a:effectLst/>
              </a:defRPr>
            </a:pPr>
            <a:fld id="{040AA7F8-4C07-4F22-BCEB-876795A005FE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ffectLst/>
            </a:endParaRPr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1EB784CF-A626-4055-A5DF-802A0CD5368C}" type="slidenum">
              <a:rPr lang="en-US" altLang="en-US" sz="1200" smtClean="0">
                <a:effectLst/>
              </a:rPr>
              <a:t>1</a:t>
            </a:fld>
            <a:endParaRPr lang="en-US" altLang="en-US" sz="1200" smtClean="0">
              <a:effectLst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45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17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89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67ABF0EE-4DA2-4B04-A397-319BF73F9229}" type="slidenum">
              <a:rPr lang="en-US" altLang="en-US" sz="1200" smtClean="0">
                <a:effectLst/>
              </a:rPr>
              <a:t>12</a:t>
            </a:fld>
            <a:endParaRPr lang="en-US" altLang="en-US" sz="12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4660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ffectLst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9327A55A-D6EF-4F0E-AF93-499D35A288D6}" type="slidenum">
              <a:rPr lang="en-US" altLang="en-US" sz="1200" smtClean="0">
                <a:effectLst/>
              </a:rPr>
              <a:t>2</a:t>
            </a:fld>
            <a:endParaRPr lang="en-US" altLang="en-US" sz="1200" smtClean="0">
              <a:effectLst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45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17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89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0F5BEDE0-66FA-4251-9CAE-856F5B7598B4}" type="slidenum">
              <a:rPr lang="en-US" altLang="en-US" sz="1200" smtClean="0">
                <a:effectLst/>
              </a:rPr>
              <a:t>3</a:t>
            </a:fld>
            <a:endParaRPr lang="en-US" altLang="en-US" sz="12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21819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ffectLst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9327A55A-D6EF-4F0E-AF93-499D35A288D6}" type="slidenum">
              <a:rPr lang="en-US" altLang="en-US" sz="1200" smtClean="0">
                <a:effectLst/>
              </a:rPr>
              <a:t>4</a:t>
            </a:fld>
            <a:endParaRPr lang="en-US" altLang="en-US" sz="120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2238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ffectLst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9327A55A-D6EF-4F0E-AF93-499D35A288D6}" type="slidenum">
              <a:rPr lang="en-US" altLang="en-US" sz="1200" smtClean="0">
                <a:effectLst/>
              </a:rPr>
              <a:t>5</a:t>
            </a:fld>
            <a:endParaRPr lang="en-US" altLang="en-US" sz="120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8585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ffectLst/>
            </a:endParaRP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6DF04B57-4E46-4A68-AC08-DF99F3BFD164}" type="slidenum">
              <a:rPr lang="en-US" altLang="en-US" sz="1200" smtClean="0">
                <a:effectLst/>
              </a:rPr>
              <a:t>7</a:t>
            </a:fld>
            <a:endParaRPr lang="en-US" altLang="en-US" sz="1200" smtClean="0">
              <a:effectLst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45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17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89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DFC43C3B-A12E-480D-B9F5-26C4369F58A8}" type="slidenum">
              <a:rPr lang="en-US" altLang="en-US" sz="1200" smtClean="0">
                <a:effectLst/>
              </a:rPr>
              <a:t>8</a:t>
            </a:fld>
            <a:endParaRPr lang="en-US" altLang="en-US" sz="12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3518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45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17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89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67ABF0EE-4DA2-4B04-A397-319BF73F9229}" type="slidenum">
              <a:rPr lang="en-US" altLang="en-US" sz="1200" smtClean="0">
                <a:effectLst/>
              </a:rPr>
              <a:t>10</a:t>
            </a:fld>
            <a:endParaRPr lang="en-US" altLang="en-US" sz="12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3729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endParaRPr lang="en-US" altLang="en-US">
              <a:effectLst/>
            </a:endParaRPr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45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17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8988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67ABF0EE-4DA2-4B04-A397-319BF73F9229}" type="slidenum">
              <a:rPr lang="en-US" altLang="en-US" sz="1200" smtClean="0">
                <a:effectLst/>
              </a:rPr>
              <a:t>11</a:t>
            </a:fld>
            <a:endParaRPr lang="en-US" altLang="en-US" sz="12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998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Text Box 4"/>
          <p:cNvSpPr txBox="1">
            <a:spLocks noChangeArrowheads="1"/>
          </p:cNvSpPr>
          <p:nvPr/>
        </p:nvSpPr>
        <p:spPr>
          <a:xfrm>
            <a:off x="4572000" y="387350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>
                <a:effectLst/>
              </a:defRPr>
            </a:pPr>
            <a:r>
              <a:rPr lang="en-US" altLang="en-US" sz="800" smtClean="0">
                <a:effectLst/>
                <a:latin typeface="Arial" pitchFamily="34" charset="0"/>
              </a:rPr>
              <a:t>Federal Department of Home Affairs FDHA</a:t>
            </a:r>
            <a:r>
              <a:rPr lang="de-CH" altLang="en-US" sz="800" smtClean="0">
                <a:effectLst/>
                <a:latin typeface="Arial" pitchFamily="34" charset="0"/>
              </a:rPr>
              <a:t/>
            </a:r>
            <a:br>
              <a:rPr lang="de-CH" altLang="en-US" sz="800" smtClean="0">
                <a:effectLst/>
                <a:latin typeface="Arial" pitchFamily="34" charset="0"/>
              </a:rPr>
            </a:br>
            <a:r>
              <a:rPr lang="en-US" altLang="en-US" sz="800" b="1" smtClean="0">
                <a:effectLst/>
                <a:latin typeface="Arial" pitchFamily="34" charset="0"/>
              </a:rPr>
              <a:t>Federal Statistical Office FSO</a:t>
            </a:r>
            <a:endParaRPr lang="de-CH" altLang="en-US" sz="800" b="1" smtClean="0">
              <a:effectLst/>
              <a:latin typeface="Arial" pitchFamily="34" charset="0"/>
            </a:endParaRPr>
          </a:p>
        </p:txBody>
      </p:sp>
      <p:pic>
        <p:nvPicPr>
          <p:cNvPr id="5" name="Picture 5" descr="Header_ppt_705-2-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938"/>
            <a:ext cx="661988" cy="621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387350"/>
            <a:ext cx="197961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  <a:effectLst/>
        </p:spPr>
        <p:txBody>
          <a:bodyPr/>
          <a:lstStyle>
            <a:lvl1pPr>
              <a:lnSpc>
                <a:spcPts val="6000"/>
              </a:lnSpc>
              <a:defRPr sz="5200">
                <a:effectLst/>
              </a:defRPr>
            </a:lvl1pPr>
          </a:lstStyle>
          <a:p>
            <a:pPr lvl="0"/>
            <a:r>
              <a:rPr lang="en-GB" altLang="en-US" noProof="0" smtClean="0">
                <a:effectLst/>
              </a:rPr>
              <a:t>Hier steht der Name der Präsentation geschrieben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218113"/>
            <a:ext cx="7429500" cy="1558925"/>
          </a:xfrm>
          <a:effectLst/>
        </p:spPr>
        <p:txBody>
          <a:bodyPr/>
          <a:lstStyle>
            <a:lvl1pPr>
              <a:lnSpc>
                <a:spcPts val="3600"/>
              </a:lnSpc>
              <a:defRPr sz="3200">
                <a:effectLst/>
              </a:defRPr>
            </a:lvl1pPr>
          </a:lstStyle>
          <a:p>
            <a:pPr lvl="0"/>
            <a:r>
              <a:rPr lang="en-GB" altLang="en-US" noProof="0" smtClean="0">
                <a:effectLst/>
              </a:rPr>
              <a:t>Name des Autors</a:t>
            </a:r>
          </a:p>
          <a:p>
            <a:pPr lvl="0"/>
            <a:r>
              <a:rPr lang="en-GB" altLang="en-US" noProof="0" smtClean="0">
                <a:effectLst/>
              </a:rPr>
              <a:t>Datum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39941143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effectLst/>
        </p:spPr>
        <p:txBody>
          <a:bodyPr vert="eaVert"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38533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92925" y="1268413"/>
            <a:ext cx="1865313" cy="4860925"/>
          </a:xfrm>
          <a:effectLst/>
        </p:spPr>
        <p:txBody>
          <a:bodyPr vert="eaVert"/>
          <a:lstStyle/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95400" y="1268413"/>
            <a:ext cx="5445125" cy="4860925"/>
          </a:xfrm>
          <a:effectLst/>
        </p:spPr>
        <p:txBody>
          <a:bodyPr vert="eaVert"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981860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0" y="1268413"/>
            <a:ext cx="7462838" cy="865187"/>
          </a:xfrm>
          <a:effectLst/>
        </p:spPr>
        <p:txBody>
          <a:bodyPr/>
          <a:lstStyle/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295400" y="2133600"/>
            <a:ext cx="3654425" cy="3995738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2133600"/>
            <a:ext cx="3656013" cy="3995738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255163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0" y="1196975"/>
            <a:ext cx="7462838" cy="936625"/>
          </a:xfrm>
          <a:effectLst/>
        </p:spPr>
        <p:txBody>
          <a:bodyPr/>
          <a:lstStyle/>
          <a:p>
            <a:r>
              <a:rPr lang="fr-FR" smtClean="0">
                <a:effectLst/>
              </a:rPr>
              <a:t>Cliquez pour modifier le style du titre</a:t>
            </a:r>
            <a:endParaRPr lang="fr-CH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654425" cy="3995738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Cliquez pour modifier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fr-CH">
              <a:effectLst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102225" y="2133600"/>
            <a:ext cx="3656013" cy="1920875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Cliquez pour modifier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fr-CH">
              <a:effectLst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102225" y="4206875"/>
            <a:ext cx="3656013" cy="1922463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Cliquez pour modifier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fr-CH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6608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92740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effectLst/>
        </p:spPr>
        <p:txBody>
          <a:bodyPr anchor="b"/>
          <a:lstStyle>
            <a:lvl1pPr>
              <a:defRPr sz="6000">
                <a:effectLst/>
              </a:defRPr>
            </a:lvl1pPr>
          </a:lstStyle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effectLst/>
        </p:spPr>
        <p:txBody>
          <a:bodyPr/>
          <a:lstStyle>
            <a:lvl1pPr marL="0" indent="0">
              <a:buNone/>
              <a:defRPr sz="2400">
                <a:effectLst/>
              </a:defRPr>
            </a:lvl1pPr>
            <a:lvl2pPr marL="457200" indent="0">
              <a:buNone/>
              <a:defRPr sz="2000">
                <a:effectLst/>
              </a:defRPr>
            </a:lvl2pPr>
            <a:lvl3pPr marL="914400" indent="0">
              <a:buNone/>
              <a:defRPr sz="1800">
                <a:effectLst/>
              </a:defRPr>
            </a:lvl3pPr>
            <a:lvl4pPr marL="1371600" indent="0">
              <a:buNone/>
              <a:defRPr sz="1600">
                <a:effectLst/>
              </a:defRPr>
            </a:lvl4pPr>
            <a:lvl5pPr marL="1828800" indent="0">
              <a:buNone/>
              <a:defRPr sz="1600">
                <a:effectLst/>
              </a:defRPr>
            </a:lvl5pPr>
            <a:lvl6pPr marL="2286000" indent="0">
              <a:buNone/>
              <a:defRPr sz="1600">
                <a:effectLst/>
              </a:defRPr>
            </a:lvl6pPr>
            <a:lvl7pPr marL="2743200" indent="0">
              <a:buNone/>
              <a:defRPr sz="1600">
                <a:effectLst/>
              </a:defRPr>
            </a:lvl7pPr>
            <a:lvl8pPr marL="3200400" indent="0">
              <a:buNone/>
              <a:defRPr sz="1600">
                <a:effectLst/>
              </a:defRPr>
            </a:lvl8pPr>
            <a:lvl9pPr marL="3657600" indent="0">
              <a:buNone/>
              <a:defRPr sz="1600">
                <a:effectLst/>
              </a:defRPr>
            </a:lvl9pPr>
          </a:lstStyle>
          <a:p>
            <a:pPr lvl="0"/>
            <a:r>
              <a:rPr lang="fr-FR" smtClean="0">
                <a:effectLst/>
              </a:rPr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576846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654425" cy="3995738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2133600"/>
            <a:ext cx="3656013" cy="3995738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239754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effectLst/>
        </p:spPr>
        <p:txBody>
          <a:bodyPr/>
          <a:lstStyle/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fr-FR" smtClean="0">
                <a:effectLst/>
              </a:rPr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fr-FR" smtClean="0">
                <a:effectLst/>
              </a:rPr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3901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26672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108684915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effectLst/>
        </p:spPr>
        <p:txBody>
          <a:bodyPr anchor="b"/>
          <a:lstStyle>
            <a:lvl1pPr>
              <a:defRPr sz="3200">
                <a:effectLst/>
              </a:defRPr>
            </a:lvl1pPr>
          </a:lstStyle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effectLst/>
        </p:spPr>
        <p:txBody>
          <a:bodyPr/>
          <a:lstStyle>
            <a:lvl1pPr>
              <a:defRPr sz="3200">
                <a:effectLst/>
              </a:defRPr>
            </a:lvl1pPr>
            <a:lvl2pPr>
              <a:defRPr sz="2800">
                <a:effectLst/>
              </a:defRPr>
            </a:lvl2pPr>
            <a:lvl3pPr>
              <a:defRPr sz="2400">
                <a:effectLst/>
              </a:defRPr>
            </a:lvl3pPr>
            <a:lvl4pPr>
              <a:defRPr sz="2000">
                <a:effectLst/>
              </a:defRPr>
            </a:lvl4pPr>
            <a:lvl5pPr>
              <a:defRPr sz="2000">
                <a:effectLst/>
              </a:defRPr>
            </a:lvl5pPr>
            <a:lvl6pPr>
              <a:defRPr sz="2000">
                <a:effectLst/>
              </a:defRPr>
            </a:lvl6pPr>
            <a:lvl7pPr>
              <a:defRPr sz="2000">
                <a:effectLst/>
              </a:defRPr>
            </a:lvl7pPr>
            <a:lvl8pPr>
              <a:defRPr sz="2000">
                <a:effectLst/>
              </a:defRPr>
            </a:lvl8pPr>
            <a:lvl9pPr>
              <a:defRPr sz="2000">
                <a:effectLst/>
              </a:defRPr>
            </a:lvl9pPr>
          </a:lstStyle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effectLst/>
        </p:spPr>
        <p:txBody>
          <a:bodyPr/>
          <a:lstStyle>
            <a:lvl1pPr marL="0" indent="0">
              <a:buNone/>
              <a:defRPr sz="1600">
                <a:effectLst/>
              </a:defRPr>
            </a:lvl1pPr>
            <a:lvl2pPr marL="457200" indent="0">
              <a:buNone/>
              <a:defRPr sz="1400">
                <a:effectLst/>
              </a:defRPr>
            </a:lvl2pPr>
            <a:lvl3pPr marL="914400" indent="0">
              <a:buNone/>
              <a:defRPr sz="1200">
                <a:effectLst/>
              </a:defRPr>
            </a:lvl3pPr>
            <a:lvl4pPr marL="1371600" indent="0">
              <a:buNone/>
              <a:defRPr sz="1000">
                <a:effectLst/>
              </a:defRPr>
            </a:lvl4pPr>
            <a:lvl5pPr marL="1828800" indent="0">
              <a:buNone/>
              <a:defRPr sz="1000">
                <a:effectLst/>
              </a:defRPr>
            </a:lvl5pPr>
            <a:lvl6pPr marL="2286000" indent="0">
              <a:buNone/>
              <a:defRPr sz="1000">
                <a:effectLst/>
              </a:defRPr>
            </a:lvl6pPr>
            <a:lvl7pPr marL="2743200" indent="0">
              <a:buNone/>
              <a:defRPr sz="1000">
                <a:effectLst/>
              </a:defRPr>
            </a:lvl7pPr>
            <a:lvl8pPr marL="3200400" indent="0">
              <a:buNone/>
              <a:defRPr sz="1000">
                <a:effectLst/>
              </a:defRPr>
            </a:lvl8pPr>
            <a:lvl9pPr marL="3657600" indent="0">
              <a:buNone/>
              <a:defRPr sz="1000">
                <a:effectLst/>
              </a:defRPr>
            </a:lvl9pPr>
          </a:lstStyle>
          <a:p>
            <a:pPr lvl="0"/>
            <a:r>
              <a:rPr lang="fr-FR" smtClean="0">
                <a:effectLst/>
              </a:rPr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096188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effectLst/>
        </p:spPr>
        <p:txBody>
          <a:bodyPr anchor="b"/>
          <a:lstStyle>
            <a:lvl1pPr>
              <a:defRPr sz="3200">
                <a:effectLst/>
              </a:defRPr>
            </a:lvl1pPr>
          </a:lstStyle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effectLst/>
        </p:spPr>
        <p:txBody>
          <a:bodyPr/>
          <a:lstStyle>
            <a:lvl1pPr marL="0" indent="0">
              <a:buNone/>
              <a:defRPr sz="3200">
                <a:effectLst/>
              </a:defRPr>
            </a:lvl1pPr>
            <a:lvl2pPr marL="457200" indent="0">
              <a:buNone/>
              <a:defRPr sz="2800">
                <a:effectLst/>
              </a:defRPr>
            </a:lvl2pPr>
            <a:lvl3pPr marL="914400" indent="0">
              <a:buNone/>
              <a:defRPr sz="2400">
                <a:effectLst/>
              </a:defRPr>
            </a:lvl3pPr>
            <a:lvl4pPr marL="1371600" indent="0">
              <a:buNone/>
              <a:defRPr sz="2000">
                <a:effectLst/>
              </a:defRPr>
            </a:lvl4pPr>
            <a:lvl5pPr marL="1828800" indent="0">
              <a:buNone/>
              <a:defRPr sz="2000">
                <a:effectLst/>
              </a:defRPr>
            </a:lvl5pPr>
            <a:lvl6pPr marL="2286000" indent="0">
              <a:buNone/>
              <a:defRPr sz="2000">
                <a:effectLst/>
              </a:defRPr>
            </a:lvl6pPr>
            <a:lvl7pPr marL="2743200" indent="0">
              <a:buNone/>
              <a:defRPr sz="2000">
                <a:effectLst/>
              </a:defRPr>
            </a:lvl7pPr>
            <a:lvl8pPr marL="3200400" indent="0">
              <a:buNone/>
              <a:defRPr sz="2000">
                <a:effectLst/>
              </a:defRPr>
            </a:lvl8pPr>
            <a:lvl9pPr marL="3657600" indent="0">
              <a:buNone/>
              <a:defRPr sz="2000">
                <a:effectLst/>
              </a:defRPr>
            </a:lvl9pPr>
          </a:lstStyle>
          <a:p>
            <a:pPr lvl="0"/>
            <a:endParaRPr lang="en-US" noProof="0" smtClean="0">
              <a:effectLst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effectLst/>
        </p:spPr>
        <p:txBody>
          <a:bodyPr/>
          <a:lstStyle>
            <a:lvl1pPr marL="0" indent="0">
              <a:buNone/>
              <a:defRPr sz="1600">
                <a:effectLst/>
              </a:defRPr>
            </a:lvl1pPr>
            <a:lvl2pPr marL="457200" indent="0">
              <a:buNone/>
              <a:defRPr sz="1400">
                <a:effectLst/>
              </a:defRPr>
            </a:lvl2pPr>
            <a:lvl3pPr marL="914400" indent="0">
              <a:buNone/>
              <a:defRPr sz="1200">
                <a:effectLst/>
              </a:defRPr>
            </a:lvl3pPr>
            <a:lvl4pPr marL="1371600" indent="0">
              <a:buNone/>
              <a:defRPr sz="1000">
                <a:effectLst/>
              </a:defRPr>
            </a:lvl4pPr>
            <a:lvl5pPr marL="1828800" indent="0">
              <a:buNone/>
              <a:defRPr sz="1000">
                <a:effectLst/>
              </a:defRPr>
            </a:lvl5pPr>
            <a:lvl6pPr marL="2286000" indent="0">
              <a:buNone/>
              <a:defRPr sz="1000">
                <a:effectLst/>
              </a:defRPr>
            </a:lvl6pPr>
            <a:lvl7pPr marL="2743200" indent="0">
              <a:buNone/>
              <a:defRPr sz="1000">
                <a:effectLst/>
              </a:defRPr>
            </a:lvl7pPr>
            <a:lvl8pPr marL="3200400" indent="0">
              <a:buNone/>
              <a:defRPr sz="1000">
                <a:effectLst/>
              </a:defRPr>
            </a:lvl8pPr>
            <a:lvl9pPr marL="3657600" indent="0">
              <a:buNone/>
              <a:defRPr sz="1000">
                <a:effectLst/>
              </a:defRPr>
            </a:lvl9pPr>
          </a:lstStyle>
          <a:p>
            <a:pPr lvl="0"/>
            <a:r>
              <a:rPr lang="fr-FR" smtClean="0">
                <a:effectLst/>
              </a:rPr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242101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026" name="Text Box 2"/>
          <p:cNvSpPr txBox="1">
            <a:spLocks noChangeArrowheads="1"/>
          </p:cNvSpPr>
          <p:nvPr/>
        </p:nvSpPr>
        <p:spPr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defRPr>
                <a:effectLst/>
              </a:defRPr>
            </a:pPr>
            <a:endParaRPr lang="en-CA" altLang="en-US" smtClean="0"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1268413"/>
            <a:ext cx="7462838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>
                <a:effectLst/>
              </a:rPr>
              <a:t>Der Titel kann einzeilig sein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462838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>
                <a:effectLst/>
              </a:rPr>
              <a:t>Um den Fliesstext übersichtlich zu halten, sollten Abschnitte gemacht werden. Diese werden zur besseren Lesbarkeit jeweils mit eine Blindzeile getrennt.</a:t>
            </a:r>
            <a:br>
              <a:rPr lang="en-GB" altLang="en-US" smtClean="0">
                <a:effectLst/>
              </a:rPr>
            </a:br>
            <a:endParaRPr lang="en-GB" altLang="en-US" smtClean="0">
              <a:effectLst/>
            </a:endParaRPr>
          </a:p>
          <a:p>
            <a:pPr lvl="0"/>
            <a:r>
              <a:rPr lang="en-GB" altLang="en-US" smtClean="0">
                <a:effectLst/>
              </a:rPr>
              <a:t>Klicken Sie, um die Formate des Vorlagentextes zu bearbeiten</a:t>
            </a:r>
          </a:p>
          <a:p>
            <a:pPr lvl="1"/>
            <a:r>
              <a:rPr lang="en-GB" altLang="en-US" smtClean="0">
                <a:effectLst/>
              </a:rPr>
              <a:t>Erste Ebene</a:t>
            </a:r>
          </a:p>
          <a:p>
            <a:pPr lvl="2"/>
            <a:r>
              <a:rPr lang="en-GB" altLang="en-US" smtClean="0">
                <a:effectLst/>
              </a:rPr>
              <a:t>Zweite Ebene</a:t>
            </a:r>
          </a:p>
          <a:p>
            <a:pPr lvl="3"/>
            <a:r>
              <a:rPr lang="en-GB" altLang="en-US" smtClean="0">
                <a:effectLst/>
              </a:rPr>
              <a:t>Dritte Ebene</a:t>
            </a:r>
          </a:p>
          <a:p>
            <a:pPr lvl="4"/>
            <a:r>
              <a:rPr lang="en-GB" altLang="en-US" smtClean="0">
                <a:effectLst/>
              </a:rPr>
              <a:t>Vierte Ebene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>
          <a:xfrm>
            <a:off x="6448425" y="6205538"/>
            <a:ext cx="22669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 algn="r">
              <a:lnSpc>
                <a:spcPts val="1200"/>
              </a:lnSpc>
              <a:spcBef>
                <a:spcPct val="50000"/>
              </a:spcBef>
              <a:defRPr>
                <a:effectLst/>
              </a:defRPr>
            </a:pPr>
            <a:fld id="{5748E320-4ABC-4457-81A7-214DF824CB7A}" type="slidenum">
              <a:rPr lang="de-CH" altLang="en-US" sz="900" smtClean="0">
                <a:effectLst/>
                <a:latin typeface="Arial" pitchFamily="34" charset="0"/>
              </a:rPr>
              <a:pPr algn="r">
                <a:lnSpc>
                  <a:spcPts val="1200"/>
                </a:lnSpc>
                <a:spcBef>
                  <a:spcPct val="50000"/>
                </a:spcBef>
                <a:defRPr>
                  <a:effectLst/>
                </a:defRPr>
              </a:pPr>
              <a:t>‹#›</a:t>
            </a:fld>
            <a:r>
              <a:rPr lang="de-CH" altLang="en-US" sz="900" smtClean="0"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>
          <a:xfrm>
            <a:off x="1257300" y="6172200"/>
            <a:ext cx="7169150" cy="199175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>
              <a:lnSpc>
                <a:spcPts val="1200"/>
              </a:lnSpc>
              <a:spcBef>
                <a:spcPct val="50000"/>
              </a:spcBef>
              <a:defRPr>
                <a:effectLst/>
              </a:defRPr>
            </a:pPr>
            <a:r>
              <a:rPr lang="en-US" altLang="en-US" sz="900" b="1" smtClean="0">
                <a:effectLst/>
                <a:latin typeface="Arial" pitchFamily="34" charset="0"/>
              </a:rPr>
              <a:t>Regional Workshop on Consumer Price Indices, Minsk 2019</a:t>
            </a:r>
            <a:endParaRPr lang="de-CH" altLang="en-US" sz="900" smtClean="0">
              <a:effectLst/>
              <a:latin typeface="Arial" pitchFamily="34" charset="0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>
          <a:xfrm>
            <a:off x="4572000" y="387350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>
                <a:effectLst/>
              </a:defRPr>
            </a:pPr>
            <a:r>
              <a:rPr lang="en-US" altLang="en-US" sz="800" smtClean="0">
                <a:effectLst/>
                <a:latin typeface="Arial" pitchFamily="34" charset="0"/>
              </a:rPr>
              <a:t>Federal Department of Home Affairs FDHA</a:t>
            </a:r>
            <a:r>
              <a:rPr lang="de-CH" altLang="en-US" sz="800" smtClean="0">
                <a:effectLst/>
                <a:latin typeface="Arial" pitchFamily="34" charset="0"/>
              </a:rPr>
              <a:t/>
            </a:r>
            <a:br>
              <a:rPr lang="de-CH" altLang="en-US" sz="800" smtClean="0">
                <a:effectLst/>
                <a:latin typeface="Arial" pitchFamily="34" charset="0"/>
              </a:rPr>
            </a:br>
            <a:r>
              <a:rPr lang="en-US" altLang="en-US" sz="800" b="1" smtClean="0">
                <a:effectLst/>
                <a:latin typeface="Arial" pitchFamily="34" charset="0"/>
              </a:rPr>
              <a:t>Federal Statistical Office FSO</a:t>
            </a:r>
            <a:endParaRPr lang="de-CH" altLang="en-US" sz="800" b="1" smtClean="0">
              <a:effectLst/>
              <a:latin typeface="Arial" pitchFamily="34" charset="0"/>
            </a:endParaRPr>
          </a:p>
        </p:txBody>
      </p:sp>
      <p:pic>
        <p:nvPicPr>
          <p:cNvPr id="1033" name="Picture 9" descr="Header_ppt_705-2-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938"/>
            <a:ext cx="661988" cy="621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387350"/>
            <a:ext cx="197961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9" r:id="rId13"/>
  </p:sldLayoutIdLst>
  <p:transition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itchFamily="34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itchFamily="34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77800" indent="-176213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000000"/>
        </a:buClr>
        <a:buChar char="•"/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57188" indent="-177800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chemeClr val="bg2"/>
        </a:buClr>
        <a:buChar char="•"/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536575" indent="-177800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B2B2B2"/>
        </a:buClr>
        <a:buChar char="•"/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720725" indent="-182563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C0C0C0"/>
        </a:buClr>
        <a:buChar char="•"/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2205038"/>
            <a:ext cx="7429500" cy="1655762"/>
          </a:xfrm>
          <a:effectLst/>
        </p:spPr>
        <p:txBody>
          <a:bodyPr/>
          <a:lstStyle/>
          <a:p>
            <a:pPr rtl="0" eaLnBrk="1" hangingPunct="1"/>
            <a:r>
              <a:rPr lang="ru-RU" sz="44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/>
            </a:r>
            <a:br>
              <a:rPr lang="ru-RU" sz="44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44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Арендуемые жилые помещения</a:t>
            </a:r>
            <a:r>
              <a:rPr lang="ru-RU" sz="5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br>
              <a:rPr lang="ru-RU" sz="5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endParaRPr lang="ru-RU" sz="5200" b="1" i="0" u="none" strike="noStrike" smtId="4294967295">
              <a:effectLst/>
              <a:highlight>
                <a:srgbClr val="000000">
                  <a:alpha val="0"/>
                </a:srgbClr>
              </a:highlight>
              <a:latin typeface="Arial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effectLst/>
        </p:spPr>
        <p:txBody>
          <a:bodyPr/>
          <a:lstStyle/>
          <a:p>
            <a:pPr eaLnBrk="1" hangingPunct="1"/>
            <a:endParaRPr lang="de-CH" altLang="en-US" sz="2400" smtClean="0">
              <a:effectLst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850" y="980728"/>
            <a:ext cx="2705100" cy="1647825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827088" y="1268413"/>
            <a:ext cx="8669337" cy="822325"/>
          </a:xfrm>
          <a:effectLst/>
        </p:spPr>
        <p:txBody>
          <a:bodyPr/>
          <a:lstStyle/>
          <a:p>
            <a:pPr rtl="0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Гедонистические регрессии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855663" y="1989138"/>
            <a:ext cx="8229600" cy="5688012"/>
          </a:xfrm>
          <a:effectLst/>
        </p:spPr>
        <p:txBody>
          <a:bodyPr/>
          <a:lstStyle/>
          <a:p>
            <a:pPr rtl="0">
              <a:buClr>
                <a:srgbClr val="404040"/>
              </a:buClr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«Гедонистическая регрессия - это уравнение регрессии, в котором наблюдаемые арендные ставки с левой стороны объясняются качественными характеристиками жилищ с правой стороны» (МВФ).</a:t>
            </a:r>
          </a:p>
          <a:p>
            <a:pPr>
              <a:buClr>
                <a:srgbClr val="404040"/>
              </a:buClr>
            </a:pPr>
            <a:endParaRPr lang="en-US" altLang="en-US" sz="2400">
              <a:effectLst/>
            </a:endParaRPr>
          </a:p>
          <a:p>
            <a:pPr marL="0" lvl="1" indent="0" rtl="0">
              <a:buClr>
                <a:srgbClr val="404040"/>
              </a:buClr>
              <a:buFontTx/>
              <a:buNone/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Аренда жилого помещения является функцией его характеристик, таких как площадь строения и земельного участка, местоположение, возраст, тип, количество спален, ванных комнат, наличие гаража, удаленность от объеков социальной инфраструктуры и др.</a:t>
            </a:r>
          </a:p>
        </p:txBody>
      </p:sp>
      <p:sp>
        <p:nvSpPr>
          <p:cNvPr id="50180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789988" y="6553200"/>
            <a:ext cx="457200" cy="3810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 rtl="0"/>
            <a:r>
              <a:rPr lang="ru-RU" sz="2400" b="0" i="0" u="none" strike="noStrike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7610262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827088" y="1268413"/>
            <a:ext cx="8669337" cy="822325"/>
          </a:xfrm>
          <a:effectLst/>
        </p:spPr>
        <p:txBody>
          <a:bodyPr/>
          <a:lstStyle/>
          <a:p>
            <a:pPr rtl="0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Гедонистические регрессии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855663" y="1989138"/>
            <a:ext cx="8229600" cy="5688012"/>
          </a:xfrm>
          <a:effectLst/>
        </p:spPr>
        <p:txBody>
          <a:bodyPr/>
          <a:lstStyle/>
          <a:p>
            <a:endParaRPr lang="fr-CH" sz="2400" smtClean="0">
              <a:effectLst/>
            </a:endParaRPr>
          </a:p>
          <a:p>
            <a:pPr marL="342900" indent="-342900" rtl="0">
              <a:lnSpc>
                <a:spcPct val="100000"/>
              </a:lnSpc>
              <a:spcAft>
                <a:spcPts val="1000"/>
              </a:spcAft>
              <a:buFontTx/>
              <a:buChar char="•"/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Модель временного ряда</a:t>
            </a:r>
          </a:p>
          <a:p>
            <a:pPr marL="342900" indent="-342900" rtl="0">
              <a:lnSpc>
                <a:spcPct val="100000"/>
              </a:lnSpc>
              <a:spcAft>
                <a:spcPts val="1000"/>
              </a:spcAft>
              <a:buFontTx/>
              <a:buChar char="•"/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Характеристики цен </a:t>
            </a:r>
          </a:p>
          <a:p>
            <a:pPr marL="342900" indent="-342900" rtl="0">
              <a:lnSpc>
                <a:spcPct val="100000"/>
              </a:lnSpc>
              <a:spcAft>
                <a:spcPts val="1000"/>
              </a:spcAft>
              <a:buFontTx/>
              <a:buChar char="•"/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Способ гедонистического вменения</a:t>
            </a:r>
          </a:p>
          <a:p>
            <a:pPr marL="342900" indent="-342900" rtl="0">
              <a:lnSpc>
                <a:spcPct val="100000"/>
              </a:lnSpc>
              <a:spcAft>
                <a:spcPts val="1000"/>
              </a:spcAft>
              <a:buFontTx/>
              <a:buChar char="•"/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Гедонистический пересмотр цен</a:t>
            </a:r>
          </a:p>
          <a:p>
            <a:r>
              <a:rPr lang="fr-CH" sz="2400" smtClean="0">
                <a:effectLst/>
              </a:rPr>
              <a:t>	</a:t>
            </a:r>
          </a:p>
          <a:p>
            <a:pPr rtl="0"/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	Модель расчета:</a:t>
            </a:r>
          </a:p>
          <a:p>
            <a:pPr>
              <a:buFont typeface="Arial" pitchFamily="34" charset="0"/>
              <a:buChar char="•"/>
            </a:pPr>
            <a:endParaRPr lang="fr-CH" sz="2400">
              <a:effectLst/>
            </a:endParaRPr>
          </a:p>
          <a:p>
            <a:pPr>
              <a:buClr>
                <a:srgbClr val="404040"/>
              </a:buClr>
            </a:pPr>
            <a:endParaRPr lang="en-US" altLang="en-US" sz="2400">
              <a:effectLst/>
            </a:endParaRPr>
          </a:p>
        </p:txBody>
      </p:sp>
      <p:sp>
        <p:nvSpPr>
          <p:cNvPr id="50180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789988" y="6553200"/>
            <a:ext cx="457200" cy="3810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 rtl="0"/>
            <a:r>
              <a:rPr lang="ru-RU" sz="2400" b="0" i="0" u="none" strike="noStrike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11</a:t>
            </a: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5976" y="5301208"/>
            <a:ext cx="2990850" cy="3524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288892841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827088" y="1268413"/>
            <a:ext cx="8669337" cy="822325"/>
          </a:xfrm>
          <a:effectLst/>
        </p:spPr>
        <p:txBody>
          <a:bodyPr/>
          <a:lstStyle/>
          <a:p>
            <a:pPr rtl="0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Подведение итогов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855663" y="1989138"/>
            <a:ext cx="8229600" cy="5688012"/>
          </a:xfrm>
          <a:effectLst/>
        </p:spPr>
        <p:txBody>
          <a:bodyPr/>
          <a:lstStyle/>
          <a:p>
            <a:endParaRPr lang="fr-CH" sz="2400" smtClean="0">
              <a:effectLst/>
            </a:endParaRPr>
          </a:p>
          <a:p>
            <a:pPr marL="342900" indent="-342900" rtl="0">
              <a:lnSpc>
                <a:spcPct val="100000"/>
              </a:lnSpc>
              <a:spcAft>
                <a:spcPts val="1000"/>
              </a:spcAft>
              <a:buFontTx/>
              <a:buChar char="•"/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Как работает рынок аренды жилья?</a:t>
            </a:r>
          </a:p>
          <a:p>
            <a:pPr marL="342900" indent="-342900" rtl="0">
              <a:lnSpc>
                <a:spcPct val="100000"/>
              </a:lnSpc>
              <a:spcAft>
                <a:spcPts val="1000"/>
              </a:spcAft>
              <a:buFontTx/>
              <a:buChar char="•"/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Для того, чтобы учесть динамику рынка, выборка должна обновляться</a:t>
            </a:r>
          </a:p>
          <a:p>
            <a:pPr marL="342900" indent="-342900" rtl="0">
              <a:lnSpc>
                <a:spcPct val="100000"/>
              </a:lnSpc>
              <a:spcAft>
                <a:spcPts val="1000"/>
              </a:spcAft>
              <a:buFontTx/>
              <a:buChar char="•"/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Регулировка качества: очень важный вопрос при обновлении выборки </a:t>
            </a:r>
          </a:p>
          <a:p>
            <a:pPr>
              <a:buClr>
                <a:srgbClr val="404040"/>
              </a:buClr>
            </a:pPr>
            <a:endParaRPr lang="en-US" altLang="en-US" sz="2400">
              <a:effectLst/>
            </a:endParaRPr>
          </a:p>
        </p:txBody>
      </p:sp>
      <p:sp>
        <p:nvSpPr>
          <p:cNvPr id="50180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789988" y="6553200"/>
            <a:ext cx="457200" cy="3810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 rtl="0"/>
            <a:r>
              <a:rPr lang="ru-RU" sz="2400" b="0" i="0" u="none" strike="noStrike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36867305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484313"/>
            <a:ext cx="7462838" cy="865187"/>
          </a:xfrm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Арендуемые жилые помещения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492375"/>
            <a:ext cx="7462838" cy="3995738"/>
          </a:xfrm>
          <a:effectLst/>
        </p:spPr>
        <p:txBody>
          <a:bodyPr/>
          <a:lstStyle/>
          <a:p>
            <a:pPr rtl="0" eaLnBrk="1" hangingPunct="1"/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Арендная плата:</a:t>
            </a:r>
            <a:endParaRPr lang="ru-RU" sz="2000" b="0" i="0" u="none" strike="noStrike" dirty="0" smtId="4294967295">
              <a:effectLst/>
              <a:highlight>
                <a:srgbClr val="000000">
                  <a:alpha val="0"/>
                </a:srgbClr>
              </a:highlight>
              <a:latin typeface="Arial"/>
            </a:endParaRPr>
          </a:p>
          <a:p>
            <a:pPr marL="520700" lvl="1" indent="-342900" rtl="0" eaLnBrk="1" hangingPunct="1">
              <a:buFont typeface="Wingdings" panose="05000000000000000000" pitchFamily="2" charset="2"/>
              <a:buChar char="v"/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сумма, уплачиваемая домохозяйством за занятие жилого помещения, принадлежащего другому частному домохозяйству, частной фирме или государственным органам</a:t>
            </a:r>
          </a:p>
          <a:p>
            <a:pPr marL="520700" lvl="1" indent="-342900" rtl="0" eaLnBrk="1" hangingPunct="1">
              <a:buFont typeface="Wingdings" panose="05000000000000000000" pitchFamily="2" charset="2"/>
              <a:buChar char="v"/>
            </a:pP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включает налог (если предусмотрен), исключает субсидии</a:t>
            </a:r>
          </a:p>
          <a:p>
            <a:pPr rtl="0" eaLnBrk="1" hangingPunct="1"/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Обследование:</a:t>
            </a: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 обследование домашних хозяйств, обследование арендодателей, совпадение?</a:t>
            </a:r>
          </a:p>
          <a:p>
            <a:pPr rtl="0" eaLnBrk="1" hangingPunct="1"/>
            <a:r>
              <a:rPr lang="ru-RU" sz="20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Методология</a:t>
            </a:r>
            <a:r>
              <a:rPr lang="ru-RU" sz="20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 будет зависеть от «типа» рынка аренды (свободный рынок, регулируемый рынок, сочетание обоих) </a:t>
            </a:r>
          </a:p>
          <a:p>
            <a:pPr eaLnBrk="1" hangingPunct="1"/>
            <a:r>
              <a:rPr lang="fr-CH" altLang="en-US" sz="2000" dirty="0" smtClean="0">
                <a:effectLst/>
              </a:rPr>
              <a:t> </a:t>
            </a:r>
          </a:p>
          <a:p>
            <a:pPr eaLnBrk="1" hangingPunct="1"/>
            <a:endParaRPr lang="en-US" altLang="en-US" sz="2000" dirty="0" smtClean="0">
              <a:effectLst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042988" y="1268413"/>
            <a:ext cx="8669337" cy="822325"/>
          </a:xfrm>
          <a:effectLst/>
        </p:spPr>
        <p:txBody>
          <a:bodyPr/>
          <a:lstStyle/>
          <a:p>
            <a:pPr rtl="0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Потребность в постоянном индексе качества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116013" y="1897063"/>
            <a:ext cx="8229600" cy="4849812"/>
          </a:xfrm>
          <a:effectLst/>
        </p:spPr>
        <p:txBody>
          <a:bodyPr/>
          <a:lstStyle/>
          <a:p>
            <a:pPr>
              <a:buClr>
                <a:srgbClr val="404040"/>
              </a:buClr>
            </a:pPr>
            <a:endParaRPr lang="en-US" altLang="en-US" sz="2000">
              <a:effectLst/>
            </a:endParaRPr>
          </a:p>
          <a:p>
            <a:pPr rtl="0">
              <a:buClr>
                <a:srgbClr val="404040"/>
              </a:buClr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Цель:  измерение изменения чистой арендной платы</a:t>
            </a:r>
          </a:p>
          <a:p>
            <a:pPr rtl="0">
              <a:buClr>
                <a:srgbClr val="404040"/>
              </a:buClr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Характеристики определения арендной платы</a:t>
            </a:r>
          </a:p>
          <a:p>
            <a:pPr lvl="1" rtl="0">
              <a:buClr>
                <a:srgbClr val="404040"/>
              </a:buClr>
            </a:pPr>
            <a:r>
              <a:rPr lang="ru-RU" sz="1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Площадь строения/площадь земельного участка </a:t>
            </a:r>
          </a:p>
          <a:p>
            <a:pPr lvl="1" rtl="0">
              <a:buClr>
                <a:srgbClr val="404040"/>
              </a:buClr>
            </a:pPr>
            <a:r>
              <a:rPr lang="ru-RU" sz="1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Местоположение</a:t>
            </a:r>
          </a:p>
          <a:p>
            <a:pPr lvl="1" rtl="0">
              <a:buClr>
                <a:srgbClr val="404040"/>
              </a:buClr>
            </a:pPr>
            <a:r>
              <a:rPr lang="ru-RU" sz="1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Возраст</a:t>
            </a:r>
          </a:p>
          <a:p>
            <a:pPr lvl="1" rtl="0">
              <a:buClr>
                <a:srgbClr val="404040"/>
              </a:buClr>
            </a:pPr>
            <a:r>
              <a:rPr lang="ru-RU" sz="1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Тип (отдельно стоящий, полуотдельный, многосемейный / многоквартирный)</a:t>
            </a:r>
          </a:p>
          <a:p>
            <a:pPr lvl="1" rtl="0">
              <a:buClr>
                <a:srgbClr val="404040"/>
              </a:buClr>
            </a:pPr>
            <a:r>
              <a:rPr lang="ru-RU" sz="1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Количество спален, ванных комнат, гараж, расстояние до объеков социальной инфраструктуры и т.д.</a:t>
            </a:r>
          </a:p>
          <a:p>
            <a:pPr lvl="2">
              <a:buClr>
                <a:srgbClr val="404040"/>
              </a:buClr>
            </a:pPr>
            <a:endParaRPr lang="en-US" altLang="en-US">
              <a:effectLst/>
            </a:endParaRPr>
          </a:p>
        </p:txBody>
      </p:sp>
      <p:sp>
        <p:nvSpPr>
          <p:cNvPr id="33796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789988" y="6553200"/>
            <a:ext cx="457200" cy="3810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 rtl="0"/>
            <a:r>
              <a:rPr lang="ru-RU" sz="2400" b="0" i="0" u="none" strike="noStrike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6814661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484313"/>
            <a:ext cx="7462838" cy="865187"/>
          </a:xfrm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Методология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492375"/>
            <a:ext cx="7462838" cy="3995738"/>
          </a:xfrm>
          <a:effectLst/>
        </p:spPr>
        <p:txBody>
          <a:bodyPr/>
          <a:lstStyle/>
          <a:p>
            <a:pPr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Принцип фиксированной корзины на </a:t>
            </a:r>
            <a:r>
              <a:rPr lang="ru-RU" sz="21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уровне жилища</a:t>
            </a: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 (подходящая модель): следите за арендой одного и того же жилища с течением времени</a:t>
            </a:r>
          </a:p>
          <a:p>
            <a:pPr eaLnBrk="1" hangingPunct="1"/>
            <a:endParaRPr lang="fr-CH" altLang="en-US">
              <a:effectLst/>
            </a:endParaRPr>
          </a:p>
          <a:p>
            <a:pPr lvl="4"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+ Легко применять тот же принцип, что и на другие продукты в корзине</a:t>
            </a:r>
          </a:p>
          <a:p>
            <a:pPr lvl="4" rtl="0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- Подход к изменению качества?</a:t>
            </a:r>
          </a:p>
          <a:p>
            <a:pPr lvl="4"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- Поступление нового жилья на рынок или нового жилья в выборке?</a:t>
            </a:r>
          </a:p>
          <a:p>
            <a:pPr eaLnBrk="1" hangingPunct="1"/>
            <a:endParaRPr lang="fr-CH" altLang="en-US">
              <a:effectLst/>
            </a:endParaRPr>
          </a:p>
          <a:p>
            <a:pPr eaLnBrk="1" hangingPunct="1"/>
            <a:endParaRPr lang="fr-CH" altLang="en-US">
              <a:effectLst/>
            </a:endParaRPr>
          </a:p>
          <a:p>
            <a:pPr eaLnBrk="1" hangingPunct="1"/>
            <a:endParaRPr lang="en-US" altLang="en-US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368089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484313"/>
            <a:ext cx="7462838" cy="865187"/>
          </a:xfrm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Методология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492375"/>
            <a:ext cx="7462838" cy="3995738"/>
          </a:xfrm>
          <a:effectLst/>
        </p:spPr>
        <p:txBody>
          <a:bodyPr/>
          <a:lstStyle/>
          <a:p>
            <a:pPr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Принцип фиксированной корзины </a:t>
            </a:r>
            <a:r>
              <a:rPr lang="ru-RU" sz="21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на уровне типа жилья:</a:t>
            </a: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 смотреть за средней ценой «однородных» типов жилья</a:t>
            </a:r>
          </a:p>
          <a:p>
            <a:pPr eaLnBrk="1" hangingPunct="1"/>
            <a:endParaRPr lang="fr-CH" altLang="en-US">
              <a:effectLst/>
            </a:endParaRPr>
          </a:p>
          <a:p>
            <a:pPr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+ Позволяет новым жилищам (новым для рынка или новым в выборке) входить в кластер в любое время</a:t>
            </a:r>
          </a:p>
          <a:p>
            <a:pPr eaLnBrk="1" hangingPunct="1"/>
            <a:endParaRPr lang="fr-CH" altLang="en-US">
              <a:effectLst/>
            </a:endParaRPr>
          </a:p>
          <a:p>
            <a:pPr marL="342900" indent="-342900" rtl="0" eaLnBrk="1" hangingPunct="1">
              <a:buFontTx/>
              <a:buChar char="-"/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Однородность звеньев?</a:t>
            </a:r>
          </a:p>
          <a:p>
            <a:pPr marL="342900" indent="-342900" rtl="0" eaLnBrk="1" hangingPunct="1">
              <a:buFontTx/>
              <a:buChar char="-"/>
            </a:pPr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Различия в качестве внутри звеньев?</a:t>
            </a:r>
          </a:p>
          <a:p>
            <a:pPr eaLnBrk="1" hangingPunct="1"/>
            <a:endParaRPr lang="fr-CH" altLang="en-US" smtClean="0">
              <a:effectLst/>
            </a:endParaRPr>
          </a:p>
          <a:p>
            <a:pPr eaLnBrk="1" hangingPunct="1"/>
            <a:endParaRPr lang="fr-CH" altLang="en-US">
              <a:effectLst/>
            </a:endParaRPr>
          </a:p>
          <a:p>
            <a:pPr eaLnBrk="1" hangingPunct="1"/>
            <a:endParaRPr lang="en-US" altLang="en-US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94094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>
              <a:tabLst>
                <a:tab pos="533400" algn="l"/>
              </a:tabLst>
            </a:pPr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Пример стратификации сдаваемого в аренду жилья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27482"/>
            <a:ext cx="7462838" cy="3564434"/>
          </a:xfrm>
          <a:effectLst/>
        </p:spPr>
        <p:txBody>
          <a:bodyPr/>
          <a:lstStyle/>
          <a:p>
            <a:pPr marL="400050" indent="-400050"/>
            <a:endParaRPr lang="fr-CH" smtClean="0">
              <a:effectLst/>
            </a:endParaRPr>
          </a:p>
          <a:p>
            <a:pPr marL="400050" indent="-400050"/>
            <a:endParaRPr lang="fr-CH" smtClean="0">
              <a:effectLst/>
            </a:endParaRPr>
          </a:p>
        </p:txBody>
      </p:sp>
      <p:sp>
        <p:nvSpPr>
          <p:cNvPr id="219" name="ZoneTexte 218"/>
          <p:cNvSpPr txBox="1"/>
          <p:nvPr/>
        </p:nvSpPr>
        <p:spPr>
          <a:xfrm>
            <a:off x="6523856" y="4717593"/>
            <a:ext cx="1009120" cy="1067867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rtl="0"/>
            <a:r>
              <a:rPr lang="ru-RU" sz="1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2 комнаты</a:t>
            </a:r>
          </a:p>
          <a:p>
            <a:pPr rtl="0"/>
            <a:r>
              <a:rPr lang="ru-RU" sz="1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2011 </a:t>
            </a:r>
          </a:p>
          <a:p>
            <a:pPr rtl="0"/>
            <a:r>
              <a:rPr lang="ru-RU" sz="1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950,-</a:t>
            </a:r>
          </a:p>
        </p:txBody>
      </p:sp>
      <p:sp>
        <p:nvSpPr>
          <p:cNvPr id="220" name="ZoneTexte 219"/>
          <p:cNvSpPr txBox="1"/>
          <p:nvPr/>
        </p:nvSpPr>
        <p:spPr>
          <a:xfrm>
            <a:off x="7605043" y="4338100"/>
            <a:ext cx="1081200" cy="1067867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rtl="0"/>
            <a:r>
              <a:rPr lang="ru-RU" sz="1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4 комнаты</a:t>
            </a:r>
          </a:p>
          <a:p>
            <a:pPr rtl="0"/>
            <a:r>
              <a:rPr lang="ru-RU" sz="1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1995</a:t>
            </a:r>
          </a:p>
          <a:p>
            <a:pPr rtl="0"/>
            <a:r>
              <a:rPr lang="ru-RU" sz="1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1,450.-</a:t>
            </a:r>
          </a:p>
        </p:txBody>
      </p:sp>
      <p:sp>
        <p:nvSpPr>
          <p:cNvPr id="221" name="ZoneTexte 220"/>
          <p:cNvSpPr txBox="1"/>
          <p:nvPr/>
        </p:nvSpPr>
        <p:spPr>
          <a:xfrm>
            <a:off x="4344645" y="4990804"/>
            <a:ext cx="1081200" cy="823783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rtl="0"/>
            <a:r>
              <a:rPr lang="ru-RU" sz="1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6 комнат</a:t>
            </a:r>
          </a:p>
          <a:p>
            <a:pPr rtl="0"/>
            <a:r>
              <a:rPr lang="ru-RU" sz="1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2017</a:t>
            </a:r>
          </a:p>
          <a:p>
            <a:pPr rtl="0"/>
            <a:r>
              <a:rPr lang="ru-RU" sz="1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2,800.-</a:t>
            </a:r>
          </a:p>
        </p:txBody>
      </p:sp>
      <p:sp>
        <p:nvSpPr>
          <p:cNvPr id="222" name="ZoneTexte 221"/>
          <p:cNvSpPr txBox="1"/>
          <p:nvPr/>
        </p:nvSpPr>
        <p:spPr>
          <a:xfrm>
            <a:off x="2966851" y="5101734"/>
            <a:ext cx="1009120" cy="1067867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rtl="0"/>
            <a:r>
              <a:rPr lang="ru-RU" sz="1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3 комнаты</a:t>
            </a:r>
          </a:p>
          <a:p>
            <a:pPr rtl="0"/>
            <a:r>
              <a:rPr lang="ru-RU" sz="1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1990</a:t>
            </a:r>
          </a:p>
          <a:p>
            <a:pPr rtl="0"/>
            <a:r>
              <a:rPr lang="ru-RU" sz="16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850,-</a:t>
            </a:r>
          </a:p>
        </p:txBody>
      </p:sp>
      <p:graphicFrame>
        <p:nvGraphicFramePr>
          <p:cNvPr id="227" name="Tabelle 2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015958"/>
              </p:ext>
            </p:extLst>
          </p:nvPr>
        </p:nvGraphicFramePr>
        <p:xfrm>
          <a:off x="1272631" y="2734383"/>
          <a:ext cx="6090285" cy="19507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283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rtl="0">
                        <a:spcAft>
                          <a:spcPct val="0"/>
                        </a:spcAft>
                      </a:pPr>
                      <a:r>
                        <a:rPr lang="ru-RU" sz="1200" b="1" i="0" u="none" strike="noStrike" smtId="4294967295">
                          <a:solidFill>
                            <a:srgbClr val="FFFFFF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Times New Roman"/>
                          <a:cs typeface="Arial"/>
                        </a:rPr>
                        <a:t>Возраст/кол-во комнат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ct val="0"/>
                        </a:spcAft>
                      </a:pPr>
                      <a:r>
                        <a:rPr lang="ru-RU" sz="1200" b="1" i="0" u="none" strike="noStrike" smtId="4294967295">
                          <a:solidFill>
                            <a:srgbClr val="FFFFFF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Times New Roman"/>
                          <a:cs typeface="Arial"/>
                        </a:rPr>
                        <a:t>1 комната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ct val="0"/>
                        </a:spcAft>
                      </a:pPr>
                      <a:r>
                        <a:rPr lang="ru-RU" sz="1200" b="1" i="0" u="none" strike="noStrike" smtId="4294967295">
                          <a:solidFill>
                            <a:srgbClr val="FFFFFF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Times New Roman"/>
                          <a:cs typeface="Arial"/>
                        </a:rPr>
                        <a:t>2 комнаты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ct val="0"/>
                        </a:spcAft>
                      </a:pPr>
                      <a:r>
                        <a:rPr lang="ru-RU" sz="1200" b="1" i="0" u="none" strike="noStrike" smtId="4294967295">
                          <a:solidFill>
                            <a:srgbClr val="FFFFFF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Times New Roman"/>
                          <a:cs typeface="Arial"/>
                        </a:rPr>
                        <a:t>3 комнаты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ct val="0"/>
                        </a:spcAft>
                      </a:pPr>
                      <a:r>
                        <a:rPr lang="ru-RU" sz="1200" b="1" i="0" u="none" strike="noStrike" smtId="4294967295">
                          <a:solidFill>
                            <a:srgbClr val="FFFFFF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Times New Roman"/>
                          <a:cs typeface="Arial"/>
                        </a:rPr>
                        <a:t>4 комнаты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ct val="0"/>
                        </a:spcAft>
                      </a:pPr>
                      <a:r>
                        <a:rPr lang="ru-RU" sz="1200" b="1" i="0" u="none" strike="noStrike" smtId="4294967295">
                          <a:solidFill>
                            <a:srgbClr val="FFFFFF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Times New Roman"/>
                          <a:cs typeface="Arial"/>
                        </a:rPr>
                        <a:t>5 комнат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ct val="0"/>
                        </a:spcAft>
                      </a:pPr>
                      <a:r>
                        <a:rPr lang="ru-RU" sz="1200" b="1" i="0" u="none" strike="noStrike" smtId="4294967295">
                          <a:solidFill>
                            <a:srgbClr val="FFFFFF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Times New Roman"/>
                          <a:cs typeface="Arial"/>
                        </a:rPr>
                        <a:t>6 комнат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rtl="0">
                        <a:spcAft>
                          <a:spcPct val="0"/>
                        </a:spcAft>
                      </a:pPr>
                      <a:r>
                        <a:rPr lang="ru-RU" sz="1200" b="0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Times New Roman"/>
                          <a:cs typeface="Arial"/>
                        </a:rPr>
                        <a:t>0-5 лет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rtl="0">
                        <a:spcAft>
                          <a:spcPct val="0"/>
                        </a:spcAft>
                      </a:pPr>
                      <a:r>
                        <a:rPr lang="ru-RU" sz="1200" b="0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Times New Roman"/>
                          <a:cs typeface="Arial"/>
                        </a:rPr>
                        <a:t>6-10 лет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2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200" kern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rtl="0">
                        <a:spcAft>
                          <a:spcPct val="0"/>
                        </a:spcAft>
                      </a:pPr>
                      <a:r>
                        <a:rPr lang="ru-RU" sz="1200" b="0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Times New Roman"/>
                          <a:cs typeface="Arial"/>
                        </a:rPr>
                        <a:t>11-20 лет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rtl="0">
                        <a:spcAft>
                          <a:spcPct val="0"/>
                        </a:spcAft>
                      </a:pPr>
                      <a:r>
                        <a:rPr lang="ru-RU" sz="1200" b="0" i="0" u="none" strike="noStrike" smtId="4294967295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  <a:ea typeface="Times New Roman"/>
                          <a:cs typeface="Arial"/>
                        </a:rPr>
                        <a:t>+ 20 лет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endParaRPr lang="de-CH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30" name="Gerade Verbindung mit Pfeil 229"/>
          <p:cNvCxnSpPr/>
          <p:nvPr/>
        </p:nvCxnSpPr>
        <p:spPr>
          <a:xfrm flipV="1">
            <a:off x="3627839" y="4475980"/>
            <a:ext cx="648072" cy="605963"/>
          </a:xfrm>
          <a:prstGeom prst="straightConnector1">
            <a:avLst/>
          </a:prstGeom>
          <a:solidFill>
            <a:schemeClr val="accent1"/>
          </a:solidFill>
          <a:ln w="22225" cap="rnd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3" name="Gerade Verbindung mit Pfeil 232"/>
          <p:cNvCxnSpPr/>
          <p:nvPr/>
        </p:nvCxnSpPr>
        <p:spPr>
          <a:xfrm flipV="1">
            <a:off x="4831030" y="3417500"/>
            <a:ext cx="1968192" cy="1585684"/>
          </a:xfrm>
          <a:prstGeom prst="straightConnector1">
            <a:avLst/>
          </a:prstGeom>
          <a:solidFill>
            <a:schemeClr val="accent1"/>
          </a:solidFill>
          <a:ln w="22225" cap="rnd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6" name="Gerade Verbindung mit Pfeil 235"/>
          <p:cNvCxnSpPr/>
          <p:nvPr/>
        </p:nvCxnSpPr>
        <p:spPr>
          <a:xfrm flipH="1" flipV="1">
            <a:off x="3975071" y="3751883"/>
            <a:ext cx="2541251" cy="1052244"/>
          </a:xfrm>
          <a:prstGeom prst="straightConnector1">
            <a:avLst/>
          </a:prstGeom>
          <a:solidFill>
            <a:schemeClr val="accent1"/>
          </a:solidFill>
          <a:ln w="22225" cap="rnd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0" name="Gerade Verbindung mit Pfeil 239"/>
          <p:cNvCxnSpPr/>
          <p:nvPr/>
        </p:nvCxnSpPr>
        <p:spPr>
          <a:xfrm flipH="1" flipV="1">
            <a:off x="5664966" y="4327964"/>
            <a:ext cx="1980358" cy="316423"/>
          </a:xfrm>
          <a:prstGeom prst="straightConnector1">
            <a:avLst/>
          </a:prstGeom>
          <a:solidFill>
            <a:schemeClr val="accent1"/>
          </a:solidFill>
          <a:ln w="22225" cap="rnd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4" name="Textfeld 243"/>
          <p:cNvSpPr txBox="1"/>
          <p:nvPr/>
        </p:nvSpPr>
        <p:spPr>
          <a:xfrm>
            <a:off x="3440843" y="3472183"/>
            <a:ext cx="529484" cy="274594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rtl="0"/>
            <a:r>
              <a:rPr lang="ru-RU" sz="12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950,-</a:t>
            </a:r>
          </a:p>
        </p:txBody>
      </p:sp>
      <p:sp>
        <p:nvSpPr>
          <p:cNvPr id="245" name="Textfeld 244"/>
          <p:cNvSpPr txBox="1"/>
          <p:nvPr/>
        </p:nvSpPr>
        <p:spPr>
          <a:xfrm>
            <a:off x="4238817" y="4202030"/>
            <a:ext cx="529484" cy="274594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rtl="0"/>
            <a:r>
              <a:rPr lang="ru-RU" sz="12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850,-</a:t>
            </a:r>
          </a:p>
        </p:txBody>
      </p:sp>
      <p:sp>
        <p:nvSpPr>
          <p:cNvPr id="246" name="Textfeld 245"/>
          <p:cNvSpPr txBox="1"/>
          <p:nvPr/>
        </p:nvSpPr>
        <p:spPr>
          <a:xfrm>
            <a:off x="5017032" y="4209177"/>
            <a:ext cx="656611" cy="274594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rtl="0"/>
            <a:r>
              <a:rPr lang="ru-RU" sz="12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1,450.-</a:t>
            </a:r>
          </a:p>
        </p:txBody>
      </p:sp>
      <p:sp>
        <p:nvSpPr>
          <p:cNvPr id="247" name="Textfeld 246"/>
          <p:cNvSpPr txBox="1"/>
          <p:nvPr/>
        </p:nvSpPr>
        <p:spPr>
          <a:xfrm>
            <a:off x="6652938" y="3140501"/>
            <a:ext cx="699516" cy="274594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rtl="0"/>
            <a:r>
              <a:rPr lang="ru-RU" sz="12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2,800.- </a:t>
            </a:r>
          </a:p>
        </p:txBody>
      </p:sp>
    </p:spTree>
    <p:extLst>
      <p:ext uri="{BB962C8B-B14F-4D97-AF65-F5344CB8AC3E}">
        <p14:creationId xmlns:p14="http://schemas.microsoft.com/office/powerpoint/2010/main" val="146759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:p15="http://schemas.microsoft.com/office/powerpoint/2012/main"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/>
      <p:bldP spid="220" grpId="0" animBg="1"/>
      <p:bldP spid="221" grpId="0" animBg="1"/>
      <p:bldP spid="222" grpId="0" animBg="1"/>
      <p:bldP spid="244" grpId="0" animBg="1"/>
      <p:bldP spid="245" grpId="0" animBg="1"/>
      <p:bldP spid="246" grpId="0" animBg="1"/>
      <p:bldP spid="2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Стратификация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effectLst/>
        </p:spPr>
        <p:txBody>
          <a:bodyPr/>
          <a:lstStyle/>
          <a:p>
            <a:pPr eaLnBrk="1" hangingPunct="1"/>
            <a:endParaRPr lang="fr-CH" altLang="en-US" sz="1900" smtClean="0">
              <a:effectLst/>
            </a:endParaRPr>
          </a:p>
          <a:p>
            <a:pPr eaLnBrk="1" hangingPunct="1"/>
            <a:endParaRPr lang="fr-CH" altLang="en-US" sz="1900" smtClean="0">
              <a:effectLst/>
            </a:endParaRPr>
          </a:p>
          <a:p>
            <a:pPr eaLnBrk="1" hangingPunct="1"/>
            <a:endParaRPr lang="fr-CH" altLang="en-US" sz="1900" smtClean="0">
              <a:effectLst/>
            </a:endParaRPr>
          </a:p>
          <a:p>
            <a:pPr eaLnBrk="1" hangingPunct="1"/>
            <a:endParaRPr lang="en-US" altLang="en-US" sz="1900" smtClean="0">
              <a:effectLst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>
          <a:xfrm>
            <a:off x="1259633" y="2133600"/>
            <a:ext cx="7498606" cy="2519536"/>
          </a:xfrm>
          <a:effectLst/>
        </p:spPr>
        <p:txBody>
          <a:bodyPr/>
          <a:lstStyle/>
          <a:p>
            <a:pPr lvl="1" rtl="0">
              <a:buClr>
                <a:srgbClr val="404040"/>
              </a:buClr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Стратификация арендуемого жилья по основным характеристикам, определяющим арендную плату</a:t>
            </a:r>
          </a:p>
          <a:p>
            <a:pPr lvl="1" rtl="0">
              <a:buClr>
                <a:srgbClr val="404040"/>
              </a:buClr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Потребность в данных: арендная плата и характеристики, используемые для стратификации </a:t>
            </a:r>
          </a:p>
          <a:p>
            <a:pPr lvl="1" rtl="0">
              <a:buClr>
                <a:srgbClr val="404040"/>
              </a:buClr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Может сочетаться с другими методами (гедоника)</a:t>
            </a:r>
          </a:p>
          <a:p>
            <a:pPr lvl="1" rtl="0">
              <a:buClr>
                <a:srgbClr val="404040"/>
              </a:buClr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Контроль качества ограничивается характеристиками, используемыми для стратификации</a:t>
            </a:r>
          </a:p>
          <a:p>
            <a:endParaRPr lang="en-US">
              <a:effectLst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42988" y="1268413"/>
            <a:ext cx="8669337" cy="822325"/>
          </a:xfrm>
          <a:effectLst/>
        </p:spPr>
        <p:txBody>
          <a:bodyPr/>
          <a:lstStyle/>
          <a:p>
            <a:pPr rtl="0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Стратификация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06475" y="1916113"/>
            <a:ext cx="8029575" cy="4525962"/>
          </a:xfrm>
          <a:effectLst/>
        </p:spPr>
        <p:txBody>
          <a:bodyPr/>
          <a:lstStyle/>
          <a:p>
            <a:pPr lvl="1">
              <a:buClr>
                <a:srgbClr val="404040"/>
              </a:buClr>
              <a:defRPr>
                <a:effectLst/>
              </a:defRPr>
            </a:pPr>
            <a:endParaRPr lang="en-US" altLang="en-US" sz="2400">
              <a:effectLst/>
            </a:endParaRPr>
          </a:p>
          <a:p>
            <a:pPr lvl="1" rtl="0">
              <a:buClr>
                <a:srgbClr val="404040"/>
              </a:buClr>
              <a:defRPr>
                <a:effectLst/>
              </a:defRPr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  Звенья или программа Stata должны быть как можно более однородными</a:t>
            </a:r>
          </a:p>
          <a:p>
            <a:pPr lvl="1" rtl="0">
              <a:buClr>
                <a:srgbClr val="404040"/>
              </a:buClr>
              <a:defRPr>
                <a:effectLst/>
              </a:defRPr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  Достаточное количество наблюдений в каждой ячейке</a:t>
            </a:r>
          </a:p>
          <a:p>
            <a:pPr marL="342900" indent="-342900" rtl="0">
              <a:buFont typeface="Arial" panose="020B0604020202020204" pitchFamily="34" charset="0"/>
              <a:buChar char="•"/>
              <a:defRPr>
                <a:effectLst/>
              </a:defRPr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Отсутствие контроля за изменением качества в пределах пластов</a:t>
            </a:r>
          </a:p>
          <a:p>
            <a:pPr marL="342900" indent="-342900" rtl="0">
              <a:buFont typeface="Arial" panose="020B0604020202020204" pitchFamily="34" charset="0"/>
              <a:buChar char="•"/>
              <a:defRPr>
                <a:effectLst/>
              </a:defRPr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Эффект от ремонта и снижения стоимости</a:t>
            </a:r>
          </a:p>
          <a:p>
            <a:pPr marL="342900" indent="-342900" rtl="0">
              <a:buFont typeface="Arial" panose="020B0604020202020204" pitchFamily="34" charset="0"/>
              <a:buChar char="•"/>
              <a:defRPr>
                <a:effectLst/>
              </a:defRPr>
            </a:pPr>
            <a:r>
              <a:rPr lang="ru-RU" sz="24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Веса</a:t>
            </a:r>
          </a:p>
          <a:p>
            <a:pPr>
              <a:defRPr>
                <a:effectLst/>
              </a:defRPr>
            </a:pPr>
            <a:endParaRPr lang="en-GB" sz="2400">
              <a:effectLst/>
            </a:endParaRPr>
          </a:p>
          <a:p>
            <a:pPr>
              <a:defRPr>
                <a:effectLst/>
              </a:defRPr>
            </a:pPr>
            <a:endParaRPr lang="en-GB">
              <a:effectLst/>
            </a:endParaRPr>
          </a:p>
          <a:p>
            <a:pPr lvl="1">
              <a:buClr>
                <a:srgbClr val="404040"/>
              </a:buClr>
              <a:defRPr>
                <a:effectLst/>
              </a:defRPr>
            </a:pPr>
            <a:endParaRPr lang="en-US" altLang="en-US" sz="2400">
              <a:effectLst/>
            </a:endParaRPr>
          </a:p>
          <a:p>
            <a:pPr lvl="1">
              <a:buClr>
                <a:srgbClr val="404040"/>
              </a:buClr>
              <a:defRPr>
                <a:effectLst/>
              </a:defRPr>
            </a:pPr>
            <a:endParaRPr lang="en-US" altLang="en-US" sz="1200">
              <a:effectLst/>
            </a:endParaRPr>
          </a:p>
          <a:p>
            <a:pPr lvl="1">
              <a:buClr>
                <a:srgbClr val="404040"/>
              </a:buClr>
              <a:defRPr>
                <a:effectLst/>
              </a:defRPr>
            </a:pPr>
            <a:endParaRPr lang="en-US" altLang="en-US" sz="2400">
              <a:effectLst/>
            </a:endParaRPr>
          </a:p>
        </p:txBody>
      </p:sp>
      <p:sp>
        <p:nvSpPr>
          <p:cNvPr id="44036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789988" y="6553200"/>
            <a:ext cx="457200" cy="3810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 rtl="0"/>
            <a:r>
              <a:rPr lang="ru-RU" sz="2400" b="0" i="0" u="none" strike="noStrike" smtId="4294967295">
                <a:solidFill>
                  <a:srgbClr val="595959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0412339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8" name="Rechteck 57"/>
          <p:cNvSpPr/>
          <p:nvPr/>
        </p:nvSpPr>
        <p:spPr>
          <a:xfrm>
            <a:off x="1115616" y="4437112"/>
            <a:ext cx="7704856" cy="1152128"/>
          </a:xfrm>
          <a:prstGeom prst="rect">
            <a:avLst/>
          </a:prstGeom>
          <a:solidFill>
            <a:srgbClr val="D0D8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Т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2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Нынешний период</a:t>
            </a:r>
          </a:p>
        </p:txBody>
      </p:sp>
      <p:sp>
        <p:nvSpPr>
          <p:cNvPr id="57" name="Rechteck 56"/>
          <p:cNvSpPr/>
          <p:nvPr/>
        </p:nvSpPr>
        <p:spPr>
          <a:xfrm>
            <a:off x="1115616" y="3212976"/>
            <a:ext cx="7704856" cy="1152128"/>
          </a:xfrm>
          <a:prstGeom prst="rect">
            <a:avLst/>
          </a:prstGeom>
          <a:solidFill>
            <a:srgbClr val="D0D8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CH" smtClean="0">
              <a:effectLst/>
              <a:latin typeface="Arial" pitchFamily="34" charset="0"/>
              <a:cs typeface="Arial" pitchFamily="34" charset="0"/>
            </a:endParaRPr>
          </a:p>
          <a:p>
            <a:pPr rtl="0"/>
            <a:r>
              <a:rPr lang="ru-RU" sz="28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T-1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200" b="0" i="0" u="none" strike="noStrike" cap="none" normalizeH="0" baseline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Предыдущий период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Гедонистическая регрессия для качественной корректировки несогласованных наблюдений</a:t>
            </a:r>
          </a:p>
        </p:txBody>
      </p:sp>
      <p:sp>
        <p:nvSpPr>
          <p:cNvPr id="329735" name="Rectangle 7"/>
          <p:cNvSpPr>
            <a:spLocks noChangeArrowheads="1"/>
          </p:cNvSpPr>
          <p:nvPr/>
        </p:nvSpPr>
        <p:spPr>
          <a:xfrm>
            <a:off x="0" y="309562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endParaRPr lang="fr-CH">
              <a:effectLst/>
            </a:endParaRPr>
          </a:p>
        </p:txBody>
      </p:sp>
      <p:sp>
        <p:nvSpPr>
          <p:cNvPr id="329736" name="Rectangle 8"/>
          <p:cNvSpPr>
            <a:spLocks noChangeArrowheads="1"/>
          </p:cNvSpPr>
          <p:nvPr/>
        </p:nvSpPr>
        <p:spPr>
          <a:xfrm>
            <a:off x="0" y="35242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endParaRPr lang="fr-CH">
              <a:effectLst/>
            </a:endParaRPr>
          </a:p>
        </p:txBody>
      </p:sp>
      <p:sp>
        <p:nvSpPr>
          <p:cNvPr id="329737" name="Rectangle 9"/>
          <p:cNvSpPr>
            <a:spLocks noChangeArrowheads="1"/>
          </p:cNvSpPr>
          <p:nvPr/>
        </p:nvSpPr>
        <p:spPr>
          <a:xfrm>
            <a:off x="0" y="309562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endParaRPr lang="fr-CH">
              <a:effectLst/>
            </a:endParaRPr>
          </a:p>
        </p:txBody>
      </p:sp>
      <p:sp>
        <p:nvSpPr>
          <p:cNvPr id="329738" name="Rectangle 10"/>
          <p:cNvSpPr>
            <a:spLocks noChangeArrowheads="1"/>
          </p:cNvSpPr>
          <p:nvPr/>
        </p:nvSpPr>
        <p:spPr>
          <a:xfrm>
            <a:off x="0" y="35242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endParaRPr lang="fr-CH">
              <a:effectLst/>
            </a:endParaRPr>
          </a:p>
        </p:txBody>
      </p:sp>
      <p:sp>
        <p:nvSpPr>
          <p:cNvPr id="329739" name="Rectangle 11"/>
          <p:cNvSpPr>
            <a:spLocks noChangeArrowheads="1"/>
          </p:cNvSpPr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endParaRPr lang="fr-CH">
              <a:effectLst/>
            </a:endParaRPr>
          </a:p>
        </p:txBody>
      </p:sp>
      <p:sp>
        <p:nvSpPr>
          <p:cNvPr id="53" name="Abgerundetes Rechteck 52"/>
          <p:cNvSpPr/>
          <p:nvPr/>
        </p:nvSpPr>
        <p:spPr>
          <a:xfrm>
            <a:off x="2772200" y="3356992"/>
            <a:ext cx="1800000" cy="864096"/>
          </a:xfrm>
          <a:prstGeom prst="roundRect">
            <a:avLst/>
          </a:prstGeom>
          <a:solidFill>
            <a:srgbClr val="4F81BD">
              <a:alpha val="75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A</a:t>
            </a:r>
          </a:p>
        </p:txBody>
      </p:sp>
      <p:sp>
        <p:nvSpPr>
          <p:cNvPr id="54" name="Abgerundetes Rechteck 53"/>
          <p:cNvSpPr/>
          <p:nvPr/>
        </p:nvSpPr>
        <p:spPr>
          <a:xfrm>
            <a:off x="4644208" y="3356992"/>
            <a:ext cx="1800000" cy="864096"/>
          </a:xfrm>
          <a:prstGeom prst="roundRect">
            <a:avLst/>
          </a:prstGeom>
          <a:solidFill>
            <a:srgbClr val="4F81B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Б</a:t>
            </a:r>
          </a:p>
        </p:txBody>
      </p:sp>
      <p:sp>
        <p:nvSpPr>
          <p:cNvPr id="55" name="Abgerundetes Rechteck 54"/>
          <p:cNvSpPr/>
          <p:nvPr/>
        </p:nvSpPr>
        <p:spPr>
          <a:xfrm>
            <a:off x="4716216" y="4581128"/>
            <a:ext cx="1800000" cy="864096"/>
          </a:xfrm>
          <a:prstGeom prst="roundRect">
            <a:avLst/>
          </a:prstGeom>
          <a:solidFill>
            <a:srgbClr val="4F81B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Б</a:t>
            </a:r>
          </a:p>
        </p:txBody>
      </p:sp>
      <p:sp>
        <p:nvSpPr>
          <p:cNvPr id="56" name="Abgerundetes Rechteck 55"/>
          <p:cNvSpPr/>
          <p:nvPr/>
        </p:nvSpPr>
        <p:spPr>
          <a:xfrm>
            <a:off x="6588224" y="4581128"/>
            <a:ext cx="1800000" cy="864096"/>
          </a:xfrm>
          <a:prstGeom prst="roundRect">
            <a:avLst/>
          </a:prstGeom>
          <a:solidFill>
            <a:srgbClr val="4F81BD">
              <a:alpha val="75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0" i="0" u="none" strike="noStrike" cap="none" normalizeH="0" baseline="0" smtId="4294967295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В</a:t>
            </a:r>
          </a:p>
        </p:txBody>
      </p:sp>
      <p:sp>
        <p:nvSpPr>
          <p:cNvPr id="59" name="Rectangle 20"/>
          <p:cNvSpPr>
            <a:spLocks noChangeArrowheads="1"/>
          </p:cNvSpPr>
          <p:nvPr/>
        </p:nvSpPr>
        <p:spPr>
          <a:xfrm rot="20953354">
            <a:off x="3260222" y="2707777"/>
            <a:ext cx="1401575" cy="2745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0" i="0" u="none" strike="noStrike" cap="none" normalizeH="0" baseline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Только в Т-1 </a:t>
            </a: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>
          <a:xfrm rot="20953354">
            <a:off x="4765418" y="2760911"/>
            <a:ext cx="921671" cy="2745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0" i="0" u="none" strike="noStrike" cap="none" normalizeH="0" baseline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в Т и Т-1</a:t>
            </a:r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>
          <a:xfrm rot="20953354">
            <a:off x="7062063" y="2720935"/>
            <a:ext cx="1134609" cy="2745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800" b="0" i="0" u="none" strike="noStrike" cap="none" normalizeH="0" baseline="0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Только в Т</a:t>
            </a:r>
          </a:p>
        </p:txBody>
      </p:sp>
    </p:spTree>
    <p:extLst>
      <p:ext uri="{BB962C8B-B14F-4D97-AF65-F5344CB8AC3E}">
        <p14:creationId xmlns:p14="http://schemas.microsoft.com/office/powerpoint/2010/main" val="189716766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theme1.xml><?xml version="1.0" encoding="utf-8"?>
<a:theme xmlns:a="http://schemas.openxmlformats.org/drawingml/2006/main" name="CD Bund DE">
  <a:themeElements>
    <a:clrScheme name="CD Bund 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 Bund D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CD Bund 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CDBund_EN</Template>
  <TotalTime>0</TotalTime>
  <Words>494</Words>
  <Application>Microsoft Office PowerPoint</Application>
  <PresentationFormat>Экран (4:3)</PresentationFormat>
  <Paragraphs>123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</vt:lpstr>
      <vt:lpstr>Times New Roman</vt:lpstr>
      <vt:lpstr>Wingdings</vt:lpstr>
      <vt:lpstr>CD Bund DE</vt:lpstr>
      <vt:lpstr> Арендуемые жилые помещения  </vt:lpstr>
      <vt:lpstr>Арендуемые жилые помещения</vt:lpstr>
      <vt:lpstr>Потребность в постоянном индексе качества</vt:lpstr>
      <vt:lpstr>Методология</vt:lpstr>
      <vt:lpstr>Методология</vt:lpstr>
      <vt:lpstr>Пример стратификации сдаваемого в аренду жилья</vt:lpstr>
      <vt:lpstr>Стратификация</vt:lpstr>
      <vt:lpstr>Стратификация</vt:lpstr>
      <vt:lpstr>Гедонистическая регрессия для качественной корректировки несогласованных наблюдений</vt:lpstr>
      <vt:lpstr>Гедонистические регрессии</vt:lpstr>
      <vt:lpstr>Гедонистические регрессии</vt:lpstr>
      <vt:lpstr>Подведение итогов</vt:lpstr>
    </vt:vector>
  </TitlesOfParts>
  <Manager/>
  <Company>IDZ-EDI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collection with scanner data for the Swiss (H)CPI</dc:title>
  <dc:creator>Reto Müller</dc:creator>
  <cp:lastModifiedBy>Пользователь</cp:lastModifiedBy>
  <cp:revision>141</cp:revision>
  <cp:lastPrinted>2019-07-09T09:55:12Z</cp:lastPrinted>
  <dcterms:created xsi:type="dcterms:W3CDTF">2009-05-25T13:05:52Z</dcterms:created>
  <dcterms:modified xsi:type="dcterms:W3CDTF">2019-07-27T06:34:01Z</dcterms:modified>
</cp:coreProperties>
</file>