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89" r:id="rId4"/>
    <p:sldId id="285" r:id="rId5"/>
    <p:sldId id="286" r:id="rId6"/>
    <p:sldId id="287" r:id="rId7"/>
    <p:sldId id="271" r:id="rId8"/>
    <p:sldId id="288" r:id="rId9"/>
    <p:sldId id="292" r:id="rId10"/>
    <p:sldId id="290" r:id="rId11"/>
    <p:sldId id="294" r:id="rId12"/>
    <p:sldId id="295" r:id="rId1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07" y="5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3D9454-FB65-4E5B-89E5-DDA725898D3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8475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pPr>
              <a:defRPr/>
            </a:pPr>
            <a:fld id="{54FBA0A4-BA2A-4CEC-80DE-183BFB6CDDBF}" type="datetimeFigureOut">
              <a:rPr lang="en-US"/>
              <a:pPr>
                <a:defRPr/>
              </a:pPr>
              <a:t>7/11/2019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2994" tIns="46497" rIns="92994" bIns="46497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8475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8475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pPr>
              <a:defRPr/>
            </a:pPr>
            <a:fld id="{040AA7F8-4C07-4F22-BCEB-876795A005F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EB784CF-A626-4055-A5DF-802A0CD5368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ABF0EE-4DA2-4B04-A397-319BF73F922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466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27A55A-D6EF-4F0E-AF93-499D35A288D6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F5BEDE0-66FA-4251-9CAE-856F5B7598B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2181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27A55A-D6EF-4F0E-AF93-499D35A288D6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2422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27A55A-D6EF-4F0E-AF93-499D35A288D6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3858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DF04B57-4E46-4A68-AC08-DF99F3BFD16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FC43C3B-A12E-480D-B9F5-26C4369F58A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03518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ABF0EE-4DA2-4B04-A397-319BF73F922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23729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ABF0EE-4DA2-4B04-A397-319BF73F922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0998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 smtClean="0">
                <a:latin typeface="Arial" panose="020B0604020202020204" pitchFamily="34" charset="0"/>
              </a:rPr>
              <a:t/>
            </a:r>
            <a:br>
              <a:rPr lang="de-CH" altLang="en-US" sz="800" smtClean="0">
                <a:latin typeface="Arial" panose="020B0604020202020204" pitchFamily="34" charset="0"/>
              </a:rPr>
            </a:br>
            <a:r>
              <a:rPr lang="en-US" altLang="en-US" sz="800" b="1" smtClean="0">
                <a:latin typeface="Arial" panose="020B0604020202020204" pitchFamily="34" charset="0"/>
              </a:rPr>
              <a:t>Federal Statistical Office FSO</a:t>
            </a:r>
            <a:endParaRPr lang="de-CH" altLang="en-US" sz="800" b="1" smtClean="0">
              <a:latin typeface="Arial" panose="020B0604020202020204" pitchFamily="34" charset="0"/>
            </a:endParaRPr>
          </a:p>
        </p:txBody>
      </p:sp>
      <p:pic>
        <p:nvPicPr>
          <p:cNvPr id="5" name="Picture 5" descr="Header_ppt_705-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pPr lvl="0"/>
            <a:r>
              <a:rPr lang="en-GB" altLang="en-US" noProof="0" smtClean="0"/>
              <a:t>Hier steht der Name der Präsentation geschrieben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pPr lvl="0"/>
            <a:r>
              <a:rPr lang="en-GB" altLang="en-US" noProof="0" smtClean="0"/>
              <a:t>Name des Autors</a:t>
            </a:r>
          </a:p>
          <a:p>
            <a:pPr lvl="0"/>
            <a:r>
              <a:rPr lang="en-GB" altLang="en-US" noProof="0" smtClean="0"/>
              <a:t>Datum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99411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1268413"/>
            <a:ext cx="7462838" cy="8651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5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1196975"/>
            <a:ext cx="7462838" cy="9366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2133600"/>
            <a:ext cx="3656013" cy="1920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02225" y="4206875"/>
            <a:ext cx="3656013" cy="19224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6608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76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4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96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421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altLang="en-US" smtClean="0"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Der Titel kann einzeilig sein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Um den </a:t>
            </a:r>
            <a:r>
              <a:rPr lang="en-GB" altLang="en-US" dirty="0" err="1" smtClean="0"/>
              <a:t>Fliesstext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übersichtlich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halten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sollten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Abschnitte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gemacht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werden</a:t>
            </a:r>
            <a:r>
              <a:rPr lang="en-GB" altLang="en-US" dirty="0" smtClean="0"/>
              <a:t>. </a:t>
            </a:r>
            <a:r>
              <a:rPr lang="en-GB" altLang="en-US" dirty="0" err="1" smtClean="0"/>
              <a:t>Diese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werden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besseren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Lesbarkeit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jeweils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eine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Blindzeile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getrennt</a:t>
            </a:r>
            <a:r>
              <a:rPr lang="en-GB" altLang="en-US" dirty="0" smtClean="0"/>
              <a:t>.</a:t>
            </a:r>
            <a:br>
              <a:rPr lang="en-GB" altLang="en-US" dirty="0" smtClean="0"/>
            </a:br>
            <a:endParaRPr lang="en-GB" altLang="en-US" dirty="0" smtClean="0"/>
          </a:p>
          <a:p>
            <a:pPr lvl="0"/>
            <a:r>
              <a:rPr lang="en-GB" altLang="en-US" dirty="0" err="1" smtClean="0"/>
              <a:t>Klicken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Sie</a:t>
            </a:r>
            <a:r>
              <a:rPr lang="en-GB" altLang="en-US" dirty="0" smtClean="0"/>
              <a:t>, um die </a:t>
            </a:r>
            <a:r>
              <a:rPr lang="en-GB" altLang="en-US" dirty="0" err="1" smtClean="0"/>
              <a:t>Formate</a:t>
            </a:r>
            <a:r>
              <a:rPr lang="en-GB" altLang="en-US" dirty="0" smtClean="0"/>
              <a:t> des </a:t>
            </a:r>
            <a:r>
              <a:rPr lang="en-GB" altLang="en-US" dirty="0" err="1" smtClean="0"/>
              <a:t>Vorlagentextes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  <a:p>
            <a:pPr lvl="1"/>
            <a:r>
              <a:rPr lang="en-GB" altLang="en-US" dirty="0" err="1" smtClean="0"/>
              <a:t>Erste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2"/>
            <a:r>
              <a:rPr lang="en-GB" altLang="en-US" dirty="0" err="1" smtClean="0"/>
              <a:t>Zweite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3"/>
            <a:r>
              <a:rPr lang="en-GB" altLang="en-US" dirty="0" err="1" smtClean="0"/>
              <a:t>Dritte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4"/>
            <a:r>
              <a:rPr lang="en-GB" altLang="en-US" dirty="0" err="1" smtClean="0"/>
              <a:t>Vierte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ts val="1200"/>
              </a:lnSpc>
              <a:spcBef>
                <a:spcPct val="50000"/>
              </a:spcBef>
              <a:defRPr/>
            </a:pPr>
            <a:fld id="{5748E320-4ABC-4457-81A7-214DF824CB7A}" type="slidenum">
              <a:rPr lang="de-CH" altLang="en-US" sz="900" smtClean="0">
                <a:latin typeface="Arial" panose="020B0604020202020204" pitchFamily="34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/>
              </a:pPr>
              <a:t>‹N°›</a:t>
            </a:fld>
            <a:r>
              <a:rPr lang="de-CH" altLang="en-US" sz="900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257300" y="6172200"/>
            <a:ext cx="7169150" cy="199175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1200"/>
              </a:lnSpc>
              <a:spcBef>
                <a:spcPct val="50000"/>
              </a:spcBef>
              <a:defRPr/>
            </a:pPr>
            <a:r>
              <a:rPr lang="en-US" altLang="en-US" sz="900" b="1" dirty="0" smtClean="0">
                <a:latin typeface="Arial" panose="020B0604020202020204" pitchFamily="34" charset="0"/>
              </a:rPr>
              <a:t>Regional Workshop on Consumer Price Indices, Minsk 2019</a:t>
            </a:r>
            <a:endParaRPr lang="de-CH" altLang="en-US" sz="900" dirty="0" smtClean="0">
              <a:latin typeface="Arial" panose="020B0604020202020204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 smtClean="0">
                <a:latin typeface="Arial" panose="020B0604020202020204" pitchFamily="34" charset="0"/>
              </a:rPr>
              <a:t/>
            </a:r>
            <a:br>
              <a:rPr lang="de-CH" altLang="en-US" sz="800" smtClean="0">
                <a:latin typeface="Arial" panose="020B0604020202020204" pitchFamily="34" charset="0"/>
              </a:rPr>
            </a:br>
            <a:r>
              <a:rPr lang="en-US" altLang="en-US" sz="800" b="1" smtClean="0">
                <a:latin typeface="Arial" panose="020B0604020202020204" pitchFamily="34" charset="0"/>
              </a:rPr>
              <a:t>Federal Statistical Office FSO</a:t>
            </a:r>
            <a:endParaRPr lang="de-CH" altLang="en-US" sz="800" b="1" smtClean="0">
              <a:latin typeface="Arial" panose="020B0604020202020204" pitchFamily="34" charset="0"/>
            </a:endParaRPr>
          </a:p>
        </p:txBody>
      </p:sp>
      <p:pic>
        <p:nvPicPr>
          <p:cNvPr id="1033" name="Picture 9" descr="Header_ppt_705-2-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00000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536575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B2B2B2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720725" indent="-18256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C0C0C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205038"/>
            <a:ext cx="7429500" cy="1655762"/>
          </a:xfrm>
        </p:spPr>
        <p:txBody>
          <a:bodyPr/>
          <a:lstStyle/>
          <a:p>
            <a:pPr eaLnBrk="1" hangingPunct="1"/>
            <a:r>
              <a:rPr lang="de-CH" altLang="en-US" sz="4400" dirty="0" smtClean="0"/>
              <a:t/>
            </a:r>
            <a:br>
              <a:rPr lang="de-CH" altLang="en-US" sz="4400" dirty="0" smtClean="0"/>
            </a:br>
            <a:r>
              <a:rPr lang="de-CH" altLang="en-US" sz="4400" dirty="0" err="1" smtClean="0"/>
              <a:t>Rented</a:t>
            </a:r>
            <a:r>
              <a:rPr lang="de-CH" altLang="en-US" sz="4400" dirty="0" smtClean="0"/>
              <a:t> </a:t>
            </a:r>
            <a:r>
              <a:rPr lang="de-CH" altLang="en-US" sz="4400" dirty="0" err="1" smtClean="0"/>
              <a:t>dwellings</a:t>
            </a:r>
            <a:r>
              <a:rPr lang="de-CH" altLang="en-US" dirty="0" smtClean="0"/>
              <a:t> </a:t>
            </a:r>
            <a:br>
              <a:rPr lang="de-CH" altLang="en-US" dirty="0" smtClean="0"/>
            </a:b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e-CH" altLang="en-US" sz="240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850" y="980728"/>
            <a:ext cx="270510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</p:spPr>
        <p:txBody>
          <a:bodyPr/>
          <a:lstStyle/>
          <a:p>
            <a:r>
              <a:rPr lang="en-US" altLang="en-US"/>
              <a:t>Hedonic regressions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</p:spPr>
        <p:txBody>
          <a:bodyPr/>
          <a:lstStyle/>
          <a:p>
            <a:pPr>
              <a:buClr>
                <a:srgbClr val="404040"/>
              </a:buClr>
            </a:pPr>
            <a:r>
              <a:rPr lang="en-US" altLang="en-US" sz="2400" dirty="0"/>
              <a:t>“A hedonic regression is a regression equation in which observed </a:t>
            </a:r>
            <a:r>
              <a:rPr lang="en-US" altLang="en-US" sz="2400" dirty="0" smtClean="0"/>
              <a:t>rents </a:t>
            </a:r>
            <a:r>
              <a:rPr lang="en-US" altLang="en-US" sz="2400" dirty="0"/>
              <a:t>on the left-hand-side are explained by the quality characteristics of </a:t>
            </a:r>
            <a:r>
              <a:rPr lang="en-US" altLang="en-US" sz="2400" dirty="0" smtClean="0"/>
              <a:t>dwellings </a:t>
            </a:r>
            <a:r>
              <a:rPr lang="en-US" altLang="en-US" sz="2400" dirty="0"/>
              <a:t>on the right-hand-side” (IMF).</a:t>
            </a:r>
          </a:p>
          <a:p>
            <a:pPr>
              <a:buClr>
                <a:srgbClr val="404040"/>
              </a:buClr>
            </a:pPr>
            <a:endParaRPr lang="en-US" altLang="en-US" sz="2400" dirty="0"/>
          </a:p>
          <a:p>
            <a:pPr marL="0" lvl="1" indent="0">
              <a:buClr>
                <a:srgbClr val="404040"/>
              </a:buClr>
              <a:buFontTx/>
              <a:buNone/>
            </a:pPr>
            <a:r>
              <a:rPr lang="en-US" altLang="en-US" sz="2400" dirty="0"/>
              <a:t>The </a:t>
            </a:r>
            <a:r>
              <a:rPr lang="en-US" altLang="en-US" sz="2400" dirty="0" smtClean="0"/>
              <a:t>rent of dwelling </a:t>
            </a:r>
            <a:r>
              <a:rPr lang="en-US" altLang="en-US" sz="2400" dirty="0"/>
              <a:t>is function of its </a:t>
            </a:r>
            <a:r>
              <a:rPr lang="en-US" altLang="en-US" sz="2400" dirty="0" smtClean="0"/>
              <a:t>characteristics </a:t>
            </a:r>
            <a:r>
              <a:rPr lang="en-US" altLang="en-US" sz="2400" dirty="0"/>
              <a:t>such as area of structure and land, location, age, type, number of bedrooms, bathrooms, garage, distance to amenities, etc.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9988" y="6553200"/>
            <a:ext cx="457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1128C7F-F8D7-4A5A-BCA4-DBA1DFAA73F1}" type="slidenum">
              <a:rPr lang="en-US" altLang="en-US">
                <a:solidFill>
                  <a:srgbClr val="59595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2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</p:spPr>
        <p:txBody>
          <a:bodyPr/>
          <a:lstStyle/>
          <a:p>
            <a:r>
              <a:rPr lang="en-US" altLang="en-US"/>
              <a:t>Hedonic regressions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</p:spPr>
        <p:txBody>
          <a:bodyPr/>
          <a:lstStyle/>
          <a:p>
            <a:endParaRPr lang="fr-CH" sz="2400" dirty="0" smtClean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de-CH" altLang="en-US" sz="2400" dirty="0"/>
              <a:t>Time Dummy </a:t>
            </a:r>
            <a:r>
              <a:rPr lang="de-CH" altLang="en-US" sz="2400" dirty="0" err="1"/>
              <a:t>Method</a:t>
            </a:r>
            <a:endParaRPr lang="de-CH" altLang="en-US" sz="2400" dirty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de-CH" altLang="en-US" sz="2400" dirty="0" err="1"/>
              <a:t>Characteristics</a:t>
            </a:r>
            <a:r>
              <a:rPr lang="de-CH" altLang="en-US" sz="2400" dirty="0"/>
              <a:t> Prices </a:t>
            </a: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de-CH" altLang="en-US" sz="2400" dirty="0" err="1"/>
              <a:t>Hedonic</a:t>
            </a:r>
            <a:r>
              <a:rPr lang="de-CH" altLang="en-US" sz="2400" dirty="0"/>
              <a:t> </a:t>
            </a:r>
            <a:r>
              <a:rPr lang="de-CH" altLang="en-US" sz="2400" dirty="0" err="1"/>
              <a:t>imputation</a:t>
            </a:r>
            <a:r>
              <a:rPr lang="de-CH" altLang="en-US" sz="2400" dirty="0"/>
              <a:t> </a:t>
            </a:r>
            <a:r>
              <a:rPr lang="de-CH" altLang="en-US" sz="2400" dirty="0" err="1"/>
              <a:t>method</a:t>
            </a:r>
            <a:endParaRPr lang="de-CH" altLang="en-US" sz="2400" dirty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de-CH" altLang="en-US" sz="2400" dirty="0" err="1"/>
              <a:t>Hedonic</a:t>
            </a:r>
            <a:r>
              <a:rPr lang="de-CH" altLang="en-US" sz="2400" dirty="0"/>
              <a:t> </a:t>
            </a:r>
            <a:r>
              <a:rPr lang="de-CH" altLang="en-US" sz="2400" dirty="0" err="1"/>
              <a:t>Repricing</a:t>
            </a:r>
            <a:endParaRPr lang="de-CH" altLang="en-US" sz="2400" dirty="0"/>
          </a:p>
          <a:p>
            <a:r>
              <a:rPr lang="fr-CH" sz="2400" dirty="0" smtClean="0"/>
              <a:t>	</a:t>
            </a:r>
          </a:p>
          <a:p>
            <a:r>
              <a:rPr lang="fr-CH" sz="2400" dirty="0"/>
              <a:t>	</a:t>
            </a:r>
            <a:r>
              <a:rPr lang="fr-CH" sz="2400" dirty="0" err="1" smtClean="0"/>
              <a:t>Estimated</a:t>
            </a:r>
            <a:r>
              <a:rPr lang="fr-CH" sz="2400" dirty="0" smtClean="0"/>
              <a:t> </a:t>
            </a:r>
            <a:r>
              <a:rPr lang="fr-CH" sz="2400" dirty="0"/>
              <a:t>model :</a:t>
            </a:r>
          </a:p>
          <a:p>
            <a:pPr>
              <a:buFont typeface="Arial" pitchFamily="34" charset="0"/>
              <a:buChar char="•"/>
            </a:pPr>
            <a:endParaRPr lang="fr-CH" sz="2400" dirty="0"/>
          </a:p>
          <a:p>
            <a:pPr>
              <a:buClr>
                <a:srgbClr val="404040"/>
              </a:buClr>
            </a:pPr>
            <a:endParaRPr lang="en-US" altLang="en-US" sz="2400" dirty="0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9988" y="6553200"/>
            <a:ext cx="457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1128C7F-F8D7-4A5A-BCA4-DBA1DFAA73F1}" type="slidenum">
              <a:rPr lang="en-US" altLang="en-US">
                <a:solidFill>
                  <a:srgbClr val="59595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301208"/>
            <a:ext cx="29908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892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</p:spPr>
        <p:txBody>
          <a:bodyPr/>
          <a:lstStyle/>
          <a:p>
            <a:r>
              <a:rPr lang="en-US" altLang="en-US" dirty="0" smtClean="0"/>
              <a:t>Summary</a:t>
            </a:r>
            <a:endParaRPr lang="en-US" alt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</p:spPr>
        <p:txBody>
          <a:bodyPr/>
          <a:lstStyle/>
          <a:p>
            <a:endParaRPr lang="fr-CH" sz="2400" dirty="0" smtClean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en-US" altLang="en-US" sz="2400" dirty="0"/>
              <a:t>How does your rental market </a:t>
            </a:r>
            <a:r>
              <a:rPr lang="en-US" altLang="en-US" sz="2400" dirty="0" smtClean="0"/>
              <a:t>work ?</a:t>
            </a:r>
            <a:endParaRPr lang="de-CH" altLang="en-US" sz="2400" dirty="0" smtClean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en-US" altLang="en-US" sz="2400" dirty="0"/>
              <a:t>In order to take into account the dynamics of the market, the sample should be renewed</a:t>
            </a:r>
            <a:endParaRPr lang="fr-CH" sz="2400" dirty="0"/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de-CH" altLang="en-US" sz="2400" dirty="0" smtClean="0"/>
              <a:t>Quality </a:t>
            </a:r>
            <a:r>
              <a:rPr lang="de-CH" altLang="en-US" sz="2400" dirty="0" err="1" smtClean="0"/>
              <a:t>adjustment</a:t>
            </a:r>
            <a:r>
              <a:rPr lang="de-CH" altLang="en-US" sz="2400" dirty="0" smtClean="0"/>
              <a:t> : a </a:t>
            </a:r>
            <a:r>
              <a:rPr lang="de-CH" altLang="en-US" sz="2400" dirty="0" err="1" smtClean="0"/>
              <a:t>very</a:t>
            </a:r>
            <a:r>
              <a:rPr lang="de-CH" altLang="en-US" sz="2400" dirty="0" smtClean="0"/>
              <a:t> </a:t>
            </a:r>
            <a:r>
              <a:rPr lang="de-CH" altLang="en-US" sz="2400" dirty="0" err="1" smtClean="0"/>
              <a:t>important</a:t>
            </a:r>
            <a:r>
              <a:rPr lang="de-CH" altLang="en-US" sz="2400" dirty="0" smtClean="0"/>
              <a:t> </a:t>
            </a:r>
            <a:r>
              <a:rPr lang="de-CH" altLang="en-US" sz="2400" dirty="0" err="1" smtClean="0"/>
              <a:t>issue</a:t>
            </a:r>
            <a:r>
              <a:rPr lang="de-CH" altLang="en-US" sz="2400" dirty="0" smtClean="0"/>
              <a:t> </a:t>
            </a:r>
            <a:r>
              <a:rPr lang="de-CH" altLang="en-US" sz="2400" dirty="0" err="1" smtClean="0"/>
              <a:t>when</a:t>
            </a:r>
            <a:r>
              <a:rPr lang="de-CH" altLang="en-US" sz="2400" dirty="0" smtClean="0"/>
              <a:t> </a:t>
            </a:r>
            <a:r>
              <a:rPr lang="de-CH" altLang="en-US" sz="2400" dirty="0" err="1" smtClean="0"/>
              <a:t>renewing</a:t>
            </a:r>
            <a:r>
              <a:rPr lang="de-CH" altLang="en-US" sz="2400" dirty="0" smtClean="0"/>
              <a:t> </a:t>
            </a:r>
            <a:r>
              <a:rPr lang="de-CH" altLang="en-US" sz="2400" dirty="0" err="1" smtClean="0"/>
              <a:t>the</a:t>
            </a:r>
            <a:r>
              <a:rPr lang="de-CH" altLang="en-US" sz="2400" dirty="0" smtClean="0"/>
              <a:t> sample </a:t>
            </a:r>
          </a:p>
          <a:p>
            <a:pPr>
              <a:buClr>
                <a:srgbClr val="404040"/>
              </a:buClr>
            </a:pPr>
            <a:endParaRPr lang="en-US" altLang="en-US" sz="2400" dirty="0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9988" y="6553200"/>
            <a:ext cx="457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1128C7F-F8D7-4A5A-BCA4-DBA1DFAA73F1}" type="slidenum">
              <a:rPr lang="en-US" altLang="en-US">
                <a:solidFill>
                  <a:srgbClr val="59595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7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</p:spPr>
        <p:txBody>
          <a:bodyPr/>
          <a:lstStyle/>
          <a:p>
            <a:pPr eaLnBrk="1" hangingPunct="1"/>
            <a:r>
              <a:rPr lang="fr-CH" altLang="en-US" dirty="0" err="1" smtClean="0"/>
              <a:t>Rented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dwellings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</p:spPr>
        <p:txBody>
          <a:bodyPr/>
          <a:lstStyle/>
          <a:p>
            <a:pPr eaLnBrk="1" hangingPunct="1"/>
            <a:r>
              <a:rPr lang="fr-CH" altLang="en-US" b="1" dirty="0" err="1" smtClean="0"/>
              <a:t>Rent</a:t>
            </a:r>
            <a:r>
              <a:rPr lang="fr-CH" altLang="en-US" dirty="0" smtClean="0"/>
              <a:t> : </a:t>
            </a:r>
          </a:p>
          <a:p>
            <a:pPr marL="520700" lvl="1" indent="-342900" eaLnBrk="1" hangingPunct="1">
              <a:buFont typeface="Wingdings" panose="05000000000000000000" pitchFamily="2" charset="2"/>
              <a:buChar char="v"/>
            </a:pPr>
            <a:r>
              <a:rPr lang="fr-CH" altLang="en-US" dirty="0" err="1" smtClean="0"/>
              <a:t>amount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paid</a:t>
            </a:r>
            <a:r>
              <a:rPr lang="fr-CH" altLang="en-US" dirty="0" smtClean="0"/>
              <a:t> by a </a:t>
            </a:r>
            <a:r>
              <a:rPr lang="fr-CH" altLang="en-US" dirty="0" err="1" smtClean="0"/>
              <a:t>household</a:t>
            </a:r>
            <a:r>
              <a:rPr lang="fr-CH" altLang="en-US" dirty="0" smtClean="0"/>
              <a:t> to </a:t>
            </a:r>
            <a:r>
              <a:rPr lang="fr-CH" altLang="en-US" dirty="0" err="1" smtClean="0"/>
              <a:t>occupy</a:t>
            </a:r>
            <a:r>
              <a:rPr lang="fr-CH" altLang="en-US" dirty="0" smtClean="0"/>
              <a:t> a </a:t>
            </a:r>
            <a:r>
              <a:rPr lang="fr-CH" altLang="en-US" dirty="0" err="1" smtClean="0"/>
              <a:t>dwelling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owned</a:t>
            </a:r>
            <a:r>
              <a:rPr lang="fr-CH" altLang="en-US" dirty="0" smtClean="0"/>
              <a:t> by  </a:t>
            </a:r>
            <a:r>
              <a:rPr lang="fr-CH" altLang="en-US" dirty="0" err="1" smtClean="0"/>
              <a:t>another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private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household</a:t>
            </a:r>
            <a:r>
              <a:rPr lang="fr-CH" altLang="en-US" dirty="0" smtClean="0"/>
              <a:t>, a </a:t>
            </a:r>
            <a:r>
              <a:rPr lang="fr-CH" altLang="en-US" dirty="0" err="1" smtClean="0"/>
              <a:t>private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firm</a:t>
            </a:r>
            <a:r>
              <a:rPr lang="fr-CH" altLang="en-US" dirty="0" smtClean="0"/>
              <a:t> or public </a:t>
            </a:r>
            <a:r>
              <a:rPr lang="fr-CH" altLang="en-US" dirty="0" err="1" smtClean="0"/>
              <a:t>authorities</a:t>
            </a:r>
            <a:endParaRPr lang="fr-CH" altLang="en-US" dirty="0" smtClean="0"/>
          </a:p>
          <a:p>
            <a:pPr marL="520700" lvl="1" indent="-342900" eaLnBrk="1" hangingPunct="1">
              <a:buFont typeface="Wingdings" panose="05000000000000000000" pitchFamily="2" charset="2"/>
              <a:buChar char="v"/>
            </a:pPr>
            <a:r>
              <a:rPr lang="fr-CH" altLang="en-US" dirty="0" err="1" smtClean="0"/>
              <a:t>includes</a:t>
            </a:r>
            <a:r>
              <a:rPr lang="fr-CH" altLang="en-US" dirty="0" smtClean="0"/>
              <a:t> </a:t>
            </a:r>
            <a:r>
              <a:rPr lang="fr-CH" altLang="en-US" dirty="0" err="1"/>
              <a:t>tax</a:t>
            </a:r>
            <a:r>
              <a:rPr lang="fr-CH" altLang="en-US" dirty="0"/>
              <a:t> (if </a:t>
            </a:r>
            <a:r>
              <a:rPr lang="fr-CH" altLang="en-US" dirty="0" err="1"/>
              <a:t>any</a:t>
            </a:r>
            <a:r>
              <a:rPr lang="fr-CH" altLang="en-US" dirty="0"/>
              <a:t>), </a:t>
            </a:r>
            <a:r>
              <a:rPr lang="fr-CH" altLang="en-US" dirty="0" err="1"/>
              <a:t>excludes</a:t>
            </a:r>
            <a:r>
              <a:rPr lang="fr-CH" altLang="en-US" dirty="0"/>
              <a:t> subsidies</a:t>
            </a:r>
          </a:p>
          <a:p>
            <a:pPr eaLnBrk="1" hangingPunct="1"/>
            <a:r>
              <a:rPr lang="fr-CH" altLang="en-US" b="1" dirty="0" smtClean="0"/>
              <a:t>Survey</a:t>
            </a:r>
            <a:r>
              <a:rPr lang="fr-CH" altLang="en-US" dirty="0" smtClean="0"/>
              <a:t> : </a:t>
            </a:r>
            <a:r>
              <a:rPr lang="fr-CH" altLang="en-US" dirty="0" err="1" smtClean="0"/>
              <a:t>household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survey</a:t>
            </a:r>
            <a:r>
              <a:rPr lang="fr-CH" altLang="en-US" dirty="0" smtClean="0"/>
              <a:t>, landlord </a:t>
            </a:r>
            <a:r>
              <a:rPr lang="fr-CH" altLang="en-US" dirty="0" err="1" smtClean="0"/>
              <a:t>survey</a:t>
            </a:r>
            <a:r>
              <a:rPr lang="fr-CH" altLang="en-US" dirty="0" smtClean="0"/>
              <a:t>, </a:t>
            </a:r>
            <a:r>
              <a:rPr lang="fr-CH" altLang="en-US" dirty="0" err="1" smtClean="0"/>
              <a:t>register</a:t>
            </a:r>
            <a:r>
              <a:rPr lang="fr-CH" altLang="en-US" dirty="0" smtClean="0"/>
              <a:t> ?</a:t>
            </a:r>
          </a:p>
          <a:p>
            <a:pPr eaLnBrk="1" hangingPunct="1"/>
            <a:r>
              <a:rPr lang="fr-CH" altLang="en-US" b="1" dirty="0" err="1" smtClean="0"/>
              <a:t>Methodology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will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depend</a:t>
            </a:r>
            <a:r>
              <a:rPr lang="fr-CH" altLang="en-US" dirty="0" smtClean="0"/>
              <a:t> on  the «type» of </a:t>
            </a:r>
            <a:r>
              <a:rPr lang="fr-CH" altLang="en-US" dirty="0" err="1" smtClean="0"/>
              <a:t>rental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market</a:t>
            </a:r>
            <a:r>
              <a:rPr lang="fr-CH" altLang="en-US" dirty="0" smtClean="0"/>
              <a:t> (free </a:t>
            </a:r>
            <a:r>
              <a:rPr lang="fr-CH" altLang="en-US" dirty="0" err="1" smtClean="0"/>
              <a:t>market</a:t>
            </a:r>
            <a:r>
              <a:rPr lang="fr-CH" altLang="en-US" dirty="0" smtClean="0"/>
              <a:t>, </a:t>
            </a:r>
            <a:r>
              <a:rPr lang="fr-CH" altLang="en-US" dirty="0" err="1" smtClean="0"/>
              <a:t>regulated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market</a:t>
            </a:r>
            <a:r>
              <a:rPr lang="fr-CH" altLang="en-US" dirty="0" smtClean="0"/>
              <a:t>, mix of </a:t>
            </a:r>
            <a:r>
              <a:rPr lang="fr-CH" altLang="en-US" dirty="0" err="1" smtClean="0"/>
              <a:t>both</a:t>
            </a:r>
            <a:r>
              <a:rPr lang="fr-CH" altLang="en-US" dirty="0" smtClean="0"/>
              <a:t>) </a:t>
            </a:r>
          </a:p>
          <a:p>
            <a:pPr eaLnBrk="1" hangingPunct="1"/>
            <a:r>
              <a:rPr lang="fr-CH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8669337" cy="822325"/>
          </a:xfrm>
        </p:spPr>
        <p:txBody>
          <a:bodyPr/>
          <a:lstStyle/>
          <a:p>
            <a:r>
              <a:rPr lang="en-US" altLang="en-US"/>
              <a:t>Need of a constant quality index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116013" y="1897063"/>
            <a:ext cx="8229600" cy="4849812"/>
          </a:xfrm>
        </p:spPr>
        <p:txBody>
          <a:bodyPr/>
          <a:lstStyle/>
          <a:p>
            <a:pPr>
              <a:buClr>
                <a:srgbClr val="404040"/>
              </a:buClr>
            </a:pPr>
            <a:endParaRPr lang="en-US" altLang="en-US" sz="2000" dirty="0"/>
          </a:p>
          <a:p>
            <a:pPr>
              <a:buClr>
                <a:srgbClr val="404040"/>
              </a:buClr>
            </a:pPr>
            <a:r>
              <a:rPr lang="en-US" altLang="en-US" sz="2400" dirty="0"/>
              <a:t>Goal :  measure pure </a:t>
            </a:r>
            <a:r>
              <a:rPr lang="en-US" altLang="en-US" sz="2400" dirty="0" smtClean="0"/>
              <a:t>rent </a:t>
            </a:r>
            <a:r>
              <a:rPr lang="en-US" altLang="en-US" sz="2400" dirty="0"/>
              <a:t>change</a:t>
            </a:r>
          </a:p>
          <a:p>
            <a:pPr>
              <a:buClr>
                <a:srgbClr val="404040"/>
              </a:buClr>
            </a:pPr>
            <a:r>
              <a:rPr lang="en-US" altLang="en-US" sz="2400" dirty="0" smtClean="0"/>
              <a:t>Rent </a:t>
            </a:r>
            <a:r>
              <a:rPr lang="en-US" altLang="en-US" sz="2400" dirty="0"/>
              <a:t>determining characteristics</a:t>
            </a:r>
          </a:p>
          <a:p>
            <a:pPr lvl="1">
              <a:buClr>
                <a:srgbClr val="404040"/>
              </a:buClr>
            </a:pPr>
            <a:r>
              <a:rPr lang="en-US" altLang="en-US" sz="1800" dirty="0"/>
              <a:t>Area of </a:t>
            </a:r>
            <a:r>
              <a:rPr lang="en-US" altLang="en-US" sz="1800" dirty="0" smtClean="0"/>
              <a:t>structure/area of land </a:t>
            </a:r>
            <a:endParaRPr lang="en-US" altLang="en-US" sz="1800" dirty="0"/>
          </a:p>
          <a:p>
            <a:pPr lvl="1">
              <a:buClr>
                <a:srgbClr val="404040"/>
              </a:buClr>
            </a:pPr>
            <a:r>
              <a:rPr lang="en-US" altLang="en-US" sz="1800" dirty="0"/>
              <a:t>Location</a:t>
            </a:r>
          </a:p>
          <a:p>
            <a:pPr lvl="1">
              <a:buClr>
                <a:srgbClr val="404040"/>
              </a:buClr>
            </a:pPr>
            <a:r>
              <a:rPr lang="en-US" altLang="en-US" sz="1800" dirty="0"/>
              <a:t>Age</a:t>
            </a:r>
          </a:p>
          <a:p>
            <a:pPr lvl="1">
              <a:buClr>
                <a:srgbClr val="404040"/>
              </a:buClr>
            </a:pPr>
            <a:r>
              <a:rPr lang="en-US" altLang="en-US" sz="1800" dirty="0"/>
              <a:t>Type (detached, semi-detached, </a:t>
            </a:r>
            <a:r>
              <a:rPr lang="en-US" altLang="en-US" sz="1800" dirty="0" err="1"/>
              <a:t>muti</a:t>
            </a:r>
            <a:r>
              <a:rPr lang="en-US" altLang="en-US" sz="1800" dirty="0"/>
              <a:t>-family/multi-unit)</a:t>
            </a:r>
          </a:p>
          <a:p>
            <a:pPr lvl="1">
              <a:buClr>
                <a:srgbClr val="404040"/>
              </a:buClr>
            </a:pPr>
            <a:r>
              <a:rPr lang="en-US" altLang="en-US" sz="1800" dirty="0"/>
              <a:t>Number of bedrooms, bathrooms, garage, distance to amenities, </a:t>
            </a:r>
            <a:r>
              <a:rPr lang="en-US" altLang="en-US" sz="1800" dirty="0" err="1"/>
              <a:t>etc</a:t>
            </a:r>
            <a:endParaRPr lang="en-US" altLang="en-US" sz="1800" dirty="0"/>
          </a:p>
          <a:p>
            <a:pPr lvl="2">
              <a:buClr>
                <a:srgbClr val="404040"/>
              </a:buClr>
            </a:pPr>
            <a:endParaRPr lang="en-US" altLang="en-US" dirty="0"/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9988" y="6553200"/>
            <a:ext cx="457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B345380-FADC-4C90-99E6-413B97906B02}" type="slidenum">
              <a:rPr lang="en-US" altLang="en-US">
                <a:solidFill>
                  <a:srgbClr val="59595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4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</p:spPr>
        <p:txBody>
          <a:bodyPr/>
          <a:lstStyle/>
          <a:p>
            <a:pPr eaLnBrk="1" hangingPunct="1"/>
            <a:r>
              <a:rPr lang="fr-CH" altLang="en-US" dirty="0" err="1" smtClean="0"/>
              <a:t>Methodology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</p:spPr>
        <p:txBody>
          <a:bodyPr/>
          <a:lstStyle/>
          <a:p>
            <a:pPr eaLnBrk="1" hangingPunct="1"/>
            <a:r>
              <a:rPr lang="fr-CH" altLang="en-US" dirty="0" err="1" smtClean="0"/>
              <a:t>Fixed</a:t>
            </a:r>
            <a:r>
              <a:rPr lang="fr-CH" altLang="en-US" dirty="0" smtClean="0"/>
              <a:t> basket </a:t>
            </a:r>
            <a:r>
              <a:rPr lang="fr-CH" altLang="en-US" dirty="0" err="1" smtClean="0"/>
              <a:t>principle</a:t>
            </a:r>
            <a:r>
              <a:rPr lang="fr-CH" altLang="en-US" dirty="0" smtClean="0"/>
              <a:t> at </a:t>
            </a:r>
            <a:r>
              <a:rPr lang="fr-CH" altLang="en-US" b="1" dirty="0" err="1" smtClean="0"/>
              <a:t>dwelling</a:t>
            </a:r>
            <a:r>
              <a:rPr lang="fr-CH" altLang="en-US" b="1" dirty="0" smtClean="0"/>
              <a:t> </a:t>
            </a:r>
            <a:r>
              <a:rPr lang="fr-CH" altLang="en-US" b="1" dirty="0" err="1" smtClean="0"/>
              <a:t>level</a:t>
            </a:r>
            <a:r>
              <a:rPr lang="fr-CH" altLang="en-US" b="1" dirty="0" smtClean="0"/>
              <a:t> </a:t>
            </a:r>
            <a:r>
              <a:rPr lang="fr-CH" altLang="en-US" dirty="0" smtClean="0"/>
              <a:t>(</a:t>
            </a:r>
            <a:r>
              <a:rPr lang="fr-CH" altLang="en-US" dirty="0" err="1" smtClean="0"/>
              <a:t>matched</a:t>
            </a:r>
            <a:r>
              <a:rPr lang="fr-CH" altLang="en-US" dirty="0" smtClean="0"/>
              <a:t> model) : </a:t>
            </a:r>
            <a:r>
              <a:rPr lang="fr-CH" altLang="en-US" dirty="0" err="1" smtClean="0"/>
              <a:t>follow</a:t>
            </a:r>
            <a:r>
              <a:rPr lang="fr-CH" altLang="en-US" dirty="0" smtClean="0"/>
              <a:t> the </a:t>
            </a:r>
            <a:r>
              <a:rPr lang="fr-CH" altLang="en-US" dirty="0" err="1" smtClean="0"/>
              <a:t>rent</a:t>
            </a:r>
            <a:r>
              <a:rPr lang="fr-CH" altLang="en-US" dirty="0" smtClean="0"/>
              <a:t> of the </a:t>
            </a:r>
            <a:r>
              <a:rPr lang="fr-CH" altLang="en-US" dirty="0" err="1" smtClean="0"/>
              <a:t>same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dwelling</a:t>
            </a:r>
            <a:r>
              <a:rPr lang="fr-CH" altLang="en-US" dirty="0" smtClean="0"/>
              <a:t> over time</a:t>
            </a:r>
          </a:p>
          <a:p>
            <a:pPr eaLnBrk="1" hangingPunct="1"/>
            <a:endParaRPr lang="fr-CH" altLang="en-US" dirty="0"/>
          </a:p>
          <a:p>
            <a:pPr lvl="4" eaLnBrk="1" hangingPunct="1"/>
            <a:r>
              <a:rPr lang="fr-CH" altLang="en-US" dirty="0" smtClean="0"/>
              <a:t>+ </a:t>
            </a:r>
            <a:r>
              <a:rPr lang="fr-CH" altLang="en-US" dirty="0" err="1" smtClean="0"/>
              <a:t>Easy</a:t>
            </a:r>
            <a:r>
              <a:rPr lang="fr-CH" altLang="en-US" dirty="0" smtClean="0"/>
              <a:t> to </a:t>
            </a:r>
            <a:r>
              <a:rPr lang="fr-CH" altLang="en-US" dirty="0" err="1" smtClean="0"/>
              <a:t>apply</a:t>
            </a:r>
            <a:r>
              <a:rPr lang="fr-CH" altLang="en-US" dirty="0" smtClean="0"/>
              <a:t>, </a:t>
            </a:r>
            <a:r>
              <a:rPr lang="fr-CH" altLang="en-US" dirty="0" err="1" smtClean="0"/>
              <a:t>same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principle</a:t>
            </a:r>
            <a:r>
              <a:rPr lang="fr-CH" altLang="en-US" dirty="0" smtClean="0"/>
              <a:t> as </a:t>
            </a:r>
            <a:r>
              <a:rPr lang="fr-CH" altLang="en-US" dirty="0" err="1" smtClean="0"/>
              <a:t>other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products</a:t>
            </a:r>
            <a:r>
              <a:rPr lang="fr-CH" altLang="en-US" dirty="0" smtClean="0"/>
              <a:t> in the basket</a:t>
            </a:r>
          </a:p>
          <a:p>
            <a:pPr lvl="4"/>
            <a:r>
              <a:rPr lang="fr-CH" altLang="en-US" dirty="0" smtClean="0"/>
              <a:t>- </a:t>
            </a:r>
            <a:r>
              <a:rPr lang="fr-CH" altLang="en-US" dirty="0" err="1" smtClean="0"/>
              <a:t>Treatment</a:t>
            </a:r>
            <a:r>
              <a:rPr lang="fr-CH" altLang="en-US" dirty="0" smtClean="0"/>
              <a:t> of </a:t>
            </a:r>
            <a:r>
              <a:rPr lang="fr-CH" altLang="en-US" dirty="0" err="1" smtClean="0"/>
              <a:t>quality</a:t>
            </a:r>
            <a:r>
              <a:rPr lang="fr-CH" altLang="en-US" dirty="0" smtClean="0"/>
              <a:t> change ?</a:t>
            </a:r>
          </a:p>
          <a:p>
            <a:pPr lvl="4" eaLnBrk="1" hangingPunct="1"/>
            <a:r>
              <a:rPr lang="fr-CH" altLang="en-US" dirty="0" smtClean="0"/>
              <a:t>-  </a:t>
            </a:r>
            <a:r>
              <a:rPr lang="fr-CH" altLang="en-US" dirty="0" err="1" smtClean="0"/>
              <a:t>Arrival</a:t>
            </a:r>
            <a:r>
              <a:rPr lang="fr-CH" altLang="en-US" dirty="0" smtClean="0"/>
              <a:t> of new </a:t>
            </a:r>
            <a:r>
              <a:rPr lang="fr-CH" altLang="en-US" dirty="0" err="1" smtClean="0"/>
              <a:t>dwellings</a:t>
            </a:r>
            <a:r>
              <a:rPr lang="fr-CH" altLang="en-US" dirty="0" smtClean="0"/>
              <a:t> in the </a:t>
            </a:r>
            <a:r>
              <a:rPr lang="fr-CH" altLang="en-US" dirty="0" err="1" smtClean="0"/>
              <a:t>market</a:t>
            </a:r>
            <a:r>
              <a:rPr lang="fr-CH" altLang="en-US" dirty="0" smtClean="0"/>
              <a:t> or new </a:t>
            </a:r>
            <a:r>
              <a:rPr lang="fr-CH" altLang="en-US" dirty="0" err="1" smtClean="0"/>
              <a:t>dwellings</a:t>
            </a:r>
            <a:r>
              <a:rPr lang="fr-CH" altLang="en-US" dirty="0" smtClean="0"/>
              <a:t> in the </a:t>
            </a:r>
            <a:r>
              <a:rPr lang="fr-CH" altLang="en-US" dirty="0" err="1" smtClean="0"/>
              <a:t>sample</a:t>
            </a:r>
            <a:r>
              <a:rPr lang="fr-CH" altLang="en-US" dirty="0" smtClean="0"/>
              <a:t> ?</a:t>
            </a:r>
          </a:p>
          <a:p>
            <a:pPr eaLnBrk="1" hangingPunct="1"/>
            <a:endParaRPr lang="fr-CH" altLang="en-US" dirty="0"/>
          </a:p>
          <a:p>
            <a:pPr eaLnBrk="1" hangingPunct="1"/>
            <a:endParaRPr lang="fr-CH" altLang="en-US" dirty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6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</p:spPr>
        <p:txBody>
          <a:bodyPr/>
          <a:lstStyle/>
          <a:p>
            <a:pPr eaLnBrk="1" hangingPunct="1"/>
            <a:r>
              <a:rPr lang="fr-CH" altLang="en-US" dirty="0" err="1"/>
              <a:t>Methodology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</p:spPr>
        <p:txBody>
          <a:bodyPr/>
          <a:lstStyle/>
          <a:p>
            <a:pPr eaLnBrk="1" hangingPunct="1"/>
            <a:r>
              <a:rPr lang="fr-CH" altLang="en-US" dirty="0" err="1" smtClean="0"/>
              <a:t>Fixed</a:t>
            </a:r>
            <a:r>
              <a:rPr lang="fr-CH" altLang="en-US" dirty="0" smtClean="0"/>
              <a:t> basket </a:t>
            </a:r>
            <a:r>
              <a:rPr lang="fr-CH" altLang="en-US" dirty="0" err="1" smtClean="0"/>
              <a:t>principle</a:t>
            </a:r>
            <a:r>
              <a:rPr lang="fr-CH" altLang="en-US" dirty="0" smtClean="0"/>
              <a:t> at </a:t>
            </a:r>
            <a:r>
              <a:rPr lang="fr-CH" altLang="en-US" b="1" dirty="0" err="1" smtClean="0"/>
              <a:t>dwelling</a:t>
            </a:r>
            <a:r>
              <a:rPr lang="fr-CH" altLang="en-US" b="1" dirty="0" smtClean="0"/>
              <a:t> type </a:t>
            </a:r>
            <a:r>
              <a:rPr lang="fr-CH" altLang="en-US" b="1" dirty="0" err="1" smtClean="0"/>
              <a:t>level</a:t>
            </a:r>
            <a:r>
              <a:rPr lang="fr-CH" altLang="en-US" dirty="0" smtClean="0"/>
              <a:t> : </a:t>
            </a:r>
            <a:r>
              <a:rPr lang="fr-CH" altLang="en-US" dirty="0" err="1" smtClean="0"/>
              <a:t>follow</a:t>
            </a:r>
            <a:r>
              <a:rPr lang="fr-CH" altLang="en-US" dirty="0" smtClean="0"/>
              <a:t> the </a:t>
            </a:r>
            <a:r>
              <a:rPr lang="fr-CH" altLang="en-US" dirty="0" err="1" smtClean="0"/>
              <a:t>average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price</a:t>
            </a:r>
            <a:r>
              <a:rPr lang="fr-CH" altLang="en-US" dirty="0" smtClean="0"/>
              <a:t> of «</a:t>
            </a:r>
            <a:r>
              <a:rPr lang="fr-CH" altLang="en-US" dirty="0" err="1" smtClean="0"/>
              <a:t>homogeneous</a:t>
            </a:r>
            <a:r>
              <a:rPr lang="fr-CH" altLang="en-US" dirty="0" smtClean="0"/>
              <a:t>» </a:t>
            </a:r>
            <a:r>
              <a:rPr lang="fr-CH" altLang="en-US" dirty="0" err="1" smtClean="0"/>
              <a:t>dwelling</a:t>
            </a:r>
            <a:r>
              <a:rPr lang="fr-CH" altLang="en-US" dirty="0" smtClean="0"/>
              <a:t> types</a:t>
            </a:r>
          </a:p>
          <a:p>
            <a:pPr eaLnBrk="1" hangingPunct="1"/>
            <a:endParaRPr lang="fr-CH" altLang="en-US" dirty="0"/>
          </a:p>
          <a:p>
            <a:pPr eaLnBrk="1" hangingPunct="1"/>
            <a:r>
              <a:rPr lang="fr-CH" altLang="en-US" dirty="0" smtClean="0"/>
              <a:t>+ </a:t>
            </a:r>
            <a:r>
              <a:rPr lang="fr-CH" altLang="en-US" dirty="0" err="1" smtClean="0"/>
              <a:t>Allows</a:t>
            </a:r>
            <a:r>
              <a:rPr lang="fr-CH" altLang="en-US" dirty="0" smtClean="0"/>
              <a:t> new </a:t>
            </a:r>
            <a:r>
              <a:rPr lang="fr-CH" altLang="en-US" dirty="0" err="1" smtClean="0"/>
              <a:t>dwellings</a:t>
            </a:r>
            <a:r>
              <a:rPr lang="fr-CH" altLang="en-US" dirty="0" smtClean="0"/>
              <a:t> (new to the </a:t>
            </a:r>
            <a:r>
              <a:rPr lang="fr-CH" altLang="en-US" dirty="0" err="1" smtClean="0"/>
              <a:t>market</a:t>
            </a:r>
            <a:r>
              <a:rPr lang="fr-CH" altLang="en-US" dirty="0" smtClean="0"/>
              <a:t> or new to the </a:t>
            </a:r>
            <a:r>
              <a:rPr lang="fr-CH" altLang="en-US" dirty="0" err="1" smtClean="0"/>
              <a:t>sample</a:t>
            </a:r>
            <a:r>
              <a:rPr lang="fr-CH" altLang="en-US" dirty="0" smtClean="0"/>
              <a:t>) to enter the cluster at </a:t>
            </a:r>
            <a:r>
              <a:rPr lang="fr-CH" altLang="en-US" dirty="0" err="1" smtClean="0"/>
              <a:t>any</a:t>
            </a:r>
            <a:r>
              <a:rPr lang="fr-CH" altLang="en-US" dirty="0" smtClean="0"/>
              <a:t> time</a:t>
            </a:r>
          </a:p>
          <a:p>
            <a:pPr eaLnBrk="1" hangingPunct="1"/>
            <a:endParaRPr lang="fr-CH" altLang="en-US" dirty="0"/>
          </a:p>
          <a:p>
            <a:pPr marL="342900" indent="-342900" eaLnBrk="1" hangingPunct="1">
              <a:buFontTx/>
              <a:buChar char="-"/>
            </a:pPr>
            <a:r>
              <a:rPr lang="fr-CH" altLang="en-US" dirty="0" err="1" smtClean="0"/>
              <a:t>Homogeneity</a:t>
            </a:r>
            <a:r>
              <a:rPr lang="fr-CH" altLang="en-US" dirty="0" smtClean="0"/>
              <a:t> of the </a:t>
            </a:r>
            <a:r>
              <a:rPr lang="fr-CH" altLang="en-US" dirty="0" err="1" smtClean="0"/>
              <a:t>cells</a:t>
            </a:r>
            <a:r>
              <a:rPr lang="fr-CH" altLang="en-US" dirty="0" smtClean="0"/>
              <a:t> ?</a:t>
            </a:r>
          </a:p>
          <a:p>
            <a:pPr marL="342900" indent="-342900" eaLnBrk="1" hangingPunct="1">
              <a:buFontTx/>
              <a:buChar char="-"/>
            </a:pPr>
            <a:r>
              <a:rPr lang="fr-CH" altLang="en-US" dirty="0" err="1" smtClean="0"/>
              <a:t>Quality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differences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inside</a:t>
            </a:r>
            <a:r>
              <a:rPr lang="fr-CH" altLang="en-US" dirty="0" smtClean="0"/>
              <a:t> the </a:t>
            </a:r>
            <a:r>
              <a:rPr lang="fr-CH" altLang="en-US" dirty="0" err="1" smtClean="0"/>
              <a:t>cells</a:t>
            </a:r>
            <a:r>
              <a:rPr lang="fr-CH" altLang="en-US" dirty="0" smtClean="0"/>
              <a:t> ?</a:t>
            </a:r>
          </a:p>
          <a:p>
            <a:pPr eaLnBrk="1" hangingPunct="1"/>
            <a:endParaRPr lang="fr-CH" altLang="en-US" dirty="0" smtClean="0"/>
          </a:p>
          <a:p>
            <a:pPr eaLnBrk="1" hangingPunct="1"/>
            <a:endParaRPr lang="fr-CH" altLang="en-US" dirty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4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33400" algn="l"/>
              </a:tabLst>
            </a:pPr>
            <a:r>
              <a:rPr lang="fr-CH" dirty="0" smtClean="0"/>
              <a:t>An </a:t>
            </a:r>
            <a:r>
              <a:rPr lang="fr-CH" dirty="0" err="1" smtClean="0"/>
              <a:t>example</a:t>
            </a:r>
            <a:r>
              <a:rPr lang="fr-CH" dirty="0" smtClean="0"/>
              <a:t> of stratification of </a:t>
            </a:r>
            <a:r>
              <a:rPr lang="fr-CH" dirty="0" err="1" smtClean="0"/>
              <a:t>rented</a:t>
            </a:r>
            <a:r>
              <a:rPr lang="fr-CH" dirty="0" smtClean="0"/>
              <a:t> </a:t>
            </a:r>
            <a:r>
              <a:rPr lang="fr-CH" dirty="0" err="1" smtClean="0"/>
              <a:t>dwellings</a:t>
            </a:r>
            <a:endParaRPr lang="fr-CH" b="0" dirty="0">
              <a:solidFill>
                <a:srgbClr val="4D4D4D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27482"/>
            <a:ext cx="7462838" cy="3564434"/>
          </a:xfrm>
        </p:spPr>
        <p:txBody>
          <a:bodyPr/>
          <a:lstStyle/>
          <a:p>
            <a:pPr marL="400050" indent="-400050"/>
            <a:endParaRPr lang="fr-CH" dirty="0" smtClean="0"/>
          </a:p>
          <a:p>
            <a:pPr marL="400050" indent="-400050"/>
            <a:endParaRPr lang="fr-CH" dirty="0" smtClean="0"/>
          </a:p>
        </p:txBody>
      </p:sp>
      <p:sp>
        <p:nvSpPr>
          <p:cNvPr id="219" name="ZoneTexte 218"/>
          <p:cNvSpPr txBox="1"/>
          <p:nvPr/>
        </p:nvSpPr>
        <p:spPr>
          <a:xfrm>
            <a:off x="6523855" y="4717593"/>
            <a:ext cx="1008112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CH" sz="1600" dirty="0" err="1" smtClean="0">
                <a:latin typeface="Arial" pitchFamily="34" charset="0"/>
                <a:cs typeface="Arial" pitchFamily="34" charset="0"/>
              </a:rPr>
              <a:t>rooms</a:t>
            </a:r>
            <a:endParaRPr lang="fr-CH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2011 </a:t>
            </a: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950.-</a:t>
            </a: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ZoneTexte 219"/>
          <p:cNvSpPr txBox="1"/>
          <p:nvPr/>
        </p:nvSpPr>
        <p:spPr>
          <a:xfrm>
            <a:off x="7605042" y="4338099"/>
            <a:ext cx="108012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fr-CH" sz="1600" dirty="0" err="1" smtClean="0">
                <a:latin typeface="Arial" pitchFamily="34" charset="0"/>
                <a:cs typeface="Arial" pitchFamily="34" charset="0"/>
              </a:rPr>
              <a:t>rooms</a:t>
            </a:r>
            <a:endParaRPr lang="fr-CH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1995</a:t>
            </a: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1’450.-</a:t>
            </a: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ZoneTexte 220"/>
          <p:cNvSpPr txBox="1"/>
          <p:nvPr/>
        </p:nvSpPr>
        <p:spPr>
          <a:xfrm>
            <a:off x="4344645" y="4990804"/>
            <a:ext cx="108012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fr-CH" sz="1600" dirty="0" err="1" smtClean="0">
                <a:latin typeface="Arial" pitchFamily="34" charset="0"/>
                <a:cs typeface="Arial" pitchFamily="34" charset="0"/>
              </a:rPr>
              <a:t>rooms</a:t>
            </a:r>
            <a:endParaRPr lang="fr-CH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2017</a:t>
            </a: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2’800.-</a:t>
            </a: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ZoneTexte 221"/>
          <p:cNvSpPr txBox="1"/>
          <p:nvPr/>
        </p:nvSpPr>
        <p:spPr>
          <a:xfrm>
            <a:off x="2966852" y="5101733"/>
            <a:ext cx="1008112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fr-CH" sz="1600" dirty="0" err="1" smtClean="0">
                <a:latin typeface="Arial" pitchFamily="34" charset="0"/>
                <a:cs typeface="Arial" pitchFamily="34" charset="0"/>
              </a:rPr>
              <a:t>rooms</a:t>
            </a:r>
            <a:endParaRPr lang="fr-CH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1990</a:t>
            </a:r>
          </a:p>
          <a:p>
            <a:r>
              <a:rPr lang="fr-CH" sz="1600" dirty="0" smtClean="0">
                <a:latin typeface="Arial" pitchFamily="34" charset="0"/>
                <a:cs typeface="Arial" pitchFamily="34" charset="0"/>
              </a:rPr>
              <a:t>850.-</a:t>
            </a: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7" name="Tabel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15958"/>
              </p:ext>
            </p:extLst>
          </p:nvPr>
        </p:nvGraphicFramePr>
        <p:xfrm>
          <a:off x="1272631" y="2734383"/>
          <a:ext cx="6090285" cy="17678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283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nb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4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5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6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rooms</a:t>
                      </a:r>
                      <a:endParaRPr lang="de-CH" sz="11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Arial"/>
                        </a:rPr>
                        <a:t>0-5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Arial"/>
                        </a:rPr>
                        <a:t>years old</a:t>
                      </a: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Arial"/>
                        </a:rPr>
                        <a:t>6-10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Arial"/>
                        </a:rPr>
                        <a:t>years</a:t>
                      </a:r>
                      <a:r>
                        <a:rPr lang="en-US" sz="1200" baseline="0" dirty="0" smtClean="0">
                          <a:latin typeface="Arial"/>
                          <a:ea typeface="Times New Roman"/>
                          <a:cs typeface="Arial"/>
                        </a:rPr>
                        <a:t> old</a:t>
                      </a: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2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2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Arial"/>
                        </a:rPr>
                        <a:t>11-20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Arial"/>
                        </a:rPr>
                        <a:t>years</a:t>
                      </a:r>
                      <a:r>
                        <a:rPr lang="en-US" sz="1200" baseline="0" dirty="0" smtClean="0">
                          <a:latin typeface="Arial"/>
                          <a:ea typeface="Times New Roman"/>
                          <a:cs typeface="Arial"/>
                        </a:rPr>
                        <a:t> old</a:t>
                      </a: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Arial"/>
                        </a:rPr>
                        <a:t>+ 20 years old </a:t>
                      </a:r>
                      <a:r>
                        <a:rPr lang="en-US" sz="1200" dirty="0" err="1">
                          <a:latin typeface="Arial"/>
                          <a:ea typeface="Times New Roman"/>
                          <a:cs typeface="Arial"/>
                        </a:rPr>
                        <a:t>ans</a:t>
                      </a: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30" name="Gerade Verbindung mit Pfeil 229"/>
          <p:cNvCxnSpPr/>
          <p:nvPr/>
        </p:nvCxnSpPr>
        <p:spPr bwMode="auto">
          <a:xfrm flipV="1">
            <a:off x="3627839" y="4475980"/>
            <a:ext cx="648072" cy="605963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3" name="Gerade Verbindung mit Pfeil 232"/>
          <p:cNvCxnSpPr/>
          <p:nvPr/>
        </p:nvCxnSpPr>
        <p:spPr bwMode="auto">
          <a:xfrm flipV="1">
            <a:off x="4831030" y="3417500"/>
            <a:ext cx="1968192" cy="1585684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6" name="Gerade Verbindung mit Pfeil 235"/>
          <p:cNvCxnSpPr/>
          <p:nvPr/>
        </p:nvCxnSpPr>
        <p:spPr bwMode="auto">
          <a:xfrm flipH="1" flipV="1">
            <a:off x="3975071" y="3751883"/>
            <a:ext cx="2541251" cy="1052244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0" name="Gerade Verbindung mit Pfeil 239"/>
          <p:cNvCxnSpPr/>
          <p:nvPr/>
        </p:nvCxnSpPr>
        <p:spPr bwMode="auto">
          <a:xfrm flipH="1" flipV="1">
            <a:off x="5664966" y="4327964"/>
            <a:ext cx="1980358" cy="316423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Textfeld 243"/>
          <p:cNvSpPr txBox="1"/>
          <p:nvPr/>
        </p:nvSpPr>
        <p:spPr>
          <a:xfrm>
            <a:off x="3440843" y="3472183"/>
            <a:ext cx="534121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itchFamily="34" charset="0"/>
                <a:cs typeface="Arial" pitchFamily="34" charset="0"/>
              </a:rPr>
              <a:t>950.-</a:t>
            </a:r>
            <a:endParaRPr lang="de-CH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4238817" y="4202030"/>
            <a:ext cx="534121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itchFamily="34" charset="0"/>
                <a:cs typeface="Arial" pitchFamily="34" charset="0"/>
              </a:rPr>
              <a:t>850.-</a:t>
            </a:r>
            <a:endParaRPr lang="de-CH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5017032" y="4209177"/>
            <a:ext cx="647934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itchFamily="34" charset="0"/>
                <a:cs typeface="Arial" pitchFamily="34" charset="0"/>
              </a:rPr>
              <a:t>1‘450.-</a:t>
            </a:r>
            <a:endParaRPr lang="de-CH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6652937" y="3140501"/>
            <a:ext cx="696024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itchFamily="34" charset="0"/>
                <a:cs typeface="Arial" pitchFamily="34" charset="0"/>
              </a:rPr>
              <a:t>2‘800.- </a:t>
            </a:r>
            <a:endParaRPr lang="de-CH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9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  <p:bldP spid="221" grpId="0" animBg="1"/>
      <p:bldP spid="222" grpId="0" animBg="1"/>
      <p:bldP spid="244" grpId="0" animBg="1"/>
      <p:bldP spid="245" grpId="0" animBg="1"/>
      <p:bldP spid="246" grpId="0" animBg="1"/>
      <p:bldP spid="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en-US" dirty="0" smtClean="0"/>
              <a:t>Stratification</a:t>
            </a:r>
            <a:endParaRPr lang="en-US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fr-CH" altLang="en-US" sz="1900" dirty="0" smtClean="0"/>
          </a:p>
          <a:p>
            <a:pPr eaLnBrk="1" hangingPunct="1"/>
            <a:endParaRPr lang="fr-CH" altLang="en-US" sz="1900" dirty="0" smtClean="0"/>
          </a:p>
          <a:p>
            <a:pPr eaLnBrk="1" hangingPunct="1"/>
            <a:endParaRPr lang="fr-CH" altLang="en-US" sz="1900" dirty="0" smtClean="0"/>
          </a:p>
          <a:p>
            <a:pPr eaLnBrk="1" hangingPunct="1"/>
            <a:endParaRPr lang="en-US" altLang="en-US" sz="1900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259633" y="2133600"/>
            <a:ext cx="7498606" cy="2519536"/>
          </a:xfrm>
        </p:spPr>
        <p:txBody>
          <a:bodyPr/>
          <a:lstStyle/>
          <a:p>
            <a:pPr lvl="1">
              <a:buClr>
                <a:srgbClr val="404040"/>
              </a:buClr>
            </a:pPr>
            <a:r>
              <a:rPr lang="en-US" altLang="en-US" sz="2400" dirty="0"/>
              <a:t>Stratification of </a:t>
            </a:r>
            <a:r>
              <a:rPr lang="en-US" altLang="en-US" sz="2400" dirty="0" smtClean="0"/>
              <a:t>rented dwellings </a:t>
            </a:r>
            <a:r>
              <a:rPr lang="en-US" altLang="en-US" sz="2400" dirty="0"/>
              <a:t>according to the major </a:t>
            </a:r>
            <a:r>
              <a:rPr lang="en-US" altLang="en-US" sz="2400" dirty="0" smtClean="0"/>
              <a:t>rent-determining </a:t>
            </a:r>
            <a:r>
              <a:rPr lang="en-US" altLang="en-US" sz="2400" dirty="0"/>
              <a:t>characteristics</a:t>
            </a:r>
          </a:p>
          <a:p>
            <a:pPr lvl="1">
              <a:buClr>
                <a:srgbClr val="404040"/>
              </a:buClr>
            </a:pPr>
            <a:r>
              <a:rPr lang="fr-CH" altLang="en-US" sz="2400" dirty="0"/>
              <a:t>Data </a:t>
            </a:r>
            <a:r>
              <a:rPr lang="fr-CH" altLang="en-US" sz="2400" dirty="0" err="1"/>
              <a:t>need</a:t>
            </a:r>
            <a:r>
              <a:rPr lang="fr-CH" altLang="en-US" sz="2400" dirty="0"/>
              <a:t> : </a:t>
            </a:r>
            <a:r>
              <a:rPr lang="fr-CH" altLang="en-US" sz="2400" dirty="0" err="1" smtClean="0"/>
              <a:t>rent</a:t>
            </a:r>
            <a:r>
              <a:rPr lang="fr-CH" altLang="en-US" sz="2400" dirty="0" smtClean="0"/>
              <a:t> </a:t>
            </a:r>
            <a:r>
              <a:rPr lang="fr-CH" altLang="en-US" sz="2400" dirty="0"/>
              <a:t>and the </a:t>
            </a:r>
            <a:r>
              <a:rPr lang="fr-CH" altLang="en-US" sz="2400" dirty="0" err="1" smtClean="0"/>
              <a:t>characteristics</a:t>
            </a:r>
            <a:r>
              <a:rPr lang="fr-CH" altLang="en-US" sz="2400" dirty="0" smtClean="0"/>
              <a:t> </a:t>
            </a:r>
            <a:r>
              <a:rPr lang="fr-CH" altLang="en-US" sz="2400" dirty="0" err="1"/>
              <a:t>used</a:t>
            </a:r>
            <a:r>
              <a:rPr lang="fr-CH" altLang="en-US" sz="2400" dirty="0"/>
              <a:t> for stratification </a:t>
            </a:r>
          </a:p>
          <a:p>
            <a:pPr lvl="1">
              <a:buClr>
                <a:srgbClr val="404040"/>
              </a:buClr>
            </a:pPr>
            <a:r>
              <a:rPr lang="fr-CH" altLang="en-US" sz="2400" dirty="0"/>
              <a:t>Can </a:t>
            </a:r>
            <a:r>
              <a:rPr lang="fr-CH" altLang="en-US" sz="2400" dirty="0" err="1"/>
              <a:t>be</a:t>
            </a:r>
            <a:r>
              <a:rPr lang="fr-CH" altLang="en-US" sz="2400" dirty="0"/>
              <a:t> </a:t>
            </a:r>
            <a:r>
              <a:rPr lang="fr-CH" altLang="en-US" sz="2400" dirty="0" err="1"/>
              <a:t>combined</a:t>
            </a:r>
            <a:r>
              <a:rPr lang="fr-CH" altLang="en-US" sz="2400" dirty="0"/>
              <a:t> </a:t>
            </a:r>
            <a:r>
              <a:rPr lang="fr-CH" altLang="en-US" sz="2400" dirty="0" err="1"/>
              <a:t>with</a:t>
            </a:r>
            <a:r>
              <a:rPr lang="fr-CH" altLang="en-US" sz="2400" dirty="0"/>
              <a:t> </a:t>
            </a:r>
            <a:r>
              <a:rPr lang="fr-CH" altLang="en-US" sz="2400" dirty="0" err="1"/>
              <a:t>other</a:t>
            </a:r>
            <a:r>
              <a:rPr lang="fr-CH" altLang="en-US" sz="2400" dirty="0"/>
              <a:t> </a:t>
            </a:r>
            <a:r>
              <a:rPr lang="fr-CH" altLang="en-US" sz="2400" dirty="0" err="1" smtClean="0"/>
              <a:t>methods</a:t>
            </a:r>
            <a:r>
              <a:rPr lang="fr-CH" altLang="en-US" sz="2400" dirty="0" smtClean="0"/>
              <a:t> (</a:t>
            </a:r>
            <a:r>
              <a:rPr lang="fr-CH" altLang="en-US" sz="2400" dirty="0" err="1" smtClean="0"/>
              <a:t>hedonics</a:t>
            </a:r>
            <a:r>
              <a:rPr lang="fr-CH" altLang="en-US" sz="2400" dirty="0" smtClean="0"/>
              <a:t>)</a:t>
            </a:r>
            <a:endParaRPr lang="fr-CH" altLang="en-US" sz="2400" dirty="0"/>
          </a:p>
          <a:p>
            <a:pPr lvl="1">
              <a:buClr>
                <a:srgbClr val="404040"/>
              </a:buClr>
            </a:pPr>
            <a:r>
              <a:rPr lang="fr-CH" altLang="en-US" sz="2400" dirty="0" err="1"/>
              <a:t>Quality</a:t>
            </a:r>
            <a:r>
              <a:rPr lang="fr-CH" altLang="en-US" sz="2400" dirty="0"/>
              <a:t> control </a:t>
            </a:r>
            <a:r>
              <a:rPr lang="fr-CH" altLang="en-US" sz="2400" dirty="0" err="1"/>
              <a:t>limited</a:t>
            </a:r>
            <a:r>
              <a:rPr lang="fr-CH" altLang="en-US" sz="2400" dirty="0"/>
              <a:t> to the </a:t>
            </a:r>
            <a:r>
              <a:rPr lang="fr-CH" altLang="en-US" sz="2400" dirty="0" err="1" smtClean="0"/>
              <a:t>characteristics</a:t>
            </a:r>
            <a:r>
              <a:rPr lang="fr-CH" altLang="en-US" sz="2400" dirty="0" smtClean="0"/>
              <a:t> </a:t>
            </a:r>
            <a:r>
              <a:rPr lang="fr-CH" altLang="en-US" sz="2400" dirty="0" err="1"/>
              <a:t>used</a:t>
            </a:r>
            <a:r>
              <a:rPr lang="fr-CH" altLang="en-US" sz="2400" dirty="0"/>
              <a:t> for stratification</a:t>
            </a:r>
            <a:endParaRPr lang="en-US" alt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8669337" cy="822325"/>
          </a:xfrm>
        </p:spPr>
        <p:txBody>
          <a:bodyPr/>
          <a:lstStyle/>
          <a:p>
            <a:r>
              <a:rPr lang="en-US" altLang="en-US"/>
              <a:t>Stratification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06475" y="1916113"/>
            <a:ext cx="8029575" cy="4525962"/>
          </a:xfrm>
        </p:spPr>
        <p:txBody>
          <a:bodyPr/>
          <a:lstStyle/>
          <a:p>
            <a:pPr lvl="1">
              <a:buClr>
                <a:srgbClr val="404040"/>
              </a:buClr>
              <a:defRPr/>
            </a:pPr>
            <a:endParaRPr lang="en-US" altLang="en-US" sz="2400" dirty="0"/>
          </a:p>
          <a:p>
            <a:pPr lvl="1">
              <a:buClr>
                <a:srgbClr val="404040"/>
              </a:buClr>
              <a:defRPr/>
            </a:pPr>
            <a:r>
              <a:rPr lang="en-US" altLang="en-US" sz="2400" dirty="0"/>
              <a:t>  The cells or </a:t>
            </a:r>
            <a:r>
              <a:rPr lang="en-US" altLang="en-US" sz="2400" dirty="0" err="1"/>
              <a:t>stata</a:t>
            </a:r>
            <a:r>
              <a:rPr lang="en-US" altLang="en-US" sz="2400" dirty="0"/>
              <a:t> must be as homogeneous as possible</a:t>
            </a:r>
          </a:p>
          <a:p>
            <a:pPr lvl="1">
              <a:buClr>
                <a:srgbClr val="404040"/>
              </a:buClr>
              <a:defRPr/>
            </a:pPr>
            <a:r>
              <a:rPr lang="en-GB" sz="2400" dirty="0"/>
              <a:t>  Sufficient number of observations in each cell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No control for quality change within strata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Effect of renovations and depreciation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Weights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dirty="0"/>
          </a:p>
          <a:p>
            <a:pPr lvl="1">
              <a:buClr>
                <a:srgbClr val="404040"/>
              </a:buClr>
              <a:defRPr/>
            </a:pPr>
            <a:endParaRPr lang="en-US" altLang="en-US" sz="2400" dirty="0"/>
          </a:p>
          <a:p>
            <a:pPr lvl="1">
              <a:buClr>
                <a:srgbClr val="404040"/>
              </a:buClr>
              <a:defRPr/>
            </a:pPr>
            <a:endParaRPr lang="en-US" altLang="en-US" sz="1200" dirty="0"/>
          </a:p>
          <a:p>
            <a:pPr lvl="1">
              <a:buClr>
                <a:srgbClr val="404040"/>
              </a:buClr>
              <a:defRPr/>
            </a:pPr>
            <a:endParaRPr lang="en-US" altLang="en-US" sz="2400" dirty="0"/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9988" y="6553200"/>
            <a:ext cx="457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63F174A-CDF9-4BF9-8959-CD240A7A4EFE}" type="slidenum">
              <a:rPr lang="en-US" altLang="en-US">
                <a:solidFill>
                  <a:srgbClr val="59595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hteck 57"/>
          <p:cNvSpPr/>
          <p:nvPr/>
        </p:nvSpPr>
        <p:spPr bwMode="auto">
          <a:xfrm>
            <a:off x="1115616" y="4437112"/>
            <a:ext cx="7704856" cy="1152128"/>
          </a:xfrm>
          <a:prstGeom prst="rect">
            <a:avLst/>
          </a:prstGeom>
          <a:solidFill>
            <a:srgbClr val="D0D8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200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de-CH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200" dirty="0" err="1" smtClean="0">
                <a:latin typeface="Arial" pitchFamily="34" charset="0"/>
                <a:cs typeface="Arial" pitchFamily="34" charset="0"/>
              </a:rPr>
              <a:t>period</a:t>
            </a:r>
            <a:endParaRPr kumimoji="0" lang="de-C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1115616" y="3212976"/>
            <a:ext cx="7704856" cy="1152128"/>
          </a:xfrm>
          <a:prstGeom prst="rect">
            <a:avLst/>
          </a:prstGeom>
          <a:solidFill>
            <a:srgbClr val="D0D8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dirty="0" smtClean="0">
              <a:latin typeface="Arial" pitchFamily="34" charset="0"/>
              <a:cs typeface="Arial" pitchFamily="34" charset="0"/>
            </a:endParaRPr>
          </a:p>
          <a:p>
            <a:r>
              <a:rPr lang="de-CH" sz="2800" dirty="0">
                <a:latin typeface="Arial" pitchFamily="34" charset="0"/>
                <a:cs typeface="Arial" pitchFamily="34" charset="0"/>
              </a:rPr>
              <a:t>T-1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Previous</a:t>
            </a:r>
            <a:r>
              <a:rPr kumimoji="0" lang="de-C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CH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period</a:t>
            </a:r>
            <a:endParaRPr kumimoji="0" lang="de-C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Hedonic</a:t>
            </a:r>
            <a:r>
              <a:rPr lang="fr-CH" dirty="0" smtClean="0"/>
              <a:t> </a:t>
            </a:r>
            <a:r>
              <a:rPr lang="fr-CH" dirty="0" err="1" smtClean="0"/>
              <a:t>regression</a:t>
            </a:r>
            <a:r>
              <a:rPr lang="fr-CH" dirty="0" smtClean="0"/>
              <a:t> to </a:t>
            </a:r>
            <a:r>
              <a:rPr lang="fr-CH" dirty="0" err="1" smtClean="0"/>
              <a:t>quality</a:t>
            </a:r>
            <a:r>
              <a:rPr lang="fr-CH" dirty="0" smtClean="0"/>
              <a:t> </a:t>
            </a:r>
            <a:r>
              <a:rPr lang="fr-CH" dirty="0" err="1" smtClean="0"/>
              <a:t>adjust</a:t>
            </a:r>
            <a:r>
              <a:rPr lang="fr-CH" dirty="0" smtClean="0"/>
              <a:t> the non </a:t>
            </a:r>
            <a:r>
              <a:rPr lang="fr-CH" dirty="0" err="1" smtClean="0"/>
              <a:t>matched</a:t>
            </a:r>
            <a:r>
              <a:rPr lang="fr-CH" dirty="0" smtClean="0"/>
              <a:t> observations</a:t>
            </a:r>
            <a:endParaRPr lang="en-US" dirty="0"/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H"/>
          </a:p>
        </p:txBody>
      </p:sp>
      <p:sp>
        <p:nvSpPr>
          <p:cNvPr id="329736" name="Rectangle 8"/>
          <p:cNvSpPr>
            <a:spLocks noChangeArrowheads="1"/>
          </p:cNvSpPr>
          <p:nvPr/>
        </p:nvSpPr>
        <p:spPr bwMode="auto"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H"/>
          </a:p>
        </p:txBody>
      </p:sp>
      <p:sp>
        <p:nvSpPr>
          <p:cNvPr id="329737" name="Rectangle 9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H"/>
          </a:p>
        </p:txBody>
      </p:sp>
      <p:sp>
        <p:nvSpPr>
          <p:cNvPr id="329738" name="Rectangle 10"/>
          <p:cNvSpPr>
            <a:spLocks noChangeArrowheads="1"/>
          </p:cNvSpPr>
          <p:nvPr/>
        </p:nvSpPr>
        <p:spPr bwMode="auto"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H"/>
          </a:p>
        </p:txBody>
      </p:sp>
      <p:sp>
        <p:nvSpPr>
          <p:cNvPr id="329739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H"/>
          </a:p>
        </p:txBody>
      </p:sp>
      <p:sp>
        <p:nvSpPr>
          <p:cNvPr id="53" name="Abgerundetes Rechteck 52"/>
          <p:cNvSpPr/>
          <p:nvPr/>
        </p:nvSpPr>
        <p:spPr bwMode="auto">
          <a:xfrm>
            <a:off x="2772200" y="3356992"/>
            <a:ext cx="1800000" cy="864096"/>
          </a:xfrm>
          <a:prstGeom prst="roundRect">
            <a:avLst/>
          </a:prstGeom>
          <a:solidFill>
            <a:srgbClr val="4F81BD">
              <a:alpha val="75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54" name="Abgerundetes Rechteck 53"/>
          <p:cNvSpPr/>
          <p:nvPr/>
        </p:nvSpPr>
        <p:spPr bwMode="auto">
          <a:xfrm>
            <a:off x="4644208" y="3356992"/>
            <a:ext cx="1800000" cy="86409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55" name="Abgerundetes Rechteck 54"/>
          <p:cNvSpPr/>
          <p:nvPr/>
        </p:nvSpPr>
        <p:spPr bwMode="auto">
          <a:xfrm>
            <a:off x="4716216" y="4581128"/>
            <a:ext cx="1800000" cy="86409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56" name="Abgerundetes Rechteck 55"/>
          <p:cNvSpPr/>
          <p:nvPr/>
        </p:nvSpPr>
        <p:spPr bwMode="auto">
          <a:xfrm>
            <a:off x="6588224" y="4581128"/>
            <a:ext cx="1800000" cy="864096"/>
          </a:xfrm>
          <a:prstGeom prst="roundRect">
            <a:avLst/>
          </a:prstGeom>
          <a:solidFill>
            <a:srgbClr val="4F81BD">
              <a:alpha val="75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 rot="20953354">
            <a:off x="3262438" y="2728874"/>
            <a:ext cx="11757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Only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T-1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 rot="20953354">
            <a:off x="4763024" y="2733121"/>
            <a:ext cx="12186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T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T-1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 rot="20953354">
            <a:off x="7064188" y="2741058"/>
            <a:ext cx="91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Only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67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Bund DE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514</Words>
  <Application>Microsoft Office PowerPoint</Application>
  <PresentationFormat>Affichage à l'écran (4:3)</PresentationFormat>
  <Paragraphs>123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</vt:lpstr>
      <vt:lpstr>Times New Roman</vt:lpstr>
      <vt:lpstr>Wingdings</vt:lpstr>
      <vt:lpstr>CD Bund DE</vt:lpstr>
      <vt:lpstr> Rented dwellings  </vt:lpstr>
      <vt:lpstr>Rented dwellings</vt:lpstr>
      <vt:lpstr>Need of a constant quality index</vt:lpstr>
      <vt:lpstr>Methodology</vt:lpstr>
      <vt:lpstr>Methodology</vt:lpstr>
      <vt:lpstr>An example of stratification of rented dwellings</vt:lpstr>
      <vt:lpstr>Stratification</vt:lpstr>
      <vt:lpstr>Stratification</vt:lpstr>
      <vt:lpstr>Hedonic regression to quality adjust the non matched observations</vt:lpstr>
      <vt:lpstr>Hedonic regressions</vt:lpstr>
      <vt:lpstr>Hedonic regressions</vt:lpstr>
      <vt:lpstr>Summary</vt:lpstr>
    </vt:vector>
  </TitlesOfParts>
  <Company>IDZ-EDI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collection with scanner data for the Swiss (H)CPI</dc:title>
  <dc:creator>Reto Müller</dc:creator>
  <cp:lastModifiedBy>Becker Vermeulen Corinne BFS</cp:lastModifiedBy>
  <cp:revision>140</cp:revision>
  <cp:lastPrinted>2019-07-09T09:55:12Z</cp:lastPrinted>
  <dcterms:created xsi:type="dcterms:W3CDTF">2009-05-25T13:05:52Z</dcterms:created>
  <dcterms:modified xsi:type="dcterms:W3CDTF">2019-07-11T08:03:19Z</dcterms:modified>
</cp:coreProperties>
</file>