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8"/>
  </p:notesMasterIdLst>
  <p:sldIdLst>
    <p:sldId id="371" r:id="rId2"/>
    <p:sldId id="350" r:id="rId3"/>
    <p:sldId id="352" r:id="rId4"/>
    <p:sldId id="356" r:id="rId5"/>
    <p:sldId id="351" r:id="rId6"/>
    <p:sldId id="355" r:id="rId7"/>
    <p:sldId id="354" r:id="rId8"/>
    <p:sldId id="357" r:id="rId9"/>
    <p:sldId id="363" r:id="rId10"/>
    <p:sldId id="364" r:id="rId11"/>
    <p:sldId id="365" r:id="rId12"/>
    <p:sldId id="366" r:id="rId13"/>
    <p:sldId id="369" r:id="rId14"/>
    <p:sldId id="367" r:id="rId15"/>
    <p:sldId id="368" r:id="rId16"/>
    <p:sldId id="370" r:id="rId17"/>
  </p:sldIdLst>
  <p:sldSz cx="12192000" cy="6858000"/>
  <p:notesSz cx="6858000" cy="9144000"/>
  <p:embeddedFontLs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 Condensed" panose="020B0604020202020204" charset="0"/>
      <p:regular r:id="rId27"/>
      <p:bold r:id="rId28"/>
      <p:italic r:id="rId29"/>
      <p:boldItalic r:id="rId30"/>
    </p:embeddedFont>
    <p:embeddedFont>
      <p:font typeface="Open Sans Light" panose="020B0604020202020204" charset="0"/>
      <p:regular r:id="rId31"/>
      <p:italic r:id="rId32"/>
    </p:embeddedFont>
    <p:embeddedFont>
      <p:font typeface="Oswald" panose="020B0604020202020204" charset="0"/>
      <p:regular r:id="rId33"/>
      <p:bold r:id="rId34"/>
    </p:embeddedFont>
  </p:embeddedFontLst>
  <p:custDataLst>
    <p:tags r:id="rId35"/>
  </p:custDataLst>
  <p:defaultTextStyle>
    <a:defPPr>
      <a:defRPr lang="en-US">
        <a:effectLst/>
      </a:defRPr>
    </a:defPPr>
    <a:lvl1pPr marL="0" algn="l" defTabSz="228600" rtl="0" eaLnBrk="1" latinLnBrk="0" hangingPunct="1">
      <a:defRPr sz="9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5B7F82"/>
    <a:srgbClr val="274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29" autoAdjust="0"/>
  </p:normalViewPr>
  <p:slideViewPr>
    <p:cSldViewPr snapToGrid="0">
      <p:cViewPr varScale="1">
        <p:scale>
          <a:sx n="73" d="100"/>
          <a:sy n="73" d="100"/>
        </p:scale>
        <p:origin x="54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6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endParaRPr lang="nb-NO">
              <a:effectLst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fld id="{B22E95F9-D13B-424B-A6BA-44B5FFF4ADB5}" type="datetimeFigureOut">
              <a:rPr lang="nb-NO" smtClean="0">
                <a:effectLst/>
              </a:rPr>
              <a:t>29.08.2019</a:t>
            </a:fld>
            <a:endParaRPr lang="nb-NO">
              <a:effectLst/>
            </a:endParaRPr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endParaRPr lang="nb-NO">
              <a:effectLst/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86ED9B0F-3BA6-4EAA-9F6F-203CD75CB1F9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57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22288"/>
            <a:ext cx="9390018" cy="1015791"/>
          </a:xfrm>
          <a:ln>
            <a:noFill/>
          </a:ln>
          <a:effectLst/>
        </p:spPr>
        <p:txBody>
          <a:bodyPr anchor="b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>
                <a:effectLst/>
              </a:rPr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0991" y="3909549"/>
            <a:ext cx="9390018" cy="401648"/>
          </a:xfrm>
          <a:effectLst/>
        </p:spPr>
        <p:txBody>
          <a:bodyPr>
            <a:spAutoFit/>
          </a:bodyPr>
          <a:lstStyle>
            <a:lvl1pPr marL="0" indent="0" algn="ctr">
              <a:buNone/>
              <a:defRPr sz="1500" cap="all" spc="75" baseline="0">
                <a:effectLst/>
              </a:defRPr>
            </a:lvl1pPr>
            <a:lvl2pPr marL="457223" indent="0" algn="ctr">
              <a:buNone/>
              <a:defRPr sz="2000">
                <a:effectLst/>
              </a:defRPr>
            </a:lvl2pPr>
            <a:lvl3pPr marL="914446" indent="0" algn="ctr">
              <a:buNone/>
              <a:defRPr sz="1800">
                <a:effectLst/>
              </a:defRPr>
            </a:lvl3pPr>
            <a:lvl4pPr marL="1371669" indent="0" algn="ctr">
              <a:buNone/>
              <a:defRPr sz="1600">
                <a:effectLst/>
              </a:defRPr>
            </a:lvl4pPr>
            <a:lvl5pPr marL="1828891" indent="0" algn="ctr">
              <a:buNone/>
              <a:defRPr sz="1600">
                <a:effectLst/>
              </a:defRPr>
            </a:lvl5pPr>
            <a:lvl6pPr marL="2286114" indent="0" algn="ctr">
              <a:buNone/>
              <a:defRPr sz="1600">
                <a:effectLst/>
              </a:defRPr>
            </a:lvl6pPr>
            <a:lvl7pPr marL="2743337" indent="0" algn="ctr">
              <a:buNone/>
              <a:defRPr sz="1600">
                <a:effectLst/>
              </a:defRPr>
            </a:lvl7pPr>
            <a:lvl8pPr marL="3200560" indent="0" algn="ctr">
              <a:buNone/>
              <a:defRPr sz="1600">
                <a:effectLst/>
              </a:defRPr>
            </a:lvl8pPr>
            <a:lvl9pPr marL="3657783" indent="0" algn="ctr">
              <a:buNone/>
              <a:defRPr sz="1600">
                <a:effectLst/>
              </a:defRPr>
            </a:lvl9pPr>
          </a:lstStyle>
          <a:p>
            <a:r>
              <a:rPr lang="nb-NO" noProof="0">
                <a:effectLst/>
              </a:rPr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7078052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  <a:effectLst/>
        </p:spPr>
        <p:txBody>
          <a:bodyPr/>
          <a:lstStyle/>
          <a:p>
            <a:r>
              <a:rPr lang="nb-NO">
                <a:effectLst/>
              </a:rPr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  <a:effectLst/>
        </p:spPr>
        <p:txBody>
          <a:bodyPr>
            <a:spAutoFit/>
          </a:bodyPr>
          <a:lstStyle>
            <a:lvl1pPr marL="0" indent="0">
              <a:buNone/>
              <a:defRPr sz="1000" spc="50" baseline="0">
                <a:effectLst/>
                <a:latin typeface="+mn-lt"/>
              </a:defRPr>
            </a:lvl1pPr>
          </a:lstStyle>
          <a:p>
            <a:pPr lvl="0"/>
            <a:r>
              <a:rPr lang="nb-NO">
                <a:effectLst/>
              </a:rPr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  <a:effectLst/>
        </p:spPr>
        <p:txBody>
          <a:bodyPr lIns="648000" rIns="648000" anchor="ctr" anchorCtr="0"/>
          <a:lstStyle>
            <a:lvl1pPr marL="0" indent="0" algn="ctr">
              <a:buNone/>
              <a:defRPr>
                <a:effectLst/>
              </a:defRPr>
            </a:lvl1pPr>
          </a:lstStyle>
          <a:p>
            <a:pPr lvl="0"/>
            <a:r>
              <a:rPr lang="nb-NO">
                <a:effectLst/>
              </a:rPr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25509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nb-NO">
                <a:effectLst/>
              </a:rPr>
              <a:t>Klikk for å redigere tittelstil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93994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</p:spTree>
    <p:extLst>
      <p:ext uri="{BB962C8B-B14F-4D97-AF65-F5344CB8AC3E}">
        <p14:creationId xmlns:p14="http://schemas.microsoft.com/office/powerpoint/2010/main" val="419274657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nb-NO">
                <a:effectLst/>
              </a:rPr>
              <a:t>Agenda</a:t>
            </a:r>
            <a:endParaRPr lang="en-US">
              <a:effectLst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1B50D6-0810-4E43-928C-534B46A7A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  <a:effectLst/>
        </p:spPr>
        <p:txBody>
          <a:bodyPr lIns="91440" tIns="45720" rIns="91440" bIns="45720"/>
          <a:lstStyle>
            <a:lvl1pPr marL="0" marR="0" indent="0" algn="l" defTabSz="91444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defRPr>
                <a:effectLst/>
              </a:defRPr>
            </a:lvl1pPr>
          </a:lstStyle>
          <a:p>
            <a:pPr lvl="0"/>
            <a:r>
              <a:rPr lang="nb-NO" noProof="0">
                <a:effectLst/>
              </a:rPr>
              <a:t>Punkt én på agendaen i korte trekk</a:t>
            </a:r>
          </a:p>
          <a:p>
            <a:pPr lvl="0"/>
            <a:r>
              <a:rPr lang="nb-NO" noProof="0">
                <a:effectLst/>
              </a:rPr>
              <a:t>Punkt to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lang="nb-NO" noProof="0">
                <a:effectLst/>
              </a:rPr>
              <a:t>Punkt tre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lang="nb-NO" noProof="0">
                <a:effectLst/>
              </a:rPr>
              <a:t>Punkt fire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lang="nb-NO" noProof="0">
                <a:effectLst/>
              </a:rPr>
              <a:t>Punkt fem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900"/>
              </a:spcAft>
              <a:buClrTx/>
              <a:buSzTx/>
              <a:buFontTx/>
              <a:buNone/>
              <a:defRPr>
                <a:effectLst/>
              </a:defRPr>
            </a:pPr>
            <a:r>
              <a:rPr lang="nb-NO" noProof="0">
                <a:effectLst/>
              </a:rPr>
              <a:t>Punkt seks på agendaen i korte trekk</a:t>
            </a:r>
          </a:p>
          <a:p>
            <a:pPr lvl="0"/>
            <a:endParaRPr lang="nb-NO" noProof="0">
              <a:effectLst/>
            </a:endParaRPr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E2593EF-F9EB-40ED-942A-4879FA78B594}"/>
              </a:ext>
            </a:extLst>
          </p:cNvPr>
          <p:cNvCxnSpPr/>
          <p:nvPr userDrawn="1"/>
        </p:nvCxnSpPr>
        <p:spPr>
          <a:xfrm>
            <a:off x="1219359" y="2478704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6CA0932-605B-4E71-B8D3-C72AAAA4A91A}"/>
              </a:ext>
            </a:extLst>
          </p:cNvPr>
          <p:cNvCxnSpPr/>
          <p:nvPr userDrawn="1"/>
        </p:nvCxnSpPr>
        <p:spPr>
          <a:xfrm>
            <a:off x="1219359" y="5253391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DF21B92-9FD0-4B71-ACA2-7C1925BD0C2C}"/>
              </a:ext>
            </a:extLst>
          </p:cNvPr>
          <p:cNvCxnSpPr/>
          <p:nvPr userDrawn="1"/>
        </p:nvCxnSpPr>
        <p:spPr>
          <a:xfrm>
            <a:off x="1219359" y="3172376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1D61EF0-049D-489F-9607-DBC47717D8D1}"/>
              </a:ext>
            </a:extLst>
          </p:cNvPr>
          <p:cNvCxnSpPr/>
          <p:nvPr userDrawn="1"/>
        </p:nvCxnSpPr>
        <p:spPr>
          <a:xfrm>
            <a:off x="1219359" y="3866048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7BCC08-99D7-4973-9AB5-A63BAB7784DB}"/>
              </a:ext>
            </a:extLst>
          </p:cNvPr>
          <p:cNvCxnSpPr/>
          <p:nvPr userDrawn="1"/>
        </p:nvCxnSpPr>
        <p:spPr>
          <a:xfrm>
            <a:off x="1219359" y="4559720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13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32E95-11BD-4ACF-B5AD-A1CC4F0DB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  <a:effectLst/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7E41EB-05AD-44D6-997C-D31E1B44F1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5" y="1883484"/>
            <a:ext cx="7418289" cy="2786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3014747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rediger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10EA91D-3B36-4F01-BD03-074913EC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  <a:effectLst/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630018" y="2305881"/>
            <a:ext cx="8984972" cy="1709530"/>
          </a:xfrm>
          <a:ln>
            <a:noFill/>
          </a:ln>
          <a:effectLst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nb-NO" sz="10000" b="1" i="0" u="none" strike="noStrike" baseline="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>
                <a:effectLst/>
              </a:rPr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23591492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12192000" cy="1304784"/>
          </a:xfrm>
          <a:effectLst/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effectLst/>
                <a:latin typeface="Oswald" panose="02000503000000000000" pitchFamily="2" charset="0"/>
              </a:defRPr>
            </a:lvl1pPr>
          </a:lstStyle>
          <a:p>
            <a:r>
              <a:rPr lang="nb-NO">
                <a:effectLst/>
              </a:rPr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440000" y="6381328"/>
            <a:ext cx="4320480" cy="360000"/>
          </a:xfrm>
          <a:effectLst/>
        </p:spPr>
        <p:txBody>
          <a:bodyPr/>
          <a:lstStyle>
            <a:lvl1pPr algn="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>
              <a:effectLst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424000" y="6381328"/>
            <a:ext cx="1440000" cy="360000"/>
          </a:xfrm>
          <a:effectLst/>
        </p:spPr>
        <p:txBody>
          <a:bodyPr/>
          <a:lstStyle>
            <a:lvl1pPr algn="ct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3"/>
          </p:nvPr>
        </p:nvSpPr>
        <p:spPr>
          <a:xfrm>
            <a:off x="0" y="1530000"/>
            <a:ext cx="12192000" cy="4572000"/>
          </a:xfrm>
          <a:effectLst/>
        </p:spPr>
        <p:txBody>
          <a:bodyPr tIns="144000" bIns="72000"/>
          <a:lstStyle>
            <a:lvl1pPr marL="342900" indent="-342900">
              <a:buClr>
                <a:srgbClr val="999999"/>
              </a:buClr>
              <a:buFont typeface="Arial" panose="020B0604020202020204" pitchFamily="34" charset="0"/>
              <a:buChar char="•"/>
              <a:defRPr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999999"/>
              </a:buClr>
              <a:buFont typeface="Arial" panose="020B0604020202020204" pitchFamily="34" charset="0"/>
              <a:buChar char="•"/>
              <a:defRPr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>
                <a:effectLst/>
              </a:rPr>
              <a:t>Klikk for å redigere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9629070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0" y="180000"/>
            <a:ext cx="12192000" cy="1304784"/>
          </a:xfrm>
          <a:effectLst/>
        </p:spPr>
        <p:txBody>
          <a:bodyPr lIns="432000" rIns="432000" anchor="ctr" anchorCtr="0">
            <a:noAutofit/>
          </a:bodyPr>
          <a:lstStyle>
            <a:lvl1pPr algn="l">
              <a:defRPr sz="4000" b="0" baseline="0">
                <a:solidFill>
                  <a:schemeClr val="tx2"/>
                </a:solidFill>
                <a:effectLst/>
                <a:latin typeface="Oswald" panose="02000503000000000000" pitchFamily="2" charset="0"/>
              </a:defRPr>
            </a:lvl1pPr>
          </a:lstStyle>
          <a:p>
            <a:r>
              <a:rPr lang="nb-NO">
                <a:effectLst/>
              </a:rPr>
              <a:t>Klikk for å redigere tittelstil som kan gå over to linjer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440000" y="6381328"/>
            <a:ext cx="4320480" cy="360000"/>
          </a:xfrm>
          <a:effectLst/>
        </p:spPr>
        <p:txBody>
          <a:bodyPr/>
          <a:lstStyle>
            <a:lvl1pPr algn="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nb-NO">
              <a:effectLst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5424000" y="6381328"/>
            <a:ext cx="1440000" cy="360000"/>
          </a:xfrm>
          <a:effectLst/>
        </p:spPr>
        <p:txBody>
          <a:bodyPr/>
          <a:lstStyle>
            <a:lvl1pPr algn="ctr">
              <a:defRPr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35364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nb-NO">
                <a:effectLst/>
              </a:rPr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678517" y="1412875"/>
            <a:ext cx="9889067" cy="4608513"/>
          </a:xfrm>
          <a:effectLst/>
        </p:spPr>
        <p:txBody>
          <a:bodyPr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830282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nb-NO">
                <a:effectLst/>
              </a:rPr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678517" y="1412875"/>
            <a:ext cx="9889067" cy="4608513"/>
          </a:xfrm>
          <a:effectLst/>
        </p:spPr>
        <p:txBody>
          <a:bodyPr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208222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nb-NO" noProof="0">
                <a:effectLst/>
              </a:rPr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  <a:effectLst/>
        </p:spPr>
        <p:txBody>
          <a:bodyPr lIns="91440" tIns="45720" rIns="91440" bIns="45720"/>
          <a:lstStyle/>
          <a:p>
            <a:pPr lvl="0"/>
            <a:r>
              <a:rPr lang="nb-NO" noProof="0">
                <a:effectLst/>
              </a:rPr>
              <a:t>Rediger tekststiler i malen</a:t>
            </a:r>
          </a:p>
          <a:p>
            <a:pPr lvl="1"/>
            <a:r>
              <a:rPr lang="nb-NO" noProof="0">
                <a:effectLst/>
              </a:rPr>
              <a:t>Andre nivå</a:t>
            </a:r>
          </a:p>
          <a:p>
            <a:pPr lvl="2"/>
            <a:r>
              <a:rPr lang="nb-NO" noProof="0">
                <a:effectLst/>
              </a:rPr>
              <a:t>Tredje nivå</a:t>
            </a:r>
          </a:p>
          <a:p>
            <a:pPr lvl="3"/>
            <a:r>
              <a:rPr lang="nb-NO" noProof="0">
                <a:effectLst/>
              </a:rPr>
              <a:t>Fjerde nivå</a:t>
            </a:r>
          </a:p>
          <a:p>
            <a:pPr lvl="4"/>
            <a:r>
              <a:rPr lang="nb-NO" noProof="0">
                <a:effectLst/>
              </a:rPr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24208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nb-NO">
                <a:effectLst/>
              </a:rPr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678517" y="1412875"/>
            <a:ext cx="9889067" cy="4608513"/>
          </a:xfrm>
          <a:effectLst/>
        </p:spPr>
        <p:txBody>
          <a:bodyPr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550561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nb-NO">
                <a:effectLst/>
              </a:rPr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678517" y="1412875"/>
            <a:ext cx="9889067" cy="4608513"/>
          </a:xfrm>
          <a:effectLst/>
        </p:spPr>
        <p:txBody>
          <a:bodyPr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618056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nb-NO">
                <a:effectLst/>
              </a:rPr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nb-NO">
              <a:effectLst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11623251-EE32-4CBF-AD53-D522594F4345}" type="slidenum">
              <a:rPr lang="nb-NO" smtClean="0">
                <a:effectLst/>
              </a:rPr>
              <a:t>‹#›</a:t>
            </a:fld>
            <a:endParaRPr lang="nb-NO">
              <a:effectLst/>
            </a:endParaRP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678517" y="1412875"/>
            <a:ext cx="9889067" cy="4608513"/>
          </a:xfrm>
          <a:effectLst/>
        </p:spPr>
        <p:txBody>
          <a:bodyPr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2112782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pic>
        <p:nvPicPr>
          <p:cNvPr id="8" name="Bilde 7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82044551-1680-47B1-A9ED-E2CF3CEB2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9390018" cy="1015791"/>
          </a:xfrm>
          <a:ln>
            <a:noFill/>
          </a:ln>
          <a:effectLst/>
        </p:spPr>
        <p:txBody>
          <a:bodyPr anchor="ctr" anchorCtr="0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effectLst/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>
                <a:effectLst/>
              </a:rPr>
              <a:t>Klikk for å redigere tittelstil</a:t>
            </a:r>
            <a:endParaRPr lang="en-US">
              <a:effectLst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000333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  <a:effectLst/>
        </p:spPr>
        <p:txBody>
          <a:bodyPr/>
          <a:lstStyle/>
          <a:p>
            <a:r>
              <a:rPr lang="nb-NO">
                <a:effectLst/>
              </a:rPr>
              <a:t>Klikk for å redigere tittelstil</a:t>
            </a:r>
            <a:endParaRPr lang="en-US">
              <a:effectLst/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298543"/>
          </a:xfrm>
          <a:effectLst/>
        </p:spPr>
        <p:txBody>
          <a:bodyPr>
            <a:spAutoFit/>
          </a:bodyPr>
          <a:lstStyle>
            <a:lvl1pPr marL="0" indent="0">
              <a:buNone/>
              <a:defRPr sz="1000" spc="50" baseline="0">
                <a:effectLst/>
                <a:latin typeface="+mn-lt"/>
              </a:defRPr>
            </a:lvl1pPr>
          </a:lstStyle>
          <a:p>
            <a:pPr lvl="0"/>
            <a:r>
              <a:rPr lang="nb-NO">
                <a:effectLst/>
              </a:rPr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C6CF-133F-4327-B59A-5E987B55A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160" y="633486"/>
            <a:ext cx="5149886" cy="5279842"/>
          </a:xfrm>
          <a:prstGeom prst="rect">
            <a:avLst/>
          </a:prstGeom>
          <a:effectLst/>
        </p:spPr>
        <p:txBody>
          <a:bodyPr lIns="91440" tIns="45720" rIns="91440" bIns="45720"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  <a:endParaRPr lang="en-GB">
              <a:effectLst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D4585-68D6-4C8C-9321-1D6936FE09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4" y="2028632"/>
            <a:ext cx="5520737" cy="3884698"/>
          </a:xfrm>
          <a:prstGeom prst="rect">
            <a:avLst/>
          </a:prstGeom>
          <a:effectLst/>
        </p:spPr>
        <p:txBody>
          <a:bodyPr lIns="91440" tIns="45720" rIns="91440" bIns="45720"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  <a:endParaRPr lang="en-GB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69503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  <a:effectLst/>
        </p:spPr>
        <p:txBody>
          <a:bodyPr/>
          <a:lstStyle/>
          <a:p>
            <a:r>
              <a:rPr lang="nb-NO">
                <a:effectLst/>
              </a:rPr>
              <a:t>Klikk for å redigere tittelstil</a:t>
            </a:r>
            <a:endParaRPr lang="en-US">
              <a:effectLst/>
            </a:endParaRP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F5FB5-3D6B-44D1-99CC-F0E11CB9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263" y="2028632"/>
            <a:ext cx="5520737" cy="3884697"/>
          </a:xfrm>
          <a:prstGeom prst="rect">
            <a:avLst/>
          </a:prstGeom>
          <a:effectLst/>
        </p:spPr>
        <p:txBody>
          <a:bodyPr lIns="91440" tIns="45720" rIns="91440" bIns="45720"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33486"/>
            <a:ext cx="5149886" cy="5279842"/>
          </a:xfrm>
          <a:solidFill>
            <a:schemeClr val="bg1">
              <a:lumMod val="85000"/>
            </a:schemeClr>
          </a:solidFill>
          <a:effectLst/>
        </p:spPr>
        <p:txBody>
          <a:bodyPr/>
          <a:lstStyle/>
          <a:p>
            <a:r>
              <a:rPr lang="nb-NO">
                <a:effectLst/>
              </a:rPr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323165"/>
          </a:xfrm>
          <a:effectLst/>
        </p:spPr>
        <p:txBody>
          <a:bodyPr>
            <a:spAutoFit/>
          </a:bodyPr>
          <a:lstStyle>
            <a:lvl1pPr marL="0" indent="0">
              <a:buNone/>
              <a:defRPr sz="1000" spc="50" baseline="0">
                <a:effectLst/>
                <a:latin typeface="+mn-lt"/>
              </a:defRPr>
            </a:lvl1pPr>
          </a:lstStyle>
          <a:p>
            <a:pPr lvl="0"/>
            <a:r>
              <a:rPr lang="nb-NO">
                <a:effectLst/>
              </a:rPr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41121228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nb-NO">
                <a:effectLst/>
              </a:rPr>
              <a:t>Klikk for å redigere tittelstil</a:t>
            </a:r>
            <a:endParaRPr lang="en-US">
              <a:effectLst/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  <a:effectLst/>
        </p:spPr>
        <p:txBody>
          <a:bodyPr>
            <a:spAutoFit/>
          </a:bodyPr>
          <a:lstStyle>
            <a:lvl1pPr marL="0" indent="0">
              <a:buNone/>
              <a:defRPr sz="1000" spc="50" baseline="0">
                <a:effectLst/>
                <a:latin typeface="+mn-lt"/>
              </a:defRPr>
            </a:lvl1pPr>
          </a:lstStyle>
          <a:p>
            <a:pPr lvl="0"/>
            <a:r>
              <a:rPr lang="nb-NO">
                <a:effectLst/>
              </a:rPr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9D97-491E-4B44-B31E-075E94ECF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5149886" cy="4103369"/>
          </a:xfrm>
          <a:prstGeom prst="rect">
            <a:avLst/>
          </a:prstGeom>
          <a:effectLst/>
        </p:spPr>
        <p:txBody>
          <a:bodyPr lIns="91440" tIns="45720" rIns="91440" bIns="45720"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  <a:endParaRPr lang="en-GB">
              <a:effectLst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B0EA0-EE56-4BC2-9A97-1C7D7797F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  <a:prstGeom prst="rect">
            <a:avLst/>
          </a:prstGeom>
          <a:effectLst/>
        </p:spPr>
        <p:txBody>
          <a:bodyPr lIns="91440" tIns="45720" rIns="91440" bIns="45720"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  <a:endParaRPr lang="en-GB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59926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  <a:effectLst/>
        </p:spPr>
        <p:txBody>
          <a:bodyPr/>
          <a:lstStyle/>
          <a:p>
            <a:r>
              <a:rPr lang="nb-NO">
                <a:effectLst/>
              </a:rPr>
              <a:t>Klikk for å redigere tittelstil</a:t>
            </a:r>
            <a:endParaRPr lang="en-US">
              <a:effectLst/>
            </a:endParaRP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1809959"/>
            <a:ext cx="5149886" cy="4103369"/>
          </a:xfrm>
          <a:solidFill>
            <a:schemeClr val="bg1">
              <a:lumMod val="85000"/>
            </a:schemeClr>
          </a:solidFill>
          <a:effectLst/>
        </p:spPr>
        <p:txBody>
          <a:bodyPr/>
          <a:lstStyle/>
          <a:p>
            <a:r>
              <a:rPr lang="nb-NO">
                <a:effectLst/>
              </a:rPr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1809959"/>
            <a:ext cx="5149886" cy="4103369"/>
          </a:xfrm>
          <a:solidFill>
            <a:schemeClr val="bg1">
              <a:lumMod val="85000"/>
            </a:schemeClr>
          </a:solidFill>
          <a:effectLst/>
        </p:spPr>
        <p:txBody>
          <a:bodyPr/>
          <a:lstStyle/>
          <a:p>
            <a:r>
              <a:rPr lang="nb-NO">
                <a:effectLst/>
              </a:rPr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  <a:effectLst/>
        </p:spPr>
        <p:txBody>
          <a:bodyPr>
            <a:spAutoFit/>
          </a:bodyPr>
          <a:lstStyle>
            <a:lvl1pPr marL="0" indent="0">
              <a:buNone/>
              <a:defRPr sz="1000" spc="50" baseline="0">
                <a:effectLst/>
                <a:latin typeface="+mn-lt"/>
              </a:defRPr>
            </a:lvl1pPr>
          </a:lstStyle>
          <a:p>
            <a:pPr lvl="0"/>
            <a:r>
              <a:rPr lang="nb-NO">
                <a:effectLst/>
              </a:rPr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6417412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  <a:effectLst/>
        </p:spPr>
        <p:txBody>
          <a:bodyPr>
            <a:spAutoFit/>
          </a:bodyPr>
          <a:lstStyle>
            <a:lvl1pPr marL="0" indent="0">
              <a:buNone/>
              <a:defRPr sz="1000" spc="50" baseline="0">
                <a:effectLst/>
                <a:latin typeface="+mn-lt"/>
              </a:defRPr>
            </a:lvl1pPr>
          </a:lstStyle>
          <a:p>
            <a:pPr lvl="0"/>
            <a:r>
              <a:rPr lang="nb-NO">
                <a:effectLst/>
              </a:rPr>
              <a:t>Fotokreditering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5B047-1C6C-4BB1-9AAC-35E8860EA5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619504"/>
            <a:ext cx="5149886" cy="5293824"/>
          </a:xfrm>
          <a:prstGeom prst="rect">
            <a:avLst/>
          </a:prstGeom>
          <a:effectLst/>
        </p:spPr>
        <p:txBody>
          <a:bodyPr lIns="91440" tIns="45720" rIns="91440" bIns="45720"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  <a:endParaRPr lang="en-GB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ABDC-D2D5-4A6E-B4C5-2E8F7BF4A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619504"/>
            <a:ext cx="5149886" cy="5293824"/>
          </a:xfrm>
          <a:prstGeom prst="rect">
            <a:avLst/>
          </a:prstGeom>
          <a:effectLst/>
        </p:spPr>
        <p:txBody>
          <a:bodyPr lIns="91440" tIns="45720" rIns="91440" bIns="45720"/>
          <a:lstStyle/>
          <a:p>
            <a:pPr lvl="0"/>
            <a:r>
              <a:rPr lang="nb-NO">
                <a:effectLst/>
              </a:rPr>
              <a:t>Rediger tekststiler i malen</a:t>
            </a:r>
          </a:p>
          <a:p>
            <a:pPr lvl="1"/>
            <a:r>
              <a:rPr lang="nb-NO">
                <a:effectLst/>
              </a:rPr>
              <a:t>Andre nivå</a:t>
            </a:r>
          </a:p>
          <a:p>
            <a:pPr lvl="2"/>
            <a:r>
              <a:rPr lang="nb-NO">
                <a:effectLst/>
              </a:rPr>
              <a:t>Tredje nivå</a:t>
            </a:r>
          </a:p>
          <a:p>
            <a:pPr lvl="3"/>
            <a:r>
              <a:rPr lang="nb-NO">
                <a:effectLst/>
              </a:rPr>
              <a:t>Fjerde nivå</a:t>
            </a:r>
          </a:p>
          <a:p>
            <a:pPr lvl="4"/>
            <a:r>
              <a:rPr lang="nb-NO">
                <a:effectLst/>
              </a:rPr>
              <a:t>Femte nivå</a:t>
            </a:r>
            <a:endParaRPr lang="en-GB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209332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19504"/>
            <a:ext cx="5149886" cy="5293824"/>
          </a:xfrm>
          <a:solidFill>
            <a:schemeClr val="bg1">
              <a:lumMod val="85000"/>
            </a:schemeClr>
          </a:solidFill>
          <a:effectLst/>
        </p:spPr>
        <p:txBody>
          <a:bodyPr/>
          <a:lstStyle/>
          <a:p>
            <a:r>
              <a:rPr lang="nb-NO">
                <a:effectLst/>
              </a:rPr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5149886" cy="5293824"/>
          </a:xfrm>
          <a:solidFill>
            <a:schemeClr val="bg1">
              <a:lumMod val="85000"/>
            </a:schemeClr>
          </a:solidFill>
          <a:effectLst/>
        </p:spPr>
        <p:txBody>
          <a:bodyPr/>
          <a:lstStyle/>
          <a:p>
            <a:r>
              <a:rPr lang="nb-NO">
                <a:effectLst/>
              </a:rPr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  <a:effectLst/>
        </p:spPr>
        <p:txBody>
          <a:bodyPr>
            <a:spAutoFit/>
          </a:bodyPr>
          <a:lstStyle>
            <a:lvl1pPr marL="0" indent="0">
              <a:buNone/>
              <a:defRPr sz="1000" spc="50" baseline="0">
                <a:effectLst/>
                <a:latin typeface="+mn-lt"/>
              </a:defRPr>
            </a:lvl1pPr>
          </a:lstStyle>
          <a:p>
            <a:pPr lvl="0"/>
            <a:r>
              <a:rPr lang="nb-NO">
                <a:effectLst/>
              </a:rPr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57205533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  <a:prstGeom prst="rect">
            <a:avLst/>
          </a:prstGeom>
          <a:effectLst/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nb-NO" noProof="0">
                <a:effectLst/>
              </a:rPr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1862176"/>
            <a:ext cx="9651619" cy="3978862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>
                <a:effectLst/>
              </a:rPr>
              <a:t>Rediger tekststiler i malen</a:t>
            </a:r>
          </a:p>
          <a:p>
            <a:pPr lvl="1"/>
            <a:r>
              <a:rPr lang="nb-NO" noProof="0">
                <a:effectLst/>
              </a:rPr>
              <a:t>Andre nivå</a:t>
            </a:r>
          </a:p>
          <a:p>
            <a:pPr lvl="2"/>
            <a:r>
              <a:rPr lang="nb-NO" noProof="0">
                <a:effectLst/>
              </a:rPr>
              <a:t>Tredje nivå</a:t>
            </a:r>
          </a:p>
          <a:p>
            <a:pPr lvl="3"/>
            <a:r>
              <a:rPr lang="nb-NO" noProof="0">
                <a:effectLst/>
              </a:rPr>
              <a:t>Fjerde nivå</a:t>
            </a:r>
          </a:p>
          <a:p>
            <a:pPr lvl="4"/>
            <a:r>
              <a:rPr lang="nb-NO" noProof="0">
                <a:effectLst/>
              </a:rPr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E8B8B0-4BD5-4668-9018-913E276A5FE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1" y="6071524"/>
            <a:ext cx="3025540" cy="7864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2354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90" r:id="rId5"/>
    <p:sldLayoutId id="2147483674" r:id="rId6"/>
    <p:sldLayoutId id="2147483691" r:id="rId7"/>
    <p:sldLayoutId id="2147483675" r:id="rId8"/>
    <p:sldLayoutId id="2147483692" r:id="rId9"/>
    <p:sldLayoutId id="2147483676" r:id="rId10"/>
    <p:sldLayoutId id="2147483666" r:id="rId11"/>
    <p:sldLayoutId id="2147483667" r:id="rId12"/>
    <p:sldLayoutId id="2147483694" r:id="rId13"/>
    <p:sldLayoutId id="2147483670" r:id="rId14"/>
    <p:sldLayoutId id="2147483695" r:id="rId15"/>
    <p:sldLayoutId id="2147483696" r:id="rId16"/>
    <p:sldLayoutId id="2147483697" r:id="rId17"/>
    <p:sldLayoutId id="2147483698" r:id="rId18"/>
    <p:sldLayoutId id="2147483700" r:id="rId19"/>
    <p:sldLayoutId id="2147483701" r:id="rId20"/>
    <p:sldLayoutId id="2147483702" r:id="rId21"/>
    <p:sldLayoutId id="2147483703" r:id="rId22"/>
  </p:sldLayoutIdLst>
  <p:transition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4247"/>
          </a:solidFill>
          <a:effectLst/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50000"/>
        </a:lnSpc>
        <a:spcBef>
          <a:spcPct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rgbClr val="274247"/>
          </a:solidFill>
          <a:effectLst/>
          <a:latin typeface="+mn-lt"/>
          <a:ea typeface="+mn-ea"/>
          <a:cs typeface="+mn-cs"/>
        </a:defRPr>
      </a:lvl1pPr>
      <a:lvl2pPr marL="396079" indent="-144029" algn="l" defTabSz="914446" rtl="0" eaLnBrk="1" latinLnBrk="0" hangingPunct="1">
        <a:lnSpc>
          <a:spcPct val="150000"/>
        </a:lnSpc>
        <a:spcBef>
          <a:spcPct val="0"/>
        </a:spcBef>
        <a:spcAft>
          <a:spcPts val="600"/>
        </a:spcAft>
        <a:buSzTx/>
        <a:buFont typeface="Arial" panose="020B0604020202020204" pitchFamily="34" charset="0"/>
        <a:buChar char="◦"/>
        <a:defRPr sz="1800" kern="1200">
          <a:solidFill>
            <a:srgbClr val="274247"/>
          </a:solidFill>
          <a:effectLst/>
          <a:latin typeface="+mn-lt"/>
          <a:ea typeface="+mn-ea"/>
          <a:cs typeface="+mn-cs"/>
        </a:defRPr>
      </a:lvl2pPr>
      <a:lvl3pPr marL="522104" indent="-108022" algn="l" defTabSz="914446" rtl="0" eaLnBrk="1" latinLnBrk="0" hangingPunct="1">
        <a:lnSpc>
          <a:spcPct val="150000"/>
        </a:lnSpc>
        <a:spcBef>
          <a:spcPts val="300"/>
        </a:spcBef>
        <a:spcAft>
          <a:spcPts val="400"/>
        </a:spcAft>
        <a:buFont typeface="Open Sans" panose="020B0606030504020204" pitchFamily="34" charset="0"/>
        <a:buChar char="­"/>
        <a:defRPr sz="1400" kern="1200">
          <a:solidFill>
            <a:srgbClr val="274247"/>
          </a:solidFill>
          <a:effectLst/>
          <a:latin typeface="+mn-lt"/>
          <a:ea typeface="+mn-ea"/>
          <a:cs typeface="+mn-cs"/>
        </a:defRPr>
      </a:lvl3pPr>
      <a:lvl4pPr marL="666133" indent="-99020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50" kern="1200">
          <a:solidFill>
            <a:srgbClr val="274247"/>
          </a:solidFill>
          <a:effectLst/>
          <a:latin typeface="+mn-lt"/>
          <a:ea typeface="+mn-ea"/>
          <a:cs typeface="+mn-cs"/>
        </a:defRPr>
      </a:lvl4pPr>
      <a:lvl5pPr marL="774155" indent="-90018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00" kern="1200">
          <a:solidFill>
            <a:srgbClr val="274247"/>
          </a:solidFill>
          <a:effectLst/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914446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19842-592E-434F-A9A0-9D056E879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/>
        </p:spPr>
        <p:txBody>
          <a:bodyPr>
            <a:normAutofit fontScale="90000"/>
          </a:bodyPr>
          <a:lstStyle/>
          <a:p>
            <a:pPr rtl="0"/>
            <a:r>
              <a:rPr lang="ru-RU" sz="60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Roboto Condensed"/>
              </a:rPr>
              <a:t>Альтернативные агрегированные показатели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0095F8-98D7-4910-A38E-D9915094E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4743" y="3789413"/>
            <a:ext cx="7042514" cy="1786643"/>
          </a:xfrm>
          <a:effectLst/>
        </p:spPr>
        <p:txBody>
          <a:bodyPr/>
          <a:lstStyle/>
          <a:p>
            <a:pPr rtl="0"/>
            <a:r>
              <a:rPr lang="ru-RU" sz="1500" b="0" i="0" u="none" cap="non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Региональный семинар по индексам потребительских цен </a:t>
            </a:r>
          </a:p>
          <a:p>
            <a:pPr rtl="0"/>
            <a:r>
              <a:rPr lang="ru-RU" sz="1500" b="0" i="0" u="none" cap="non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11-13 сентября 2019 года</a:t>
            </a:r>
          </a:p>
          <a:p>
            <a:pPr rtl="0"/>
            <a:r>
              <a:rPr lang="ru-RU" sz="1500" b="0" i="0" u="none" cap="non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Минск, Беларусь</a:t>
            </a:r>
          </a:p>
          <a:p>
            <a:pPr rtl="0"/>
            <a:r>
              <a:rPr lang="ru-RU" sz="1500" b="0" i="0" u="none" cap="non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Raj@ssb.no</a:t>
            </a:r>
          </a:p>
        </p:txBody>
      </p:sp>
    </p:spTree>
    <p:extLst>
      <p:ext uri="{BB962C8B-B14F-4D97-AF65-F5344CB8AC3E}">
        <p14:creationId xmlns:p14="http://schemas.microsoft.com/office/powerpoint/2010/main" val="3341525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3555" y="252009"/>
            <a:ext cx="9144000" cy="728720"/>
          </a:xfrm>
          <a:effectLst/>
        </p:spPr>
        <p:txBody>
          <a:bodyPr/>
          <a:lstStyle/>
          <a:p>
            <a:pPr rtl="0"/>
            <a:r>
              <a:rPr lang="ru-RU" sz="40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Oswald"/>
              </a:rPr>
              <a:t>Аналитические агрегированные показатели, продолжение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FDC2746-009B-4014-A1A6-4DBFE31A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 Light"/>
              </a:rPr>
              <a:t>10</a:t>
            </a: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873479"/>
              </p:ext>
            </p:extLst>
          </p:nvPr>
        </p:nvGraphicFramePr>
        <p:xfrm>
          <a:off x="1009816" y="980729"/>
          <a:ext cx="9658183" cy="5112567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187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7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7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7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74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74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8063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КИПЦ - классификация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Услуги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Услуги, где преобладает предложение рабочей силы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КИПЦ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Товар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вес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Товар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вес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КИПЦ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0622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Стоматологические услуги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10,2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Стоматологические услуги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10,2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0622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1211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Парикмахерское дело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  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Парикмахерское дело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  6,7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1211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КИПЦ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Товар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вес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Услуги с другими важными ценовыми компонентами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0731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Билеты на поезд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  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Билеты на поезд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 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0731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80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0733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Авиабилеты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 11,8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Авиабилеты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11,8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0733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b-N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04614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03297" y="319632"/>
            <a:ext cx="9144000" cy="872736"/>
          </a:xfrm>
          <a:effectLst/>
        </p:spPr>
        <p:txBody>
          <a:bodyPr/>
          <a:lstStyle/>
          <a:p>
            <a:pPr rtl="0"/>
            <a:r>
              <a:rPr lang="ru-RU" sz="40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swald"/>
              </a:rPr>
              <a:t>Аналитические агрегированные показатели, продолжение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53FB681-A868-458F-B764-48B5346D0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 Light"/>
              </a:rPr>
              <a:t>11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882595" y="1052736"/>
            <a:ext cx="9785405" cy="5049264"/>
          </a:xfrm>
          <a:effectLst/>
        </p:spPr>
        <p:txBody>
          <a:bodyPr/>
          <a:lstStyle/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Недостатки: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Импортные и отечественные товары?</a:t>
            </a:r>
          </a:p>
          <a:p>
            <a:pPr lvl="2" rtl="0"/>
            <a:r>
              <a:rPr lang="ru-RU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Сотрудничество со статистикой внешней торговли 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Частично импортный, частично отечественный?</a:t>
            </a:r>
          </a:p>
          <a:p>
            <a:pPr lvl="2" rtl="0"/>
            <a:r>
              <a:rPr lang="ru-RU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Например, яблоки, помидоры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Предложение рабочей силы и другие важные ценовые компоненты?</a:t>
            </a:r>
          </a:p>
        </p:txBody>
      </p:sp>
    </p:spTree>
    <p:extLst>
      <p:ext uri="{BB962C8B-B14F-4D97-AF65-F5344CB8AC3E}">
        <p14:creationId xmlns:p14="http://schemas.microsoft.com/office/powerpoint/2010/main" val="23092539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A281CF-7CF4-4A6B-B0D6-58C779A63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257" y="260649"/>
            <a:ext cx="8652344" cy="720080"/>
          </a:xfrm>
          <a:effectLst/>
        </p:spPr>
        <p:txBody>
          <a:bodyPr/>
          <a:lstStyle/>
          <a:p>
            <a:pPr rtl="0"/>
            <a:r>
              <a:rPr lang="ru-RU" sz="44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Roboto Condensed"/>
              </a:rPr>
              <a:t>Региональные показатели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8CEA277-2826-4297-BA98-BADA62D6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12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F2EBA9-45A4-4784-ACC5-E032ADE3CC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4257" y="980729"/>
            <a:ext cx="8935431" cy="5040660"/>
          </a:xfrm>
          <a:effectLst/>
        </p:spPr>
        <p:txBody>
          <a:bodyPr/>
          <a:lstStyle/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Национальный ИПЦ должен покрывать расходы и цены по всей стране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Сбор данных о ценах может быть снижен в регионах с редким населением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Демографические данные могут служить в качестве географических весов в стратификации</a:t>
            </a:r>
          </a:p>
          <a:p>
            <a:pPr lvl="1"/>
            <a:endParaRPr lang="en-GB">
              <a:effectLst/>
            </a:endParaRPr>
          </a:p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Региональные индексы как самостоятельные индексы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Ценный в понимании того, как инфляция варьируется по всей стране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Важные различия в региональной инфляции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Требуются расходы для каждого региона	</a:t>
            </a:r>
          </a:p>
          <a:p>
            <a:pPr lvl="1"/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804501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50EBD3-5A7F-4171-B749-64D790A9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868" y="157510"/>
            <a:ext cx="7427168" cy="654879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4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Roboto Condensed"/>
              </a:rPr>
              <a:t/>
            </a:r>
            <a:br>
              <a:rPr lang="ru-RU" sz="44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Roboto Condensed"/>
              </a:rPr>
            </a:br>
            <a:r>
              <a:rPr lang="ru-RU" sz="44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Roboto Condensed"/>
              </a:rPr>
              <a:t>Региональные индексы – строительство</a:t>
            </a:r>
            <a:br>
              <a:rPr lang="ru-RU" sz="44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Roboto Condensed"/>
              </a:rPr>
            </a:br>
            <a:endParaRPr lang="ru-RU" sz="4400" b="1" i="0" u="none" strike="noStrike" smtId="4294967295">
              <a:effectLst/>
              <a:highlight>
                <a:srgbClr val="000000">
                  <a:alpha val="0"/>
                </a:srgbClr>
              </a:highlight>
              <a:latin typeface="Roboto Condensed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648AD4E-3663-47DB-B3E8-291A7909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13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1EC8C2-DB95-4AAB-97D9-047EA34739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9086" y="1288111"/>
            <a:ext cx="9143380" cy="4805185"/>
          </a:xfrm>
          <a:effectLst/>
        </p:spPr>
        <p:txBody>
          <a:bodyPr/>
          <a:lstStyle/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Близок к построению национального индекса</a:t>
            </a:r>
          </a:p>
          <a:p>
            <a:pPr marL="0" indent="0">
              <a:buNone/>
            </a:pPr>
            <a:endParaRPr lang="nb-NO">
              <a:effectLst/>
            </a:endParaRPr>
          </a:p>
          <a:p>
            <a:endParaRPr lang="nb-NO">
              <a:effectLst/>
            </a:endParaRPr>
          </a:p>
          <a:p>
            <a:endParaRPr lang="nb-NO">
              <a:effectLst/>
            </a:endParaRPr>
          </a:p>
          <a:p>
            <a:endParaRPr lang="nb-NO">
              <a:effectLst/>
            </a:endParaRPr>
          </a:p>
          <a:p>
            <a:endParaRPr lang="nb-NO">
              <a:effectLst/>
            </a:endParaRPr>
          </a:p>
          <a:p>
            <a:pPr marL="0" indent="0">
              <a:buNone/>
            </a:pPr>
            <a:endParaRPr lang="nb-NO">
              <a:effectLst/>
            </a:endParaRPr>
          </a:p>
          <a:p>
            <a:endParaRPr lang="nb-NO">
              <a:effectLst/>
            </a:endParaRPr>
          </a:p>
          <a:p>
            <a:endParaRPr lang="nb-NO">
              <a:effectLst/>
            </a:endParaRPr>
          </a:p>
          <a:p>
            <a:endParaRPr lang="nb-NO">
              <a:effectLst/>
            </a:endParaRPr>
          </a:p>
          <a:p>
            <a:endParaRPr lang="nb-NO">
              <a:effectLst/>
            </a:endParaRPr>
          </a:p>
          <a:p>
            <a:pPr marL="0" indent="0">
              <a:buNone/>
            </a:pPr>
            <a:endParaRPr lang="nb-NO">
              <a:effectLst/>
            </a:endParaRPr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5D246D03-8B52-49CD-9BAD-EF38F1E995C6}"/>
              </a:ext>
            </a:extLst>
          </p:cNvPr>
          <p:cNvSpPr/>
          <p:nvPr/>
        </p:nvSpPr>
        <p:spPr>
          <a:xfrm>
            <a:off x="2336006" y="2304333"/>
            <a:ext cx="1167908" cy="1106571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Относительные показатели изменения цен</a:t>
            </a:r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969F9E6C-5CC2-4296-A51D-6C182EF043EB}"/>
              </a:ext>
            </a:extLst>
          </p:cNvPr>
          <p:cNvSpPr/>
          <p:nvPr/>
        </p:nvSpPr>
        <p:spPr>
          <a:xfrm>
            <a:off x="3987987" y="2274876"/>
            <a:ext cx="1463649" cy="1106571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Элементарные</a:t>
            </a:r>
          </a:p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агрегированные показатели </a:t>
            </a:r>
          </a:p>
        </p:txBody>
      </p:sp>
      <p:sp>
        <p:nvSpPr>
          <p:cNvPr id="23" name="Rektangel: avrundede hjørner 22">
            <a:extLst>
              <a:ext uri="{FF2B5EF4-FFF2-40B4-BE49-F238E27FC236}">
                <a16:creationId xmlns:a16="http://schemas.microsoft.com/office/drawing/2014/main" id="{D5D514B6-4244-49CD-8C65-8653AE55394C}"/>
              </a:ext>
            </a:extLst>
          </p:cNvPr>
          <p:cNvSpPr/>
          <p:nvPr/>
        </p:nvSpPr>
        <p:spPr>
          <a:xfrm>
            <a:off x="5880963" y="2242426"/>
            <a:ext cx="1294173" cy="1106571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Индексы товара</a:t>
            </a:r>
          </a:p>
        </p:txBody>
      </p:sp>
      <p:sp>
        <p:nvSpPr>
          <p:cNvPr id="24" name="Rektangel: avrundede hjørner 23">
            <a:extLst>
              <a:ext uri="{FF2B5EF4-FFF2-40B4-BE49-F238E27FC236}">
                <a16:creationId xmlns:a16="http://schemas.microsoft.com/office/drawing/2014/main" id="{4FAC3730-DAB5-40B0-B1C9-89E46F83D40C}"/>
              </a:ext>
            </a:extLst>
          </p:cNvPr>
          <p:cNvSpPr/>
          <p:nvPr/>
        </p:nvSpPr>
        <p:spPr>
          <a:xfrm>
            <a:off x="7656322" y="2224805"/>
            <a:ext cx="1294173" cy="1106571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Индексы класса КИПЦ</a:t>
            </a:r>
          </a:p>
        </p:txBody>
      </p:sp>
      <p:sp>
        <p:nvSpPr>
          <p:cNvPr id="25" name="Rektangel: avrundede hjørner 24">
            <a:extLst>
              <a:ext uri="{FF2B5EF4-FFF2-40B4-BE49-F238E27FC236}">
                <a16:creationId xmlns:a16="http://schemas.microsoft.com/office/drawing/2014/main" id="{A4DA69D6-50C8-457D-BC04-53C98EA47FEF}"/>
              </a:ext>
            </a:extLst>
          </p:cNvPr>
          <p:cNvSpPr/>
          <p:nvPr/>
        </p:nvSpPr>
        <p:spPr>
          <a:xfrm>
            <a:off x="4314478" y="3541875"/>
            <a:ext cx="1565949" cy="1106571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Региональные веса слоя</a:t>
            </a:r>
          </a:p>
        </p:txBody>
      </p:sp>
      <p:sp>
        <p:nvSpPr>
          <p:cNvPr id="26" name="Rektangel: avrundede hjørner 25">
            <a:extLst>
              <a:ext uri="{FF2B5EF4-FFF2-40B4-BE49-F238E27FC236}">
                <a16:creationId xmlns:a16="http://schemas.microsoft.com/office/drawing/2014/main" id="{35748A9C-40F2-4E45-ADB3-F22D978E604E}"/>
              </a:ext>
            </a:extLst>
          </p:cNvPr>
          <p:cNvSpPr/>
          <p:nvPr/>
        </p:nvSpPr>
        <p:spPr>
          <a:xfrm>
            <a:off x="6512148" y="3524238"/>
            <a:ext cx="1565949" cy="1106571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Региональные веса товаров</a:t>
            </a:r>
          </a:p>
        </p:txBody>
      </p:sp>
      <p:sp>
        <p:nvSpPr>
          <p:cNvPr id="27" name="Rektangel: avrundede hjørner 26">
            <a:extLst>
              <a:ext uri="{FF2B5EF4-FFF2-40B4-BE49-F238E27FC236}">
                <a16:creationId xmlns:a16="http://schemas.microsoft.com/office/drawing/2014/main" id="{64FFEB85-6E26-4435-ACFE-9C711A6B0107}"/>
              </a:ext>
            </a:extLst>
          </p:cNvPr>
          <p:cNvSpPr/>
          <p:nvPr/>
        </p:nvSpPr>
        <p:spPr>
          <a:xfrm>
            <a:off x="8406214" y="3583192"/>
            <a:ext cx="1673762" cy="1133423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Региональные веса класса КИПЦ</a:t>
            </a:r>
          </a:p>
        </p:txBody>
      </p:sp>
      <p:sp>
        <p:nvSpPr>
          <p:cNvPr id="28" name="Rektangel: avrundede hjørner 27">
            <a:extLst>
              <a:ext uri="{FF2B5EF4-FFF2-40B4-BE49-F238E27FC236}">
                <a16:creationId xmlns:a16="http://schemas.microsoft.com/office/drawing/2014/main" id="{21727B64-B235-4B55-A617-A44B940A58A2}"/>
              </a:ext>
            </a:extLst>
          </p:cNvPr>
          <p:cNvSpPr/>
          <p:nvPr/>
        </p:nvSpPr>
        <p:spPr>
          <a:xfrm>
            <a:off x="9442634" y="2356789"/>
            <a:ext cx="701527" cy="864095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ИПЦ</a:t>
            </a:r>
          </a:p>
        </p:txBody>
      </p: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1F288FD8-4D3C-4763-84E2-F40B23D7464C}"/>
              </a:ext>
            </a:extLst>
          </p:cNvPr>
          <p:cNvCxnSpPr/>
          <p:nvPr/>
        </p:nvCxnSpPr>
        <p:spPr>
          <a:xfrm>
            <a:off x="3632422" y="2570176"/>
            <a:ext cx="310937" cy="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76EE3109-3565-464A-BC94-3E2AF40F8DD4}"/>
              </a:ext>
            </a:extLst>
          </p:cNvPr>
          <p:cNvCxnSpPr/>
          <p:nvPr/>
        </p:nvCxnSpPr>
        <p:spPr>
          <a:xfrm>
            <a:off x="5471174" y="2578128"/>
            <a:ext cx="277323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kobling 30">
            <a:extLst>
              <a:ext uri="{FF2B5EF4-FFF2-40B4-BE49-F238E27FC236}">
                <a16:creationId xmlns:a16="http://schemas.microsoft.com/office/drawing/2014/main" id="{FA9D6546-067B-4584-B002-F81443C279A9}"/>
              </a:ext>
            </a:extLst>
          </p:cNvPr>
          <p:cNvCxnSpPr/>
          <p:nvPr/>
        </p:nvCxnSpPr>
        <p:spPr>
          <a:xfrm>
            <a:off x="7216512" y="2595354"/>
            <a:ext cx="277323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kobling 31">
            <a:extLst>
              <a:ext uri="{FF2B5EF4-FFF2-40B4-BE49-F238E27FC236}">
                <a16:creationId xmlns:a16="http://schemas.microsoft.com/office/drawing/2014/main" id="{349EC1A3-0E6B-42C8-B618-D45EE16353E9}"/>
              </a:ext>
            </a:extLst>
          </p:cNvPr>
          <p:cNvCxnSpPr/>
          <p:nvPr/>
        </p:nvCxnSpPr>
        <p:spPr>
          <a:xfrm>
            <a:off x="8965773" y="2578128"/>
            <a:ext cx="277323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kobling 50">
            <a:extLst>
              <a:ext uri="{FF2B5EF4-FFF2-40B4-BE49-F238E27FC236}">
                <a16:creationId xmlns:a16="http://schemas.microsoft.com/office/drawing/2014/main" id="{DDF9788E-056E-4A50-A9A6-2499A86CF193}"/>
              </a:ext>
            </a:extLst>
          </p:cNvPr>
          <p:cNvCxnSpPr/>
          <p:nvPr/>
        </p:nvCxnSpPr>
        <p:spPr>
          <a:xfrm flipV="1">
            <a:off x="5591944" y="3061029"/>
            <a:ext cx="0" cy="40392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pilkobling 51">
            <a:extLst>
              <a:ext uri="{FF2B5EF4-FFF2-40B4-BE49-F238E27FC236}">
                <a16:creationId xmlns:a16="http://schemas.microsoft.com/office/drawing/2014/main" id="{717FA48F-B764-4319-BAD0-247347891FB6}"/>
              </a:ext>
            </a:extLst>
          </p:cNvPr>
          <p:cNvCxnSpPr/>
          <p:nvPr/>
        </p:nvCxnSpPr>
        <p:spPr>
          <a:xfrm flipV="1">
            <a:off x="7320136" y="3061029"/>
            <a:ext cx="0" cy="40392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tt pilkobling 52">
            <a:extLst>
              <a:ext uri="{FF2B5EF4-FFF2-40B4-BE49-F238E27FC236}">
                <a16:creationId xmlns:a16="http://schemas.microsoft.com/office/drawing/2014/main" id="{F5388BC3-DE6A-4E34-95AA-94C23890A292}"/>
              </a:ext>
            </a:extLst>
          </p:cNvPr>
          <p:cNvCxnSpPr/>
          <p:nvPr/>
        </p:nvCxnSpPr>
        <p:spPr>
          <a:xfrm flipV="1">
            <a:off x="9120336" y="3061029"/>
            <a:ext cx="0" cy="40392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30385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50EBD3-5A7F-4171-B749-64D790A9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-26521"/>
            <a:ext cx="11416937" cy="895848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4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Roboto Condensed"/>
              </a:rPr>
              <a:t/>
            </a:r>
            <a:br>
              <a:rPr lang="ru-RU" sz="44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Roboto Condensed"/>
              </a:rPr>
            </a:br>
            <a:r>
              <a:rPr lang="ru-RU" sz="44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Roboto Condensed"/>
              </a:rPr>
              <a:t>Региональные индексы – строительство</a:t>
            </a:r>
            <a:br>
              <a:rPr lang="ru-RU" sz="44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Roboto Condensed"/>
              </a:rPr>
            </a:br>
            <a:endParaRPr lang="ru-RU" sz="4400" b="1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Roboto Condensed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648AD4E-3663-47DB-B3E8-291A7909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14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1EC8C2-DB95-4AAB-97D9-047EA34739E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69174" y="836613"/>
            <a:ext cx="8003291" cy="5256683"/>
          </a:xfrm>
          <a:effectLst/>
        </p:spPr>
        <p:txBody>
          <a:bodyPr/>
          <a:lstStyle/>
          <a:p>
            <a:pPr marL="0" indent="0">
              <a:buNone/>
            </a:pPr>
            <a:endParaRPr lang="nb-NO">
              <a:effectLst/>
            </a:endParaRPr>
          </a:p>
          <a:p>
            <a:endParaRPr lang="nb-NO">
              <a:effectLst/>
            </a:endParaRPr>
          </a:p>
          <a:p>
            <a:endParaRPr lang="nb-NO">
              <a:effectLst/>
            </a:endParaRPr>
          </a:p>
          <a:p>
            <a:endParaRPr lang="nb-NO">
              <a:effectLst/>
            </a:endParaRPr>
          </a:p>
          <a:p>
            <a:endParaRPr lang="nb-NO">
              <a:effectLst/>
            </a:endParaRPr>
          </a:p>
          <a:p>
            <a:pPr marL="0" indent="0">
              <a:buNone/>
            </a:pPr>
            <a:endParaRPr lang="nb-NO">
              <a:effectLst/>
            </a:endParaRPr>
          </a:p>
          <a:p>
            <a:endParaRPr lang="nb-NO">
              <a:effectLst/>
            </a:endParaRPr>
          </a:p>
          <a:p>
            <a:endParaRPr lang="nb-NO">
              <a:effectLst/>
            </a:endParaRPr>
          </a:p>
          <a:p>
            <a:endParaRPr lang="nb-NO">
              <a:effectLst/>
            </a:endParaRPr>
          </a:p>
          <a:p>
            <a:endParaRPr lang="nb-NO">
              <a:effectLst/>
            </a:endParaRPr>
          </a:p>
          <a:p>
            <a:pPr marL="0" indent="0">
              <a:buNone/>
            </a:pPr>
            <a:endParaRPr lang="nb-NO">
              <a:effectLst/>
            </a:endParaRPr>
          </a:p>
        </p:txBody>
      </p:sp>
      <p:sp>
        <p:nvSpPr>
          <p:cNvPr id="21" name="Rektangel: avrundede hjørner 20">
            <a:extLst>
              <a:ext uri="{FF2B5EF4-FFF2-40B4-BE49-F238E27FC236}">
                <a16:creationId xmlns:a16="http://schemas.microsoft.com/office/drawing/2014/main" id="{5D246D03-8B52-49CD-9BAD-EF38F1E995C6}"/>
              </a:ext>
            </a:extLst>
          </p:cNvPr>
          <p:cNvSpPr/>
          <p:nvPr/>
        </p:nvSpPr>
        <p:spPr>
          <a:xfrm>
            <a:off x="2375159" y="2358383"/>
            <a:ext cx="1167908" cy="1106571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Относительные показатели изменения цен</a:t>
            </a:r>
          </a:p>
        </p:txBody>
      </p:sp>
      <p:sp>
        <p:nvSpPr>
          <p:cNvPr id="22" name="Rektangel: avrundede hjørner 21">
            <a:extLst>
              <a:ext uri="{FF2B5EF4-FFF2-40B4-BE49-F238E27FC236}">
                <a16:creationId xmlns:a16="http://schemas.microsoft.com/office/drawing/2014/main" id="{969F9E6C-5CC2-4296-A51D-6C182EF043EB}"/>
              </a:ext>
            </a:extLst>
          </p:cNvPr>
          <p:cNvSpPr/>
          <p:nvPr/>
        </p:nvSpPr>
        <p:spPr>
          <a:xfrm>
            <a:off x="3987987" y="2274876"/>
            <a:ext cx="1463649" cy="1106571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Элементарные</a:t>
            </a:r>
          </a:p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агрегированные показатели </a:t>
            </a:r>
          </a:p>
        </p:txBody>
      </p:sp>
      <p:sp>
        <p:nvSpPr>
          <p:cNvPr id="23" name="Rektangel: avrundede hjørner 22">
            <a:extLst>
              <a:ext uri="{FF2B5EF4-FFF2-40B4-BE49-F238E27FC236}">
                <a16:creationId xmlns:a16="http://schemas.microsoft.com/office/drawing/2014/main" id="{D5D514B6-4244-49CD-8C65-8653AE55394C}"/>
              </a:ext>
            </a:extLst>
          </p:cNvPr>
          <p:cNvSpPr/>
          <p:nvPr/>
        </p:nvSpPr>
        <p:spPr>
          <a:xfrm>
            <a:off x="5880963" y="2242426"/>
            <a:ext cx="1294173" cy="1106571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Индексы товара</a:t>
            </a:r>
          </a:p>
        </p:txBody>
      </p:sp>
      <p:sp>
        <p:nvSpPr>
          <p:cNvPr id="24" name="Rektangel: avrundede hjørner 23">
            <a:extLst>
              <a:ext uri="{FF2B5EF4-FFF2-40B4-BE49-F238E27FC236}">
                <a16:creationId xmlns:a16="http://schemas.microsoft.com/office/drawing/2014/main" id="{4FAC3730-DAB5-40B0-B1C9-89E46F83D40C}"/>
              </a:ext>
            </a:extLst>
          </p:cNvPr>
          <p:cNvSpPr/>
          <p:nvPr/>
        </p:nvSpPr>
        <p:spPr>
          <a:xfrm>
            <a:off x="7656322" y="2224805"/>
            <a:ext cx="1294173" cy="1106571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Индексы класса КИПЦ</a:t>
            </a:r>
          </a:p>
        </p:txBody>
      </p:sp>
      <p:sp>
        <p:nvSpPr>
          <p:cNvPr id="25" name="Rektangel: avrundede hjørner 24">
            <a:extLst>
              <a:ext uri="{FF2B5EF4-FFF2-40B4-BE49-F238E27FC236}">
                <a16:creationId xmlns:a16="http://schemas.microsoft.com/office/drawing/2014/main" id="{A4DA69D6-50C8-457D-BC04-53C98EA47FEF}"/>
              </a:ext>
            </a:extLst>
          </p:cNvPr>
          <p:cNvSpPr/>
          <p:nvPr/>
        </p:nvSpPr>
        <p:spPr>
          <a:xfrm>
            <a:off x="4314478" y="3541875"/>
            <a:ext cx="1565949" cy="1106571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Региональные веса слоя</a:t>
            </a:r>
          </a:p>
        </p:txBody>
      </p:sp>
      <p:sp>
        <p:nvSpPr>
          <p:cNvPr id="26" name="Rektangel: avrundede hjørner 25">
            <a:extLst>
              <a:ext uri="{FF2B5EF4-FFF2-40B4-BE49-F238E27FC236}">
                <a16:creationId xmlns:a16="http://schemas.microsoft.com/office/drawing/2014/main" id="{35748A9C-40F2-4E45-ADB3-F22D978E604E}"/>
              </a:ext>
            </a:extLst>
          </p:cNvPr>
          <p:cNvSpPr/>
          <p:nvPr/>
        </p:nvSpPr>
        <p:spPr>
          <a:xfrm>
            <a:off x="6512148" y="3524238"/>
            <a:ext cx="1565949" cy="1106571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Региональные веса товаров</a:t>
            </a:r>
          </a:p>
        </p:txBody>
      </p:sp>
      <p:sp>
        <p:nvSpPr>
          <p:cNvPr id="27" name="Rektangel: avrundede hjørner 26">
            <a:extLst>
              <a:ext uri="{FF2B5EF4-FFF2-40B4-BE49-F238E27FC236}">
                <a16:creationId xmlns:a16="http://schemas.microsoft.com/office/drawing/2014/main" id="{64FFEB85-6E26-4435-ACFE-9C711A6B0107}"/>
              </a:ext>
            </a:extLst>
          </p:cNvPr>
          <p:cNvSpPr/>
          <p:nvPr/>
        </p:nvSpPr>
        <p:spPr>
          <a:xfrm>
            <a:off x="8406214" y="3583192"/>
            <a:ext cx="1673762" cy="1133423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Региональные веса класса КИПЦ</a:t>
            </a:r>
          </a:p>
        </p:txBody>
      </p:sp>
      <p:sp>
        <p:nvSpPr>
          <p:cNvPr id="28" name="Rektangel: avrundede hjørner 27">
            <a:extLst>
              <a:ext uri="{FF2B5EF4-FFF2-40B4-BE49-F238E27FC236}">
                <a16:creationId xmlns:a16="http://schemas.microsoft.com/office/drawing/2014/main" id="{21727B64-B235-4B55-A617-A44B940A58A2}"/>
              </a:ext>
            </a:extLst>
          </p:cNvPr>
          <p:cNvSpPr/>
          <p:nvPr/>
        </p:nvSpPr>
        <p:spPr>
          <a:xfrm>
            <a:off x="9442634" y="2356789"/>
            <a:ext cx="701527" cy="864095"/>
          </a:xfrm>
          <a:prstGeom prst="roundRect">
            <a:avLst/>
          </a:prstGeom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ИПЦ</a:t>
            </a:r>
          </a:p>
        </p:txBody>
      </p:sp>
      <p:cxnSp>
        <p:nvCxnSpPr>
          <p:cNvPr id="29" name="Rett pilkobling 28">
            <a:extLst>
              <a:ext uri="{FF2B5EF4-FFF2-40B4-BE49-F238E27FC236}">
                <a16:creationId xmlns:a16="http://schemas.microsoft.com/office/drawing/2014/main" id="{1F288FD8-4D3C-4763-84E2-F40B23D7464C}"/>
              </a:ext>
            </a:extLst>
          </p:cNvPr>
          <p:cNvCxnSpPr/>
          <p:nvPr/>
        </p:nvCxnSpPr>
        <p:spPr>
          <a:xfrm>
            <a:off x="3632422" y="2570176"/>
            <a:ext cx="310937" cy="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kobling 29">
            <a:extLst>
              <a:ext uri="{FF2B5EF4-FFF2-40B4-BE49-F238E27FC236}">
                <a16:creationId xmlns:a16="http://schemas.microsoft.com/office/drawing/2014/main" id="{76EE3109-3565-464A-BC94-3E2AF40F8DD4}"/>
              </a:ext>
            </a:extLst>
          </p:cNvPr>
          <p:cNvCxnSpPr/>
          <p:nvPr/>
        </p:nvCxnSpPr>
        <p:spPr>
          <a:xfrm>
            <a:off x="5471174" y="2578128"/>
            <a:ext cx="277323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tt pilkobling 30">
            <a:extLst>
              <a:ext uri="{FF2B5EF4-FFF2-40B4-BE49-F238E27FC236}">
                <a16:creationId xmlns:a16="http://schemas.microsoft.com/office/drawing/2014/main" id="{FA9D6546-067B-4584-B002-F81443C279A9}"/>
              </a:ext>
            </a:extLst>
          </p:cNvPr>
          <p:cNvCxnSpPr/>
          <p:nvPr/>
        </p:nvCxnSpPr>
        <p:spPr>
          <a:xfrm>
            <a:off x="7216512" y="2595354"/>
            <a:ext cx="277323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kobling 31">
            <a:extLst>
              <a:ext uri="{FF2B5EF4-FFF2-40B4-BE49-F238E27FC236}">
                <a16:creationId xmlns:a16="http://schemas.microsoft.com/office/drawing/2014/main" id="{349EC1A3-0E6B-42C8-B618-D45EE16353E9}"/>
              </a:ext>
            </a:extLst>
          </p:cNvPr>
          <p:cNvCxnSpPr/>
          <p:nvPr/>
        </p:nvCxnSpPr>
        <p:spPr>
          <a:xfrm>
            <a:off x="8965773" y="2578128"/>
            <a:ext cx="277323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tt pilkobling 50">
            <a:extLst>
              <a:ext uri="{FF2B5EF4-FFF2-40B4-BE49-F238E27FC236}">
                <a16:creationId xmlns:a16="http://schemas.microsoft.com/office/drawing/2014/main" id="{DDF9788E-056E-4A50-A9A6-2499A86CF193}"/>
              </a:ext>
            </a:extLst>
          </p:cNvPr>
          <p:cNvCxnSpPr/>
          <p:nvPr/>
        </p:nvCxnSpPr>
        <p:spPr>
          <a:xfrm flipV="1">
            <a:off x="5591944" y="3061029"/>
            <a:ext cx="0" cy="40392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pilkobling 51">
            <a:extLst>
              <a:ext uri="{FF2B5EF4-FFF2-40B4-BE49-F238E27FC236}">
                <a16:creationId xmlns:a16="http://schemas.microsoft.com/office/drawing/2014/main" id="{717FA48F-B764-4319-BAD0-247347891FB6}"/>
              </a:ext>
            </a:extLst>
          </p:cNvPr>
          <p:cNvCxnSpPr/>
          <p:nvPr/>
        </p:nvCxnSpPr>
        <p:spPr>
          <a:xfrm flipV="1">
            <a:off x="7320136" y="3061029"/>
            <a:ext cx="0" cy="40392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tt pilkobling 52">
            <a:extLst>
              <a:ext uri="{FF2B5EF4-FFF2-40B4-BE49-F238E27FC236}">
                <a16:creationId xmlns:a16="http://schemas.microsoft.com/office/drawing/2014/main" id="{F5388BC3-DE6A-4E34-95AA-94C23890A292}"/>
              </a:ext>
            </a:extLst>
          </p:cNvPr>
          <p:cNvCxnSpPr/>
          <p:nvPr/>
        </p:nvCxnSpPr>
        <p:spPr>
          <a:xfrm flipV="1">
            <a:off x="9120336" y="3061029"/>
            <a:ext cx="0" cy="40392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ktangel: avrundede hjørner 54">
            <a:extLst>
              <a:ext uri="{FF2B5EF4-FFF2-40B4-BE49-F238E27FC236}">
                <a16:creationId xmlns:a16="http://schemas.microsoft.com/office/drawing/2014/main" id="{2383D19E-1B1C-4935-9980-6DC13F3E3F26}"/>
              </a:ext>
            </a:extLst>
          </p:cNvPr>
          <p:cNvSpPr/>
          <p:nvPr/>
        </p:nvSpPr>
        <p:spPr>
          <a:xfrm>
            <a:off x="5231905" y="4885126"/>
            <a:ext cx="1728191" cy="1106571"/>
          </a:xfrm>
          <a:prstGeom prst="roundRect">
            <a:avLst/>
          </a:prstGeom>
          <a:solidFill>
            <a:srgbClr val="FF7C80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Отсутствие региональных расходов и весов слоя</a:t>
            </a:r>
          </a:p>
        </p:txBody>
      </p:sp>
      <p:sp>
        <p:nvSpPr>
          <p:cNvPr id="56" name="Rektangel: avrundede hjørner 55">
            <a:extLst>
              <a:ext uri="{FF2B5EF4-FFF2-40B4-BE49-F238E27FC236}">
                <a16:creationId xmlns:a16="http://schemas.microsoft.com/office/drawing/2014/main" id="{EC54851C-30EC-45E5-85AF-AB0494780F07}"/>
              </a:ext>
            </a:extLst>
          </p:cNvPr>
          <p:cNvSpPr/>
          <p:nvPr/>
        </p:nvSpPr>
        <p:spPr>
          <a:xfrm>
            <a:off x="4643081" y="948281"/>
            <a:ext cx="1656184" cy="970158"/>
          </a:xfrm>
          <a:prstGeom prst="roundRect">
            <a:avLst/>
          </a:prstGeom>
          <a:solidFill>
            <a:srgbClr val="FF7C80"/>
          </a:solidFill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ru-RU" sz="9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Малые размеры выборки</a:t>
            </a:r>
          </a:p>
        </p:txBody>
      </p:sp>
    </p:spTree>
    <p:extLst>
      <p:ext uri="{BB962C8B-B14F-4D97-AF65-F5344CB8AC3E}">
        <p14:creationId xmlns:p14="http://schemas.microsoft.com/office/powerpoint/2010/main" val="14942713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677336-D6ED-4ACC-B327-5DF904D6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790" y="140932"/>
            <a:ext cx="10429164" cy="845030"/>
          </a:xfrm>
          <a:effectLst/>
        </p:spPr>
        <p:txBody>
          <a:bodyPr>
            <a:normAutofit/>
          </a:bodyPr>
          <a:lstStyle/>
          <a:p>
            <a:pPr rtl="0"/>
            <a:r>
              <a:rPr lang="ru-RU" sz="4400" b="1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Roboto Condensed"/>
              </a:rPr>
              <a:t>Региональные индексы-ограничения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BC22727-E8C9-4E8C-B448-1CA07C76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15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8DDCE37-C8F8-497E-B560-7B43A9ADE1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10748" y="908721"/>
            <a:ext cx="8688940" cy="5112669"/>
          </a:xfrm>
          <a:effectLst/>
        </p:spPr>
        <p:txBody>
          <a:bodyPr>
            <a:normAutofit fontScale="85000" lnSpcReduction="20000"/>
          </a:bodyPr>
          <a:lstStyle/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Малые размеры выборки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Расширение сбора данных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Объединение регионов в более крупные области</a:t>
            </a:r>
          </a:p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Некоторые товары доступны не в каждом регионе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Использование национальных индексов товаров	</a:t>
            </a:r>
          </a:p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Отсутствие региональных данных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Разбивка расходов на региональный уровень требует надежного ОБДХ или других хороших источников</a:t>
            </a:r>
          </a:p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Что такое регион?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Регион, где происходят расходы?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Регион, где домохозяйство делает свои закупки 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По аналогии с резидентом против внутреннего подхода</a:t>
            </a:r>
          </a:p>
        </p:txBody>
      </p:sp>
    </p:spTree>
    <p:extLst>
      <p:ext uri="{BB962C8B-B14F-4D97-AF65-F5344CB8AC3E}">
        <p14:creationId xmlns:p14="http://schemas.microsoft.com/office/powerpoint/2010/main" val="357848343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80BEE5-CA98-49BE-A303-F9B76569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46" y="188640"/>
            <a:ext cx="8405854" cy="1080120"/>
          </a:xfrm>
          <a:effectLst/>
        </p:spPr>
        <p:txBody>
          <a:bodyPr>
            <a:normAutofit fontScale="90000"/>
          </a:bodyPr>
          <a:lstStyle/>
          <a:p>
            <a:pPr rtl="0"/>
            <a:r>
              <a:rPr lang="ru-RU" sz="4400" b="1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Roboto Condensed"/>
              </a:rPr>
              <a:t>Региональные индексы-ограничения, продолжение 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1563FEE-9B4D-45B3-9F50-AA3B5297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16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5D164AD-73F8-4A1E-BD2C-9FEB32B117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17767" y="1412875"/>
            <a:ext cx="10549817" cy="4608513"/>
          </a:xfrm>
          <a:effectLst/>
        </p:spPr>
        <p:txBody>
          <a:bodyPr/>
          <a:lstStyle/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Что такое регион?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Регион, где происходят расходы?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Регион, где домохозяйство делает свои закупки? </a:t>
            </a:r>
          </a:p>
          <a:p>
            <a:pPr lvl="2" rtl="0"/>
            <a:r>
              <a:rPr lang="ru-RU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Трансграничные покупки, интернет-покупки и т. д. </a:t>
            </a:r>
          </a:p>
          <a:p>
            <a:pPr lvl="2" rtl="0"/>
            <a:r>
              <a:rPr lang="ru-RU" sz="1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По аналогии с резидентом против внутреннего подхода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Как избежать повторного подсчета расходов?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Как избежать упущения расходов?</a:t>
            </a:r>
          </a:p>
          <a:p>
            <a:pPr marL="0" indent="0">
              <a:buNone/>
            </a:pPr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310698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538" y="180000"/>
            <a:ext cx="11953461" cy="1070672"/>
          </a:xfrm>
          <a:effectLst/>
        </p:spPr>
        <p:txBody>
          <a:bodyPr/>
          <a:lstStyle/>
          <a:p>
            <a:pPr rtl="0"/>
            <a:r>
              <a:rPr lang="ru-RU" sz="40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swald"/>
              </a:rPr>
              <a:t>Альтернативные агрегированные показатели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9FFEFDA-C9E9-414C-939E-D4230FB8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 Light"/>
              </a:rPr>
              <a:t>2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2063552" y="1530000"/>
            <a:ext cx="8208912" cy="4572000"/>
          </a:xfrm>
          <a:effectLst/>
        </p:spPr>
        <p:txBody>
          <a:bodyPr>
            <a:normAutofit fontScale="95000"/>
          </a:bodyPr>
          <a:lstStyle/>
          <a:p>
            <a:pPr rtl="0"/>
            <a:r>
              <a:rPr lang="ru-RU" sz="3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Базовая инфляция</a:t>
            </a:r>
          </a:p>
          <a:p>
            <a:pPr rtl="0"/>
            <a:r>
              <a:rPr lang="ru-RU" sz="3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Постоянный налоговый индекс</a:t>
            </a:r>
          </a:p>
          <a:p>
            <a:pPr rtl="0"/>
            <a:r>
              <a:rPr lang="ru-RU" sz="3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Аналитический агрегированный показатель</a:t>
            </a:r>
          </a:p>
          <a:p>
            <a:pPr rtl="0"/>
            <a:r>
              <a:rPr lang="ru-RU" sz="36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Региональные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12287287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180000"/>
            <a:ext cx="9144000" cy="722368"/>
          </a:xfrm>
          <a:effectLst/>
        </p:spPr>
        <p:txBody>
          <a:bodyPr/>
          <a:lstStyle/>
          <a:p>
            <a:pPr rtl="0"/>
            <a:r>
              <a:rPr lang="ru-RU" sz="40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swald"/>
              </a:rPr>
              <a:t>Базовая инфляция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DFAA008-BDBD-47E0-9682-F4ED0809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 Light"/>
              </a:rPr>
              <a:t>3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524000" y="902368"/>
            <a:ext cx="9144000" cy="5199632"/>
          </a:xfrm>
          <a:effectLst/>
        </p:spPr>
        <p:txBody>
          <a:bodyPr>
            <a:normAutofit fontScale="95000" lnSpcReduction="10000"/>
          </a:bodyPr>
          <a:lstStyle/>
          <a:p>
            <a:pPr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Удаление определенных </a:t>
            </a:r>
            <a:r>
              <a:rPr lang="ru-RU" sz="24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элементов/групп </a:t>
            </a:r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потребления из ИПЦ</a:t>
            </a:r>
          </a:p>
          <a:p>
            <a:pPr lvl="1" rtl="0"/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Изменчивые товары, такие как энергия, овощи, фрукты, </a:t>
            </a:r>
          </a:p>
          <a:p>
            <a:pPr lvl="1" rtl="0"/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Табак и алкогольные напитки?</a:t>
            </a:r>
          </a:p>
          <a:p>
            <a:pPr lvl="1"/>
            <a:endParaRPr lang="en-GB" dirty="0">
              <a:effectLst/>
            </a:endParaRPr>
          </a:p>
          <a:p>
            <a:pPr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Нет международного консенсуса о том, что исключить </a:t>
            </a:r>
          </a:p>
          <a:p>
            <a:pPr lvl="1" rtl="0"/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Уникальная базовая инфляция в каждой стране благодаря национальным спецификациям</a:t>
            </a:r>
          </a:p>
          <a:p>
            <a:pPr lvl="1"/>
            <a:endParaRPr lang="en-GB" dirty="0">
              <a:effectLst/>
            </a:endParaRPr>
          </a:p>
          <a:p>
            <a:pPr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Инструмент, типичный для центральных банков</a:t>
            </a:r>
          </a:p>
          <a:p>
            <a:endParaRPr lang="nb-NO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36698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180000"/>
            <a:ext cx="9144000" cy="800728"/>
          </a:xfrm>
          <a:effectLst/>
        </p:spPr>
        <p:txBody>
          <a:bodyPr/>
          <a:lstStyle/>
          <a:p>
            <a:pPr rtl="0"/>
            <a:r>
              <a:rPr lang="ru-RU" sz="40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swald"/>
              </a:rPr>
              <a:t>Базовая инфляция, продолжение 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EC63123-C2B0-4E2E-A7F6-FA65F11C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 Light"/>
              </a:rPr>
              <a:t>4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524000" y="980728"/>
            <a:ext cx="9144000" cy="5121272"/>
          </a:xfrm>
          <a:effectLst/>
        </p:spPr>
        <p:txBody>
          <a:bodyPr/>
          <a:lstStyle/>
          <a:p>
            <a:pPr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Исключить </a:t>
            </a:r>
            <a:r>
              <a:rPr lang="ru-RU" sz="2400" b="0" i="0" u="none" strike="noStrike" dirty="0" smtClean="0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товары/группы </a:t>
            </a:r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потребления в сотрудничестве с Центральным Банком </a:t>
            </a:r>
          </a:p>
          <a:p>
            <a:pPr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Перераспределите веса так, чтобы они равнялись 100 или 1000 (или 1)</a:t>
            </a:r>
          </a:p>
          <a:p>
            <a:pPr lvl="1" rtl="0"/>
            <a:r>
              <a:rPr lang="ru-RU" sz="18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В зависимости от того, выражаете ли вы свой вес в процентах или промилле (или в одном)</a:t>
            </a:r>
          </a:p>
          <a:p>
            <a:pPr rtl="0"/>
            <a:r>
              <a:rPr lang="ru-RU" sz="2400" b="0" i="0" u="none" strike="noStrike" dirty="0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Агрегировать до всех позиций ИПЦ </a:t>
            </a:r>
          </a:p>
        </p:txBody>
      </p:sp>
    </p:spTree>
    <p:extLst>
      <p:ext uri="{BB962C8B-B14F-4D97-AF65-F5344CB8AC3E}">
        <p14:creationId xmlns:p14="http://schemas.microsoft.com/office/powerpoint/2010/main" val="19801433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180000"/>
            <a:ext cx="9144000" cy="1088760"/>
          </a:xfrm>
          <a:effectLst/>
        </p:spPr>
        <p:txBody>
          <a:bodyPr/>
          <a:lstStyle/>
          <a:p>
            <a:pPr rtl="0"/>
            <a:r>
              <a:rPr lang="ru-RU" sz="40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swald"/>
              </a:rPr>
              <a:t>Постоянный налоговый индекс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5AB5C15-3570-4544-8617-237314A1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 Light"/>
              </a:rPr>
              <a:t>5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524000" y="1268760"/>
            <a:ext cx="9144000" cy="4833240"/>
          </a:xfrm>
          <a:effectLst/>
        </p:spPr>
        <p:txBody>
          <a:bodyPr>
            <a:normAutofit/>
          </a:bodyPr>
          <a:lstStyle/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Налоговые ставки остаются неизменными в период наблюдения по сравнению с базисным периодом</a:t>
            </a:r>
          </a:p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Цель: проанализировать влияние измененных налогов, связанных с товарами, путем сравнения с ИПЦ</a:t>
            </a:r>
          </a:p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Квалифицированные пользователи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Например, Центральные Банки, Министерство финансов, другие государственные органы, профсоюзы, ассоциации работодателей</a:t>
            </a:r>
          </a:p>
          <a:p>
            <a:endParaRPr lang="en-GB">
              <a:effectLst/>
            </a:endParaRPr>
          </a:p>
          <a:p>
            <a:endParaRPr lang="nb-NO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717746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180000"/>
            <a:ext cx="9144000" cy="872736"/>
          </a:xfrm>
          <a:effectLst/>
        </p:spPr>
        <p:txBody>
          <a:bodyPr/>
          <a:lstStyle/>
          <a:p>
            <a:pPr rtl="0"/>
            <a:r>
              <a:rPr lang="ru-RU" sz="40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swald"/>
              </a:rPr>
              <a:t>Постоянный налоговый индекс, продолжение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8E01E60-378C-4929-9488-40205919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 Light"/>
              </a:rPr>
              <a:t>6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524000" y="1196752"/>
            <a:ext cx="9144000" cy="4905248"/>
          </a:xfrm>
          <a:effectLst/>
        </p:spPr>
        <p:txBody>
          <a:bodyPr/>
          <a:lstStyle/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Примеры связанных с товаром налогов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74" y="1932978"/>
            <a:ext cx="9518774" cy="416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929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180000"/>
            <a:ext cx="9144000" cy="872736"/>
          </a:xfrm>
          <a:effectLst/>
        </p:spPr>
        <p:txBody>
          <a:bodyPr/>
          <a:lstStyle/>
          <a:p>
            <a:pPr rtl="0"/>
            <a:r>
              <a:rPr lang="ru-RU" sz="40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swald"/>
              </a:rPr>
              <a:t>Постоянный налоговый индекс, продолжение 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F7C3E56-487F-44B2-80C1-73A3D0160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 Light"/>
              </a:rPr>
              <a:t>7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524000" y="1052736"/>
            <a:ext cx="9144000" cy="5049264"/>
          </a:xfrm>
          <a:effectLst/>
        </p:spPr>
        <p:txBody>
          <a:bodyPr>
            <a:normAutofit fontScale="95000"/>
          </a:bodyPr>
          <a:lstStyle/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Различные налоговые структуры: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Адвалорные, например, НДС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Конкретный налог на товар, например 1 евро от цены</a:t>
            </a:r>
          </a:p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Различные налоговые структуры приводят к тому, что изменения налоговых ставок имеют неодинаковые последствия</a:t>
            </a:r>
          </a:p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Литература для дальнейшего изучения: Руководство по СИПЦ-ПНИ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http://ec.europa.eu/eurostat/documents/272892/272986/HICP-CT_manual_2009.pdf	</a:t>
            </a:r>
          </a:p>
        </p:txBody>
      </p:sp>
    </p:spTree>
    <p:extLst>
      <p:ext uri="{BB962C8B-B14F-4D97-AF65-F5344CB8AC3E}">
        <p14:creationId xmlns:p14="http://schemas.microsoft.com/office/powerpoint/2010/main" val="41858323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180000"/>
            <a:ext cx="9144000" cy="728720"/>
          </a:xfrm>
          <a:effectLst/>
        </p:spPr>
        <p:txBody>
          <a:bodyPr/>
          <a:lstStyle/>
          <a:p>
            <a:pPr rtl="0"/>
            <a:r>
              <a:rPr lang="ru-RU" sz="40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swald"/>
              </a:rPr>
              <a:t>Аналитические агрегированные показатели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698A9B2-4A19-4358-B7C5-782ED0512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 Light"/>
              </a:rPr>
              <a:t>8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524000" y="1052736"/>
            <a:ext cx="9144000" cy="5049264"/>
          </a:xfrm>
          <a:effectLst/>
        </p:spPr>
        <p:txBody>
          <a:bodyPr>
            <a:normAutofit fontScale="95000" lnSpcReduction="10000"/>
          </a:bodyPr>
          <a:lstStyle/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Группировка наборов товаров по «секторам»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Например, в товары и услуги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Например, импортные и отечественные товары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Например, сельскохозяйственные товары и другие изделия</a:t>
            </a:r>
          </a:p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Анализ основных факторов инфляции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Например, обесценивание местной валюты может дать более высокую импортную инфляцию </a:t>
            </a:r>
          </a:p>
          <a:p>
            <a:pPr lvl="1" rtl="0"/>
            <a:r>
              <a:rPr lang="ru-RU" sz="18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Повышение зарплат может дать более высокие цены на услуги</a:t>
            </a:r>
          </a:p>
          <a:p>
            <a:pPr rtl="0"/>
            <a:r>
              <a:rPr lang="ru-RU" sz="24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"/>
              </a:rPr>
              <a:t>Квалифицированные пользователи</a:t>
            </a:r>
          </a:p>
        </p:txBody>
      </p:sp>
    </p:spTree>
    <p:extLst>
      <p:ext uri="{BB962C8B-B14F-4D97-AF65-F5344CB8AC3E}">
        <p14:creationId xmlns:p14="http://schemas.microsoft.com/office/powerpoint/2010/main" val="22721261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179998"/>
            <a:ext cx="12070079" cy="584704"/>
          </a:xfrm>
          <a:effectLst/>
        </p:spPr>
        <p:txBody>
          <a:bodyPr/>
          <a:lstStyle/>
          <a:p>
            <a:pPr rtl="0"/>
            <a:r>
              <a:rPr lang="ru-RU" sz="40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swald"/>
              </a:rPr>
              <a:t>Аналитические агрегированные показатели, продолжение 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464CE087-0BDE-43DC-94E3-AD04B980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pPr rtl="0"/>
            <a:r>
              <a:rPr lang="ru-RU" sz="900" b="0" i="0" u="none" strike="noStrike" smtId="4294967295">
                <a:effectLst/>
                <a:highlight>
                  <a:srgbClr val="000000">
                    <a:alpha val="0"/>
                  </a:srgbClr>
                </a:highlight>
                <a:latin typeface="Open Sans Light"/>
              </a:rPr>
              <a:t>9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341239"/>
              </p:ext>
            </p:extLst>
          </p:nvPr>
        </p:nvGraphicFramePr>
        <p:xfrm>
          <a:off x="723569" y="908713"/>
          <a:ext cx="9944432" cy="6131385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487132">
                  <a:extLst>
                    <a:ext uri="{9D8B030D-6E8A-4147-A177-3AD203B41FA5}">
                      <a16:colId xmlns:a16="http://schemas.microsoft.com/office/drawing/2014/main" val="2257863825"/>
                    </a:ext>
                  </a:extLst>
                </a:gridCol>
                <a:gridCol w="1021640">
                  <a:extLst>
                    <a:ext uri="{9D8B030D-6E8A-4147-A177-3AD203B41FA5}">
                      <a16:colId xmlns:a16="http://schemas.microsoft.com/office/drawing/2014/main" val="3809008794"/>
                    </a:ext>
                  </a:extLst>
                </a:gridCol>
                <a:gridCol w="1487132">
                  <a:extLst>
                    <a:ext uri="{9D8B030D-6E8A-4147-A177-3AD203B41FA5}">
                      <a16:colId xmlns:a16="http://schemas.microsoft.com/office/drawing/2014/main" val="1268451693"/>
                    </a:ext>
                  </a:extLst>
                </a:gridCol>
                <a:gridCol w="1487132">
                  <a:extLst>
                    <a:ext uri="{9D8B030D-6E8A-4147-A177-3AD203B41FA5}">
                      <a16:colId xmlns:a16="http://schemas.microsoft.com/office/drawing/2014/main" val="1433071432"/>
                    </a:ext>
                  </a:extLst>
                </a:gridCol>
                <a:gridCol w="1487132">
                  <a:extLst>
                    <a:ext uri="{9D8B030D-6E8A-4147-A177-3AD203B41FA5}">
                      <a16:colId xmlns:a16="http://schemas.microsoft.com/office/drawing/2014/main" val="1734299901"/>
                    </a:ext>
                  </a:extLst>
                </a:gridCol>
                <a:gridCol w="1487132">
                  <a:extLst>
                    <a:ext uri="{9D8B030D-6E8A-4147-A177-3AD203B41FA5}">
                      <a16:colId xmlns:a16="http://schemas.microsoft.com/office/drawing/2014/main" val="3258668974"/>
                    </a:ext>
                  </a:extLst>
                </a:gridCol>
                <a:gridCol w="1487132">
                  <a:extLst>
                    <a:ext uri="{9D8B030D-6E8A-4147-A177-3AD203B41FA5}">
                      <a16:colId xmlns:a16="http://schemas.microsoft.com/office/drawing/2014/main" val="642916199"/>
                    </a:ext>
                  </a:extLst>
                </a:gridCol>
              </a:tblGrid>
              <a:tr h="246885"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КИПЦ - классификация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Отечественные товары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249134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Товары внутреннего сельского хозяйства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2666858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845970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КИПЦ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Товар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вес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Товар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вес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КИПЦ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509176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Мука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Мука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 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840715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01147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Яйцо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Яйцо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 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01147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466554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Огурец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Огурец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 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0117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445489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480463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КИПЦ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Товар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вес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Отечественные товары, кроме: товаров сельского хозяйства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877613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Колбасы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 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Колбасы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0112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4480787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Пиво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10,5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Пиво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10,5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0213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6151063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0451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Электричество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29,2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Электричество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29,2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0451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256626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107556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Импортируемые товары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831093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КИПЦ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Товар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вес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Импортируемые сельскохозяйственные товары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738158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Рис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Рис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0111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472459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151143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Импортируемые товары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22394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КИПЦ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Товар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вес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ru-RU" sz="1400" b="1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Импортированные товары, кроме: сельскохозяйственная продукция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155295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0212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Красное вино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Красное вино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0212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0235145"/>
                  </a:ext>
                </a:extLst>
              </a:tr>
              <a:tr h="2468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0312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Мужской костюм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 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Мужской костюм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1,3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noProof="0" smtId="4294967295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latin typeface="Open Sans"/>
                        </a:rPr>
                        <a:t>0312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1007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53582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Office-tema">
  <a:themeElements>
    <a:clrScheme name="S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8CA9AA"/>
      </a:accent6>
      <a:hlink>
        <a:srgbClr val="0563C1"/>
      </a:hlink>
      <a:folHlink>
        <a:srgbClr val="954F72"/>
      </a:folHlink>
    </a:clrScheme>
    <a:fontScheme name="SSB">
      <a:majorFont>
        <a:latin typeface="Roboto Condensed"/>
        <a:ea typeface="Arial"/>
        <a:cs typeface="Arial"/>
      </a:majorFont>
      <a:minorFont>
        <a:latin typeface="Open Sans"/>
        <a:ea typeface="Arial"/>
        <a:cs typeface="Arial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mal_2018.potx" id="{27830765-609B-40A7-BB85-0ABEDBC2E87E}" vid="{F965F0D8-9B15-47DC-9966-C4B99B4DF5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ssbmal_2018</Template>
  <TotalTime>637</TotalTime>
  <Words>726</Words>
  <Application>Microsoft Office PowerPoint</Application>
  <PresentationFormat>Широкоэкранный</PresentationFormat>
  <Paragraphs>255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Open Sans</vt:lpstr>
      <vt:lpstr>Calibri</vt:lpstr>
      <vt:lpstr>Roboto Condensed</vt:lpstr>
      <vt:lpstr>Open Sans Light</vt:lpstr>
      <vt:lpstr>Arial</vt:lpstr>
      <vt:lpstr>Oswald</vt:lpstr>
      <vt:lpstr>Office-tema</vt:lpstr>
      <vt:lpstr>Альтернативные агрегированные показатели</vt:lpstr>
      <vt:lpstr>Альтернативные агрегированные показатели</vt:lpstr>
      <vt:lpstr>Базовая инфляция</vt:lpstr>
      <vt:lpstr>Базовая инфляция, продолжение </vt:lpstr>
      <vt:lpstr>Постоянный налоговый индекс</vt:lpstr>
      <vt:lpstr>Постоянный налоговый индекс, продолжение</vt:lpstr>
      <vt:lpstr>Постоянный налоговый индекс, продолжение </vt:lpstr>
      <vt:lpstr>Аналитические агрегированные показатели</vt:lpstr>
      <vt:lpstr>Аналитические агрегированные показатели, продолжение </vt:lpstr>
      <vt:lpstr>Аналитические агрегированные показатели, продолжение</vt:lpstr>
      <vt:lpstr>Аналитические агрегированные показатели, продолжение</vt:lpstr>
      <vt:lpstr>Региональные показатели</vt:lpstr>
      <vt:lpstr> Региональные индексы – строительство </vt:lpstr>
      <vt:lpstr> Региональные индексы – строительство </vt:lpstr>
      <vt:lpstr>Региональные индексы-ограничения</vt:lpstr>
      <vt:lpstr>Региональные индексы-ограничения, продолжение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services</dc:title>
  <dc:creator>Johannessen, Randi</dc:creator>
  <cp:lastModifiedBy>Пользователь</cp:lastModifiedBy>
  <cp:revision>59</cp:revision>
  <dcterms:created xsi:type="dcterms:W3CDTF">2019-08-15T11:42:09Z</dcterms:created>
  <dcterms:modified xsi:type="dcterms:W3CDTF">2019-08-29T09:38:26Z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1e25a-de7b-40d6-a859-76fe2317f0af_Application">
    <vt:lpwstr>Microsoft Azure Information Protection</vt:lpwstr>
  </property>
  <property fmtid="{D5CDD505-2E9C-101B-9397-08002B2CF9AE}" pid="3" name="MSIP_Label_ebb1e25a-de7b-40d6-a859-76fe2317f0af_Enabled">
    <vt:lpwstr>True</vt:lpwstr>
  </property>
  <property fmtid="{D5CDD505-2E9C-101B-9397-08002B2CF9AE}" pid="4" name="MSIP_Label_ebb1e25a-de7b-40d6-a859-76fe2317f0af_Extended_MSFT_Method">
    <vt:lpwstr>Automatic</vt:lpwstr>
  </property>
  <property fmtid="{D5CDD505-2E9C-101B-9397-08002B2CF9AE}" pid="5" name="MSIP_Label_ebb1e25a-de7b-40d6-a859-76fe2317f0af_Name">
    <vt:lpwstr>Åpent</vt:lpwstr>
  </property>
  <property fmtid="{D5CDD505-2E9C-101B-9397-08002B2CF9AE}" pid="6" name="MSIP_Label_ebb1e25a-de7b-40d6-a859-76fe2317f0af_Owner">
    <vt:lpwstr>thb@ssb.no</vt:lpwstr>
  </property>
  <property fmtid="{D5CDD505-2E9C-101B-9397-08002B2CF9AE}" pid="7" name="MSIP_Label_ebb1e25a-de7b-40d6-a859-76fe2317f0af_SetDate">
    <vt:lpwstr>2019-01-10T08:15:32.1166307Z</vt:lpwstr>
  </property>
  <property fmtid="{D5CDD505-2E9C-101B-9397-08002B2CF9AE}" pid="8" name="MSIP_Label_ebb1e25a-de7b-40d6-a859-76fe2317f0af_SiteId">
    <vt:lpwstr>c7217092-b240-4e1d-bd61-fa97ba975cbc</vt:lpwstr>
  </property>
  <property fmtid="{D5CDD505-2E9C-101B-9397-08002B2CF9AE}" pid="9" name="Sensitivity">
    <vt:lpwstr>Åpent</vt:lpwstr>
  </property>
</Properties>
</file>