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62" r:id="rId4"/>
    <p:sldId id="288" r:id="rId5"/>
    <p:sldId id="267" r:id="rId6"/>
    <p:sldId id="287" r:id="rId7"/>
    <p:sldId id="289" r:id="rId8"/>
    <p:sldId id="294" r:id="rId9"/>
    <p:sldId id="291" r:id="rId10"/>
    <p:sldId id="290" r:id="rId11"/>
    <p:sldId id="292" r:id="rId12"/>
    <p:sldId id="293" r:id="rId13"/>
    <p:sldId id="285" r:id="rId14"/>
  </p:sldIdLst>
  <p:sldSz cx="9144000" cy="6858000" type="screen4x3"/>
  <p:notesSz cx="6797675" cy="9928225"/>
  <p:custDataLst>
    <p:tags r:id="rId17"/>
  </p:custDataLst>
  <p:defaultTextStyle>
    <a:defPPr>
      <a:defRPr lang="en-US">
        <a:effectLst/>
      </a:defRPr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C7C7C7"/>
    <a:srgbClr val="EAEAEA"/>
    <a:srgbClr val="E0E0E0"/>
    <a:srgbClr val="BEBEBE"/>
    <a:srgbClr val="F0F0F0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698" y="5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6" tIns="46494" rIns="92986" bIns="46494" anchor="t" anchorCtr="0" compatLnSpc="1">
            <a:prstTxWarp prst="textNoShape">
              <a:avLst/>
            </a:prstTxWarp>
          </a:bodyPr>
          <a:lstStyle>
            <a:lvl1pPr defTabSz="930081" eaLnBrk="1" hangingPunct="1">
              <a:defRPr sz="1200">
                <a:effectLst/>
                <a:latin typeface="Arial" panose="020B0604020202020204" pitchFamily="34" charset="0"/>
              </a:defRPr>
            </a:lvl1pPr>
          </a:lstStyle>
          <a:p>
            <a:pPr>
              <a:defRPr>
                <a:effectLst/>
              </a:defRPr>
            </a:pPr>
            <a:endParaRPr lang="en-US" altLang="en-US">
              <a:effectLst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6" tIns="46494" rIns="92986" bIns="46494" anchor="t" anchorCtr="0" compatLnSpc="1">
            <a:prstTxWarp prst="textNoShape">
              <a:avLst/>
            </a:prstTxWarp>
          </a:bodyPr>
          <a:lstStyle>
            <a:lvl1pPr algn="r" defTabSz="930081" eaLnBrk="1" hangingPunct="1">
              <a:defRPr sz="1200">
                <a:effectLst/>
                <a:latin typeface="Arial" panose="020B0604020202020204" pitchFamily="34" charset="0"/>
              </a:defRPr>
            </a:lvl1pPr>
          </a:lstStyle>
          <a:p>
            <a:pPr>
              <a:defRPr>
                <a:effectLst/>
              </a:defRPr>
            </a:pPr>
            <a:endParaRPr lang="en-US" altLang="en-US">
              <a:effectLst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6" tIns="46494" rIns="92986" bIns="46494" anchor="b" anchorCtr="0" compatLnSpc="1">
            <a:prstTxWarp prst="textNoShape">
              <a:avLst/>
            </a:prstTxWarp>
          </a:bodyPr>
          <a:lstStyle>
            <a:lvl1pPr defTabSz="930081" eaLnBrk="1" hangingPunct="1">
              <a:defRPr sz="1200">
                <a:effectLst/>
                <a:latin typeface="Arial" panose="020B0604020202020204" pitchFamily="34" charset="0"/>
              </a:defRPr>
            </a:lvl1pPr>
          </a:lstStyle>
          <a:p>
            <a:pPr>
              <a:defRPr>
                <a:effectLst/>
              </a:defRPr>
            </a:pPr>
            <a:endParaRPr lang="en-US" altLang="en-US">
              <a:effectLst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6" tIns="46494" rIns="92986" bIns="46494" anchor="b" anchorCtr="0" compatLnSpc="1">
            <a:prstTxWarp prst="textNoShape">
              <a:avLst/>
            </a:prstTxWarp>
          </a:bodyPr>
          <a:lstStyle>
            <a:lvl1pPr algn="r" defTabSz="930081" eaLnBrk="1" hangingPunct="1">
              <a:defRPr sz="1200">
                <a:effectLst/>
                <a:latin typeface="Arial" panose="020B0604020202020204" pitchFamily="34" charset="0"/>
              </a:defRPr>
            </a:lvl1pPr>
          </a:lstStyle>
          <a:p>
            <a:pPr>
              <a:defRPr>
                <a:effectLst/>
              </a:defRPr>
            </a:pPr>
            <a:fld id="{6456CAF9-FB8A-4B6C-926D-14E710AFDA37}" type="slidenum">
              <a:rPr lang="en-US" alt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 alt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  <a:effectLst/>
        </p:spPr>
        <p:txBody>
          <a:bodyPr vert="horz" lIns="91577" tIns="45789" rIns="91577" bIns="45789" rtlCol="0"/>
          <a:lstStyle>
            <a:lvl1pPr algn="l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effectLst/>
        </p:spPr>
        <p:txBody>
          <a:bodyPr vert="horz" lIns="91577" tIns="45789" rIns="91577" bIns="45789" rtlCol="0"/>
          <a:lstStyle>
            <a:lvl1pPr algn="r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fld id="{5E47BAA8-B339-4335-8ADB-8006D5CB0F95}" type="datetimeFigureOut">
              <a:rPr lang="en-US">
                <a:effectLst/>
              </a:rPr>
              <a:pPr>
                <a:defRPr>
                  <a:effectLst/>
                </a:defRPr>
              </a:pPr>
              <a:t>7/27/2019</a:t>
            </a:fld>
            <a:endParaRPr lang="en-US">
              <a:effectLst/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effectLst/>
        </p:spPr>
        <p:txBody>
          <a:bodyPr vert="horz" lIns="91577" tIns="45789" rIns="91577" bIns="45789" rtlCol="0"/>
          <a:lstStyle/>
          <a:p>
            <a:pPr lvl="0"/>
            <a:r>
              <a:rPr lang="fr-FR" noProof="0">
                <a:effectLst/>
              </a:rPr>
              <a:t>Modifiez les styles du texte du masque</a:t>
            </a:r>
          </a:p>
          <a:p>
            <a:pPr lvl="1"/>
            <a:r>
              <a:rPr lang="fr-FR" noProof="0">
                <a:effectLst/>
              </a:rPr>
              <a:t>Deuxième niveau</a:t>
            </a:r>
          </a:p>
          <a:p>
            <a:pPr lvl="2"/>
            <a:r>
              <a:rPr lang="fr-FR" noProof="0">
                <a:effectLst/>
              </a:rPr>
              <a:t>Troisième niveau</a:t>
            </a:r>
          </a:p>
          <a:p>
            <a:pPr lvl="3"/>
            <a:r>
              <a:rPr lang="fr-FR" noProof="0">
                <a:effectLst/>
              </a:rPr>
              <a:t>Quatrième niveau</a:t>
            </a:r>
          </a:p>
          <a:p>
            <a:pPr lvl="4"/>
            <a:r>
              <a:rPr lang="fr-FR" noProof="0">
                <a:effectLst/>
              </a:rPr>
              <a:t>Cinquième niveau</a:t>
            </a:r>
            <a:endParaRPr lang="en-US" noProof="0">
              <a:effectLst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effectLst/>
        </p:spPr>
        <p:txBody>
          <a:bodyPr vert="horz" lIns="91577" tIns="45789" rIns="91577" bIns="45789" rtlCol="0" anchor="b"/>
          <a:lstStyle>
            <a:lvl1pPr algn="l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effectLst/>
        </p:spPr>
        <p:txBody>
          <a:bodyPr vert="horz" lIns="91577" tIns="45789" rIns="91577" bIns="45789" rtlCol="0" anchor="b"/>
          <a:lstStyle>
            <a:lvl1pPr algn="r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fld id="{D694C977-175F-468A-A394-2C5A1A916F6E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5747955E-4B80-4C5B-9E95-2A08EC059F3A}" type="slidenum">
              <a:rPr lang="en-US" altLang="en-US" sz="1200" smtClean="0">
                <a:effectLst/>
              </a:rPr>
              <a:t>1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3E01AC1E-C32E-4FDB-B377-F929FCD1E660}" type="slidenum">
              <a:rPr lang="en-US" altLang="en-US" sz="1200" smtClean="0">
                <a:effectLst/>
              </a:rPr>
              <a:t>10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584A84A7-8137-4E25-B106-5790FA515ACA}" type="slidenum">
              <a:rPr lang="en-US" altLang="en-US" sz="1200" smtClean="0">
                <a:effectLst/>
              </a:rPr>
              <a:t>11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832823D7-DB9F-4DDF-9975-94535E5A847D}" type="slidenum">
              <a:rPr lang="en-US" altLang="en-US" sz="1200" smtClean="0">
                <a:effectLst/>
              </a:rPr>
              <a:t>12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CE143D9A-3809-4CCE-A2E2-D26D922F42FB}" type="slidenum">
              <a:rPr lang="en-US" altLang="en-US" sz="1200" smtClean="0">
                <a:effectLst/>
              </a:rPr>
              <a:t>13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7C3E543B-04D9-4B0D-8C47-0821F3819330}" type="slidenum">
              <a:rPr lang="en-US" altLang="en-US" sz="1200" smtClean="0">
                <a:effectLst/>
              </a:rPr>
              <a:t>2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88528EE5-53D9-43CA-B899-DD128533A663}" type="slidenum">
              <a:rPr lang="en-US" altLang="en-US" sz="1200" smtClean="0">
                <a:effectLst/>
              </a:rPr>
              <a:t>3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350BA2B3-C0DD-4DC3-868E-FAA3CA87E960}" type="slidenum">
              <a:rPr lang="en-US" altLang="en-US" sz="1200" smtClean="0">
                <a:effectLst/>
              </a:rPr>
              <a:t>4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23AA68DD-DB0A-4C6C-8724-46ED01E99F51}" type="slidenum">
              <a:rPr lang="en-US" altLang="en-US" sz="1200" smtClean="0">
                <a:effectLst/>
              </a:rPr>
              <a:t>5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05A9FB28-14EC-4CB3-BE38-D95DCDA676A1}" type="slidenum">
              <a:rPr lang="en-US" altLang="en-US" sz="1200" smtClean="0">
                <a:effectLst/>
              </a:rPr>
              <a:t>6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3DE865CA-B3AD-43C7-9871-E6C9E0E67229}" type="slidenum">
              <a:rPr lang="en-US" altLang="en-US" sz="1200" smtClean="0">
                <a:effectLst/>
              </a:rPr>
              <a:t>7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2ED4EB72-DA8F-474E-9854-EEE000FEC0CA}" type="slidenum">
              <a:rPr lang="en-US" altLang="en-US" sz="1200" smtClean="0">
                <a:effectLst/>
              </a:rPr>
              <a:t>8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816844E4-74C0-4873-86D7-B3FDB49BA99F}" type="slidenum">
              <a:rPr lang="en-US" altLang="en-US" sz="1200" smtClean="0">
                <a:effectLst/>
              </a:rPr>
              <a:t>9</a:t>
            </a:fld>
            <a:endParaRPr lang="en-US" altLang="en-US" sz="1200">
              <a:effectLst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ext Box 4"/>
          <p:cNvSpPr txBox="1">
            <a:spLocks noChangeArrowheads="1"/>
          </p:cNvSpPr>
          <p:nvPr/>
        </p:nvSpPr>
        <p:spPr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>
                <a:effectLst/>
              </a:defRPr>
            </a:pPr>
            <a:r>
              <a:rPr lang="en-US" altLang="en-US" sz="800">
                <a:effectLst/>
                <a:latin typeface="Arial" panose="020B0604020202020204" pitchFamily="34" charset="0"/>
              </a:rPr>
              <a:t>Federal Department of Home Affairs FDHA</a:t>
            </a:r>
            <a:r>
              <a:rPr lang="de-CH" altLang="en-US" sz="800">
                <a:effectLst/>
                <a:latin typeface="Arial" panose="020B0604020202020204" pitchFamily="34" charset="0"/>
              </a:rPr>
              <a:t/>
            </a:r>
            <a:br>
              <a:rPr lang="de-CH" altLang="en-US" sz="800">
                <a:effectLst/>
                <a:latin typeface="Arial" panose="020B0604020202020204" pitchFamily="34" charset="0"/>
              </a:rPr>
            </a:br>
            <a:r>
              <a:rPr lang="en-US" altLang="en-US" sz="800" b="1">
                <a:effectLst/>
                <a:latin typeface="Arial" panose="020B0604020202020204" pitchFamily="34" charset="0"/>
              </a:rPr>
              <a:t>Federal Statistical Office FSO</a:t>
            </a:r>
            <a:endParaRPr lang="de-CH" altLang="en-US" sz="800" b="1"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5" descr="Header_ppt_705-2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  <a:effectLst/>
        </p:spPr>
        <p:txBody>
          <a:bodyPr/>
          <a:lstStyle>
            <a:lvl1pPr>
              <a:lnSpc>
                <a:spcPts val="6000"/>
              </a:lnSpc>
              <a:defRPr sz="5200">
                <a:effectLst/>
              </a:defRPr>
            </a:lvl1pPr>
          </a:lstStyle>
          <a:p>
            <a:pPr lvl="0"/>
            <a:r>
              <a:rPr lang="en-GB" altLang="en-US" noProof="0">
                <a:effectLst/>
              </a:rPr>
              <a:t>Hier steht der Name der Präsentation geschrieben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  <a:effectLst/>
        </p:spPr>
        <p:txBody>
          <a:bodyPr/>
          <a:lstStyle>
            <a:lvl1pPr>
              <a:lnSpc>
                <a:spcPts val="3600"/>
              </a:lnSpc>
              <a:defRPr sz="3200">
                <a:effectLst/>
              </a:defRPr>
            </a:lvl1pPr>
          </a:lstStyle>
          <a:p>
            <a:pPr lvl="0"/>
            <a:r>
              <a:rPr lang="en-GB" altLang="en-US" noProof="0">
                <a:effectLst/>
              </a:rPr>
              <a:t>Name des Autors</a:t>
            </a:r>
          </a:p>
          <a:p>
            <a:pPr lvl="0"/>
            <a:r>
              <a:rPr lang="en-GB" altLang="en-US" noProof="0">
                <a:effectLst/>
              </a:rPr>
              <a:t>Datum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13309006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fr-FR">
                <a:effectLst/>
              </a:rPr>
              <a:t>Modifiez les styles du texte du masque</a:t>
            </a:r>
          </a:p>
          <a:p>
            <a:pPr lvl="1"/>
            <a:r>
              <a:rPr lang="fr-FR">
                <a:effectLst/>
              </a:rPr>
              <a:t>Deuxième niveau</a:t>
            </a:r>
          </a:p>
          <a:p>
            <a:pPr lvl="2"/>
            <a:r>
              <a:rPr lang="fr-FR">
                <a:effectLst/>
              </a:rPr>
              <a:t>Troisième niveau</a:t>
            </a:r>
          </a:p>
          <a:p>
            <a:pPr lvl="3"/>
            <a:r>
              <a:rPr lang="fr-FR">
                <a:effectLst/>
              </a:rPr>
              <a:t>Quatrième niveau</a:t>
            </a:r>
          </a:p>
          <a:p>
            <a:pPr lvl="4"/>
            <a:r>
              <a:rPr lang="fr-FR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11631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  <a:effectLst/>
        </p:spPr>
        <p:txBody>
          <a:bodyPr vert="eaVert"/>
          <a:lstStyle/>
          <a:p>
            <a:r>
              <a:rPr lang="fr-FR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  <a:effectLst/>
        </p:spPr>
        <p:txBody>
          <a:bodyPr vert="eaVert"/>
          <a:lstStyle/>
          <a:p>
            <a:pPr lvl="0"/>
            <a:r>
              <a:rPr lang="fr-FR">
                <a:effectLst/>
              </a:rPr>
              <a:t>Modifiez les styles du texte du masque</a:t>
            </a:r>
          </a:p>
          <a:p>
            <a:pPr lvl="1"/>
            <a:r>
              <a:rPr lang="fr-FR">
                <a:effectLst/>
              </a:rPr>
              <a:t>Deuxième niveau</a:t>
            </a:r>
          </a:p>
          <a:p>
            <a:pPr lvl="2"/>
            <a:r>
              <a:rPr lang="fr-FR">
                <a:effectLst/>
              </a:rPr>
              <a:t>Troisième niveau</a:t>
            </a:r>
          </a:p>
          <a:p>
            <a:pPr lvl="3"/>
            <a:r>
              <a:rPr lang="fr-FR">
                <a:effectLst/>
              </a:rPr>
              <a:t>Quatrième niveau</a:t>
            </a:r>
          </a:p>
          <a:p>
            <a:pPr lvl="4"/>
            <a:r>
              <a:rPr lang="fr-FR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34713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fr-FR">
                <a:effectLst/>
              </a:rPr>
              <a:t>Modifiez les styles du texte du masque</a:t>
            </a:r>
          </a:p>
          <a:p>
            <a:pPr lvl="1"/>
            <a:r>
              <a:rPr lang="fr-FR">
                <a:effectLst/>
              </a:rPr>
              <a:t>Deuxième niveau</a:t>
            </a:r>
          </a:p>
          <a:p>
            <a:pPr lvl="2"/>
            <a:r>
              <a:rPr lang="fr-FR">
                <a:effectLst/>
              </a:rPr>
              <a:t>Troisième niveau</a:t>
            </a:r>
          </a:p>
          <a:p>
            <a:pPr lvl="3"/>
            <a:r>
              <a:rPr lang="fr-FR">
                <a:effectLst/>
              </a:rPr>
              <a:t>Quatrième niveau</a:t>
            </a:r>
          </a:p>
          <a:p>
            <a:pPr lvl="4"/>
            <a:r>
              <a:rPr lang="fr-FR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135056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effectLst/>
        </p:spPr>
        <p:txBody>
          <a:bodyPr anchor="b"/>
          <a:lstStyle>
            <a:lvl1pPr>
              <a:defRPr sz="6000">
                <a:effectLst/>
              </a:defRPr>
            </a:lvl1pPr>
          </a:lstStyle>
          <a:p>
            <a:r>
              <a:rPr lang="fr-FR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effectLst/>
        </p:spPr>
        <p:txBody>
          <a:bodyPr/>
          <a:lstStyle>
            <a:lvl1pPr marL="0" indent="0">
              <a:buNone/>
              <a:defRPr sz="2400">
                <a:effectLst/>
              </a:defRPr>
            </a:lvl1pPr>
            <a:lvl2pPr marL="457200" indent="0">
              <a:buNone/>
              <a:defRPr sz="2000">
                <a:effectLst/>
              </a:defRPr>
            </a:lvl2pPr>
            <a:lvl3pPr marL="914400" indent="0">
              <a:buNone/>
              <a:defRPr sz="1800">
                <a:effectLst/>
              </a:defRPr>
            </a:lvl3pPr>
            <a:lvl4pPr marL="1371600" indent="0">
              <a:buNone/>
              <a:defRPr sz="1600">
                <a:effectLst/>
              </a:defRPr>
            </a:lvl4pPr>
            <a:lvl5pPr marL="1828800" indent="0">
              <a:buNone/>
              <a:defRPr sz="1600">
                <a:effectLst/>
              </a:defRPr>
            </a:lvl5pPr>
            <a:lvl6pPr marL="2286000" indent="0">
              <a:buNone/>
              <a:defRPr sz="1600">
                <a:effectLst/>
              </a:defRPr>
            </a:lvl6pPr>
            <a:lvl7pPr marL="2743200" indent="0">
              <a:buNone/>
              <a:defRPr sz="1600">
                <a:effectLst/>
              </a:defRPr>
            </a:lvl7pPr>
            <a:lvl8pPr marL="3200400" indent="0">
              <a:buNone/>
              <a:defRPr sz="1600">
                <a:effectLst/>
              </a:defRPr>
            </a:lvl8pPr>
            <a:lvl9pPr marL="3657600" indent="0">
              <a:buNone/>
              <a:defRPr sz="1600">
                <a:effectLst/>
              </a:defRPr>
            </a:lvl9pPr>
          </a:lstStyle>
          <a:p>
            <a:pPr lvl="0"/>
            <a:r>
              <a:rPr lang="fr-FR">
                <a:effectLst/>
              </a:rPr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429285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  <a:effectLst/>
        </p:spPr>
        <p:txBody>
          <a:bodyPr/>
          <a:lstStyle/>
          <a:p>
            <a:pPr lvl="0"/>
            <a:r>
              <a:rPr lang="fr-FR">
                <a:effectLst/>
              </a:rPr>
              <a:t>Modifiez les styles du texte du masque</a:t>
            </a:r>
          </a:p>
          <a:p>
            <a:pPr lvl="1"/>
            <a:r>
              <a:rPr lang="fr-FR">
                <a:effectLst/>
              </a:rPr>
              <a:t>Deuxième niveau</a:t>
            </a:r>
          </a:p>
          <a:p>
            <a:pPr lvl="2"/>
            <a:r>
              <a:rPr lang="fr-FR">
                <a:effectLst/>
              </a:rPr>
              <a:t>Troisième niveau</a:t>
            </a:r>
          </a:p>
          <a:p>
            <a:pPr lvl="3"/>
            <a:r>
              <a:rPr lang="fr-FR">
                <a:effectLst/>
              </a:rPr>
              <a:t>Quatrième niveau</a:t>
            </a:r>
          </a:p>
          <a:p>
            <a:pPr lvl="4"/>
            <a:r>
              <a:rPr lang="fr-FR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  <a:effectLst/>
        </p:spPr>
        <p:txBody>
          <a:bodyPr/>
          <a:lstStyle/>
          <a:p>
            <a:pPr lvl="0"/>
            <a:r>
              <a:rPr lang="fr-FR">
                <a:effectLst/>
              </a:rPr>
              <a:t>Modifiez les styles du texte du masque</a:t>
            </a:r>
          </a:p>
          <a:p>
            <a:pPr lvl="1"/>
            <a:r>
              <a:rPr lang="fr-FR">
                <a:effectLst/>
              </a:rPr>
              <a:t>Deuxième niveau</a:t>
            </a:r>
          </a:p>
          <a:p>
            <a:pPr lvl="2"/>
            <a:r>
              <a:rPr lang="fr-FR">
                <a:effectLst/>
              </a:rPr>
              <a:t>Troisième niveau</a:t>
            </a:r>
          </a:p>
          <a:p>
            <a:pPr lvl="3"/>
            <a:r>
              <a:rPr lang="fr-FR">
                <a:effectLst/>
              </a:rPr>
              <a:t>Quatrième niveau</a:t>
            </a:r>
          </a:p>
          <a:p>
            <a:pPr lvl="4"/>
            <a:r>
              <a:rPr lang="fr-FR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32548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effectLst/>
        </p:spPr>
        <p:txBody>
          <a:bodyPr/>
          <a:lstStyle/>
          <a:p>
            <a:r>
              <a:rPr lang="fr-FR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fr-FR">
                <a:effectLst/>
              </a:rPr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effectLst/>
        </p:spPr>
        <p:txBody>
          <a:bodyPr/>
          <a:lstStyle/>
          <a:p>
            <a:pPr lvl="0"/>
            <a:r>
              <a:rPr lang="fr-FR">
                <a:effectLst/>
              </a:rPr>
              <a:t>Modifiez les styles du texte du masque</a:t>
            </a:r>
          </a:p>
          <a:p>
            <a:pPr lvl="1"/>
            <a:r>
              <a:rPr lang="fr-FR">
                <a:effectLst/>
              </a:rPr>
              <a:t>Deuxième niveau</a:t>
            </a:r>
          </a:p>
          <a:p>
            <a:pPr lvl="2"/>
            <a:r>
              <a:rPr lang="fr-FR">
                <a:effectLst/>
              </a:rPr>
              <a:t>Troisième niveau</a:t>
            </a:r>
          </a:p>
          <a:p>
            <a:pPr lvl="3"/>
            <a:r>
              <a:rPr lang="fr-FR">
                <a:effectLst/>
              </a:rPr>
              <a:t>Quatrième niveau</a:t>
            </a:r>
          </a:p>
          <a:p>
            <a:pPr lvl="4"/>
            <a:r>
              <a:rPr lang="fr-FR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fr-FR">
                <a:effectLst/>
              </a:rPr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effectLst/>
        </p:spPr>
        <p:txBody>
          <a:bodyPr/>
          <a:lstStyle/>
          <a:p>
            <a:pPr lvl="0"/>
            <a:r>
              <a:rPr lang="fr-FR">
                <a:effectLst/>
              </a:rPr>
              <a:t>Modifiez les styles du texte du masque</a:t>
            </a:r>
          </a:p>
          <a:p>
            <a:pPr lvl="1"/>
            <a:r>
              <a:rPr lang="fr-FR">
                <a:effectLst/>
              </a:rPr>
              <a:t>Deuxième niveau</a:t>
            </a:r>
          </a:p>
          <a:p>
            <a:pPr lvl="2"/>
            <a:r>
              <a:rPr lang="fr-FR">
                <a:effectLst/>
              </a:rPr>
              <a:t>Troisième niveau</a:t>
            </a:r>
          </a:p>
          <a:p>
            <a:pPr lvl="3"/>
            <a:r>
              <a:rPr lang="fr-FR">
                <a:effectLst/>
              </a:rPr>
              <a:t>Quatrième niveau</a:t>
            </a:r>
          </a:p>
          <a:p>
            <a:pPr lvl="4"/>
            <a:r>
              <a:rPr lang="fr-FR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638206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65252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1197046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effectLst/>
        </p:spPr>
        <p:txBody>
          <a:bodyPr anchor="b"/>
          <a:lstStyle>
            <a:lvl1pPr>
              <a:defRPr sz="3200">
                <a:effectLst/>
              </a:defRPr>
            </a:lvl1pPr>
          </a:lstStyle>
          <a:p>
            <a:r>
              <a:rPr lang="fr-FR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effectLst/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>
                <a:effectLst/>
              </a:defRPr>
            </a:lvl6pPr>
            <a:lvl7pPr>
              <a:defRPr sz="2000">
                <a:effectLst/>
              </a:defRPr>
            </a:lvl7pPr>
            <a:lvl8pPr>
              <a:defRPr sz="2000">
                <a:effectLst/>
              </a:defRPr>
            </a:lvl8pPr>
            <a:lvl9pPr>
              <a:defRPr sz="2000">
                <a:effectLst/>
              </a:defRPr>
            </a:lvl9pPr>
          </a:lstStyle>
          <a:p>
            <a:pPr lvl="0"/>
            <a:r>
              <a:rPr lang="fr-FR">
                <a:effectLst/>
              </a:rPr>
              <a:t>Modifiez les styles du texte du masque</a:t>
            </a:r>
          </a:p>
          <a:p>
            <a:pPr lvl="1"/>
            <a:r>
              <a:rPr lang="fr-FR">
                <a:effectLst/>
              </a:rPr>
              <a:t>Deuxième niveau</a:t>
            </a:r>
          </a:p>
          <a:p>
            <a:pPr lvl="2"/>
            <a:r>
              <a:rPr lang="fr-FR">
                <a:effectLst/>
              </a:rPr>
              <a:t>Troisième niveau</a:t>
            </a:r>
          </a:p>
          <a:p>
            <a:pPr lvl="3"/>
            <a:r>
              <a:rPr lang="fr-FR">
                <a:effectLst/>
              </a:rPr>
              <a:t>Quatrième niveau</a:t>
            </a:r>
          </a:p>
          <a:p>
            <a:pPr lvl="4"/>
            <a:r>
              <a:rPr lang="fr-FR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effectLst/>
        </p:spPr>
        <p:txBody>
          <a:bodyPr/>
          <a:lstStyle>
            <a:lvl1pPr marL="0" indent="0">
              <a:buNone/>
              <a:defRPr sz="1600">
                <a:effectLst/>
              </a:defRPr>
            </a:lvl1pPr>
            <a:lvl2pPr marL="457200" indent="0">
              <a:buNone/>
              <a:defRPr sz="1400">
                <a:effectLst/>
              </a:defRPr>
            </a:lvl2pPr>
            <a:lvl3pPr marL="914400" indent="0">
              <a:buNone/>
              <a:defRPr sz="1200">
                <a:effectLst/>
              </a:defRPr>
            </a:lvl3pPr>
            <a:lvl4pPr marL="1371600" indent="0">
              <a:buNone/>
              <a:defRPr sz="1000">
                <a:effectLst/>
              </a:defRPr>
            </a:lvl4pPr>
            <a:lvl5pPr marL="1828800" indent="0">
              <a:buNone/>
              <a:defRPr sz="1000">
                <a:effectLst/>
              </a:defRPr>
            </a:lvl5pPr>
            <a:lvl6pPr marL="2286000" indent="0">
              <a:buNone/>
              <a:defRPr sz="1000">
                <a:effectLst/>
              </a:defRPr>
            </a:lvl6pPr>
            <a:lvl7pPr marL="2743200" indent="0">
              <a:buNone/>
              <a:defRPr sz="1000">
                <a:effectLst/>
              </a:defRPr>
            </a:lvl7pPr>
            <a:lvl8pPr marL="3200400" indent="0">
              <a:buNone/>
              <a:defRPr sz="1000">
                <a:effectLst/>
              </a:defRPr>
            </a:lvl8pPr>
            <a:lvl9pPr marL="3657600" indent="0">
              <a:buNone/>
              <a:defRPr sz="1000">
                <a:effectLst/>
              </a:defRPr>
            </a:lvl9pPr>
          </a:lstStyle>
          <a:p>
            <a:pPr lvl="0"/>
            <a:r>
              <a:rPr lang="fr-FR">
                <a:effectLst/>
              </a:rPr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331442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effectLst/>
        </p:spPr>
        <p:txBody>
          <a:bodyPr anchor="b"/>
          <a:lstStyle>
            <a:lvl1pPr>
              <a:defRPr sz="3200">
                <a:effectLst/>
              </a:defRPr>
            </a:lvl1pPr>
          </a:lstStyle>
          <a:p>
            <a:r>
              <a:rPr lang="fr-FR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pPr lvl="0"/>
            <a:endParaRPr lang="en-US" noProof="0">
              <a:effectLst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effectLst/>
        </p:spPr>
        <p:txBody>
          <a:bodyPr/>
          <a:lstStyle>
            <a:lvl1pPr marL="0" indent="0">
              <a:buNone/>
              <a:defRPr sz="1600">
                <a:effectLst/>
              </a:defRPr>
            </a:lvl1pPr>
            <a:lvl2pPr marL="457200" indent="0">
              <a:buNone/>
              <a:defRPr sz="1400">
                <a:effectLst/>
              </a:defRPr>
            </a:lvl2pPr>
            <a:lvl3pPr marL="914400" indent="0">
              <a:buNone/>
              <a:defRPr sz="1200">
                <a:effectLst/>
              </a:defRPr>
            </a:lvl3pPr>
            <a:lvl4pPr marL="1371600" indent="0">
              <a:buNone/>
              <a:defRPr sz="1000">
                <a:effectLst/>
              </a:defRPr>
            </a:lvl4pPr>
            <a:lvl5pPr marL="1828800" indent="0">
              <a:buNone/>
              <a:defRPr sz="1000">
                <a:effectLst/>
              </a:defRPr>
            </a:lvl5pPr>
            <a:lvl6pPr marL="2286000" indent="0">
              <a:buNone/>
              <a:defRPr sz="1000">
                <a:effectLst/>
              </a:defRPr>
            </a:lvl6pPr>
            <a:lvl7pPr marL="2743200" indent="0">
              <a:buNone/>
              <a:defRPr sz="1000">
                <a:effectLst/>
              </a:defRPr>
            </a:lvl7pPr>
            <a:lvl8pPr marL="3200400" indent="0">
              <a:buNone/>
              <a:defRPr sz="1000">
                <a:effectLst/>
              </a:defRPr>
            </a:lvl8pPr>
            <a:lvl9pPr marL="3657600" indent="0">
              <a:buNone/>
              <a:defRPr sz="1000">
                <a:effectLst/>
              </a:defRPr>
            </a:lvl9pPr>
          </a:lstStyle>
          <a:p>
            <a:pPr lvl="0"/>
            <a:r>
              <a:rPr lang="fr-FR">
                <a:effectLst/>
              </a:rPr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576621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026" name="Text Box 2"/>
          <p:cNvSpPr txBox="1">
            <a:spLocks noChangeArrowheads="1"/>
          </p:cNvSpPr>
          <p:nvPr/>
        </p:nvSpPr>
        <p:spPr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defRPr>
                <a:effectLst/>
              </a:defRPr>
            </a:pPr>
            <a:endParaRPr lang="en-CA" altLang="en-US">
              <a:effectLst/>
              <a:latin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268413"/>
            <a:ext cx="74628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>
                <a:effectLst/>
              </a:rPr>
              <a:t>Der Titel kann einzeilig sein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462838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>
                <a:effectLst/>
              </a:rPr>
              <a:t>Um den Fliesstext übersichtlich zu halten, sollten Abschnitte gemacht werden. Diese werden zur besseren Lesbarkeit jeweils mit eine Blindzeile getrennt.</a:t>
            </a:r>
            <a:br>
              <a:rPr lang="en-GB" altLang="en-US">
                <a:effectLst/>
              </a:rPr>
            </a:br>
            <a:endParaRPr lang="en-GB" altLang="en-US">
              <a:effectLst/>
            </a:endParaRPr>
          </a:p>
          <a:p>
            <a:pPr lvl="0"/>
            <a:r>
              <a:rPr lang="en-GB" altLang="en-US">
                <a:effectLst/>
              </a:rPr>
              <a:t>Klicken Sie, um die Formate des Vorlagentextes zu bearbeiten</a:t>
            </a:r>
          </a:p>
          <a:p>
            <a:pPr lvl="1"/>
            <a:r>
              <a:rPr lang="en-GB" altLang="en-US">
                <a:effectLst/>
              </a:rPr>
              <a:t>Erste Ebene</a:t>
            </a:r>
          </a:p>
          <a:p>
            <a:pPr lvl="2"/>
            <a:r>
              <a:rPr lang="en-GB" altLang="en-US">
                <a:effectLst/>
              </a:rPr>
              <a:t>Zweite Ebene</a:t>
            </a:r>
          </a:p>
          <a:p>
            <a:pPr lvl="3"/>
            <a:r>
              <a:rPr lang="en-GB" altLang="en-US">
                <a:effectLst/>
              </a:rPr>
              <a:t>Dritte Ebene</a:t>
            </a:r>
          </a:p>
          <a:p>
            <a:pPr lvl="4"/>
            <a:r>
              <a:rPr lang="en-GB" altLang="en-US">
                <a:effectLst/>
              </a:rPr>
              <a:t>Vierte Ebene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>
          <a:xfrm>
            <a:off x="6448425" y="6205538"/>
            <a:ext cx="22669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algn="r">
              <a:lnSpc>
                <a:spcPts val="1200"/>
              </a:lnSpc>
              <a:spcBef>
                <a:spcPct val="50000"/>
              </a:spcBef>
              <a:defRPr>
                <a:effectLst/>
              </a:defRPr>
            </a:pPr>
            <a:fld id="{3BBCF229-B8D2-408F-B811-5DB0AF059BD7}" type="slidenum">
              <a:rPr lang="de-CH" altLang="en-US" sz="900" smtClean="0">
                <a:effectLst/>
                <a:latin typeface="Arial" panose="020B0604020202020204" pitchFamily="34" charset="0"/>
              </a:rPr>
              <a:pPr algn="r">
                <a:lnSpc>
                  <a:spcPts val="1200"/>
                </a:lnSpc>
                <a:spcBef>
                  <a:spcPct val="50000"/>
                </a:spcBef>
                <a:defRPr>
                  <a:effectLst/>
                </a:defRPr>
              </a:pPr>
              <a:t>‹#›</a:t>
            </a:fld>
            <a:r>
              <a:rPr lang="de-CH" altLang="en-US" sz="900"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>
          <a:xfrm>
            <a:off x="1257300" y="6172200"/>
            <a:ext cx="7169150" cy="199175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lnSpc>
                <a:spcPts val="1200"/>
              </a:lnSpc>
              <a:spcBef>
                <a:spcPct val="50000"/>
              </a:spcBef>
              <a:defRPr>
                <a:effectLst/>
              </a:defRPr>
            </a:pPr>
            <a:r>
              <a:rPr lang="en-US" altLang="en-US" sz="900" b="1" smtClean="0">
                <a:effectLst/>
                <a:latin typeface="Arial" panose="020B0604020202020204" pitchFamily="34" charset="0"/>
              </a:rPr>
              <a:t>Regional Workshop</a:t>
            </a:r>
            <a:r>
              <a:rPr lang="en-US" altLang="en-US" sz="900" b="1" baseline="0" smtClean="0">
                <a:effectLst/>
                <a:latin typeface="Arial" panose="020B0604020202020204" pitchFamily="34" charset="0"/>
              </a:rPr>
              <a:t> on Consumer Price Indices, Minsk 2019</a:t>
            </a:r>
            <a:endParaRPr lang="de-CH" altLang="en-US" sz="900">
              <a:effectLst/>
              <a:latin typeface="Arial" panose="020B0604020202020204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>
                <a:effectLst/>
              </a:defRPr>
            </a:pPr>
            <a:r>
              <a:rPr lang="en-US" altLang="en-US" sz="800">
                <a:effectLst/>
                <a:latin typeface="Arial" panose="020B0604020202020204" pitchFamily="34" charset="0"/>
              </a:rPr>
              <a:t>Federal Department of Home Affairs FDHA</a:t>
            </a:r>
            <a:r>
              <a:rPr lang="de-CH" altLang="en-US" sz="800">
                <a:effectLst/>
                <a:latin typeface="Arial" panose="020B0604020202020204" pitchFamily="34" charset="0"/>
              </a:rPr>
              <a:t/>
            </a:r>
            <a:br>
              <a:rPr lang="de-CH" altLang="en-US" sz="800">
                <a:effectLst/>
                <a:latin typeface="Arial" panose="020B0604020202020204" pitchFamily="34" charset="0"/>
              </a:rPr>
            </a:br>
            <a:r>
              <a:rPr lang="en-US" altLang="en-US" sz="800" b="1">
                <a:effectLst/>
                <a:latin typeface="Arial" panose="020B0604020202020204" pitchFamily="34" charset="0"/>
              </a:rPr>
              <a:t>Federal Statistical Office FSO</a:t>
            </a:r>
            <a:endParaRPr lang="de-CH" altLang="en-US" sz="800" b="1">
              <a:effectLst/>
              <a:latin typeface="Arial" panose="020B0604020202020204" pitchFamily="34" charset="0"/>
            </a:endParaRPr>
          </a:p>
        </p:txBody>
      </p:sp>
      <p:pic>
        <p:nvPicPr>
          <p:cNvPr id="1033" name="Picture 9" descr="Header_ppt_705-2-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77800" indent="-17621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000000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57188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36575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B2B2B2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720725" indent="-18256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C0C0C0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816225"/>
            <a:ext cx="7200900" cy="1223963"/>
          </a:xfrm>
          <a:effectLst/>
        </p:spPr>
        <p:txBody>
          <a:bodyPr/>
          <a:lstStyle/>
          <a:p>
            <a:pPr rtl="0" eaLnBrk="1" hangingPunct="1">
              <a:lnSpc>
                <a:spcPts val="6000"/>
              </a:lnSpc>
            </a:pPr>
            <a:r>
              <a:rPr lang="ru-RU" sz="44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Вопросы взвешивания в статистике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25" y="3573463"/>
            <a:ext cx="7462838" cy="2808287"/>
          </a:xfrm>
          <a:effectLst/>
        </p:spPr>
        <p:txBody>
          <a:bodyPr/>
          <a:lstStyle/>
          <a:p>
            <a:pPr lvl="1" eaLnBrk="1" hangingPunct="1"/>
            <a:endParaRPr lang="de-CH" altLang="en-US">
              <a:effectLst/>
            </a:endParaRPr>
          </a:p>
          <a:p>
            <a:pPr lvl="1" eaLnBrk="1" hangingPunct="1"/>
            <a:endParaRPr lang="de-DE" altLang="en-US">
              <a:effectLst/>
            </a:endParaRPr>
          </a:p>
          <a:p>
            <a:pPr eaLnBrk="1" hangingPunct="1">
              <a:buFontTx/>
              <a:buChar char="•"/>
            </a:pPr>
            <a:endParaRPr lang="en-US" altLang="en-US">
              <a:effectLst/>
            </a:endParaRPr>
          </a:p>
        </p:txBody>
      </p:sp>
      <p:pic>
        <p:nvPicPr>
          <p:cNvPr id="5124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425" y="9652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Обновление цен: механизм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>
          <a:xfrm>
            <a:off x="1470025" y="2795588"/>
            <a:ext cx="650875" cy="2381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algn="ctr" rtl="0"/>
            <a:r>
              <a:rPr lang="ru-RU" sz="24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"/>
              </a:rPr>
              <a:t>ОБД</a:t>
            </a:r>
          </a:p>
        </p:txBody>
      </p:sp>
      <p:grpSp>
        <p:nvGrpSpPr>
          <p:cNvPr id="23556" name="Group 4"/>
          <p:cNvGrpSpPr>
            <a:grpSpLocks noChangeAspect="1"/>
          </p:cNvGrpSpPr>
          <p:nvPr/>
        </p:nvGrpSpPr>
        <p:grpSpPr>
          <a:xfrm>
            <a:off x="974724" y="2600325"/>
            <a:ext cx="8210550" cy="3060700"/>
            <a:chOff x="614" y="1638"/>
            <a:chExt cx="5172" cy="1928"/>
          </a:xfrm>
          <a:effectLst/>
        </p:grpSpPr>
        <p:sp>
          <p:nvSpPr>
            <p:cNvPr id="23557" name="AutoShape 3"/>
            <p:cNvSpPr>
              <a:spLocks noChangeAspect="1" noChangeArrowheads="1" noTextEdit="1"/>
            </p:cNvSpPr>
            <p:nvPr/>
          </p:nvSpPr>
          <p:spPr>
            <a:xfrm>
              <a:off x="816" y="1638"/>
              <a:ext cx="4701" cy="1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558" name="Freeform 5"/>
            <p:cNvSpPr>
              <a:spLocks noEditPoints="1"/>
            </p:cNvSpPr>
            <p:nvPr/>
          </p:nvSpPr>
          <p:spPr>
            <a:xfrm>
              <a:off x="1775" y="3186"/>
              <a:ext cx="2749" cy="45"/>
            </a:xfrm>
            <a:custGeom>
              <a:avLst/>
              <a:gdLst>
                <a:gd name="T0" fmla="*/ 0 w 5500"/>
                <a:gd name="T1" fmla="*/ 1 h 89"/>
                <a:gd name="T2" fmla="*/ 169 w 5500"/>
                <a:gd name="T3" fmla="*/ 1 h 89"/>
                <a:gd name="T4" fmla="*/ 169 w 5500"/>
                <a:gd name="T5" fmla="*/ 2 h 89"/>
                <a:gd name="T6" fmla="*/ 0 w 5500"/>
                <a:gd name="T7" fmla="*/ 2 h 89"/>
                <a:gd name="T8" fmla="*/ 0 w 5500"/>
                <a:gd name="T9" fmla="*/ 1 h 89"/>
                <a:gd name="T10" fmla="*/ 169 w 5500"/>
                <a:gd name="T11" fmla="*/ 0 h 89"/>
                <a:gd name="T12" fmla="*/ 171 w 5500"/>
                <a:gd name="T13" fmla="*/ 2 h 89"/>
                <a:gd name="T14" fmla="*/ 169 w 5500"/>
                <a:gd name="T15" fmla="*/ 3 h 89"/>
                <a:gd name="T16" fmla="*/ 169 w 5500"/>
                <a:gd name="T17" fmla="*/ 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00" h="89">
                  <a:moveTo>
                    <a:pt x="0" y="30"/>
                  </a:moveTo>
                  <a:lnTo>
                    <a:pt x="5427" y="30"/>
                  </a:lnTo>
                  <a:lnTo>
                    <a:pt x="5427" y="59"/>
                  </a:lnTo>
                  <a:lnTo>
                    <a:pt x="0" y="59"/>
                  </a:lnTo>
                  <a:lnTo>
                    <a:pt x="0" y="30"/>
                  </a:lnTo>
                  <a:close/>
                  <a:moveTo>
                    <a:pt x="5411" y="0"/>
                  </a:moveTo>
                  <a:lnTo>
                    <a:pt x="5500" y="44"/>
                  </a:lnTo>
                  <a:lnTo>
                    <a:pt x="5411" y="89"/>
                  </a:lnTo>
                  <a:lnTo>
                    <a:pt x="5411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559" name="Rectangle 6"/>
            <p:cNvSpPr>
              <a:spLocks noChangeArrowheads="1"/>
            </p:cNvSpPr>
            <p:nvPr/>
          </p:nvSpPr>
          <p:spPr>
            <a:xfrm>
              <a:off x="819" y="2896"/>
              <a:ext cx="952" cy="628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560" name="Rectangle 7"/>
            <p:cNvSpPr>
              <a:spLocks noChangeArrowheads="1"/>
            </p:cNvSpPr>
            <p:nvPr/>
          </p:nvSpPr>
          <p:spPr>
            <a:xfrm>
              <a:off x="819" y="2896"/>
              <a:ext cx="952" cy="62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561" name="Rectangle 8"/>
            <p:cNvSpPr>
              <a:spLocks noChangeArrowheads="1"/>
            </p:cNvSpPr>
            <p:nvPr/>
          </p:nvSpPr>
          <p:spPr>
            <a:xfrm>
              <a:off x="1046" y="2970"/>
              <a:ext cx="40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Цена t</a:t>
              </a:r>
            </a:p>
          </p:txBody>
        </p:sp>
        <p:sp>
          <p:nvSpPr>
            <p:cNvPr id="23562" name="Rectangle 9"/>
            <p:cNvSpPr>
              <a:spLocks noChangeArrowheads="1"/>
            </p:cNvSpPr>
            <p:nvPr/>
          </p:nvSpPr>
          <p:spPr>
            <a:xfrm>
              <a:off x="1425" y="2970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563" name="Rectangle 10"/>
            <p:cNvSpPr>
              <a:spLocks noChangeArrowheads="1"/>
            </p:cNvSpPr>
            <p:nvPr/>
          </p:nvSpPr>
          <p:spPr>
            <a:xfrm>
              <a:off x="1469" y="2970"/>
              <a:ext cx="7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2</a:t>
              </a:r>
            </a:p>
          </p:txBody>
        </p:sp>
        <p:sp>
          <p:nvSpPr>
            <p:cNvPr id="23564" name="Rectangle 11"/>
            <p:cNvSpPr>
              <a:spLocks noChangeArrowheads="1"/>
            </p:cNvSpPr>
            <p:nvPr/>
          </p:nvSpPr>
          <p:spPr>
            <a:xfrm>
              <a:off x="1245" y="3128"/>
              <a:ext cx="101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9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X</a:t>
              </a:r>
            </a:p>
          </p:txBody>
        </p:sp>
        <p:sp>
          <p:nvSpPr>
            <p:cNvPr id="23565" name="Rectangle 12"/>
            <p:cNvSpPr>
              <a:spLocks noChangeArrowheads="1"/>
            </p:cNvSpPr>
            <p:nvPr/>
          </p:nvSpPr>
          <p:spPr>
            <a:xfrm>
              <a:off x="994" y="3309"/>
              <a:ext cx="81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Количество t</a:t>
              </a:r>
            </a:p>
          </p:txBody>
        </p:sp>
        <p:sp>
          <p:nvSpPr>
            <p:cNvPr id="23566" name="Rectangle 13"/>
            <p:cNvSpPr>
              <a:spLocks noChangeArrowheads="1"/>
            </p:cNvSpPr>
            <p:nvPr/>
          </p:nvSpPr>
          <p:spPr>
            <a:xfrm>
              <a:off x="1476" y="3309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567" name="Rectangle 14"/>
            <p:cNvSpPr>
              <a:spLocks noChangeArrowheads="1"/>
            </p:cNvSpPr>
            <p:nvPr/>
          </p:nvSpPr>
          <p:spPr>
            <a:xfrm>
              <a:off x="1521" y="3309"/>
              <a:ext cx="7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2</a:t>
              </a:r>
            </a:p>
          </p:txBody>
        </p:sp>
        <p:sp>
          <p:nvSpPr>
            <p:cNvPr id="23568" name="Rectangle 15"/>
            <p:cNvSpPr>
              <a:spLocks noChangeArrowheads="1"/>
            </p:cNvSpPr>
            <p:nvPr/>
          </p:nvSpPr>
          <p:spPr>
            <a:xfrm>
              <a:off x="2456" y="2893"/>
              <a:ext cx="1400" cy="660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569" name="Rectangle 16"/>
            <p:cNvSpPr>
              <a:spLocks noChangeArrowheads="1"/>
            </p:cNvSpPr>
            <p:nvPr/>
          </p:nvSpPr>
          <p:spPr>
            <a:xfrm>
              <a:off x="2456" y="2893"/>
              <a:ext cx="1400" cy="6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570" name="Rectangle 17"/>
            <p:cNvSpPr>
              <a:spLocks noChangeArrowheads="1"/>
            </p:cNvSpPr>
            <p:nvPr/>
          </p:nvSpPr>
          <p:spPr>
            <a:xfrm>
              <a:off x="2786" y="3010"/>
              <a:ext cx="67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Цена окт. t</a:t>
              </a:r>
            </a:p>
          </p:txBody>
        </p:sp>
        <p:sp>
          <p:nvSpPr>
            <p:cNvPr id="23571" name="Rectangle 18"/>
            <p:cNvSpPr>
              <a:spLocks noChangeArrowheads="1"/>
            </p:cNvSpPr>
            <p:nvPr/>
          </p:nvSpPr>
          <p:spPr>
            <a:xfrm>
              <a:off x="3411" y="3010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572" name="Rectangle 19"/>
            <p:cNvSpPr>
              <a:spLocks noChangeArrowheads="1"/>
            </p:cNvSpPr>
            <p:nvPr/>
          </p:nvSpPr>
          <p:spPr>
            <a:xfrm>
              <a:off x="3455" y="3010"/>
              <a:ext cx="19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1,0</a:t>
              </a:r>
            </a:p>
          </p:txBody>
        </p:sp>
        <p:sp>
          <p:nvSpPr>
            <p:cNvPr id="23573" name="Rectangle 20"/>
            <p:cNvSpPr>
              <a:spLocks noChangeArrowheads="1"/>
            </p:cNvSpPr>
            <p:nvPr/>
          </p:nvSpPr>
          <p:spPr>
            <a:xfrm>
              <a:off x="2741" y="3165"/>
              <a:ext cx="104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3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—</a:t>
              </a:r>
            </a:p>
          </p:txBody>
        </p:sp>
        <p:sp>
          <p:nvSpPr>
            <p:cNvPr id="23574" name="Rectangle 21"/>
            <p:cNvSpPr>
              <a:spLocks noChangeArrowheads="1"/>
            </p:cNvSpPr>
            <p:nvPr/>
          </p:nvSpPr>
          <p:spPr>
            <a:xfrm>
              <a:off x="2846" y="3165"/>
              <a:ext cx="729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3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———————</a:t>
              </a:r>
            </a:p>
          </p:txBody>
        </p:sp>
        <p:sp>
          <p:nvSpPr>
            <p:cNvPr id="23575" name="Rectangle 22"/>
            <p:cNvSpPr>
              <a:spLocks noChangeArrowheads="1"/>
            </p:cNvSpPr>
            <p:nvPr/>
          </p:nvSpPr>
          <p:spPr>
            <a:xfrm>
              <a:off x="2927" y="3295"/>
              <a:ext cx="40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Цена t</a:t>
              </a:r>
            </a:p>
          </p:txBody>
        </p:sp>
        <p:sp>
          <p:nvSpPr>
            <p:cNvPr id="23576" name="Rectangle 23"/>
            <p:cNvSpPr>
              <a:spLocks noChangeArrowheads="1"/>
            </p:cNvSpPr>
            <p:nvPr/>
          </p:nvSpPr>
          <p:spPr>
            <a:xfrm>
              <a:off x="3305" y="3295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577" name="Rectangle 24"/>
            <p:cNvSpPr>
              <a:spLocks noChangeArrowheads="1"/>
            </p:cNvSpPr>
            <p:nvPr/>
          </p:nvSpPr>
          <p:spPr>
            <a:xfrm>
              <a:off x="3350" y="3295"/>
              <a:ext cx="7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2</a:t>
              </a:r>
            </a:p>
          </p:txBody>
        </p:sp>
        <p:sp>
          <p:nvSpPr>
            <p:cNvPr id="23578" name="Rectangle 25"/>
            <p:cNvSpPr>
              <a:spLocks noChangeArrowheads="1"/>
            </p:cNvSpPr>
            <p:nvPr/>
          </p:nvSpPr>
          <p:spPr>
            <a:xfrm>
              <a:off x="4533" y="2894"/>
              <a:ext cx="972" cy="660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579" name="Rectangle 26"/>
            <p:cNvSpPr>
              <a:spLocks noChangeArrowheads="1"/>
            </p:cNvSpPr>
            <p:nvPr/>
          </p:nvSpPr>
          <p:spPr>
            <a:xfrm>
              <a:off x="4533" y="2894"/>
              <a:ext cx="972" cy="6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580" name="Rectangle 27"/>
            <p:cNvSpPr>
              <a:spLocks noChangeArrowheads="1"/>
            </p:cNvSpPr>
            <p:nvPr/>
          </p:nvSpPr>
          <p:spPr>
            <a:xfrm>
              <a:off x="4648" y="2985"/>
              <a:ext cx="67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Цена окт. t</a:t>
              </a:r>
            </a:p>
          </p:txBody>
        </p:sp>
        <p:sp>
          <p:nvSpPr>
            <p:cNvPr id="23581" name="Rectangle 28"/>
            <p:cNvSpPr>
              <a:spLocks noChangeArrowheads="1"/>
            </p:cNvSpPr>
            <p:nvPr/>
          </p:nvSpPr>
          <p:spPr>
            <a:xfrm>
              <a:off x="5273" y="2985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582" name="Rectangle 29"/>
            <p:cNvSpPr>
              <a:spLocks noChangeArrowheads="1"/>
            </p:cNvSpPr>
            <p:nvPr/>
          </p:nvSpPr>
          <p:spPr>
            <a:xfrm>
              <a:off x="5317" y="2985"/>
              <a:ext cx="19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1,0</a:t>
              </a:r>
            </a:p>
          </p:txBody>
        </p:sp>
        <p:sp>
          <p:nvSpPr>
            <p:cNvPr id="23583" name="Rectangle 30"/>
            <p:cNvSpPr>
              <a:spLocks noChangeArrowheads="1"/>
            </p:cNvSpPr>
            <p:nvPr/>
          </p:nvSpPr>
          <p:spPr>
            <a:xfrm>
              <a:off x="4970" y="3143"/>
              <a:ext cx="101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9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X</a:t>
              </a:r>
            </a:p>
          </p:txBody>
        </p:sp>
        <p:sp>
          <p:nvSpPr>
            <p:cNvPr id="23584" name="Rectangle 31"/>
            <p:cNvSpPr>
              <a:spLocks noChangeArrowheads="1"/>
            </p:cNvSpPr>
            <p:nvPr/>
          </p:nvSpPr>
          <p:spPr>
            <a:xfrm>
              <a:off x="4719" y="3324"/>
              <a:ext cx="81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Количество t</a:t>
              </a:r>
            </a:p>
          </p:txBody>
        </p:sp>
        <p:sp>
          <p:nvSpPr>
            <p:cNvPr id="23585" name="Rectangle 32"/>
            <p:cNvSpPr>
              <a:spLocks noChangeArrowheads="1"/>
            </p:cNvSpPr>
            <p:nvPr/>
          </p:nvSpPr>
          <p:spPr>
            <a:xfrm>
              <a:off x="5201" y="3324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586" name="Rectangle 33"/>
            <p:cNvSpPr>
              <a:spLocks noChangeArrowheads="1"/>
            </p:cNvSpPr>
            <p:nvPr/>
          </p:nvSpPr>
          <p:spPr>
            <a:xfrm>
              <a:off x="5245" y="3324"/>
              <a:ext cx="7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2</a:t>
              </a:r>
            </a:p>
          </p:txBody>
        </p:sp>
        <p:sp>
          <p:nvSpPr>
            <p:cNvPr id="23587" name="Freeform 34"/>
            <p:cNvSpPr/>
            <p:nvPr/>
          </p:nvSpPr>
          <p:spPr>
            <a:xfrm>
              <a:off x="1981" y="3051"/>
              <a:ext cx="318" cy="296"/>
            </a:xfrm>
            <a:custGeom>
              <a:avLst/>
              <a:gdLst>
                <a:gd name="T0" fmla="*/ 9 w 636"/>
                <a:gd name="T1" fmla="*/ 1 h 592"/>
                <a:gd name="T2" fmla="*/ 8 w 636"/>
                <a:gd name="T3" fmla="*/ 1 h 592"/>
                <a:gd name="T4" fmla="*/ 7 w 636"/>
                <a:gd name="T5" fmla="*/ 1 h 592"/>
                <a:gd name="T6" fmla="*/ 5 w 636"/>
                <a:gd name="T7" fmla="*/ 2 h 592"/>
                <a:gd name="T8" fmla="*/ 4 w 636"/>
                <a:gd name="T9" fmla="*/ 3 h 592"/>
                <a:gd name="T10" fmla="*/ 3 w 636"/>
                <a:gd name="T11" fmla="*/ 3 h 592"/>
                <a:gd name="T12" fmla="*/ 2 w 636"/>
                <a:gd name="T13" fmla="*/ 5 h 592"/>
                <a:gd name="T14" fmla="*/ 1 w 636"/>
                <a:gd name="T15" fmla="*/ 6 h 592"/>
                <a:gd name="T16" fmla="*/ 1 w 636"/>
                <a:gd name="T17" fmla="*/ 7 h 592"/>
                <a:gd name="T18" fmla="*/ 1 w 636"/>
                <a:gd name="T19" fmla="*/ 8 h 592"/>
                <a:gd name="T20" fmla="*/ 0 w 636"/>
                <a:gd name="T21" fmla="*/ 10 h 592"/>
                <a:gd name="T22" fmla="*/ 1 w 636"/>
                <a:gd name="T23" fmla="*/ 11 h 592"/>
                <a:gd name="T24" fmla="*/ 1 w 636"/>
                <a:gd name="T25" fmla="*/ 12 h 592"/>
                <a:gd name="T26" fmla="*/ 1 w 636"/>
                <a:gd name="T27" fmla="*/ 14 h 592"/>
                <a:gd name="T28" fmla="*/ 2 w 636"/>
                <a:gd name="T29" fmla="*/ 15 h 592"/>
                <a:gd name="T30" fmla="*/ 3 w 636"/>
                <a:gd name="T31" fmla="*/ 16 h 592"/>
                <a:gd name="T32" fmla="*/ 4 w 636"/>
                <a:gd name="T33" fmla="*/ 17 h 592"/>
                <a:gd name="T34" fmla="*/ 5 w 636"/>
                <a:gd name="T35" fmla="*/ 18 h 592"/>
                <a:gd name="T36" fmla="*/ 7 w 636"/>
                <a:gd name="T37" fmla="*/ 18 h 592"/>
                <a:gd name="T38" fmla="*/ 8 w 636"/>
                <a:gd name="T39" fmla="*/ 19 h 592"/>
                <a:gd name="T40" fmla="*/ 9 w 636"/>
                <a:gd name="T41" fmla="*/ 19 h 592"/>
                <a:gd name="T42" fmla="*/ 11 w 636"/>
                <a:gd name="T43" fmla="*/ 19 h 592"/>
                <a:gd name="T44" fmla="*/ 12 w 636"/>
                <a:gd name="T45" fmla="*/ 19 h 592"/>
                <a:gd name="T46" fmla="*/ 14 w 636"/>
                <a:gd name="T47" fmla="*/ 18 h 592"/>
                <a:gd name="T48" fmla="*/ 15 w 636"/>
                <a:gd name="T49" fmla="*/ 18 h 592"/>
                <a:gd name="T50" fmla="*/ 16 w 636"/>
                <a:gd name="T51" fmla="*/ 17 h 592"/>
                <a:gd name="T52" fmla="*/ 17 w 636"/>
                <a:gd name="T53" fmla="*/ 16 h 592"/>
                <a:gd name="T54" fmla="*/ 18 w 636"/>
                <a:gd name="T55" fmla="*/ 15 h 592"/>
                <a:gd name="T56" fmla="*/ 19 w 636"/>
                <a:gd name="T57" fmla="*/ 14 h 592"/>
                <a:gd name="T58" fmla="*/ 20 w 636"/>
                <a:gd name="T59" fmla="*/ 13 h 592"/>
                <a:gd name="T60" fmla="*/ 20 w 636"/>
                <a:gd name="T61" fmla="*/ 12 h 592"/>
                <a:gd name="T62" fmla="*/ 20 w 636"/>
                <a:gd name="T63" fmla="*/ 10 h 592"/>
                <a:gd name="T64" fmla="*/ 20 w 636"/>
                <a:gd name="T65" fmla="*/ 9 h 592"/>
                <a:gd name="T66" fmla="*/ 20 w 636"/>
                <a:gd name="T67" fmla="*/ 7 h 592"/>
                <a:gd name="T68" fmla="*/ 20 w 636"/>
                <a:gd name="T69" fmla="*/ 6 h 592"/>
                <a:gd name="T70" fmla="*/ 19 w 636"/>
                <a:gd name="T71" fmla="*/ 5 h 592"/>
                <a:gd name="T72" fmla="*/ 18 w 636"/>
                <a:gd name="T73" fmla="*/ 4 h 592"/>
                <a:gd name="T74" fmla="*/ 17 w 636"/>
                <a:gd name="T75" fmla="*/ 3 h 592"/>
                <a:gd name="T76" fmla="*/ 16 w 636"/>
                <a:gd name="T77" fmla="*/ 2 h 592"/>
                <a:gd name="T78" fmla="*/ 15 w 636"/>
                <a:gd name="T79" fmla="*/ 1 h 592"/>
                <a:gd name="T80" fmla="*/ 13 w 636"/>
                <a:gd name="T81" fmla="*/ 1 h 592"/>
                <a:gd name="T82" fmla="*/ 12 w 636"/>
                <a:gd name="T83" fmla="*/ 1 h 592"/>
                <a:gd name="T84" fmla="*/ 10 w 636"/>
                <a:gd name="T85" fmla="*/ 0 h 5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6" h="592">
                  <a:moveTo>
                    <a:pt x="319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4"/>
                  </a:lnTo>
                  <a:lnTo>
                    <a:pt x="255" y="5"/>
                  </a:lnTo>
                  <a:lnTo>
                    <a:pt x="239" y="9"/>
                  </a:lnTo>
                  <a:lnTo>
                    <a:pt x="225" y="13"/>
                  </a:lnTo>
                  <a:lnTo>
                    <a:pt x="209" y="18"/>
                  </a:lnTo>
                  <a:lnTo>
                    <a:pt x="194" y="23"/>
                  </a:lnTo>
                  <a:lnTo>
                    <a:pt x="180" y="29"/>
                  </a:lnTo>
                  <a:lnTo>
                    <a:pt x="168" y="36"/>
                  </a:lnTo>
                  <a:lnTo>
                    <a:pt x="153" y="43"/>
                  </a:lnTo>
                  <a:lnTo>
                    <a:pt x="141" y="50"/>
                  </a:lnTo>
                  <a:lnTo>
                    <a:pt x="128" y="59"/>
                  </a:lnTo>
                  <a:lnTo>
                    <a:pt x="116" y="68"/>
                  </a:lnTo>
                  <a:lnTo>
                    <a:pt x="105" y="77"/>
                  </a:lnTo>
                  <a:lnTo>
                    <a:pt x="93" y="86"/>
                  </a:lnTo>
                  <a:lnTo>
                    <a:pt x="82" y="96"/>
                  </a:lnTo>
                  <a:lnTo>
                    <a:pt x="73" y="107"/>
                  </a:lnTo>
                  <a:lnTo>
                    <a:pt x="64" y="118"/>
                  </a:lnTo>
                  <a:lnTo>
                    <a:pt x="55" y="130"/>
                  </a:lnTo>
                  <a:lnTo>
                    <a:pt x="46" y="143"/>
                  </a:lnTo>
                  <a:lnTo>
                    <a:pt x="39" y="155"/>
                  </a:lnTo>
                  <a:lnTo>
                    <a:pt x="32" y="168"/>
                  </a:lnTo>
                  <a:lnTo>
                    <a:pt x="25" y="180"/>
                  </a:lnTo>
                  <a:lnTo>
                    <a:pt x="20" y="194"/>
                  </a:lnTo>
                  <a:lnTo>
                    <a:pt x="14" y="207"/>
                  </a:lnTo>
                  <a:lnTo>
                    <a:pt x="11" y="221"/>
                  </a:lnTo>
                  <a:lnTo>
                    <a:pt x="7" y="235"/>
                  </a:lnTo>
                  <a:lnTo>
                    <a:pt x="4" y="250"/>
                  </a:lnTo>
                  <a:lnTo>
                    <a:pt x="2" y="266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2" y="326"/>
                  </a:lnTo>
                  <a:lnTo>
                    <a:pt x="4" y="340"/>
                  </a:lnTo>
                  <a:lnTo>
                    <a:pt x="7" y="355"/>
                  </a:lnTo>
                  <a:lnTo>
                    <a:pt x="11" y="369"/>
                  </a:lnTo>
                  <a:lnTo>
                    <a:pt x="14" y="383"/>
                  </a:lnTo>
                  <a:lnTo>
                    <a:pt x="20" y="397"/>
                  </a:lnTo>
                  <a:lnTo>
                    <a:pt x="25" y="410"/>
                  </a:lnTo>
                  <a:lnTo>
                    <a:pt x="32" y="424"/>
                  </a:lnTo>
                  <a:lnTo>
                    <a:pt x="39" y="437"/>
                  </a:lnTo>
                  <a:lnTo>
                    <a:pt x="46" y="449"/>
                  </a:lnTo>
                  <a:lnTo>
                    <a:pt x="55" y="462"/>
                  </a:lnTo>
                  <a:lnTo>
                    <a:pt x="64" y="472"/>
                  </a:lnTo>
                  <a:lnTo>
                    <a:pt x="73" y="483"/>
                  </a:lnTo>
                  <a:lnTo>
                    <a:pt x="82" y="494"/>
                  </a:lnTo>
                  <a:lnTo>
                    <a:pt x="93" y="504"/>
                  </a:lnTo>
                  <a:lnTo>
                    <a:pt x="105" y="515"/>
                  </a:lnTo>
                  <a:lnTo>
                    <a:pt x="116" y="524"/>
                  </a:lnTo>
                  <a:lnTo>
                    <a:pt x="128" y="533"/>
                  </a:lnTo>
                  <a:lnTo>
                    <a:pt x="141" y="542"/>
                  </a:lnTo>
                  <a:lnTo>
                    <a:pt x="153" y="549"/>
                  </a:lnTo>
                  <a:lnTo>
                    <a:pt x="168" y="556"/>
                  </a:lnTo>
                  <a:lnTo>
                    <a:pt x="180" y="563"/>
                  </a:lnTo>
                  <a:lnTo>
                    <a:pt x="194" y="568"/>
                  </a:lnTo>
                  <a:lnTo>
                    <a:pt x="209" y="574"/>
                  </a:lnTo>
                  <a:lnTo>
                    <a:pt x="225" y="577"/>
                  </a:lnTo>
                  <a:lnTo>
                    <a:pt x="239" y="583"/>
                  </a:lnTo>
                  <a:lnTo>
                    <a:pt x="255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2"/>
                  </a:lnTo>
                  <a:lnTo>
                    <a:pt x="319" y="592"/>
                  </a:lnTo>
                  <a:lnTo>
                    <a:pt x="335" y="592"/>
                  </a:lnTo>
                  <a:lnTo>
                    <a:pt x="351" y="590"/>
                  </a:lnTo>
                  <a:lnTo>
                    <a:pt x="367" y="588"/>
                  </a:lnTo>
                  <a:lnTo>
                    <a:pt x="383" y="586"/>
                  </a:lnTo>
                  <a:lnTo>
                    <a:pt x="398" y="583"/>
                  </a:lnTo>
                  <a:lnTo>
                    <a:pt x="414" y="577"/>
                  </a:lnTo>
                  <a:lnTo>
                    <a:pt x="428" y="574"/>
                  </a:lnTo>
                  <a:lnTo>
                    <a:pt x="442" y="568"/>
                  </a:lnTo>
                  <a:lnTo>
                    <a:pt x="456" y="563"/>
                  </a:lnTo>
                  <a:lnTo>
                    <a:pt x="471" y="556"/>
                  </a:lnTo>
                  <a:lnTo>
                    <a:pt x="483" y="549"/>
                  </a:lnTo>
                  <a:lnTo>
                    <a:pt x="497" y="542"/>
                  </a:lnTo>
                  <a:lnTo>
                    <a:pt x="510" y="533"/>
                  </a:lnTo>
                  <a:lnTo>
                    <a:pt x="520" y="524"/>
                  </a:lnTo>
                  <a:lnTo>
                    <a:pt x="533" y="515"/>
                  </a:lnTo>
                  <a:lnTo>
                    <a:pt x="544" y="504"/>
                  </a:lnTo>
                  <a:lnTo>
                    <a:pt x="554" y="494"/>
                  </a:lnTo>
                  <a:lnTo>
                    <a:pt x="563" y="483"/>
                  </a:lnTo>
                  <a:lnTo>
                    <a:pt x="574" y="472"/>
                  </a:lnTo>
                  <a:lnTo>
                    <a:pt x="583" y="462"/>
                  </a:lnTo>
                  <a:lnTo>
                    <a:pt x="590" y="449"/>
                  </a:lnTo>
                  <a:lnTo>
                    <a:pt x="599" y="437"/>
                  </a:lnTo>
                  <a:lnTo>
                    <a:pt x="606" y="424"/>
                  </a:lnTo>
                  <a:lnTo>
                    <a:pt x="611" y="410"/>
                  </a:lnTo>
                  <a:lnTo>
                    <a:pt x="617" y="397"/>
                  </a:lnTo>
                  <a:lnTo>
                    <a:pt x="622" y="383"/>
                  </a:lnTo>
                  <a:lnTo>
                    <a:pt x="627" y="369"/>
                  </a:lnTo>
                  <a:lnTo>
                    <a:pt x="631" y="355"/>
                  </a:lnTo>
                  <a:lnTo>
                    <a:pt x="633" y="340"/>
                  </a:lnTo>
                  <a:lnTo>
                    <a:pt x="635" y="326"/>
                  </a:lnTo>
                  <a:lnTo>
                    <a:pt x="636" y="310"/>
                  </a:lnTo>
                  <a:lnTo>
                    <a:pt x="636" y="296"/>
                  </a:lnTo>
                  <a:lnTo>
                    <a:pt x="636" y="280"/>
                  </a:lnTo>
                  <a:lnTo>
                    <a:pt x="635" y="266"/>
                  </a:lnTo>
                  <a:lnTo>
                    <a:pt x="633" y="250"/>
                  </a:lnTo>
                  <a:lnTo>
                    <a:pt x="631" y="235"/>
                  </a:lnTo>
                  <a:lnTo>
                    <a:pt x="627" y="221"/>
                  </a:lnTo>
                  <a:lnTo>
                    <a:pt x="622" y="207"/>
                  </a:lnTo>
                  <a:lnTo>
                    <a:pt x="617" y="194"/>
                  </a:lnTo>
                  <a:lnTo>
                    <a:pt x="611" y="180"/>
                  </a:lnTo>
                  <a:lnTo>
                    <a:pt x="606" y="168"/>
                  </a:lnTo>
                  <a:lnTo>
                    <a:pt x="599" y="155"/>
                  </a:lnTo>
                  <a:lnTo>
                    <a:pt x="590" y="143"/>
                  </a:lnTo>
                  <a:lnTo>
                    <a:pt x="583" y="130"/>
                  </a:lnTo>
                  <a:lnTo>
                    <a:pt x="574" y="118"/>
                  </a:lnTo>
                  <a:lnTo>
                    <a:pt x="563" y="107"/>
                  </a:lnTo>
                  <a:lnTo>
                    <a:pt x="554" y="96"/>
                  </a:lnTo>
                  <a:lnTo>
                    <a:pt x="544" y="86"/>
                  </a:lnTo>
                  <a:lnTo>
                    <a:pt x="533" y="77"/>
                  </a:lnTo>
                  <a:lnTo>
                    <a:pt x="520" y="68"/>
                  </a:lnTo>
                  <a:lnTo>
                    <a:pt x="510" y="59"/>
                  </a:lnTo>
                  <a:lnTo>
                    <a:pt x="497" y="50"/>
                  </a:lnTo>
                  <a:lnTo>
                    <a:pt x="483" y="43"/>
                  </a:lnTo>
                  <a:lnTo>
                    <a:pt x="471" y="36"/>
                  </a:lnTo>
                  <a:lnTo>
                    <a:pt x="456" y="29"/>
                  </a:lnTo>
                  <a:lnTo>
                    <a:pt x="442" y="23"/>
                  </a:lnTo>
                  <a:lnTo>
                    <a:pt x="428" y="18"/>
                  </a:lnTo>
                  <a:lnTo>
                    <a:pt x="414" y="13"/>
                  </a:lnTo>
                  <a:lnTo>
                    <a:pt x="398" y="9"/>
                  </a:lnTo>
                  <a:lnTo>
                    <a:pt x="383" y="5"/>
                  </a:lnTo>
                  <a:lnTo>
                    <a:pt x="367" y="4"/>
                  </a:lnTo>
                  <a:lnTo>
                    <a:pt x="351" y="2"/>
                  </a:lnTo>
                  <a:lnTo>
                    <a:pt x="335" y="0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588" name="Freeform 35"/>
            <p:cNvSpPr/>
            <p:nvPr/>
          </p:nvSpPr>
          <p:spPr>
            <a:xfrm>
              <a:off x="1981" y="3051"/>
              <a:ext cx="318" cy="296"/>
            </a:xfrm>
            <a:custGeom>
              <a:avLst/>
              <a:gdLst>
                <a:gd name="T0" fmla="*/ 9 w 636"/>
                <a:gd name="T1" fmla="*/ 1 h 592"/>
                <a:gd name="T2" fmla="*/ 8 w 636"/>
                <a:gd name="T3" fmla="*/ 1 h 592"/>
                <a:gd name="T4" fmla="*/ 7 w 636"/>
                <a:gd name="T5" fmla="*/ 1 h 592"/>
                <a:gd name="T6" fmla="*/ 5 w 636"/>
                <a:gd name="T7" fmla="*/ 2 h 592"/>
                <a:gd name="T8" fmla="*/ 4 w 636"/>
                <a:gd name="T9" fmla="*/ 3 h 592"/>
                <a:gd name="T10" fmla="*/ 3 w 636"/>
                <a:gd name="T11" fmla="*/ 3 h 592"/>
                <a:gd name="T12" fmla="*/ 2 w 636"/>
                <a:gd name="T13" fmla="*/ 5 h 592"/>
                <a:gd name="T14" fmla="*/ 1 w 636"/>
                <a:gd name="T15" fmla="*/ 6 h 592"/>
                <a:gd name="T16" fmla="*/ 1 w 636"/>
                <a:gd name="T17" fmla="*/ 7 h 592"/>
                <a:gd name="T18" fmla="*/ 1 w 636"/>
                <a:gd name="T19" fmla="*/ 8 h 592"/>
                <a:gd name="T20" fmla="*/ 0 w 636"/>
                <a:gd name="T21" fmla="*/ 10 h 592"/>
                <a:gd name="T22" fmla="*/ 1 w 636"/>
                <a:gd name="T23" fmla="*/ 11 h 592"/>
                <a:gd name="T24" fmla="*/ 1 w 636"/>
                <a:gd name="T25" fmla="*/ 12 h 592"/>
                <a:gd name="T26" fmla="*/ 1 w 636"/>
                <a:gd name="T27" fmla="*/ 14 h 592"/>
                <a:gd name="T28" fmla="*/ 2 w 636"/>
                <a:gd name="T29" fmla="*/ 15 h 592"/>
                <a:gd name="T30" fmla="*/ 3 w 636"/>
                <a:gd name="T31" fmla="*/ 16 h 592"/>
                <a:gd name="T32" fmla="*/ 4 w 636"/>
                <a:gd name="T33" fmla="*/ 17 h 592"/>
                <a:gd name="T34" fmla="*/ 5 w 636"/>
                <a:gd name="T35" fmla="*/ 18 h 592"/>
                <a:gd name="T36" fmla="*/ 7 w 636"/>
                <a:gd name="T37" fmla="*/ 18 h 592"/>
                <a:gd name="T38" fmla="*/ 8 w 636"/>
                <a:gd name="T39" fmla="*/ 19 h 592"/>
                <a:gd name="T40" fmla="*/ 9 w 636"/>
                <a:gd name="T41" fmla="*/ 19 h 592"/>
                <a:gd name="T42" fmla="*/ 11 w 636"/>
                <a:gd name="T43" fmla="*/ 19 h 592"/>
                <a:gd name="T44" fmla="*/ 12 w 636"/>
                <a:gd name="T45" fmla="*/ 19 h 592"/>
                <a:gd name="T46" fmla="*/ 14 w 636"/>
                <a:gd name="T47" fmla="*/ 18 h 592"/>
                <a:gd name="T48" fmla="*/ 15 w 636"/>
                <a:gd name="T49" fmla="*/ 18 h 592"/>
                <a:gd name="T50" fmla="*/ 16 w 636"/>
                <a:gd name="T51" fmla="*/ 17 h 592"/>
                <a:gd name="T52" fmla="*/ 17 w 636"/>
                <a:gd name="T53" fmla="*/ 16 h 592"/>
                <a:gd name="T54" fmla="*/ 18 w 636"/>
                <a:gd name="T55" fmla="*/ 15 h 592"/>
                <a:gd name="T56" fmla="*/ 19 w 636"/>
                <a:gd name="T57" fmla="*/ 14 h 592"/>
                <a:gd name="T58" fmla="*/ 20 w 636"/>
                <a:gd name="T59" fmla="*/ 13 h 592"/>
                <a:gd name="T60" fmla="*/ 20 w 636"/>
                <a:gd name="T61" fmla="*/ 12 h 592"/>
                <a:gd name="T62" fmla="*/ 20 w 636"/>
                <a:gd name="T63" fmla="*/ 10 h 592"/>
                <a:gd name="T64" fmla="*/ 20 w 636"/>
                <a:gd name="T65" fmla="*/ 9 h 592"/>
                <a:gd name="T66" fmla="*/ 20 w 636"/>
                <a:gd name="T67" fmla="*/ 7 h 592"/>
                <a:gd name="T68" fmla="*/ 20 w 636"/>
                <a:gd name="T69" fmla="*/ 6 h 592"/>
                <a:gd name="T70" fmla="*/ 19 w 636"/>
                <a:gd name="T71" fmla="*/ 5 h 592"/>
                <a:gd name="T72" fmla="*/ 18 w 636"/>
                <a:gd name="T73" fmla="*/ 4 h 592"/>
                <a:gd name="T74" fmla="*/ 17 w 636"/>
                <a:gd name="T75" fmla="*/ 3 h 592"/>
                <a:gd name="T76" fmla="*/ 16 w 636"/>
                <a:gd name="T77" fmla="*/ 2 h 592"/>
                <a:gd name="T78" fmla="*/ 15 w 636"/>
                <a:gd name="T79" fmla="*/ 1 h 592"/>
                <a:gd name="T80" fmla="*/ 13 w 636"/>
                <a:gd name="T81" fmla="*/ 1 h 592"/>
                <a:gd name="T82" fmla="*/ 12 w 636"/>
                <a:gd name="T83" fmla="*/ 1 h 592"/>
                <a:gd name="T84" fmla="*/ 10 w 636"/>
                <a:gd name="T85" fmla="*/ 0 h 5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6" h="592">
                  <a:moveTo>
                    <a:pt x="319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4"/>
                  </a:lnTo>
                  <a:lnTo>
                    <a:pt x="255" y="5"/>
                  </a:lnTo>
                  <a:lnTo>
                    <a:pt x="239" y="9"/>
                  </a:lnTo>
                  <a:lnTo>
                    <a:pt x="225" y="13"/>
                  </a:lnTo>
                  <a:lnTo>
                    <a:pt x="209" y="18"/>
                  </a:lnTo>
                  <a:lnTo>
                    <a:pt x="194" y="23"/>
                  </a:lnTo>
                  <a:lnTo>
                    <a:pt x="180" y="29"/>
                  </a:lnTo>
                  <a:lnTo>
                    <a:pt x="168" y="36"/>
                  </a:lnTo>
                  <a:lnTo>
                    <a:pt x="153" y="43"/>
                  </a:lnTo>
                  <a:lnTo>
                    <a:pt x="141" y="50"/>
                  </a:lnTo>
                  <a:lnTo>
                    <a:pt x="128" y="59"/>
                  </a:lnTo>
                  <a:lnTo>
                    <a:pt x="116" y="68"/>
                  </a:lnTo>
                  <a:lnTo>
                    <a:pt x="105" y="77"/>
                  </a:lnTo>
                  <a:lnTo>
                    <a:pt x="93" y="86"/>
                  </a:lnTo>
                  <a:lnTo>
                    <a:pt x="82" y="96"/>
                  </a:lnTo>
                  <a:lnTo>
                    <a:pt x="73" y="107"/>
                  </a:lnTo>
                  <a:lnTo>
                    <a:pt x="64" y="118"/>
                  </a:lnTo>
                  <a:lnTo>
                    <a:pt x="55" y="130"/>
                  </a:lnTo>
                  <a:lnTo>
                    <a:pt x="46" y="143"/>
                  </a:lnTo>
                  <a:lnTo>
                    <a:pt x="39" y="155"/>
                  </a:lnTo>
                  <a:lnTo>
                    <a:pt x="32" y="168"/>
                  </a:lnTo>
                  <a:lnTo>
                    <a:pt x="25" y="180"/>
                  </a:lnTo>
                  <a:lnTo>
                    <a:pt x="20" y="194"/>
                  </a:lnTo>
                  <a:lnTo>
                    <a:pt x="14" y="207"/>
                  </a:lnTo>
                  <a:lnTo>
                    <a:pt x="11" y="221"/>
                  </a:lnTo>
                  <a:lnTo>
                    <a:pt x="7" y="235"/>
                  </a:lnTo>
                  <a:lnTo>
                    <a:pt x="4" y="250"/>
                  </a:lnTo>
                  <a:lnTo>
                    <a:pt x="2" y="266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2" y="326"/>
                  </a:lnTo>
                  <a:lnTo>
                    <a:pt x="4" y="340"/>
                  </a:lnTo>
                  <a:lnTo>
                    <a:pt x="7" y="355"/>
                  </a:lnTo>
                  <a:lnTo>
                    <a:pt x="11" y="369"/>
                  </a:lnTo>
                  <a:lnTo>
                    <a:pt x="14" y="383"/>
                  </a:lnTo>
                  <a:lnTo>
                    <a:pt x="20" y="397"/>
                  </a:lnTo>
                  <a:lnTo>
                    <a:pt x="25" y="410"/>
                  </a:lnTo>
                  <a:lnTo>
                    <a:pt x="32" y="424"/>
                  </a:lnTo>
                  <a:lnTo>
                    <a:pt x="39" y="437"/>
                  </a:lnTo>
                  <a:lnTo>
                    <a:pt x="46" y="449"/>
                  </a:lnTo>
                  <a:lnTo>
                    <a:pt x="55" y="462"/>
                  </a:lnTo>
                  <a:lnTo>
                    <a:pt x="64" y="472"/>
                  </a:lnTo>
                  <a:lnTo>
                    <a:pt x="73" y="483"/>
                  </a:lnTo>
                  <a:lnTo>
                    <a:pt x="82" y="494"/>
                  </a:lnTo>
                  <a:lnTo>
                    <a:pt x="93" y="504"/>
                  </a:lnTo>
                  <a:lnTo>
                    <a:pt x="105" y="515"/>
                  </a:lnTo>
                  <a:lnTo>
                    <a:pt x="116" y="524"/>
                  </a:lnTo>
                  <a:lnTo>
                    <a:pt x="128" y="533"/>
                  </a:lnTo>
                  <a:lnTo>
                    <a:pt x="141" y="542"/>
                  </a:lnTo>
                  <a:lnTo>
                    <a:pt x="153" y="549"/>
                  </a:lnTo>
                  <a:lnTo>
                    <a:pt x="168" y="556"/>
                  </a:lnTo>
                  <a:lnTo>
                    <a:pt x="180" y="563"/>
                  </a:lnTo>
                  <a:lnTo>
                    <a:pt x="194" y="568"/>
                  </a:lnTo>
                  <a:lnTo>
                    <a:pt x="209" y="574"/>
                  </a:lnTo>
                  <a:lnTo>
                    <a:pt x="225" y="577"/>
                  </a:lnTo>
                  <a:lnTo>
                    <a:pt x="239" y="583"/>
                  </a:lnTo>
                  <a:lnTo>
                    <a:pt x="255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2"/>
                  </a:lnTo>
                  <a:lnTo>
                    <a:pt x="319" y="592"/>
                  </a:lnTo>
                  <a:lnTo>
                    <a:pt x="335" y="592"/>
                  </a:lnTo>
                  <a:lnTo>
                    <a:pt x="351" y="590"/>
                  </a:lnTo>
                  <a:lnTo>
                    <a:pt x="367" y="588"/>
                  </a:lnTo>
                  <a:lnTo>
                    <a:pt x="383" y="586"/>
                  </a:lnTo>
                  <a:lnTo>
                    <a:pt x="398" y="583"/>
                  </a:lnTo>
                  <a:lnTo>
                    <a:pt x="414" y="577"/>
                  </a:lnTo>
                  <a:lnTo>
                    <a:pt x="428" y="574"/>
                  </a:lnTo>
                  <a:lnTo>
                    <a:pt x="442" y="568"/>
                  </a:lnTo>
                  <a:lnTo>
                    <a:pt x="456" y="563"/>
                  </a:lnTo>
                  <a:lnTo>
                    <a:pt x="471" y="556"/>
                  </a:lnTo>
                  <a:lnTo>
                    <a:pt x="483" y="549"/>
                  </a:lnTo>
                  <a:lnTo>
                    <a:pt x="497" y="542"/>
                  </a:lnTo>
                  <a:lnTo>
                    <a:pt x="510" y="533"/>
                  </a:lnTo>
                  <a:lnTo>
                    <a:pt x="520" y="524"/>
                  </a:lnTo>
                  <a:lnTo>
                    <a:pt x="533" y="515"/>
                  </a:lnTo>
                  <a:lnTo>
                    <a:pt x="544" y="504"/>
                  </a:lnTo>
                  <a:lnTo>
                    <a:pt x="554" y="494"/>
                  </a:lnTo>
                  <a:lnTo>
                    <a:pt x="563" y="483"/>
                  </a:lnTo>
                  <a:lnTo>
                    <a:pt x="574" y="472"/>
                  </a:lnTo>
                  <a:lnTo>
                    <a:pt x="583" y="462"/>
                  </a:lnTo>
                  <a:lnTo>
                    <a:pt x="590" y="449"/>
                  </a:lnTo>
                  <a:lnTo>
                    <a:pt x="599" y="437"/>
                  </a:lnTo>
                  <a:lnTo>
                    <a:pt x="606" y="424"/>
                  </a:lnTo>
                  <a:lnTo>
                    <a:pt x="611" y="410"/>
                  </a:lnTo>
                  <a:lnTo>
                    <a:pt x="617" y="397"/>
                  </a:lnTo>
                  <a:lnTo>
                    <a:pt x="622" y="383"/>
                  </a:lnTo>
                  <a:lnTo>
                    <a:pt x="627" y="369"/>
                  </a:lnTo>
                  <a:lnTo>
                    <a:pt x="631" y="355"/>
                  </a:lnTo>
                  <a:lnTo>
                    <a:pt x="633" y="340"/>
                  </a:lnTo>
                  <a:lnTo>
                    <a:pt x="635" y="326"/>
                  </a:lnTo>
                  <a:lnTo>
                    <a:pt x="636" y="310"/>
                  </a:lnTo>
                  <a:lnTo>
                    <a:pt x="636" y="296"/>
                  </a:lnTo>
                  <a:lnTo>
                    <a:pt x="636" y="280"/>
                  </a:lnTo>
                  <a:lnTo>
                    <a:pt x="635" y="266"/>
                  </a:lnTo>
                  <a:lnTo>
                    <a:pt x="633" y="250"/>
                  </a:lnTo>
                  <a:lnTo>
                    <a:pt x="631" y="235"/>
                  </a:lnTo>
                  <a:lnTo>
                    <a:pt x="627" y="221"/>
                  </a:lnTo>
                  <a:lnTo>
                    <a:pt x="622" y="207"/>
                  </a:lnTo>
                  <a:lnTo>
                    <a:pt x="617" y="194"/>
                  </a:lnTo>
                  <a:lnTo>
                    <a:pt x="611" y="180"/>
                  </a:lnTo>
                  <a:lnTo>
                    <a:pt x="606" y="168"/>
                  </a:lnTo>
                  <a:lnTo>
                    <a:pt x="599" y="155"/>
                  </a:lnTo>
                  <a:lnTo>
                    <a:pt x="590" y="143"/>
                  </a:lnTo>
                  <a:lnTo>
                    <a:pt x="583" y="130"/>
                  </a:lnTo>
                  <a:lnTo>
                    <a:pt x="574" y="118"/>
                  </a:lnTo>
                  <a:lnTo>
                    <a:pt x="563" y="107"/>
                  </a:lnTo>
                  <a:lnTo>
                    <a:pt x="554" y="96"/>
                  </a:lnTo>
                  <a:lnTo>
                    <a:pt x="544" y="86"/>
                  </a:lnTo>
                  <a:lnTo>
                    <a:pt x="533" y="77"/>
                  </a:lnTo>
                  <a:lnTo>
                    <a:pt x="520" y="68"/>
                  </a:lnTo>
                  <a:lnTo>
                    <a:pt x="510" y="59"/>
                  </a:lnTo>
                  <a:lnTo>
                    <a:pt x="497" y="50"/>
                  </a:lnTo>
                  <a:lnTo>
                    <a:pt x="483" y="43"/>
                  </a:lnTo>
                  <a:lnTo>
                    <a:pt x="471" y="36"/>
                  </a:lnTo>
                  <a:lnTo>
                    <a:pt x="456" y="29"/>
                  </a:lnTo>
                  <a:lnTo>
                    <a:pt x="442" y="23"/>
                  </a:lnTo>
                  <a:lnTo>
                    <a:pt x="428" y="18"/>
                  </a:lnTo>
                  <a:lnTo>
                    <a:pt x="414" y="13"/>
                  </a:lnTo>
                  <a:lnTo>
                    <a:pt x="398" y="9"/>
                  </a:lnTo>
                  <a:lnTo>
                    <a:pt x="383" y="5"/>
                  </a:lnTo>
                  <a:lnTo>
                    <a:pt x="367" y="4"/>
                  </a:lnTo>
                  <a:lnTo>
                    <a:pt x="351" y="2"/>
                  </a:lnTo>
                  <a:lnTo>
                    <a:pt x="335" y="0"/>
                  </a:lnTo>
                  <a:lnTo>
                    <a:pt x="31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589" name="Rectangle 36"/>
            <p:cNvSpPr>
              <a:spLocks noChangeArrowheads="1"/>
            </p:cNvSpPr>
            <p:nvPr/>
          </p:nvSpPr>
          <p:spPr>
            <a:xfrm>
              <a:off x="2106" y="3129"/>
              <a:ext cx="6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x</a:t>
              </a:r>
            </a:p>
          </p:txBody>
        </p:sp>
        <p:sp>
          <p:nvSpPr>
            <p:cNvPr id="23590" name="Freeform 37"/>
            <p:cNvSpPr/>
            <p:nvPr/>
          </p:nvSpPr>
          <p:spPr>
            <a:xfrm>
              <a:off x="4020" y="3052"/>
              <a:ext cx="317" cy="296"/>
            </a:xfrm>
            <a:custGeom>
              <a:avLst/>
              <a:gdLst>
                <a:gd name="T0" fmla="*/ 8 w 635"/>
                <a:gd name="T1" fmla="*/ 1 h 591"/>
                <a:gd name="T2" fmla="*/ 7 w 635"/>
                <a:gd name="T3" fmla="*/ 1 h 591"/>
                <a:gd name="T4" fmla="*/ 6 w 635"/>
                <a:gd name="T5" fmla="*/ 1 h 591"/>
                <a:gd name="T6" fmla="*/ 4 w 635"/>
                <a:gd name="T7" fmla="*/ 2 h 591"/>
                <a:gd name="T8" fmla="*/ 3 w 635"/>
                <a:gd name="T9" fmla="*/ 3 h 591"/>
                <a:gd name="T10" fmla="*/ 2 w 635"/>
                <a:gd name="T11" fmla="*/ 3 h 591"/>
                <a:gd name="T12" fmla="*/ 1 w 635"/>
                <a:gd name="T13" fmla="*/ 5 h 591"/>
                <a:gd name="T14" fmla="*/ 0 w 635"/>
                <a:gd name="T15" fmla="*/ 6 h 591"/>
                <a:gd name="T16" fmla="*/ 0 w 635"/>
                <a:gd name="T17" fmla="*/ 7 h 591"/>
                <a:gd name="T18" fmla="*/ 0 w 635"/>
                <a:gd name="T19" fmla="*/ 8 h 591"/>
                <a:gd name="T20" fmla="*/ 0 w 635"/>
                <a:gd name="T21" fmla="*/ 10 h 591"/>
                <a:gd name="T22" fmla="*/ 0 w 635"/>
                <a:gd name="T23" fmla="*/ 11 h 591"/>
                <a:gd name="T24" fmla="*/ 0 w 635"/>
                <a:gd name="T25" fmla="*/ 12 h 591"/>
                <a:gd name="T26" fmla="*/ 0 w 635"/>
                <a:gd name="T27" fmla="*/ 14 h 591"/>
                <a:gd name="T28" fmla="*/ 1 w 635"/>
                <a:gd name="T29" fmla="*/ 15 h 591"/>
                <a:gd name="T30" fmla="*/ 2 w 635"/>
                <a:gd name="T31" fmla="*/ 16 h 591"/>
                <a:gd name="T32" fmla="*/ 3 w 635"/>
                <a:gd name="T33" fmla="*/ 17 h 591"/>
                <a:gd name="T34" fmla="*/ 4 w 635"/>
                <a:gd name="T35" fmla="*/ 18 h 591"/>
                <a:gd name="T36" fmla="*/ 6 w 635"/>
                <a:gd name="T37" fmla="*/ 18 h 591"/>
                <a:gd name="T38" fmla="*/ 7 w 635"/>
                <a:gd name="T39" fmla="*/ 19 h 591"/>
                <a:gd name="T40" fmla="*/ 8 w 635"/>
                <a:gd name="T41" fmla="*/ 19 h 591"/>
                <a:gd name="T42" fmla="*/ 10 w 635"/>
                <a:gd name="T43" fmla="*/ 19 h 591"/>
                <a:gd name="T44" fmla="*/ 11 w 635"/>
                <a:gd name="T45" fmla="*/ 19 h 591"/>
                <a:gd name="T46" fmla="*/ 13 w 635"/>
                <a:gd name="T47" fmla="*/ 18 h 591"/>
                <a:gd name="T48" fmla="*/ 14 w 635"/>
                <a:gd name="T49" fmla="*/ 18 h 591"/>
                <a:gd name="T50" fmla="*/ 15 w 635"/>
                <a:gd name="T51" fmla="*/ 17 h 591"/>
                <a:gd name="T52" fmla="*/ 16 w 635"/>
                <a:gd name="T53" fmla="*/ 16 h 591"/>
                <a:gd name="T54" fmla="*/ 17 w 635"/>
                <a:gd name="T55" fmla="*/ 15 h 591"/>
                <a:gd name="T56" fmla="*/ 18 w 635"/>
                <a:gd name="T57" fmla="*/ 14 h 591"/>
                <a:gd name="T58" fmla="*/ 19 w 635"/>
                <a:gd name="T59" fmla="*/ 13 h 591"/>
                <a:gd name="T60" fmla="*/ 19 w 635"/>
                <a:gd name="T61" fmla="*/ 12 h 591"/>
                <a:gd name="T62" fmla="*/ 19 w 635"/>
                <a:gd name="T63" fmla="*/ 10 h 591"/>
                <a:gd name="T64" fmla="*/ 19 w 635"/>
                <a:gd name="T65" fmla="*/ 9 h 591"/>
                <a:gd name="T66" fmla="*/ 19 w 635"/>
                <a:gd name="T67" fmla="*/ 7 h 591"/>
                <a:gd name="T68" fmla="*/ 19 w 635"/>
                <a:gd name="T69" fmla="*/ 6 h 591"/>
                <a:gd name="T70" fmla="*/ 18 w 635"/>
                <a:gd name="T71" fmla="*/ 5 h 591"/>
                <a:gd name="T72" fmla="*/ 17 w 635"/>
                <a:gd name="T73" fmla="*/ 4 h 591"/>
                <a:gd name="T74" fmla="*/ 16 w 635"/>
                <a:gd name="T75" fmla="*/ 3 h 591"/>
                <a:gd name="T76" fmla="*/ 15 w 635"/>
                <a:gd name="T77" fmla="*/ 2 h 591"/>
                <a:gd name="T78" fmla="*/ 14 w 635"/>
                <a:gd name="T79" fmla="*/ 1 h 591"/>
                <a:gd name="T80" fmla="*/ 12 w 635"/>
                <a:gd name="T81" fmla="*/ 1 h 591"/>
                <a:gd name="T82" fmla="*/ 11 w 635"/>
                <a:gd name="T83" fmla="*/ 1 h 591"/>
                <a:gd name="T84" fmla="*/ 9 w 635"/>
                <a:gd name="T85" fmla="*/ 0 h 5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5" h="591">
                  <a:moveTo>
                    <a:pt x="317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3"/>
                  </a:lnTo>
                  <a:lnTo>
                    <a:pt x="253" y="5"/>
                  </a:lnTo>
                  <a:lnTo>
                    <a:pt x="237" y="9"/>
                  </a:lnTo>
                  <a:lnTo>
                    <a:pt x="223" y="12"/>
                  </a:lnTo>
                  <a:lnTo>
                    <a:pt x="207" y="18"/>
                  </a:lnTo>
                  <a:lnTo>
                    <a:pt x="193" y="23"/>
                  </a:lnTo>
                  <a:lnTo>
                    <a:pt x="178" y="28"/>
                  </a:lnTo>
                  <a:lnTo>
                    <a:pt x="166" y="35"/>
                  </a:lnTo>
                  <a:lnTo>
                    <a:pt x="152" y="43"/>
                  </a:lnTo>
                  <a:lnTo>
                    <a:pt x="139" y="50"/>
                  </a:lnTo>
                  <a:lnTo>
                    <a:pt x="127" y="59"/>
                  </a:lnTo>
                  <a:lnTo>
                    <a:pt x="114" y="68"/>
                  </a:lnTo>
                  <a:lnTo>
                    <a:pt x="104" y="76"/>
                  </a:lnTo>
                  <a:lnTo>
                    <a:pt x="93" y="85"/>
                  </a:lnTo>
                  <a:lnTo>
                    <a:pt x="82" y="96"/>
                  </a:lnTo>
                  <a:lnTo>
                    <a:pt x="71" y="107"/>
                  </a:lnTo>
                  <a:lnTo>
                    <a:pt x="63" y="117"/>
                  </a:lnTo>
                  <a:lnTo>
                    <a:pt x="54" y="130"/>
                  </a:lnTo>
                  <a:lnTo>
                    <a:pt x="45" y="142"/>
                  </a:lnTo>
                  <a:lnTo>
                    <a:pt x="38" y="155"/>
                  </a:lnTo>
                  <a:lnTo>
                    <a:pt x="30" y="167"/>
                  </a:lnTo>
                  <a:lnTo>
                    <a:pt x="25" y="180"/>
                  </a:lnTo>
                  <a:lnTo>
                    <a:pt x="18" y="194"/>
                  </a:lnTo>
                  <a:lnTo>
                    <a:pt x="14" y="207"/>
                  </a:lnTo>
                  <a:lnTo>
                    <a:pt x="9" y="221"/>
                  </a:lnTo>
                  <a:lnTo>
                    <a:pt x="6" y="235"/>
                  </a:lnTo>
                  <a:lnTo>
                    <a:pt x="4" y="249"/>
                  </a:lnTo>
                  <a:lnTo>
                    <a:pt x="0" y="265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26"/>
                  </a:lnTo>
                  <a:lnTo>
                    <a:pt x="4" y="340"/>
                  </a:lnTo>
                  <a:lnTo>
                    <a:pt x="6" y="354"/>
                  </a:lnTo>
                  <a:lnTo>
                    <a:pt x="9" y="369"/>
                  </a:lnTo>
                  <a:lnTo>
                    <a:pt x="14" y="383"/>
                  </a:lnTo>
                  <a:lnTo>
                    <a:pt x="18" y="397"/>
                  </a:lnTo>
                  <a:lnTo>
                    <a:pt x="25" y="410"/>
                  </a:lnTo>
                  <a:lnTo>
                    <a:pt x="30" y="424"/>
                  </a:lnTo>
                  <a:lnTo>
                    <a:pt x="38" y="436"/>
                  </a:lnTo>
                  <a:lnTo>
                    <a:pt x="45" y="449"/>
                  </a:lnTo>
                  <a:lnTo>
                    <a:pt x="54" y="461"/>
                  </a:lnTo>
                  <a:lnTo>
                    <a:pt x="63" y="472"/>
                  </a:lnTo>
                  <a:lnTo>
                    <a:pt x="71" y="483"/>
                  </a:lnTo>
                  <a:lnTo>
                    <a:pt x="82" y="495"/>
                  </a:lnTo>
                  <a:lnTo>
                    <a:pt x="93" y="504"/>
                  </a:lnTo>
                  <a:lnTo>
                    <a:pt x="104" y="515"/>
                  </a:lnTo>
                  <a:lnTo>
                    <a:pt x="114" y="524"/>
                  </a:lnTo>
                  <a:lnTo>
                    <a:pt x="127" y="533"/>
                  </a:lnTo>
                  <a:lnTo>
                    <a:pt x="139" y="542"/>
                  </a:lnTo>
                  <a:lnTo>
                    <a:pt x="152" y="549"/>
                  </a:lnTo>
                  <a:lnTo>
                    <a:pt x="166" y="556"/>
                  </a:lnTo>
                  <a:lnTo>
                    <a:pt x="178" y="563"/>
                  </a:lnTo>
                  <a:lnTo>
                    <a:pt x="193" y="568"/>
                  </a:lnTo>
                  <a:lnTo>
                    <a:pt x="207" y="574"/>
                  </a:lnTo>
                  <a:lnTo>
                    <a:pt x="223" y="579"/>
                  </a:lnTo>
                  <a:lnTo>
                    <a:pt x="237" y="583"/>
                  </a:lnTo>
                  <a:lnTo>
                    <a:pt x="253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1"/>
                  </a:lnTo>
                  <a:lnTo>
                    <a:pt x="317" y="591"/>
                  </a:lnTo>
                  <a:lnTo>
                    <a:pt x="333" y="591"/>
                  </a:lnTo>
                  <a:lnTo>
                    <a:pt x="349" y="590"/>
                  </a:lnTo>
                  <a:lnTo>
                    <a:pt x="366" y="588"/>
                  </a:lnTo>
                  <a:lnTo>
                    <a:pt x="382" y="586"/>
                  </a:lnTo>
                  <a:lnTo>
                    <a:pt x="396" y="583"/>
                  </a:lnTo>
                  <a:lnTo>
                    <a:pt x="412" y="579"/>
                  </a:lnTo>
                  <a:lnTo>
                    <a:pt x="426" y="574"/>
                  </a:lnTo>
                  <a:lnTo>
                    <a:pt x="440" y="568"/>
                  </a:lnTo>
                  <a:lnTo>
                    <a:pt x="455" y="563"/>
                  </a:lnTo>
                  <a:lnTo>
                    <a:pt x="469" y="556"/>
                  </a:lnTo>
                  <a:lnTo>
                    <a:pt x="481" y="549"/>
                  </a:lnTo>
                  <a:lnTo>
                    <a:pt x="494" y="542"/>
                  </a:lnTo>
                  <a:lnTo>
                    <a:pt x="506" y="533"/>
                  </a:lnTo>
                  <a:lnTo>
                    <a:pt x="519" y="524"/>
                  </a:lnTo>
                  <a:lnTo>
                    <a:pt x="529" y="515"/>
                  </a:lnTo>
                  <a:lnTo>
                    <a:pt x="542" y="504"/>
                  </a:lnTo>
                  <a:lnTo>
                    <a:pt x="553" y="495"/>
                  </a:lnTo>
                  <a:lnTo>
                    <a:pt x="562" y="483"/>
                  </a:lnTo>
                  <a:lnTo>
                    <a:pt x="570" y="472"/>
                  </a:lnTo>
                  <a:lnTo>
                    <a:pt x="579" y="461"/>
                  </a:lnTo>
                  <a:lnTo>
                    <a:pt x="588" y="449"/>
                  </a:lnTo>
                  <a:lnTo>
                    <a:pt x="595" y="436"/>
                  </a:lnTo>
                  <a:lnTo>
                    <a:pt x="603" y="424"/>
                  </a:lnTo>
                  <a:lnTo>
                    <a:pt x="610" y="410"/>
                  </a:lnTo>
                  <a:lnTo>
                    <a:pt x="615" y="397"/>
                  </a:lnTo>
                  <a:lnTo>
                    <a:pt x="620" y="383"/>
                  </a:lnTo>
                  <a:lnTo>
                    <a:pt x="624" y="369"/>
                  </a:lnTo>
                  <a:lnTo>
                    <a:pt x="627" y="354"/>
                  </a:lnTo>
                  <a:lnTo>
                    <a:pt x="631" y="340"/>
                  </a:lnTo>
                  <a:lnTo>
                    <a:pt x="633" y="326"/>
                  </a:lnTo>
                  <a:lnTo>
                    <a:pt x="635" y="310"/>
                  </a:lnTo>
                  <a:lnTo>
                    <a:pt x="635" y="296"/>
                  </a:lnTo>
                  <a:lnTo>
                    <a:pt x="635" y="280"/>
                  </a:lnTo>
                  <a:lnTo>
                    <a:pt x="633" y="265"/>
                  </a:lnTo>
                  <a:lnTo>
                    <a:pt x="631" y="249"/>
                  </a:lnTo>
                  <a:lnTo>
                    <a:pt x="627" y="235"/>
                  </a:lnTo>
                  <a:lnTo>
                    <a:pt x="624" y="221"/>
                  </a:lnTo>
                  <a:lnTo>
                    <a:pt x="620" y="207"/>
                  </a:lnTo>
                  <a:lnTo>
                    <a:pt x="615" y="194"/>
                  </a:lnTo>
                  <a:lnTo>
                    <a:pt x="610" y="180"/>
                  </a:lnTo>
                  <a:lnTo>
                    <a:pt x="603" y="167"/>
                  </a:lnTo>
                  <a:lnTo>
                    <a:pt x="595" y="155"/>
                  </a:lnTo>
                  <a:lnTo>
                    <a:pt x="588" y="142"/>
                  </a:lnTo>
                  <a:lnTo>
                    <a:pt x="579" y="130"/>
                  </a:lnTo>
                  <a:lnTo>
                    <a:pt x="570" y="117"/>
                  </a:lnTo>
                  <a:lnTo>
                    <a:pt x="562" y="107"/>
                  </a:lnTo>
                  <a:lnTo>
                    <a:pt x="553" y="96"/>
                  </a:lnTo>
                  <a:lnTo>
                    <a:pt x="542" y="85"/>
                  </a:lnTo>
                  <a:lnTo>
                    <a:pt x="529" y="76"/>
                  </a:lnTo>
                  <a:lnTo>
                    <a:pt x="519" y="68"/>
                  </a:lnTo>
                  <a:lnTo>
                    <a:pt x="506" y="59"/>
                  </a:lnTo>
                  <a:lnTo>
                    <a:pt x="494" y="50"/>
                  </a:lnTo>
                  <a:lnTo>
                    <a:pt x="481" y="43"/>
                  </a:lnTo>
                  <a:lnTo>
                    <a:pt x="469" y="35"/>
                  </a:lnTo>
                  <a:lnTo>
                    <a:pt x="455" y="28"/>
                  </a:lnTo>
                  <a:lnTo>
                    <a:pt x="440" y="23"/>
                  </a:lnTo>
                  <a:lnTo>
                    <a:pt x="426" y="18"/>
                  </a:lnTo>
                  <a:lnTo>
                    <a:pt x="412" y="12"/>
                  </a:lnTo>
                  <a:lnTo>
                    <a:pt x="396" y="9"/>
                  </a:lnTo>
                  <a:lnTo>
                    <a:pt x="382" y="5"/>
                  </a:lnTo>
                  <a:lnTo>
                    <a:pt x="366" y="3"/>
                  </a:lnTo>
                  <a:lnTo>
                    <a:pt x="349" y="2"/>
                  </a:lnTo>
                  <a:lnTo>
                    <a:pt x="333" y="0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591" name="Freeform 38"/>
            <p:cNvSpPr/>
            <p:nvPr/>
          </p:nvSpPr>
          <p:spPr>
            <a:xfrm>
              <a:off x="4020" y="3052"/>
              <a:ext cx="317" cy="296"/>
            </a:xfrm>
            <a:custGeom>
              <a:avLst/>
              <a:gdLst>
                <a:gd name="T0" fmla="*/ 8 w 635"/>
                <a:gd name="T1" fmla="*/ 1 h 591"/>
                <a:gd name="T2" fmla="*/ 7 w 635"/>
                <a:gd name="T3" fmla="*/ 1 h 591"/>
                <a:gd name="T4" fmla="*/ 6 w 635"/>
                <a:gd name="T5" fmla="*/ 1 h 591"/>
                <a:gd name="T6" fmla="*/ 4 w 635"/>
                <a:gd name="T7" fmla="*/ 2 h 591"/>
                <a:gd name="T8" fmla="*/ 3 w 635"/>
                <a:gd name="T9" fmla="*/ 3 h 591"/>
                <a:gd name="T10" fmla="*/ 2 w 635"/>
                <a:gd name="T11" fmla="*/ 3 h 591"/>
                <a:gd name="T12" fmla="*/ 1 w 635"/>
                <a:gd name="T13" fmla="*/ 5 h 591"/>
                <a:gd name="T14" fmla="*/ 0 w 635"/>
                <a:gd name="T15" fmla="*/ 6 h 591"/>
                <a:gd name="T16" fmla="*/ 0 w 635"/>
                <a:gd name="T17" fmla="*/ 7 h 591"/>
                <a:gd name="T18" fmla="*/ 0 w 635"/>
                <a:gd name="T19" fmla="*/ 8 h 591"/>
                <a:gd name="T20" fmla="*/ 0 w 635"/>
                <a:gd name="T21" fmla="*/ 10 h 591"/>
                <a:gd name="T22" fmla="*/ 0 w 635"/>
                <a:gd name="T23" fmla="*/ 11 h 591"/>
                <a:gd name="T24" fmla="*/ 0 w 635"/>
                <a:gd name="T25" fmla="*/ 12 h 591"/>
                <a:gd name="T26" fmla="*/ 0 w 635"/>
                <a:gd name="T27" fmla="*/ 14 h 591"/>
                <a:gd name="T28" fmla="*/ 1 w 635"/>
                <a:gd name="T29" fmla="*/ 15 h 591"/>
                <a:gd name="T30" fmla="*/ 2 w 635"/>
                <a:gd name="T31" fmla="*/ 16 h 591"/>
                <a:gd name="T32" fmla="*/ 3 w 635"/>
                <a:gd name="T33" fmla="*/ 17 h 591"/>
                <a:gd name="T34" fmla="*/ 4 w 635"/>
                <a:gd name="T35" fmla="*/ 18 h 591"/>
                <a:gd name="T36" fmla="*/ 6 w 635"/>
                <a:gd name="T37" fmla="*/ 18 h 591"/>
                <a:gd name="T38" fmla="*/ 7 w 635"/>
                <a:gd name="T39" fmla="*/ 19 h 591"/>
                <a:gd name="T40" fmla="*/ 8 w 635"/>
                <a:gd name="T41" fmla="*/ 19 h 591"/>
                <a:gd name="T42" fmla="*/ 10 w 635"/>
                <a:gd name="T43" fmla="*/ 19 h 591"/>
                <a:gd name="T44" fmla="*/ 11 w 635"/>
                <a:gd name="T45" fmla="*/ 19 h 591"/>
                <a:gd name="T46" fmla="*/ 13 w 635"/>
                <a:gd name="T47" fmla="*/ 18 h 591"/>
                <a:gd name="T48" fmla="*/ 14 w 635"/>
                <a:gd name="T49" fmla="*/ 18 h 591"/>
                <a:gd name="T50" fmla="*/ 15 w 635"/>
                <a:gd name="T51" fmla="*/ 17 h 591"/>
                <a:gd name="T52" fmla="*/ 16 w 635"/>
                <a:gd name="T53" fmla="*/ 16 h 591"/>
                <a:gd name="T54" fmla="*/ 17 w 635"/>
                <a:gd name="T55" fmla="*/ 15 h 591"/>
                <a:gd name="T56" fmla="*/ 18 w 635"/>
                <a:gd name="T57" fmla="*/ 14 h 591"/>
                <a:gd name="T58" fmla="*/ 19 w 635"/>
                <a:gd name="T59" fmla="*/ 13 h 591"/>
                <a:gd name="T60" fmla="*/ 19 w 635"/>
                <a:gd name="T61" fmla="*/ 12 h 591"/>
                <a:gd name="T62" fmla="*/ 19 w 635"/>
                <a:gd name="T63" fmla="*/ 10 h 591"/>
                <a:gd name="T64" fmla="*/ 19 w 635"/>
                <a:gd name="T65" fmla="*/ 9 h 591"/>
                <a:gd name="T66" fmla="*/ 19 w 635"/>
                <a:gd name="T67" fmla="*/ 7 h 591"/>
                <a:gd name="T68" fmla="*/ 19 w 635"/>
                <a:gd name="T69" fmla="*/ 6 h 591"/>
                <a:gd name="T70" fmla="*/ 18 w 635"/>
                <a:gd name="T71" fmla="*/ 5 h 591"/>
                <a:gd name="T72" fmla="*/ 17 w 635"/>
                <a:gd name="T73" fmla="*/ 4 h 591"/>
                <a:gd name="T74" fmla="*/ 16 w 635"/>
                <a:gd name="T75" fmla="*/ 3 h 591"/>
                <a:gd name="T76" fmla="*/ 15 w 635"/>
                <a:gd name="T77" fmla="*/ 2 h 591"/>
                <a:gd name="T78" fmla="*/ 14 w 635"/>
                <a:gd name="T79" fmla="*/ 1 h 591"/>
                <a:gd name="T80" fmla="*/ 12 w 635"/>
                <a:gd name="T81" fmla="*/ 1 h 591"/>
                <a:gd name="T82" fmla="*/ 11 w 635"/>
                <a:gd name="T83" fmla="*/ 1 h 591"/>
                <a:gd name="T84" fmla="*/ 9 w 635"/>
                <a:gd name="T85" fmla="*/ 0 h 5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5" h="591">
                  <a:moveTo>
                    <a:pt x="317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3"/>
                  </a:lnTo>
                  <a:lnTo>
                    <a:pt x="253" y="5"/>
                  </a:lnTo>
                  <a:lnTo>
                    <a:pt x="237" y="9"/>
                  </a:lnTo>
                  <a:lnTo>
                    <a:pt x="223" y="12"/>
                  </a:lnTo>
                  <a:lnTo>
                    <a:pt x="207" y="18"/>
                  </a:lnTo>
                  <a:lnTo>
                    <a:pt x="193" y="23"/>
                  </a:lnTo>
                  <a:lnTo>
                    <a:pt x="178" y="28"/>
                  </a:lnTo>
                  <a:lnTo>
                    <a:pt x="166" y="35"/>
                  </a:lnTo>
                  <a:lnTo>
                    <a:pt x="152" y="43"/>
                  </a:lnTo>
                  <a:lnTo>
                    <a:pt x="139" y="50"/>
                  </a:lnTo>
                  <a:lnTo>
                    <a:pt x="127" y="59"/>
                  </a:lnTo>
                  <a:lnTo>
                    <a:pt x="114" y="68"/>
                  </a:lnTo>
                  <a:lnTo>
                    <a:pt x="104" y="76"/>
                  </a:lnTo>
                  <a:lnTo>
                    <a:pt x="93" y="85"/>
                  </a:lnTo>
                  <a:lnTo>
                    <a:pt x="82" y="96"/>
                  </a:lnTo>
                  <a:lnTo>
                    <a:pt x="71" y="107"/>
                  </a:lnTo>
                  <a:lnTo>
                    <a:pt x="63" y="117"/>
                  </a:lnTo>
                  <a:lnTo>
                    <a:pt x="54" y="130"/>
                  </a:lnTo>
                  <a:lnTo>
                    <a:pt x="45" y="142"/>
                  </a:lnTo>
                  <a:lnTo>
                    <a:pt x="38" y="155"/>
                  </a:lnTo>
                  <a:lnTo>
                    <a:pt x="30" y="167"/>
                  </a:lnTo>
                  <a:lnTo>
                    <a:pt x="25" y="180"/>
                  </a:lnTo>
                  <a:lnTo>
                    <a:pt x="18" y="194"/>
                  </a:lnTo>
                  <a:lnTo>
                    <a:pt x="14" y="207"/>
                  </a:lnTo>
                  <a:lnTo>
                    <a:pt x="9" y="221"/>
                  </a:lnTo>
                  <a:lnTo>
                    <a:pt x="6" y="235"/>
                  </a:lnTo>
                  <a:lnTo>
                    <a:pt x="4" y="249"/>
                  </a:lnTo>
                  <a:lnTo>
                    <a:pt x="0" y="265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26"/>
                  </a:lnTo>
                  <a:lnTo>
                    <a:pt x="4" y="340"/>
                  </a:lnTo>
                  <a:lnTo>
                    <a:pt x="6" y="354"/>
                  </a:lnTo>
                  <a:lnTo>
                    <a:pt x="9" y="369"/>
                  </a:lnTo>
                  <a:lnTo>
                    <a:pt x="14" y="383"/>
                  </a:lnTo>
                  <a:lnTo>
                    <a:pt x="18" y="397"/>
                  </a:lnTo>
                  <a:lnTo>
                    <a:pt x="25" y="410"/>
                  </a:lnTo>
                  <a:lnTo>
                    <a:pt x="30" y="424"/>
                  </a:lnTo>
                  <a:lnTo>
                    <a:pt x="38" y="436"/>
                  </a:lnTo>
                  <a:lnTo>
                    <a:pt x="45" y="449"/>
                  </a:lnTo>
                  <a:lnTo>
                    <a:pt x="54" y="461"/>
                  </a:lnTo>
                  <a:lnTo>
                    <a:pt x="63" y="472"/>
                  </a:lnTo>
                  <a:lnTo>
                    <a:pt x="71" y="483"/>
                  </a:lnTo>
                  <a:lnTo>
                    <a:pt x="82" y="495"/>
                  </a:lnTo>
                  <a:lnTo>
                    <a:pt x="93" y="504"/>
                  </a:lnTo>
                  <a:lnTo>
                    <a:pt x="104" y="515"/>
                  </a:lnTo>
                  <a:lnTo>
                    <a:pt x="114" y="524"/>
                  </a:lnTo>
                  <a:lnTo>
                    <a:pt x="127" y="533"/>
                  </a:lnTo>
                  <a:lnTo>
                    <a:pt x="139" y="542"/>
                  </a:lnTo>
                  <a:lnTo>
                    <a:pt x="152" y="549"/>
                  </a:lnTo>
                  <a:lnTo>
                    <a:pt x="166" y="556"/>
                  </a:lnTo>
                  <a:lnTo>
                    <a:pt x="178" y="563"/>
                  </a:lnTo>
                  <a:lnTo>
                    <a:pt x="193" y="568"/>
                  </a:lnTo>
                  <a:lnTo>
                    <a:pt x="207" y="574"/>
                  </a:lnTo>
                  <a:lnTo>
                    <a:pt x="223" y="579"/>
                  </a:lnTo>
                  <a:lnTo>
                    <a:pt x="237" y="583"/>
                  </a:lnTo>
                  <a:lnTo>
                    <a:pt x="253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1"/>
                  </a:lnTo>
                  <a:lnTo>
                    <a:pt x="317" y="591"/>
                  </a:lnTo>
                  <a:lnTo>
                    <a:pt x="333" y="591"/>
                  </a:lnTo>
                  <a:lnTo>
                    <a:pt x="349" y="590"/>
                  </a:lnTo>
                  <a:lnTo>
                    <a:pt x="366" y="588"/>
                  </a:lnTo>
                  <a:lnTo>
                    <a:pt x="382" y="586"/>
                  </a:lnTo>
                  <a:lnTo>
                    <a:pt x="396" y="583"/>
                  </a:lnTo>
                  <a:lnTo>
                    <a:pt x="412" y="579"/>
                  </a:lnTo>
                  <a:lnTo>
                    <a:pt x="426" y="574"/>
                  </a:lnTo>
                  <a:lnTo>
                    <a:pt x="440" y="568"/>
                  </a:lnTo>
                  <a:lnTo>
                    <a:pt x="455" y="563"/>
                  </a:lnTo>
                  <a:lnTo>
                    <a:pt x="469" y="556"/>
                  </a:lnTo>
                  <a:lnTo>
                    <a:pt x="481" y="549"/>
                  </a:lnTo>
                  <a:lnTo>
                    <a:pt x="494" y="542"/>
                  </a:lnTo>
                  <a:lnTo>
                    <a:pt x="506" y="533"/>
                  </a:lnTo>
                  <a:lnTo>
                    <a:pt x="519" y="524"/>
                  </a:lnTo>
                  <a:lnTo>
                    <a:pt x="529" y="515"/>
                  </a:lnTo>
                  <a:lnTo>
                    <a:pt x="542" y="504"/>
                  </a:lnTo>
                  <a:lnTo>
                    <a:pt x="553" y="495"/>
                  </a:lnTo>
                  <a:lnTo>
                    <a:pt x="562" y="483"/>
                  </a:lnTo>
                  <a:lnTo>
                    <a:pt x="570" y="472"/>
                  </a:lnTo>
                  <a:lnTo>
                    <a:pt x="579" y="461"/>
                  </a:lnTo>
                  <a:lnTo>
                    <a:pt x="588" y="449"/>
                  </a:lnTo>
                  <a:lnTo>
                    <a:pt x="595" y="436"/>
                  </a:lnTo>
                  <a:lnTo>
                    <a:pt x="603" y="424"/>
                  </a:lnTo>
                  <a:lnTo>
                    <a:pt x="610" y="410"/>
                  </a:lnTo>
                  <a:lnTo>
                    <a:pt x="615" y="397"/>
                  </a:lnTo>
                  <a:lnTo>
                    <a:pt x="620" y="383"/>
                  </a:lnTo>
                  <a:lnTo>
                    <a:pt x="624" y="369"/>
                  </a:lnTo>
                  <a:lnTo>
                    <a:pt x="627" y="354"/>
                  </a:lnTo>
                  <a:lnTo>
                    <a:pt x="631" y="340"/>
                  </a:lnTo>
                  <a:lnTo>
                    <a:pt x="633" y="326"/>
                  </a:lnTo>
                  <a:lnTo>
                    <a:pt x="635" y="310"/>
                  </a:lnTo>
                  <a:lnTo>
                    <a:pt x="635" y="296"/>
                  </a:lnTo>
                  <a:lnTo>
                    <a:pt x="635" y="280"/>
                  </a:lnTo>
                  <a:lnTo>
                    <a:pt x="633" y="265"/>
                  </a:lnTo>
                  <a:lnTo>
                    <a:pt x="631" y="249"/>
                  </a:lnTo>
                  <a:lnTo>
                    <a:pt x="627" y="235"/>
                  </a:lnTo>
                  <a:lnTo>
                    <a:pt x="624" y="221"/>
                  </a:lnTo>
                  <a:lnTo>
                    <a:pt x="620" y="207"/>
                  </a:lnTo>
                  <a:lnTo>
                    <a:pt x="615" y="194"/>
                  </a:lnTo>
                  <a:lnTo>
                    <a:pt x="610" y="180"/>
                  </a:lnTo>
                  <a:lnTo>
                    <a:pt x="603" y="167"/>
                  </a:lnTo>
                  <a:lnTo>
                    <a:pt x="595" y="155"/>
                  </a:lnTo>
                  <a:lnTo>
                    <a:pt x="588" y="142"/>
                  </a:lnTo>
                  <a:lnTo>
                    <a:pt x="579" y="130"/>
                  </a:lnTo>
                  <a:lnTo>
                    <a:pt x="570" y="117"/>
                  </a:lnTo>
                  <a:lnTo>
                    <a:pt x="562" y="107"/>
                  </a:lnTo>
                  <a:lnTo>
                    <a:pt x="553" y="96"/>
                  </a:lnTo>
                  <a:lnTo>
                    <a:pt x="542" y="85"/>
                  </a:lnTo>
                  <a:lnTo>
                    <a:pt x="529" y="76"/>
                  </a:lnTo>
                  <a:lnTo>
                    <a:pt x="519" y="68"/>
                  </a:lnTo>
                  <a:lnTo>
                    <a:pt x="506" y="59"/>
                  </a:lnTo>
                  <a:lnTo>
                    <a:pt x="494" y="50"/>
                  </a:lnTo>
                  <a:lnTo>
                    <a:pt x="481" y="43"/>
                  </a:lnTo>
                  <a:lnTo>
                    <a:pt x="469" y="35"/>
                  </a:lnTo>
                  <a:lnTo>
                    <a:pt x="455" y="28"/>
                  </a:lnTo>
                  <a:lnTo>
                    <a:pt x="440" y="23"/>
                  </a:lnTo>
                  <a:lnTo>
                    <a:pt x="426" y="18"/>
                  </a:lnTo>
                  <a:lnTo>
                    <a:pt x="412" y="12"/>
                  </a:lnTo>
                  <a:lnTo>
                    <a:pt x="396" y="9"/>
                  </a:lnTo>
                  <a:lnTo>
                    <a:pt x="382" y="5"/>
                  </a:lnTo>
                  <a:lnTo>
                    <a:pt x="366" y="3"/>
                  </a:lnTo>
                  <a:lnTo>
                    <a:pt x="349" y="2"/>
                  </a:lnTo>
                  <a:lnTo>
                    <a:pt x="333" y="0"/>
                  </a:lnTo>
                  <a:lnTo>
                    <a:pt x="31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592" name="Rectangle 39"/>
            <p:cNvSpPr>
              <a:spLocks noChangeArrowheads="1"/>
            </p:cNvSpPr>
            <p:nvPr/>
          </p:nvSpPr>
          <p:spPr>
            <a:xfrm>
              <a:off x="4139" y="3130"/>
              <a:ext cx="79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=</a:t>
              </a:r>
            </a:p>
          </p:txBody>
        </p:sp>
        <p:sp>
          <p:nvSpPr>
            <p:cNvPr id="23593" name="Rectangle 40"/>
            <p:cNvSpPr>
              <a:spLocks noChangeArrowheads="1"/>
            </p:cNvSpPr>
            <p:nvPr/>
          </p:nvSpPr>
          <p:spPr>
            <a:xfrm>
              <a:off x="821" y="1644"/>
              <a:ext cx="956" cy="53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594" name="Rectangle 41"/>
            <p:cNvSpPr>
              <a:spLocks noChangeArrowheads="1"/>
            </p:cNvSpPr>
            <p:nvPr/>
          </p:nvSpPr>
          <p:spPr>
            <a:xfrm>
              <a:off x="821" y="1644"/>
              <a:ext cx="956" cy="53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595" name="Rectangle 42"/>
            <p:cNvSpPr>
              <a:spLocks noChangeArrowheads="1"/>
            </p:cNvSpPr>
            <p:nvPr/>
          </p:nvSpPr>
          <p:spPr>
            <a:xfrm>
              <a:off x="1065" y="1758"/>
              <a:ext cx="38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ОБД t</a:t>
              </a:r>
            </a:p>
          </p:txBody>
        </p:sp>
        <p:sp>
          <p:nvSpPr>
            <p:cNvPr id="23596" name="Rectangle 43"/>
            <p:cNvSpPr>
              <a:spLocks noChangeArrowheads="1"/>
            </p:cNvSpPr>
            <p:nvPr/>
          </p:nvSpPr>
          <p:spPr>
            <a:xfrm>
              <a:off x="1414" y="1758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597" name="Rectangle 44"/>
            <p:cNvSpPr>
              <a:spLocks noChangeArrowheads="1"/>
            </p:cNvSpPr>
            <p:nvPr/>
          </p:nvSpPr>
          <p:spPr>
            <a:xfrm>
              <a:off x="1458" y="1758"/>
              <a:ext cx="7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2</a:t>
              </a:r>
            </a:p>
          </p:txBody>
        </p:sp>
        <p:sp>
          <p:nvSpPr>
            <p:cNvPr id="23598" name="Rectangle 45"/>
            <p:cNvSpPr>
              <a:spLocks noChangeArrowheads="1"/>
            </p:cNvSpPr>
            <p:nvPr/>
          </p:nvSpPr>
          <p:spPr>
            <a:xfrm>
              <a:off x="2453" y="2222"/>
              <a:ext cx="1403" cy="48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599" name="Rectangle 46"/>
            <p:cNvSpPr>
              <a:spLocks noChangeArrowheads="1"/>
            </p:cNvSpPr>
            <p:nvPr/>
          </p:nvSpPr>
          <p:spPr>
            <a:xfrm>
              <a:off x="2453" y="2222"/>
              <a:ext cx="1403" cy="48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00" name="Rectangle 47"/>
            <p:cNvSpPr>
              <a:spLocks noChangeArrowheads="1"/>
            </p:cNvSpPr>
            <p:nvPr/>
          </p:nvSpPr>
          <p:spPr>
            <a:xfrm>
              <a:off x="2548" y="1841"/>
              <a:ext cx="124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dirty="0" smtClean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Элиминирование</a:t>
              </a:r>
            </a:p>
            <a:p>
              <a:pPr rtl="0"/>
              <a:r>
                <a:rPr lang="ru-RU" sz="1700" b="1" i="0" u="none" strike="noStrike" dirty="0" smtClean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 </a:t>
              </a:r>
              <a:r>
                <a:rPr lang="ru-RU" sz="1700" b="1" i="0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колебаний в цене</a:t>
              </a:r>
            </a:p>
          </p:txBody>
        </p:sp>
        <p:sp>
          <p:nvSpPr>
            <p:cNvPr id="23601" name="Rectangle 48"/>
            <p:cNvSpPr>
              <a:spLocks noChangeArrowheads="1"/>
            </p:cNvSpPr>
            <p:nvPr/>
          </p:nvSpPr>
          <p:spPr>
            <a:xfrm>
              <a:off x="4530" y="1640"/>
              <a:ext cx="975" cy="548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02" name="Rectangle 49"/>
            <p:cNvSpPr>
              <a:spLocks noChangeArrowheads="1"/>
            </p:cNvSpPr>
            <p:nvPr/>
          </p:nvSpPr>
          <p:spPr>
            <a:xfrm>
              <a:off x="4530" y="1640"/>
              <a:ext cx="975" cy="54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03" name="Rectangle 50"/>
            <p:cNvSpPr>
              <a:spLocks noChangeArrowheads="1"/>
            </p:cNvSpPr>
            <p:nvPr/>
          </p:nvSpPr>
          <p:spPr>
            <a:xfrm>
              <a:off x="4720" y="1760"/>
              <a:ext cx="36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Весы</a:t>
              </a:r>
            </a:p>
          </p:txBody>
        </p:sp>
        <p:sp>
          <p:nvSpPr>
            <p:cNvPr id="23604" name="Rectangle 51"/>
            <p:cNvSpPr>
              <a:spLocks noChangeArrowheads="1"/>
            </p:cNvSpPr>
            <p:nvPr/>
          </p:nvSpPr>
          <p:spPr>
            <a:xfrm>
              <a:off x="4672" y="1920"/>
              <a:ext cx="84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ИПЦ дек. T-1</a:t>
              </a:r>
            </a:p>
          </p:txBody>
        </p:sp>
        <p:sp>
          <p:nvSpPr>
            <p:cNvPr id="23605" name="Rectangle 52"/>
            <p:cNvSpPr>
              <a:spLocks noChangeArrowheads="1"/>
            </p:cNvSpPr>
            <p:nvPr/>
          </p:nvSpPr>
          <p:spPr>
            <a:xfrm>
              <a:off x="5244" y="1920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606" name="Rectangle 53"/>
            <p:cNvSpPr>
              <a:spLocks noChangeArrowheads="1"/>
            </p:cNvSpPr>
            <p:nvPr/>
          </p:nvSpPr>
          <p:spPr>
            <a:xfrm>
              <a:off x="5289" y="1920"/>
              <a:ext cx="19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1,0</a:t>
              </a:r>
            </a:p>
          </p:txBody>
        </p:sp>
        <p:sp>
          <p:nvSpPr>
            <p:cNvPr id="23607" name="Rectangle 54"/>
            <p:cNvSpPr>
              <a:spLocks noChangeArrowheads="1"/>
            </p:cNvSpPr>
            <p:nvPr/>
          </p:nvSpPr>
          <p:spPr>
            <a:xfrm>
              <a:off x="4531" y="2179"/>
              <a:ext cx="974" cy="534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08" name="Rectangle 55"/>
            <p:cNvSpPr>
              <a:spLocks noChangeArrowheads="1"/>
            </p:cNvSpPr>
            <p:nvPr/>
          </p:nvSpPr>
          <p:spPr>
            <a:xfrm>
              <a:off x="4531" y="2179"/>
              <a:ext cx="974" cy="53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09" name="Rectangle 56"/>
            <p:cNvSpPr>
              <a:spLocks noChangeArrowheads="1"/>
            </p:cNvSpPr>
            <p:nvPr/>
          </p:nvSpPr>
          <p:spPr>
            <a:xfrm>
              <a:off x="4676" y="2292"/>
              <a:ext cx="643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Расходы </a:t>
              </a:r>
            </a:p>
          </p:txBody>
        </p:sp>
        <p:sp>
          <p:nvSpPr>
            <p:cNvPr id="23610" name="Rectangle 57"/>
            <p:cNvSpPr>
              <a:spLocks noChangeArrowheads="1"/>
            </p:cNvSpPr>
            <p:nvPr/>
          </p:nvSpPr>
          <p:spPr>
            <a:xfrm>
              <a:off x="4799" y="2452"/>
              <a:ext cx="511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дек. T-1</a:t>
              </a:r>
            </a:p>
          </p:txBody>
        </p:sp>
        <p:sp>
          <p:nvSpPr>
            <p:cNvPr id="23611" name="Rectangle 58"/>
            <p:cNvSpPr>
              <a:spLocks noChangeArrowheads="1"/>
            </p:cNvSpPr>
            <p:nvPr/>
          </p:nvSpPr>
          <p:spPr>
            <a:xfrm>
              <a:off x="5118" y="2452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612" name="Rectangle 59"/>
            <p:cNvSpPr>
              <a:spLocks noChangeArrowheads="1"/>
            </p:cNvSpPr>
            <p:nvPr/>
          </p:nvSpPr>
          <p:spPr>
            <a:xfrm>
              <a:off x="5162" y="2452"/>
              <a:ext cx="19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1,0</a:t>
              </a:r>
            </a:p>
          </p:txBody>
        </p:sp>
        <p:sp>
          <p:nvSpPr>
            <p:cNvPr id="23613" name="Rectangle 60"/>
            <p:cNvSpPr>
              <a:spLocks noChangeArrowheads="1"/>
            </p:cNvSpPr>
            <p:nvPr/>
          </p:nvSpPr>
          <p:spPr>
            <a:xfrm>
              <a:off x="822" y="2176"/>
              <a:ext cx="954" cy="53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14" name="Rectangle 61"/>
            <p:cNvSpPr>
              <a:spLocks noChangeArrowheads="1"/>
            </p:cNvSpPr>
            <p:nvPr/>
          </p:nvSpPr>
          <p:spPr>
            <a:xfrm>
              <a:off x="822" y="2176"/>
              <a:ext cx="954" cy="53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16" name="Rectangle 63"/>
            <p:cNvSpPr>
              <a:spLocks noChangeArrowheads="1"/>
            </p:cNvSpPr>
            <p:nvPr/>
          </p:nvSpPr>
          <p:spPr>
            <a:xfrm>
              <a:off x="1544" y="2290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617" name="Rectangle 64"/>
            <p:cNvSpPr>
              <a:spLocks noChangeArrowheads="1"/>
            </p:cNvSpPr>
            <p:nvPr/>
          </p:nvSpPr>
          <p:spPr>
            <a:xfrm>
              <a:off x="886" y="2450"/>
              <a:ext cx="877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расходы T- 2</a:t>
              </a:r>
            </a:p>
          </p:txBody>
        </p:sp>
        <p:sp>
          <p:nvSpPr>
            <p:cNvPr id="23618" name="Rectangle 65"/>
            <p:cNvSpPr>
              <a:spLocks noChangeArrowheads="1"/>
            </p:cNvSpPr>
            <p:nvPr/>
          </p:nvSpPr>
          <p:spPr>
            <a:xfrm>
              <a:off x="1592" y="2450"/>
              <a:ext cx="4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-</a:t>
              </a:r>
            </a:p>
          </p:txBody>
        </p:sp>
        <p:sp>
          <p:nvSpPr>
            <p:cNvPr id="23619" name="Rectangle 66"/>
            <p:cNvSpPr>
              <a:spLocks noChangeArrowheads="1"/>
            </p:cNvSpPr>
            <p:nvPr/>
          </p:nvSpPr>
          <p:spPr>
            <a:xfrm>
              <a:off x="1637" y="2450"/>
              <a:ext cx="7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2</a:t>
              </a:r>
            </a:p>
          </p:txBody>
        </p:sp>
        <p:sp>
          <p:nvSpPr>
            <p:cNvPr id="23620" name="Freeform 67"/>
            <p:cNvSpPr>
              <a:spLocks noEditPoints="1"/>
            </p:cNvSpPr>
            <p:nvPr/>
          </p:nvSpPr>
          <p:spPr>
            <a:xfrm>
              <a:off x="1775" y="3186"/>
              <a:ext cx="2749" cy="45"/>
            </a:xfrm>
            <a:custGeom>
              <a:avLst/>
              <a:gdLst>
                <a:gd name="T0" fmla="*/ 0 w 5500"/>
                <a:gd name="T1" fmla="*/ 1 h 89"/>
                <a:gd name="T2" fmla="*/ 169 w 5500"/>
                <a:gd name="T3" fmla="*/ 1 h 89"/>
                <a:gd name="T4" fmla="*/ 169 w 5500"/>
                <a:gd name="T5" fmla="*/ 2 h 89"/>
                <a:gd name="T6" fmla="*/ 0 w 5500"/>
                <a:gd name="T7" fmla="*/ 2 h 89"/>
                <a:gd name="T8" fmla="*/ 0 w 5500"/>
                <a:gd name="T9" fmla="*/ 1 h 89"/>
                <a:gd name="T10" fmla="*/ 169 w 5500"/>
                <a:gd name="T11" fmla="*/ 0 h 89"/>
                <a:gd name="T12" fmla="*/ 171 w 5500"/>
                <a:gd name="T13" fmla="*/ 2 h 89"/>
                <a:gd name="T14" fmla="*/ 169 w 5500"/>
                <a:gd name="T15" fmla="*/ 3 h 89"/>
                <a:gd name="T16" fmla="*/ 169 w 5500"/>
                <a:gd name="T17" fmla="*/ 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00" h="89">
                  <a:moveTo>
                    <a:pt x="0" y="30"/>
                  </a:moveTo>
                  <a:lnTo>
                    <a:pt x="5427" y="30"/>
                  </a:lnTo>
                  <a:lnTo>
                    <a:pt x="5427" y="59"/>
                  </a:lnTo>
                  <a:lnTo>
                    <a:pt x="0" y="59"/>
                  </a:lnTo>
                  <a:lnTo>
                    <a:pt x="0" y="30"/>
                  </a:lnTo>
                  <a:close/>
                  <a:moveTo>
                    <a:pt x="5411" y="0"/>
                  </a:moveTo>
                  <a:lnTo>
                    <a:pt x="5500" y="44"/>
                  </a:lnTo>
                  <a:lnTo>
                    <a:pt x="5411" y="89"/>
                  </a:lnTo>
                  <a:lnTo>
                    <a:pt x="5411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621" name="Rectangle 68"/>
            <p:cNvSpPr>
              <a:spLocks noChangeArrowheads="1"/>
            </p:cNvSpPr>
            <p:nvPr/>
          </p:nvSpPr>
          <p:spPr>
            <a:xfrm>
              <a:off x="819" y="2896"/>
              <a:ext cx="952" cy="628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22" name="Rectangle 69"/>
            <p:cNvSpPr>
              <a:spLocks noChangeArrowheads="1"/>
            </p:cNvSpPr>
            <p:nvPr/>
          </p:nvSpPr>
          <p:spPr>
            <a:xfrm>
              <a:off x="819" y="2896"/>
              <a:ext cx="952" cy="62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23" name="Rectangle 70"/>
            <p:cNvSpPr>
              <a:spLocks noChangeArrowheads="1"/>
            </p:cNvSpPr>
            <p:nvPr/>
          </p:nvSpPr>
          <p:spPr>
            <a:xfrm>
              <a:off x="1046" y="2970"/>
              <a:ext cx="32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Цена</a:t>
              </a:r>
            </a:p>
          </p:txBody>
        </p:sp>
        <p:sp>
          <p:nvSpPr>
            <p:cNvPr id="23624" name="Rectangle 71"/>
            <p:cNvSpPr>
              <a:spLocks noChangeArrowheads="1"/>
            </p:cNvSpPr>
            <p:nvPr/>
          </p:nvSpPr>
          <p:spPr>
            <a:xfrm>
              <a:off x="1425" y="2970"/>
              <a:ext cx="20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Т-2</a:t>
              </a:r>
            </a:p>
          </p:txBody>
        </p:sp>
        <p:sp>
          <p:nvSpPr>
            <p:cNvPr id="23625" name="Rectangle 72"/>
            <p:cNvSpPr>
              <a:spLocks noChangeArrowheads="1"/>
            </p:cNvSpPr>
            <p:nvPr/>
          </p:nvSpPr>
          <p:spPr>
            <a:xfrm>
              <a:off x="1413" y="2970"/>
              <a:ext cx="1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26" name="Rectangle 73"/>
            <p:cNvSpPr>
              <a:spLocks noChangeArrowheads="1"/>
            </p:cNvSpPr>
            <p:nvPr/>
          </p:nvSpPr>
          <p:spPr>
            <a:xfrm>
              <a:off x="1245" y="3128"/>
              <a:ext cx="101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9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X</a:t>
              </a:r>
            </a:p>
          </p:txBody>
        </p:sp>
        <p:sp>
          <p:nvSpPr>
            <p:cNvPr id="23627" name="Rectangle 74"/>
            <p:cNvSpPr>
              <a:spLocks noChangeArrowheads="1"/>
            </p:cNvSpPr>
            <p:nvPr/>
          </p:nvSpPr>
          <p:spPr>
            <a:xfrm>
              <a:off x="994" y="3309"/>
              <a:ext cx="73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Количество</a:t>
              </a:r>
            </a:p>
          </p:txBody>
        </p:sp>
        <p:sp>
          <p:nvSpPr>
            <p:cNvPr id="23628" name="Rectangle 75"/>
            <p:cNvSpPr>
              <a:spLocks noChangeArrowheads="1"/>
            </p:cNvSpPr>
            <p:nvPr/>
          </p:nvSpPr>
          <p:spPr>
            <a:xfrm>
              <a:off x="1476" y="3309"/>
              <a:ext cx="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29" name="Rectangle 76"/>
            <p:cNvSpPr>
              <a:spLocks noChangeArrowheads="1"/>
            </p:cNvSpPr>
            <p:nvPr/>
          </p:nvSpPr>
          <p:spPr>
            <a:xfrm>
              <a:off x="1556" y="3297"/>
              <a:ext cx="20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Т-2</a:t>
              </a:r>
            </a:p>
          </p:txBody>
        </p:sp>
        <p:sp>
          <p:nvSpPr>
            <p:cNvPr id="23630" name="Rectangle 77"/>
            <p:cNvSpPr>
              <a:spLocks noChangeArrowheads="1"/>
            </p:cNvSpPr>
            <p:nvPr/>
          </p:nvSpPr>
          <p:spPr>
            <a:xfrm>
              <a:off x="2456" y="2893"/>
              <a:ext cx="1400" cy="660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31" name="Rectangle 78"/>
            <p:cNvSpPr>
              <a:spLocks noChangeArrowheads="1"/>
            </p:cNvSpPr>
            <p:nvPr/>
          </p:nvSpPr>
          <p:spPr>
            <a:xfrm>
              <a:off x="2456" y="2893"/>
              <a:ext cx="1400" cy="6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32" name="Rectangle 79"/>
            <p:cNvSpPr>
              <a:spLocks noChangeArrowheads="1"/>
            </p:cNvSpPr>
            <p:nvPr/>
          </p:nvSpPr>
          <p:spPr>
            <a:xfrm>
              <a:off x="2786" y="3010"/>
              <a:ext cx="88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Цена дек. T-1</a:t>
              </a:r>
            </a:p>
          </p:txBody>
        </p:sp>
        <p:sp>
          <p:nvSpPr>
            <p:cNvPr id="23633" name="Rectangle 80"/>
            <p:cNvSpPr>
              <a:spLocks noChangeArrowheads="1"/>
            </p:cNvSpPr>
            <p:nvPr/>
          </p:nvSpPr>
          <p:spPr>
            <a:xfrm>
              <a:off x="3411" y="3010"/>
              <a:ext cx="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34" name="Rectangle 82"/>
            <p:cNvSpPr>
              <a:spLocks noChangeArrowheads="1"/>
            </p:cNvSpPr>
            <p:nvPr/>
          </p:nvSpPr>
          <p:spPr>
            <a:xfrm>
              <a:off x="2741" y="3165"/>
              <a:ext cx="104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3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—</a:t>
              </a:r>
            </a:p>
          </p:txBody>
        </p:sp>
        <p:sp>
          <p:nvSpPr>
            <p:cNvPr id="23635" name="Rectangle 83"/>
            <p:cNvSpPr>
              <a:spLocks noChangeArrowheads="1"/>
            </p:cNvSpPr>
            <p:nvPr/>
          </p:nvSpPr>
          <p:spPr>
            <a:xfrm>
              <a:off x="2846" y="3165"/>
              <a:ext cx="729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3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———————</a:t>
              </a:r>
            </a:p>
          </p:txBody>
        </p:sp>
        <p:sp>
          <p:nvSpPr>
            <p:cNvPr id="23636" name="Rectangle 84"/>
            <p:cNvSpPr>
              <a:spLocks noChangeArrowheads="1"/>
            </p:cNvSpPr>
            <p:nvPr/>
          </p:nvSpPr>
          <p:spPr>
            <a:xfrm>
              <a:off x="2898" y="3282"/>
              <a:ext cx="571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Цена Т-2</a:t>
              </a:r>
            </a:p>
          </p:txBody>
        </p:sp>
        <p:sp>
          <p:nvSpPr>
            <p:cNvPr id="23637" name="Rectangle 87"/>
            <p:cNvSpPr>
              <a:spLocks noChangeArrowheads="1"/>
            </p:cNvSpPr>
            <p:nvPr/>
          </p:nvSpPr>
          <p:spPr>
            <a:xfrm>
              <a:off x="4509" y="2894"/>
              <a:ext cx="972" cy="660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38" name="Rectangle 88"/>
            <p:cNvSpPr>
              <a:spLocks noChangeArrowheads="1"/>
            </p:cNvSpPr>
            <p:nvPr/>
          </p:nvSpPr>
          <p:spPr>
            <a:xfrm>
              <a:off x="4533" y="2894"/>
              <a:ext cx="972" cy="6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39" name="Rectangle 89"/>
            <p:cNvSpPr>
              <a:spLocks noChangeArrowheads="1"/>
            </p:cNvSpPr>
            <p:nvPr/>
          </p:nvSpPr>
          <p:spPr>
            <a:xfrm>
              <a:off x="4648" y="2969"/>
              <a:ext cx="861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Цена дек. T-1</a:t>
              </a:r>
            </a:p>
          </p:txBody>
        </p:sp>
        <p:sp>
          <p:nvSpPr>
            <p:cNvPr id="23640" name="Rectangle 92"/>
            <p:cNvSpPr>
              <a:spLocks noChangeArrowheads="1"/>
            </p:cNvSpPr>
            <p:nvPr/>
          </p:nvSpPr>
          <p:spPr>
            <a:xfrm>
              <a:off x="4970" y="3143"/>
              <a:ext cx="101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9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X</a:t>
              </a:r>
            </a:p>
          </p:txBody>
        </p:sp>
        <p:sp>
          <p:nvSpPr>
            <p:cNvPr id="23641" name="Rectangle 93"/>
            <p:cNvSpPr>
              <a:spLocks noChangeArrowheads="1"/>
            </p:cNvSpPr>
            <p:nvPr/>
          </p:nvSpPr>
          <p:spPr>
            <a:xfrm>
              <a:off x="4648" y="3319"/>
              <a:ext cx="97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Количество Т-2</a:t>
              </a:r>
            </a:p>
          </p:txBody>
        </p:sp>
        <p:sp>
          <p:nvSpPr>
            <p:cNvPr id="23642" name="Freeform 96"/>
            <p:cNvSpPr/>
            <p:nvPr/>
          </p:nvSpPr>
          <p:spPr>
            <a:xfrm>
              <a:off x="1981" y="3051"/>
              <a:ext cx="318" cy="296"/>
            </a:xfrm>
            <a:custGeom>
              <a:avLst/>
              <a:gdLst>
                <a:gd name="T0" fmla="*/ 9 w 636"/>
                <a:gd name="T1" fmla="*/ 1 h 592"/>
                <a:gd name="T2" fmla="*/ 8 w 636"/>
                <a:gd name="T3" fmla="*/ 1 h 592"/>
                <a:gd name="T4" fmla="*/ 7 w 636"/>
                <a:gd name="T5" fmla="*/ 1 h 592"/>
                <a:gd name="T6" fmla="*/ 5 w 636"/>
                <a:gd name="T7" fmla="*/ 2 h 592"/>
                <a:gd name="T8" fmla="*/ 4 w 636"/>
                <a:gd name="T9" fmla="*/ 3 h 592"/>
                <a:gd name="T10" fmla="*/ 3 w 636"/>
                <a:gd name="T11" fmla="*/ 3 h 592"/>
                <a:gd name="T12" fmla="*/ 2 w 636"/>
                <a:gd name="T13" fmla="*/ 5 h 592"/>
                <a:gd name="T14" fmla="*/ 1 w 636"/>
                <a:gd name="T15" fmla="*/ 6 h 592"/>
                <a:gd name="T16" fmla="*/ 1 w 636"/>
                <a:gd name="T17" fmla="*/ 7 h 592"/>
                <a:gd name="T18" fmla="*/ 1 w 636"/>
                <a:gd name="T19" fmla="*/ 8 h 592"/>
                <a:gd name="T20" fmla="*/ 0 w 636"/>
                <a:gd name="T21" fmla="*/ 10 h 592"/>
                <a:gd name="T22" fmla="*/ 1 w 636"/>
                <a:gd name="T23" fmla="*/ 11 h 592"/>
                <a:gd name="T24" fmla="*/ 1 w 636"/>
                <a:gd name="T25" fmla="*/ 12 h 592"/>
                <a:gd name="T26" fmla="*/ 1 w 636"/>
                <a:gd name="T27" fmla="*/ 14 h 592"/>
                <a:gd name="T28" fmla="*/ 2 w 636"/>
                <a:gd name="T29" fmla="*/ 15 h 592"/>
                <a:gd name="T30" fmla="*/ 3 w 636"/>
                <a:gd name="T31" fmla="*/ 16 h 592"/>
                <a:gd name="T32" fmla="*/ 4 w 636"/>
                <a:gd name="T33" fmla="*/ 17 h 592"/>
                <a:gd name="T34" fmla="*/ 5 w 636"/>
                <a:gd name="T35" fmla="*/ 18 h 592"/>
                <a:gd name="T36" fmla="*/ 7 w 636"/>
                <a:gd name="T37" fmla="*/ 18 h 592"/>
                <a:gd name="T38" fmla="*/ 8 w 636"/>
                <a:gd name="T39" fmla="*/ 19 h 592"/>
                <a:gd name="T40" fmla="*/ 9 w 636"/>
                <a:gd name="T41" fmla="*/ 19 h 592"/>
                <a:gd name="T42" fmla="*/ 11 w 636"/>
                <a:gd name="T43" fmla="*/ 19 h 592"/>
                <a:gd name="T44" fmla="*/ 12 w 636"/>
                <a:gd name="T45" fmla="*/ 19 h 592"/>
                <a:gd name="T46" fmla="*/ 14 w 636"/>
                <a:gd name="T47" fmla="*/ 18 h 592"/>
                <a:gd name="T48" fmla="*/ 15 w 636"/>
                <a:gd name="T49" fmla="*/ 18 h 592"/>
                <a:gd name="T50" fmla="*/ 16 w 636"/>
                <a:gd name="T51" fmla="*/ 17 h 592"/>
                <a:gd name="T52" fmla="*/ 17 w 636"/>
                <a:gd name="T53" fmla="*/ 16 h 592"/>
                <a:gd name="T54" fmla="*/ 18 w 636"/>
                <a:gd name="T55" fmla="*/ 15 h 592"/>
                <a:gd name="T56" fmla="*/ 19 w 636"/>
                <a:gd name="T57" fmla="*/ 14 h 592"/>
                <a:gd name="T58" fmla="*/ 20 w 636"/>
                <a:gd name="T59" fmla="*/ 13 h 592"/>
                <a:gd name="T60" fmla="*/ 20 w 636"/>
                <a:gd name="T61" fmla="*/ 12 h 592"/>
                <a:gd name="T62" fmla="*/ 20 w 636"/>
                <a:gd name="T63" fmla="*/ 10 h 592"/>
                <a:gd name="T64" fmla="*/ 20 w 636"/>
                <a:gd name="T65" fmla="*/ 9 h 592"/>
                <a:gd name="T66" fmla="*/ 20 w 636"/>
                <a:gd name="T67" fmla="*/ 7 h 592"/>
                <a:gd name="T68" fmla="*/ 20 w 636"/>
                <a:gd name="T69" fmla="*/ 6 h 592"/>
                <a:gd name="T70" fmla="*/ 19 w 636"/>
                <a:gd name="T71" fmla="*/ 5 h 592"/>
                <a:gd name="T72" fmla="*/ 18 w 636"/>
                <a:gd name="T73" fmla="*/ 4 h 592"/>
                <a:gd name="T74" fmla="*/ 17 w 636"/>
                <a:gd name="T75" fmla="*/ 3 h 592"/>
                <a:gd name="T76" fmla="*/ 16 w 636"/>
                <a:gd name="T77" fmla="*/ 2 h 592"/>
                <a:gd name="T78" fmla="*/ 15 w 636"/>
                <a:gd name="T79" fmla="*/ 1 h 592"/>
                <a:gd name="T80" fmla="*/ 13 w 636"/>
                <a:gd name="T81" fmla="*/ 1 h 592"/>
                <a:gd name="T82" fmla="*/ 12 w 636"/>
                <a:gd name="T83" fmla="*/ 1 h 592"/>
                <a:gd name="T84" fmla="*/ 10 w 636"/>
                <a:gd name="T85" fmla="*/ 0 h 5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6" h="592">
                  <a:moveTo>
                    <a:pt x="319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4"/>
                  </a:lnTo>
                  <a:lnTo>
                    <a:pt x="255" y="5"/>
                  </a:lnTo>
                  <a:lnTo>
                    <a:pt x="239" y="9"/>
                  </a:lnTo>
                  <a:lnTo>
                    <a:pt x="225" y="13"/>
                  </a:lnTo>
                  <a:lnTo>
                    <a:pt x="209" y="18"/>
                  </a:lnTo>
                  <a:lnTo>
                    <a:pt x="194" y="23"/>
                  </a:lnTo>
                  <a:lnTo>
                    <a:pt x="180" y="29"/>
                  </a:lnTo>
                  <a:lnTo>
                    <a:pt x="168" y="36"/>
                  </a:lnTo>
                  <a:lnTo>
                    <a:pt x="153" y="43"/>
                  </a:lnTo>
                  <a:lnTo>
                    <a:pt x="141" y="50"/>
                  </a:lnTo>
                  <a:lnTo>
                    <a:pt x="128" y="59"/>
                  </a:lnTo>
                  <a:lnTo>
                    <a:pt x="116" y="68"/>
                  </a:lnTo>
                  <a:lnTo>
                    <a:pt x="105" y="77"/>
                  </a:lnTo>
                  <a:lnTo>
                    <a:pt x="93" y="86"/>
                  </a:lnTo>
                  <a:lnTo>
                    <a:pt x="82" y="96"/>
                  </a:lnTo>
                  <a:lnTo>
                    <a:pt x="73" y="107"/>
                  </a:lnTo>
                  <a:lnTo>
                    <a:pt x="64" y="118"/>
                  </a:lnTo>
                  <a:lnTo>
                    <a:pt x="55" y="130"/>
                  </a:lnTo>
                  <a:lnTo>
                    <a:pt x="46" y="143"/>
                  </a:lnTo>
                  <a:lnTo>
                    <a:pt x="39" y="155"/>
                  </a:lnTo>
                  <a:lnTo>
                    <a:pt x="32" y="168"/>
                  </a:lnTo>
                  <a:lnTo>
                    <a:pt x="25" y="180"/>
                  </a:lnTo>
                  <a:lnTo>
                    <a:pt x="20" y="194"/>
                  </a:lnTo>
                  <a:lnTo>
                    <a:pt x="14" y="207"/>
                  </a:lnTo>
                  <a:lnTo>
                    <a:pt x="11" y="221"/>
                  </a:lnTo>
                  <a:lnTo>
                    <a:pt x="7" y="235"/>
                  </a:lnTo>
                  <a:lnTo>
                    <a:pt x="4" y="250"/>
                  </a:lnTo>
                  <a:lnTo>
                    <a:pt x="2" y="266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2" y="326"/>
                  </a:lnTo>
                  <a:lnTo>
                    <a:pt x="4" y="340"/>
                  </a:lnTo>
                  <a:lnTo>
                    <a:pt x="7" y="355"/>
                  </a:lnTo>
                  <a:lnTo>
                    <a:pt x="11" y="369"/>
                  </a:lnTo>
                  <a:lnTo>
                    <a:pt x="14" y="383"/>
                  </a:lnTo>
                  <a:lnTo>
                    <a:pt x="20" y="397"/>
                  </a:lnTo>
                  <a:lnTo>
                    <a:pt x="25" y="410"/>
                  </a:lnTo>
                  <a:lnTo>
                    <a:pt x="32" y="424"/>
                  </a:lnTo>
                  <a:lnTo>
                    <a:pt x="39" y="437"/>
                  </a:lnTo>
                  <a:lnTo>
                    <a:pt x="46" y="449"/>
                  </a:lnTo>
                  <a:lnTo>
                    <a:pt x="55" y="462"/>
                  </a:lnTo>
                  <a:lnTo>
                    <a:pt x="64" y="472"/>
                  </a:lnTo>
                  <a:lnTo>
                    <a:pt x="73" y="483"/>
                  </a:lnTo>
                  <a:lnTo>
                    <a:pt x="82" y="494"/>
                  </a:lnTo>
                  <a:lnTo>
                    <a:pt x="93" y="504"/>
                  </a:lnTo>
                  <a:lnTo>
                    <a:pt x="105" y="515"/>
                  </a:lnTo>
                  <a:lnTo>
                    <a:pt x="116" y="524"/>
                  </a:lnTo>
                  <a:lnTo>
                    <a:pt x="128" y="533"/>
                  </a:lnTo>
                  <a:lnTo>
                    <a:pt x="141" y="542"/>
                  </a:lnTo>
                  <a:lnTo>
                    <a:pt x="153" y="549"/>
                  </a:lnTo>
                  <a:lnTo>
                    <a:pt x="168" y="556"/>
                  </a:lnTo>
                  <a:lnTo>
                    <a:pt x="180" y="563"/>
                  </a:lnTo>
                  <a:lnTo>
                    <a:pt x="194" y="568"/>
                  </a:lnTo>
                  <a:lnTo>
                    <a:pt x="209" y="574"/>
                  </a:lnTo>
                  <a:lnTo>
                    <a:pt x="225" y="577"/>
                  </a:lnTo>
                  <a:lnTo>
                    <a:pt x="239" y="583"/>
                  </a:lnTo>
                  <a:lnTo>
                    <a:pt x="255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2"/>
                  </a:lnTo>
                  <a:lnTo>
                    <a:pt x="319" y="592"/>
                  </a:lnTo>
                  <a:lnTo>
                    <a:pt x="335" y="592"/>
                  </a:lnTo>
                  <a:lnTo>
                    <a:pt x="351" y="590"/>
                  </a:lnTo>
                  <a:lnTo>
                    <a:pt x="367" y="588"/>
                  </a:lnTo>
                  <a:lnTo>
                    <a:pt x="383" y="586"/>
                  </a:lnTo>
                  <a:lnTo>
                    <a:pt x="398" y="583"/>
                  </a:lnTo>
                  <a:lnTo>
                    <a:pt x="414" y="577"/>
                  </a:lnTo>
                  <a:lnTo>
                    <a:pt x="428" y="574"/>
                  </a:lnTo>
                  <a:lnTo>
                    <a:pt x="442" y="568"/>
                  </a:lnTo>
                  <a:lnTo>
                    <a:pt x="456" y="563"/>
                  </a:lnTo>
                  <a:lnTo>
                    <a:pt x="471" y="556"/>
                  </a:lnTo>
                  <a:lnTo>
                    <a:pt x="483" y="549"/>
                  </a:lnTo>
                  <a:lnTo>
                    <a:pt x="497" y="542"/>
                  </a:lnTo>
                  <a:lnTo>
                    <a:pt x="510" y="533"/>
                  </a:lnTo>
                  <a:lnTo>
                    <a:pt x="520" y="524"/>
                  </a:lnTo>
                  <a:lnTo>
                    <a:pt x="533" y="515"/>
                  </a:lnTo>
                  <a:lnTo>
                    <a:pt x="544" y="504"/>
                  </a:lnTo>
                  <a:lnTo>
                    <a:pt x="554" y="494"/>
                  </a:lnTo>
                  <a:lnTo>
                    <a:pt x="563" y="483"/>
                  </a:lnTo>
                  <a:lnTo>
                    <a:pt x="574" y="472"/>
                  </a:lnTo>
                  <a:lnTo>
                    <a:pt x="583" y="462"/>
                  </a:lnTo>
                  <a:lnTo>
                    <a:pt x="590" y="449"/>
                  </a:lnTo>
                  <a:lnTo>
                    <a:pt x="599" y="437"/>
                  </a:lnTo>
                  <a:lnTo>
                    <a:pt x="606" y="424"/>
                  </a:lnTo>
                  <a:lnTo>
                    <a:pt x="611" y="410"/>
                  </a:lnTo>
                  <a:lnTo>
                    <a:pt x="617" y="397"/>
                  </a:lnTo>
                  <a:lnTo>
                    <a:pt x="622" y="383"/>
                  </a:lnTo>
                  <a:lnTo>
                    <a:pt x="627" y="369"/>
                  </a:lnTo>
                  <a:lnTo>
                    <a:pt x="631" y="355"/>
                  </a:lnTo>
                  <a:lnTo>
                    <a:pt x="633" y="340"/>
                  </a:lnTo>
                  <a:lnTo>
                    <a:pt x="635" y="326"/>
                  </a:lnTo>
                  <a:lnTo>
                    <a:pt x="636" y="310"/>
                  </a:lnTo>
                  <a:lnTo>
                    <a:pt x="636" y="296"/>
                  </a:lnTo>
                  <a:lnTo>
                    <a:pt x="636" y="280"/>
                  </a:lnTo>
                  <a:lnTo>
                    <a:pt x="635" y="266"/>
                  </a:lnTo>
                  <a:lnTo>
                    <a:pt x="633" y="250"/>
                  </a:lnTo>
                  <a:lnTo>
                    <a:pt x="631" y="235"/>
                  </a:lnTo>
                  <a:lnTo>
                    <a:pt x="627" y="221"/>
                  </a:lnTo>
                  <a:lnTo>
                    <a:pt x="622" y="207"/>
                  </a:lnTo>
                  <a:lnTo>
                    <a:pt x="617" y="194"/>
                  </a:lnTo>
                  <a:lnTo>
                    <a:pt x="611" y="180"/>
                  </a:lnTo>
                  <a:lnTo>
                    <a:pt x="606" y="168"/>
                  </a:lnTo>
                  <a:lnTo>
                    <a:pt x="599" y="155"/>
                  </a:lnTo>
                  <a:lnTo>
                    <a:pt x="590" y="143"/>
                  </a:lnTo>
                  <a:lnTo>
                    <a:pt x="583" y="130"/>
                  </a:lnTo>
                  <a:lnTo>
                    <a:pt x="574" y="118"/>
                  </a:lnTo>
                  <a:lnTo>
                    <a:pt x="563" y="107"/>
                  </a:lnTo>
                  <a:lnTo>
                    <a:pt x="554" y="96"/>
                  </a:lnTo>
                  <a:lnTo>
                    <a:pt x="544" y="86"/>
                  </a:lnTo>
                  <a:lnTo>
                    <a:pt x="533" y="77"/>
                  </a:lnTo>
                  <a:lnTo>
                    <a:pt x="520" y="68"/>
                  </a:lnTo>
                  <a:lnTo>
                    <a:pt x="510" y="59"/>
                  </a:lnTo>
                  <a:lnTo>
                    <a:pt x="497" y="50"/>
                  </a:lnTo>
                  <a:lnTo>
                    <a:pt x="483" y="43"/>
                  </a:lnTo>
                  <a:lnTo>
                    <a:pt x="471" y="36"/>
                  </a:lnTo>
                  <a:lnTo>
                    <a:pt x="456" y="29"/>
                  </a:lnTo>
                  <a:lnTo>
                    <a:pt x="442" y="23"/>
                  </a:lnTo>
                  <a:lnTo>
                    <a:pt x="428" y="18"/>
                  </a:lnTo>
                  <a:lnTo>
                    <a:pt x="414" y="13"/>
                  </a:lnTo>
                  <a:lnTo>
                    <a:pt x="398" y="9"/>
                  </a:lnTo>
                  <a:lnTo>
                    <a:pt x="383" y="5"/>
                  </a:lnTo>
                  <a:lnTo>
                    <a:pt x="367" y="4"/>
                  </a:lnTo>
                  <a:lnTo>
                    <a:pt x="351" y="2"/>
                  </a:lnTo>
                  <a:lnTo>
                    <a:pt x="335" y="0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643" name="Freeform 97"/>
            <p:cNvSpPr/>
            <p:nvPr/>
          </p:nvSpPr>
          <p:spPr>
            <a:xfrm>
              <a:off x="1981" y="3051"/>
              <a:ext cx="318" cy="296"/>
            </a:xfrm>
            <a:custGeom>
              <a:avLst/>
              <a:gdLst>
                <a:gd name="T0" fmla="*/ 9 w 636"/>
                <a:gd name="T1" fmla="*/ 1 h 592"/>
                <a:gd name="T2" fmla="*/ 8 w 636"/>
                <a:gd name="T3" fmla="*/ 1 h 592"/>
                <a:gd name="T4" fmla="*/ 7 w 636"/>
                <a:gd name="T5" fmla="*/ 1 h 592"/>
                <a:gd name="T6" fmla="*/ 5 w 636"/>
                <a:gd name="T7" fmla="*/ 2 h 592"/>
                <a:gd name="T8" fmla="*/ 4 w 636"/>
                <a:gd name="T9" fmla="*/ 3 h 592"/>
                <a:gd name="T10" fmla="*/ 3 w 636"/>
                <a:gd name="T11" fmla="*/ 3 h 592"/>
                <a:gd name="T12" fmla="*/ 2 w 636"/>
                <a:gd name="T13" fmla="*/ 5 h 592"/>
                <a:gd name="T14" fmla="*/ 1 w 636"/>
                <a:gd name="T15" fmla="*/ 6 h 592"/>
                <a:gd name="T16" fmla="*/ 1 w 636"/>
                <a:gd name="T17" fmla="*/ 7 h 592"/>
                <a:gd name="T18" fmla="*/ 1 w 636"/>
                <a:gd name="T19" fmla="*/ 8 h 592"/>
                <a:gd name="T20" fmla="*/ 0 w 636"/>
                <a:gd name="T21" fmla="*/ 10 h 592"/>
                <a:gd name="T22" fmla="*/ 1 w 636"/>
                <a:gd name="T23" fmla="*/ 11 h 592"/>
                <a:gd name="T24" fmla="*/ 1 w 636"/>
                <a:gd name="T25" fmla="*/ 12 h 592"/>
                <a:gd name="T26" fmla="*/ 1 w 636"/>
                <a:gd name="T27" fmla="*/ 14 h 592"/>
                <a:gd name="T28" fmla="*/ 2 w 636"/>
                <a:gd name="T29" fmla="*/ 15 h 592"/>
                <a:gd name="T30" fmla="*/ 3 w 636"/>
                <a:gd name="T31" fmla="*/ 16 h 592"/>
                <a:gd name="T32" fmla="*/ 4 w 636"/>
                <a:gd name="T33" fmla="*/ 17 h 592"/>
                <a:gd name="T34" fmla="*/ 5 w 636"/>
                <a:gd name="T35" fmla="*/ 18 h 592"/>
                <a:gd name="T36" fmla="*/ 7 w 636"/>
                <a:gd name="T37" fmla="*/ 18 h 592"/>
                <a:gd name="T38" fmla="*/ 8 w 636"/>
                <a:gd name="T39" fmla="*/ 19 h 592"/>
                <a:gd name="T40" fmla="*/ 9 w 636"/>
                <a:gd name="T41" fmla="*/ 19 h 592"/>
                <a:gd name="T42" fmla="*/ 11 w 636"/>
                <a:gd name="T43" fmla="*/ 19 h 592"/>
                <a:gd name="T44" fmla="*/ 12 w 636"/>
                <a:gd name="T45" fmla="*/ 19 h 592"/>
                <a:gd name="T46" fmla="*/ 14 w 636"/>
                <a:gd name="T47" fmla="*/ 18 h 592"/>
                <a:gd name="T48" fmla="*/ 15 w 636"/>
                <a:gd name="T49" fmla="*/ 18 h 592"/>
                <a:gd name="T50" fmla="*/ 16 w 636"/>
                <a:gd name="T51" fmla="*/ 17 h 592"/>
                <a:gd name="T52" fmla="*/ 17 w 636"/>
                <a:gd name="T53" fmla="*/ 16 h 592"/>
                <a:gd name="T54" fmla="*/ 18 w 636"/>
                <a:gd name="T55" fmla="*/ 15 h 592"/>
                <a:gd name="T56" fmla="*/ 19 w 636"/>
                <a:gd name="T57" fmla="*/ 14 h 592"/>
                <a:gd name="T58" fmla="*/ 20 w 636"/>
                <a:gd name="T59" fmla="*/ 13 h 592"/>
                <a:gd name="T60" fmla="*/ 20 w 636"/>
                <a:gd name="T61" fmla="*/ 12 h 592"/>
                <a:gd name="T62" fmla="*/ 20 w 636"/>
                <a:gd name="T63" fmla="*/ 10 h 592"/>
                <a:gd name="T64" fmla="*/ 20 w 636"/>
                <a:gd name="T65" fmla="*/ 9 h 592"/>
                <a:gd name="T66" fmla="*/ 20 w 636"/>
                <a:gd name="T67" fmla="*/ 7 h 592"/>
                <a:gd name="T68" fmla="*/ 20 w 636"/>
                <a:gd name="T69" fmla="*/ 6 h 592"/>
                <a:gd name="T70" fmla="*/ 19 w 636"/>
                <a:gd name="T71" fmla="*/ 5 h 592"/>
                <a:gd name="T72" fmla="*/ 18 w 636"/>
                <a:gd name="T73" fmla="*/ 4 h 592"/>
                <a:gd name="T74" fmla="*/ 17 w 636"/>
                <a:gd name="T75" fmla="*/ 3 h 592"/>
                <a:gd name="T76" fmla="*/ 16 w 636"/>
                <a:gd name="T77" fmla="*/ 2 h 592"/>
                <a:gd name="T78" fmla="*/ 15 w 636"/>
                <a:gd name="T79" fmla="*/ 1 h 592"/>
                <a:gd name="T80" fmla="*/ 13 w 636"/>
                <a:gd name="T81" fmla="*/ 1 h 592"/>
                <a:gd name="T82" fmla="*/ 12 w 636"/>
                <a:gd name="T83" fmla="*/ 1 h 592"/>
                <a:gd name="T84" fmla="*/ 10 w 636"/>
                <a:gd name="T85" fmla="*/ 0 h 5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6" h="592">
                  <a:moveTo>
                    <a:pt x="319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4"/>
                  </a:lnTo>
                  <a:lnTo>
                    <a:pt x="255" y="5"/>
                  </a:lnTo>
                  <a:lnTo>
                    <a:pt x="239" y="9"/>
                  </a:lnTo>
                  <a:lnTo>
                    <a:pt x="225" y="13"/>
                  </a:lnTo>
                  <a:lnTo>
                    <a:pt x="209" y="18"/>
                  </a:lnTo>
                  <a:lnTo>
                    <a:pt x="194" y="23"/>
                  </a:lnTo>
                  <a:lnTo>
                    <a:pt x="180" y="29"/>
                  </a:lnTo>
                  <a:lnTo>
                    <a:pt x="168" y="36"/>
                  </a:lnTo>
                  <a:lnTo>
                    <a:pt x="153" y="43"/>
                  </a:lnTo>
                  <a:lnTo>
                    <a:pt x="141" y="50"/>
                  </a:lnTo>
                  <a:lnTo>
                    <a:pt x="128" y="59"/>
                  </a:lnTo>
                  <a:lnTo>
                    <a:pt x="116" y="68"/>
                  </a:lnTo>
                  <a:lnTo>
                    <a:pt x="105" y="77"/>
                  </a:lnTo>
                  <a:lnTo>
                    <a:pt x="93" y="86"/>
                  </a:lnTo>
                  <a:lnTo>
                    <a:pt x="82" y="96"/>
                  </a:lnTo>
                  <a:lnTo>
                    <a:pt x="73" y="107"/>
                  </a:lnTo>
                  <a:lnTo>
                    <a:pt x="64" y="118"/>
                  </a:lnTo>
                  <a:lnTo>
                    <a:pt x="55" y="130"/>
                  </a:lnTo>
                  <a:lnTo>
                    <a:pt x="46" y="143"/>
                  </a:lnTo>
                  <a:lnTo>
                    <a:pt x="39" y="155"/>
                  </a:lnTo>
                  <a:lnTo>
                    <a:pt x="32" y="168"/>
                  </a:lnTo>
                  <a:lnTo>
                    <a:pt x="25" y="180"/>
                  </a:lnTo>
                  <a:lnTo>
                    <a:pt x="20" y="194"/>
                  </a:lnTo>
                  <a:lnTo>
                    <a:pt x="14" y="207"/>
                  </a:lnTo>
                  <a:lnTo>
                    <a:pt x="11" y="221"/>
                  </a:lnTo>
                  <a:lnTo>
                    <a:pt x="7" y="235"/>
                  </a:lnTo>
                  <a:lnTo>
                    <a:pt x="4" y="250"/>
                  </a:lnTo>
                  <a:lnTo>
                    <a:pt x="2" y="266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2" y="326"/>
                  </a:lnTo>
                  <a:lnTo>
                    <a:pt x="4" y="340"/>
                  </a:lnTo>
                  <a:lnTo>
                    <a:pt x="7" y="355"/>
                  </a:lnTo>
                  <a:lnTo>
                    <a:pt x="11" y="369"/>
                  </a:lnTo>
                  <a:lnTo>
                    <a:pt x="14" y="383"/>
                  </a:lnTo>
                  <a:lnTo>
                    <a:pt x="20" y="397"/>
                  </a:lnTo>
                  <a:lnTo>
                    <a:pt x="25" y="410"/>
                  </a:lnTo>
                  <a:lnTo>
                    <a:pt x="32" y="424"/>
                  </a:lnTo>
                  <a:lnTo>
                    <a:pt x="39" y="437"/>
                  </a:lnTo>
                  <a:lnTo>
                    <a:pt x="46" y="449"/>
                  </a:lnTo>
                  <a:lnTo>
                    <a:pt x="55" y="462"/>
                  </a:lnTo>
                  <a:lnTo>
                    <a:pt x="64" y="472"/>
                  </a:lnTo>
                  <a:lnTo>
                    <a:pt x="73" y="483"/>
                  </a:lnTo>
                  <a:lnTo>
                    <a:pt x="82" y="494"/>
                  </a:lnTo>
                  <a:lnTo>
                    <a:pt x="93" y="504"/>
                  </a:lnTo>
                  <a:lnTo>
                    <a:pt x="105" y="515"/>
                  </a:lnTo>
                  <a:lnTo>
                    <a:pt x="116" y="524"/>
                  </a:lnTo>
                  <a:lnTo>
                    <a:pt x="128" y="533"/>
                  </a:lnTo>
                  <a:lnTo>
                    <a:pt x="141" y="542"/>
                  </a:lnTo>
                  <a:lnTo>
                    <a:pt x="153" y="549"/>
                  </a:lnTo>
                  <a:lnTo>
                    <a:pt x="168" y="556"/>
                  </a:lnTo>
                  <a:lnTo>
                    <a:pt x="180" y="563"/>
                  </a:lnTo>
                  <a:lnTo>
                    <a:pt x="194" y="568"/>
                  </a:lnTo>
                  <a:lnTo>
                    <a:pt x="209" y="574"/>
                  </a:lnTo>
                  <a:lnTo>
                    <a:pt x="225" y="577"/>
                  </a:lnTo>
                  <a:lnTo>
                    <a:pt x="239" y="583"/>
                  </a:lnTo>
                  <a:lnTo>
                    <a:pt x="255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2"/>
                  </a:lnTo>
                  <a:lnTo>
                    <a:pt x="319" y="592"/>
                  </a:lnTo>
                  <a:lnTo>
                    <a:pt x="335" y="592"/>
                  </a:lnTo>
                  <a:lnTo>
                    <a:pt x="351" y="590"/>
                  </a:lnTo>
                  <a:lnTo>
                    <a:pt x="367" y="588"/>
                  </a:lnTo>
                  <a:lnTo>
                    <a:pt x="383" y="586"/>
                  </a:lnTo>
                  <a:lnTo>
                    <a:pt x="398" y="583"/>
                  </a:lnTo>
                  <a:lnTo>
                    <a:pt x="414" y="577"/>
                  </a:lnTo>
                  <a:lnTo>
                    <a:pt x="428" y="574"/>
                  </a:lnTo>
                  <a:lnTo>
                    <a:pt x="442" y="568"/>
                  </a:lnTo>
                  <a:lnTo>
                    <a:pt x="456" y="563"/>
                  </a:lnTo>
                  <a:lnTo>
                    <a:pt x="471" y="556"/>
                  </a:lnTo>
                  <a:lnTo>
                    <a:pt x="483" y="549"/>
                  </a:lnTo>
                  <a:lnTo>
                    <a:pt x="497" y="542"/>
                  </a:lnTo>
                  <a:lnTo>
                    <a:pt x="510" y="533"/>
                  </a:lnTo>
                  <a:lnTo>
                    <a:pt x="520" y="524"/>
                  </a:lnTo>
                  <a:lnTo>
                    <a:pt x="533" y="515"/>
                  </a:lnTo>
                  <a:lnTo>
                    <a:pt x="544" y="504"/>
                  </a:lnTo>
                  <a:lnTo>
                    <a:pt x="554" y="494"/>
                  </a:lnTo>
                  <a:lnTo>
                    <a:pt x="563" y="483"/>
                  </a:lnTo>
                  <a:lnTo>
                    <a:pt x="574" y="472"/>
                  </a:lnTo>
                  <a:lnTo>
                    <a:pt x="583" y="462"/>
                  </a:lnTo>
                  <a:lnTo>
                    <a:pt x="590" y="449"/>
                  </a:lnTo>
                  <a:lnTo>
                    <a:pt x="599" y="437"/>
                  </a:lnTo>
                  <a:lnTo>
                    <a:pt x="606" y="424"/>
                  </a:lnTo>
                  <a:lnTo>
                    <a:pt x="611" y="410"/>
                  </a:lnTo>
                  <a:lnTo>
                    <a:pt x="617" y="397"/>
                  </a:lnTo>
                  <a:lnTo>
                    <a:pt x="622" y="383"/>
                  </a:lnTo>
                  <a:lnTo>
                    <a:pt x="627" y="369"/>
                  </a:lnTo>
                  <a:lnTo>
                    <a:pt x="631" y="355"/>
                  </a:lnTo>
                  <a:lnTo>
                    <a:pt x="633" y="340"/>
                  </a:lnTo>
                  <a:lnTo>
                    <a:pt x="635" y="326"/>
                  </a:lnTo>
                  <a:lnTo>
                    <a:pt x="636" y="310"/>
                  </a:lnTo>
                  <a:lnTo>
                    <a:pt x="636" y="296"/>
                  </a:lnTo>
                  <a:lnTo>
                    <a:pt x="636" y="280"/>
                  </a:lnTo>
                  <a:lnTo>
                    <a:pt x="635" y="266"/>
                  </a:lnTo>
                  <a:lnTo>
                    <a:pt x="633" y="250"/>
                  </a:lnTo>
                  <a:lnTo>
                    <a:pt x="631" y="235"/>
                  </a:lnTo>
                  <a:lnTo>
                    <a:pt x="627" y="221"/>
                  </a:lnTo>
                  <a:lnTo>
                    <a:pt x="622" y="207"/>
                  </a:lnTo>
                  <a:lnTo>
                    <a:pt x="617" y="194"/>
                  </a:lnTo>
                  <a:lnTo>
                    <a:pt x="611" y="180"/>
                  </a:lnTo>
                  <a:lnTo>
                    <a:pt x="606" y="168"/>
                  </a:lnTo>
                  <a:lnTo>
                    <a:pt x="599" y="155"/>
                  </a:lnTo>
                  <a:lnTo>
                    <a:pt x="590" y="143"/>
                  </a:lnTo>
                  <a:lnTo>
                    <a:pt x="583" y="130"/>
                  </a:lnTo>
                  <a:lnTo>
                    <a:pt x="574" y="118"/>
                  </a:lnTo>
                  <a:lnTo>
                    <a:pt x="563" y="107"/>
                  </a:lnTo>
                  <a:lnTo>
                    <a:pt x="554" y="96"/>
                  </a:lnTo>
                  <a:lnTo>
                    <a:pt x="544" y="86"/>
                  </a:lnTo>
                  <a:lnTo>
                    <a:pt x="533" y="77"/>
                  </a:lnTo>
                  <a:lnTo>
                    <a:pt x="520" y="68"/>
                  </a:lnTo>
                  <a:lnTo>
                    <a:pt x="510" y="59"/>
                  </a:lnTo>
                  <a:lnTo>
                    <a:pt x="497" y="50"/>
                  </a:lnTo>
                  <a:lnTo>
                    <a:pt x="483" y="43"/>
                  </a:lnTo>
                  <a:lnTo>
                    <a:pt x="471" y="36"/>
                  </a:lnTo>
                  <a:lnTo>
                    <a:pt x="456" y="29"/>
                  </a:lnTo>
                  <a:lnTo>
                    <a:pt x="442" y="23"/>
                  </a:lnTo>
                  <a:lnTo>
                    <a:pt x="428" y="18"/>
                  </a:lnTo>
                  <a:lnTo>
                    <a:pt x="414" y="13"/>
                  </a:lnTo>
                  <a:lnTo>
                    <a:pt x="398" y="9"/>
                  </a:lnTo>
                  <a:lnTo>
                    <a:pt x="383" y="5"/>
                  </a:lnTo>
                  <a:lnTo>
                    <a:pt x="367" y="4"/>
                  </a:lnTo>
                  <a:lnTo>
                    <a:pt x="351" y="2"/>
                  </a:lnTo>
                  <a:lnTo>
                    <a:pt x="335" y="0"/>
                  </a:lnTo>
                  <a:lnTo>
                    <a:pt x="31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644" name="Rectangle 98"/>
            <p:cNvSpPr>
              <a:spLocks noChangeArrowheads="1"/>
            </p:cNvSpPr>
            <p:nvPr/>
          </p:nvSpPr>
          <p:spPr>
            <a:xfrm>
              <a:off x="2106" y="3129"/>
              <a:ext cx="6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x</a:t>
              </a:r>
            </a:p>
          </p:txBody>
        </p:sp>
        <p:sp>
          <p:nvSpPr>
            <p:cNvPr id="23645" name="Freeform 99"/>
            <p:cNvSpPr/>
            <p:nvPr/>
          </p:nvSpPr>
          <p:spPr>
            <a:xfrm>
              <a:off x="4020" y="3052"/>
              <a:ext cx="317" cy="296"/>
            </a:xfrm>
            <a:custGeom>
              <a:avLst/>
              <a:gdLst>
                <a:gd name="T0" fmla="*/ 8 w 635"/>
                <a:gd name="T1" fmla="*/ 1 h 591"/>
                <a:gd name="T2" fmla="*/ 7 w 635"/>
                <a:gd name="T3" fmla="*/ 1 h 591"/>
                <a:gd name="T4" fmla="*/ 6 w 635"/>
                <a:gd name="T5" fmla="*/ 1 h 591"/>
                <a:gd name="T6" fmla="*/ 4 w 635"/>
                <a:gd name="T7" fmla="*/ 2 h 591"/>
                <a:gd name="T8" fmla="*/ 3 w 635"/>
                <a:gd name="T9" fmla="*/ 3 h 591"/>
                <a:gd name="T10" fmla="*/ 2 w 635"/>
                <a:gd name="T11" fmla="*/ 3 h 591"/>
                <a:gd name="T12" fmla="*/ 1 w 635"/>
                <a:gd name="T13" fmla="*/ 5 h 591"/>
                <a:gd name="T14" fmla="*/ 0 w 635"/>
                <a:gd name="T15" fmla="*/ 6 h 591"/>
                <a:gd name="T16" fmla="*/ 0 w 635"/>
                <a:gd name="T17" fmla="*/ 7 h 591"/>
                <a:gd name="T18" fmla="*/ 0 w 635"/>
                <a:gd name="T19" fmla="*/ 8 h 591"/>
                <a:gd name="T20" fmla="*/ 0 w 635"/>
                <a:gd name="T21" fmla="*/ 10 h 591"/>
                <a:gd name="T22" fmla="*/ 0 w 635"/>
                <a:gd name="T23" fmla="*/ 11 h 591"/>
                <a:gd name="T24" fmla="*/ 0 w 635"/>
                <a:gd name="T25" fmla="*/ 12 h 591"/>
                <a:gd name="T26" fmla="*/ 0 w 635"/>
                <a:gd name="T27" fmla="*/ 14 h 591"/>
                <a:gd name="T28" fmla="*/ 1 w 635"/>
                <a:gd name="T29" fmla="*/ 15 h 591"/>
                <a:gd name="T30" fmla="*/ 2 w 635"/>
                <a:gd name="T31" fmla="*/ 16 h 591"/>
                <a:gd name="T32" fmla="*/ 3 w 635"/>
                <a:gd name="T33" fmla="*/ 17 h 591"/>
                <a:gd name="T34" fmla="*/ 4 w 635"/>
                <a:gd name="T35" fmla="*/ 18 h 591"/>
                <a:gd name="T36" fmla="*/ 6 w 635"/>
                <a:gd name="T37" fmla="*/ 18 h 591"/>
                <a:gd name="T38" fmla="*/ 7 w 635"/>
                <a:gd name="T39" fmla="*/ 19 h 591"/>
                <a:gd name="T40" fmla="*/ 8 w 635"/>
                <a:gd name="T41" fmla="*/ 19 h 591"/>
                <a:gd name="T42" fmla="*/ 10 w 635"/>
                <a:gd name="T43" fmla="*/ 19 h 591"/>
                <a:gd name="T44" fmla="*/ 11 w 635"/>
                <a:gd name="T45" fmla="*/ 19 h 591"/>
                <a:gd name="T46" fmla="*/ 13 w 635"/>
                <a:gd name="T47" fmla="*/ 18 h 591"/>
                <a:gd name="T48" fmla="*/ 14 w 635"/>
                <a:gd name="T49" fmla="*/ 18 h 591"/>
                <a:gd name="T50" fmla="*/ 15 w 635"/>
                <a:gd name="T51" fmla="*/ 17 h 591"/>
                <a:gd name="T52" fmla="*/ 16 w 635"/>
                <a:gd name="T53" fmla="*/ 16 h 591"/>
                <a:gd name="T54" fmla="*/ 17 w 635"/>
                <a:gd name="T55" fmla="*/ 15 h 591"/>
                <a:gd name="T56" fmla="*/ 18 w 635"/>
                <a:gd name="T57" fmla="*/ 14 h 591"/>
                <a:gd name="T58" fmla="*/ 19 w 635"/>
                <a:gd name="T59" fmla="*/ 13 h 591"/>
                <a:gd name="T60" fmla="*/ 19 w 635"/>
                <a:gd name="T61" fmla="*/ 12 h 591"/>
                <a:gd name="T62" fmla="*/ 19 w 635"/>
                <a:gd name="T63" fmla="*/ 10 h 591"/>
                <a:gd name="T64" fmla="*/ 19 w 635"/>
                <a:gd name="T65" fmla="*/ 9 h 591"/>
                <a:gd name="T66" fmla="*/ 19 w 635"/>
                <a:gd name="T67" fmla="*/ 7 h 591"/>
                <a:gd name="T68" fmla="*/ 19 w 635"/>
                <a:gd name="T69" fmla="*/ 6 h 591"/>
                <a:gd name="T70" fmla="*/ 18 w 635"/>
                <a:gd name="T71" fmla="*/ 5 h 591"/>
                <a:gd name="T72" fmla="*/ 17 w 635"/>
                <a:gd name="T73" fmla="*/ 4 h 591"/>
                <a:gd name="T74" fmla="*/ 16 w 635"/>
                <a:gd name="T75" fmla="*/ 3 h 591"/>
                <a:gd name="T76" fmla="*/ 15 w 635"/>
                <a:gd name="T77" fmla="*/ 2 h 591"/>
                <a:gd name="T78" fmla="*/ 14 w 635"/>
                <a:gd name="T79" fmla="*/ 1 h 591"/>
                <a:gd name="T80" fmla="*/ 12 w 635"/>
                <a:gd name="T81" fmla="*/ 1 h 591"/>
                <a:gd name="T82" fmla="*/ 11 w 635"/>
                <a:gd name="T83" fmla="*/ 1 h 591"/>
                <a:gd name="T84" fmla="*/ 9 w 635"/>
                <a:gd name="T85" fmla="*/ 0 h 5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5" h="591">
                  <a:moveTo>
                    <a:pt x="317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3"/>
                  </a:lnTo>
                  <a:lnTo>
                    <a:pt x="253" y="5"/>
                  </a:lnTo>
                  <a:lnTo>
                    <a:pt x="237" y="9"/>
                  </a:lnTo>
                  <a:lnTo>
                    <a:pt x="223" y="12"/>
                  </a:lnTo>
                  <a:lnTo>
                    <a:pt x="207" y="18"/>
                  </a:lnTo>
                  <a:lnTo>
                    <a:pt x="193" y="23"/>
                  </a:lnTo>
                  <a:lnTo>
                    <a:pt x="178" y="28"/>
                  </a:lnTo>
                  <a:lnTo>
                    <a:pt x="166" y="35"/>
                  </a:lnTo>
                  <a:lnTo>
                    <a:pt x="152" y="43"/>
                  </a:lnTo>
                  <a:lnTo>
                    <a:pt x="139" y="50"/>
                  </a:lnTo>
                  <a:lnTo>
                    <a:pt x="127" y="59"/>
                  </a:lnTo>
                  <a:lnTo>
                    <a:pt x="114" y="68"/>
                  </a:lnTo>
                  <a:lnTo>
                    <a:pt x="104" y="76"/>
                  </a:lnTo>
                  <a:lnTo>
                    <a:pt x="93" y="85"/>
                  </a:lnTo>
                  <a:lnTo>
                    <a:pt x="82" y="96"/>
                  </a:lnTo>
                  <a:lnTo>
                    <a:pt x="71" y="107"/>
                  </a:lnTo>
                  <a:lnTo>
                    <a:pt x="63" y="117"/>
                  </a:lnTo>
                  <a:lnTo>
                    <a:pt x="54" y="130"/>
                  </a:lnTo>
                  <a:lnTo>
                    <a:pt x="45" y="142"/>
                  </a:lnTo>
                  <a:lnTo>
                    <a:pt x="38" y="155"/>
                  </a:lnTo>
                  <a:lnTo>
                    <a:pt x="30" y="167"/>
                  </a:lnTo>
                  <a:lnTo>
                    <a:pt x="25" y="180"/>
                  </a:lnTo>
                  <a:lnTo>
                    <a:pt x="18" y="194"/>
                  </a:lnTo>
                  <a:lnTo>
                    <a:pt x="14" y="207"/>
                  </a:lnTo>
                  <a:lnTo>
                    <a:pt x="9" y="221"/>
                  </a:lnTo>
                  <a:lnTo>
                    <a:pt x="6" y="235"/>
                  </a:lnTo>
                  <a:lnTo>
                    <a:pt x="4" y="249"/>
                  </a:lnTo>
                  <a:lnTo>
                    <a:pt x="0" y="265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26"/>
                  </a:lnTo>
                  <a:lnTo>
                    <a:pt x="4" y="340"/>
                  </a:lnTo>
                  <a:lnTo>
                    <a:pt x="6" y="354"/>
                  </a:lnTo>
                  <a:lnTo>
                    <a:pt x="9" y="369"/>
                  </a:lnTo>
                  <a:lnTo>
                    <a:pt x="14" y="383"/>
                  </a:lnTo>
                  <a:lnTo>
                    <a:pt x="18" y="397"/>
                  </a:lnTo>
                  <a:lnTo>
                    <a:pt x="25" y="410"/>
                  </a:lnTo>
                  <a:lnTo>
                    <a:pt x="30" y="424"/>
                  </a:lnTo>
                  <a:lnTo>
                    <a:pt x="38" y="436"/>
                  </a:lnTo>
                  <a:lnTo>
                    <a:pt x="45" y="449"/>
                  </a:lnTo>
                  <a:lnTo>
                    <a:pt x="54" y="461"/>
                  </a:lnTo>
                  <a:lnTo>
                    <a:pt x="63" y="472"/>
                  </a:lnTo>
                  <a:lnTo>
                    <a:pt x="71" y="483"/>
                  </a:lnTo>
                  <a:lnTo>
                    <a:pt x="82" y="495"/>
                  </a:lnTo>
                  <a:lnTo>
                    <a:pt x="93" y="504"/>
                  </a:lnTo>
                  <a:lnTo>
                    <a:pt x="104" y="515"/>
                  </a:lnTo>
                  <a:lnTo>
                    <a:pt x="114" y="524"/>
                  </a:lnTo>
                  <a:lnTo>
                    <a:pt x="127" y="533"/>
                  </a:lnTo>
                  <a:lnTo>
                    <a:pt x="139" y="542"/>
                  </a:lnTo>
                  <a:lnTo>
                    <a:pt x="152" y="549"/>
                  </a:lnTo>
                  <a:lnTo>
                    <a:pt x="166" y="556"/>
                  </a:lnTo>
                  <a:lnTo>
                    <a:pt x="178" y="563"/>
                  </a:lnTo>
                  <a:lnTo>
                    <a:pt x="193" y="568"/>
                  </a:lnTo>
                  <a:lnTo>
                    <a:pt x="207" y="574"/>
                  </a:lnTo>
                  <a:lnTo>
                    <a:pt x="223" y="579"/>
                  </a:lnTo>
                  <a:lnTo>
                    <a:pt x="237" y="583"/>
                  </a:lnTo>
                  <a:lnTo>
                    <a:pt x="253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1"/>
                  </a:lnTo>
                  <a:lnTo>
                    <a:pt x="317" y="591"/>
                  </a:lnTo>
                  <a:lnTo>
                    <a:pt x="333" y="591"/>
                  </a:lnTo>
                  <a:lnTo>
                    <a:pt x="349" y="590"/>
                  </a:lnTo>
                  <a:lnTo>
                    <a:pt x="366" y="588"/>
                  </a:lnTo>
                  <a:lnTo>
                    <a:pt x="382" y="586"/>
                  </a:lnTo>
                  <a:lnTo>
                    <a:pt x="396" y="583"/>
                  </a:lnTo>
                  <a:lnTo>
                    <a:pt x="412" y="579"/>
                  </a:lnTo>
                  <a:lnTo>
                    <a:pt x="426" y="574"/>
                  </a:lnTo>
                  <a:lnTo>
                    <a:pt x="440" y="568"/>
                  </a:lnTo>
                  <a:lnTo>
                    <a:pt x="455" y="563"/>
                  </a:lnTo>
                  <a:lnTo>
                    <a:pt x="469" y="556"/>
                  </a:lnTo>
                  <a:lnTo>
                    <a:pt x="481" y="549"/>
                  </a:lnTo>
                  <a:lnTo>
                    <a:pt x="494" y="542"/>
                  </a:lnTo>
                  <a:lnTo>
                    <a:pt x="506" y="533"/>
                  </a:lnTo>
                  <a:lnTo>
                    <a:pt x="519" y="524"/>
                  </a:lnTo>
                  <a:lnTo>
                    <a:pt x="529" y="515"/>
                  </a:lnTo>
                  <a:lnTo>
                    <a:pt x="542" y="504"/>
                  </a:lnTo>
                  <a:lnTo>
                    <a:pt x="553" y="495"/>
                  </a:lnTo>
                  <a:lnTo>
                    <a:pt x="562" y="483"/>
                  </a:lnTo>
                  <a:lnTo>
                    <a:pt x="570" y="472"/>
                  </a:lnTo>
                  <a:lnTo>
                    <a:pt x="579" y="461"/>
                  </a:lnTo>
                  <a:lnTo>
                    <a:pt x="588" y="449"/>
                  </a:lnTo>
                  <a:lnTo>
                    <a:pt x="595" y="436"/>
                  </a:lnTo>
                  <a:lnTo>
                    <a:pt x="603" y="424"/>
                  </a:lnTo>
                  <a:lnTo>
                    <a:pt x="610" y="410"/>
                  </a:lnTo>
                  <a:lnTo>
                    <a:pt x="615" y="397"/>
                  </a:lnTo>
                  <a:lnTo>
                    <a:pt x="620" y="383"/>
                  </a:lnTo>
                  <a:lnTo>
                    <a:pt x="624" y="369"/>
                  </a:lnTo>
                  <a:lnTo>
                    <a:pt x="627" y="354"/>
                  </a:lnTo>
                  <a:lnTo>
                    <a:pt x="631" y="340"/>
                  </a:lnTo>
                  <a:lnTo>
                    <a:pt x="633" y="326"/>
                  </a:lnTo>
                  <a:lnTo>
                    <a:pt x="635" y="310"/>
                  </a:lnTo>
                  <a:lnTo>
                    <a:pt x="635" y="296"/>
                  </a:lnTo>
                  <a:lnTo>
                    <a:pt x="635" y="280"/>
                  </a:lnTo>
                  <a:lnTo>
                    <a:pt x="633" y="265"/>
                  </a:lnTo>
                  <a:lnTo>
                    <a:pt x="631" y="249"/>
                  </a:lnTo>
                  <a:lnTo>
                    <a:pt x="627" y="235"/>
                  </a:lnTo>
                  <a:lnTo>
                    <a:pt x="624" y="221"/>
                  </a:lnTo>
                  <a:lnTo>
                    <a:pt x="620" y="207"/>
                  </a:lnTo>
                  <a:lnTo>
                    <a:pt x="615" y="194"/>
                  </a:lnTo>
                  <a:lnTo>
                    <a:pt x="610" y="180"/>
                  </a:lnTo>
                  <a:lnTo>
                    <a:pt x="603" y="167"/>
                  </a:lnTo>
                  <a:lnTo>
                    <a:pt x="595" y="155"/>
                  </a:lnTo>
                  <a:lnTo>
                    <a:pt x="588" y="142"/>
                  </a:lnTo>
                  <a:lnTo>
                    <a:pt x="579" y="130"/>
                  </a:lnTo>
                  <a:lnTo>
                    <a:pt x="570" y="117"/>
                  </a:lnTo>
                  <a:lnTo>
                    <a:pt x="562" y="107"/>
                  </a:lnTo>
                  <a:lnTo>
                    <a:pt x="553" y="96"/>
                  </a:lnTo>
                  <a:lnTo>
                    <a:pt x="542" y="85"/>
                  </a:lnTo>
                  <a:lnTo>
                    <a:pt x="529" y="76"/>
                  </a:lnTo>
                  <a:lnTo>
                    <a:pt x="519" y="68"/>
                  </a:lnTo>
                  <a:lnTo>
                    <a:pt x="506" y="59"/>
                  </a:lnTo>
                  <a:lnTo>
                    <a:pt x="494" y="50"/>
                  </a:lnTo>
                  <a:lnTo>
                    <a:pt x="481" y="43"/>
                  </a:lnTo>
                  <a:lnTo>
                    <a:pt x="469" y="35"/>
                  </a:lnTo>
                  <a:lnTo>
                    <a:pt x="455" y="28"/>
                  </a:lnTo>
                  <a:lnTo>
                    <a:pt x="440" y="23"/>
                  </a:lnTo>
                  <a:lnTo>
                    <a:pt x="426" y="18"/>
                  </a:lnTo>
                  <a:lnTo>
                    <a:pt x="412" y="12"/>
                  </a:lnTo>
                  <a:lnTo>
                    <a:pt x="396" y="9"/>
                  </a:lnTo>
                  <a:lnTo>
                    <a:pt x="382" y="5"/>
                  </a:lnTo>
                  <a:lnTo>
                    <a:pt x="366" y="3"/>
                  </a:lnTo>
                  <a:lnTo>
                    <a:pt x="349" y="2"/>
                  </a:lnTo>
                  <a:lnTo>
                    <a:pt x="333" y="0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646" name="Freeform 100"/>
            <p:cNvSpPr/>
            <p:nvPr/>
          </p:nvSpPr>
          <p:spPr>
            <a:xfrm>
              <a:off x="4020" y="3052"/>
              <a:ext cx="317" cy="296"/>
            </a:xfrm>
            <a:custGeom>
              <a:avLst/>
              <a:gdLst>
                <a:gd name="T0" fmla="*/ 8 w 635"/>
                <a:gd name="T1" fmla="*/ 1 h 591"/>
                <a:gd name="T2" fmla="*/ 7 w 635"/>
                <a:gd name="T3" fmla="*/ 1 h 591"/>
                <a:gd name="T4" fmla="*/ 6 w 635"/>
                <a:gd name="T5" fmla="*/ 1 h 591"/>
                <a:gd name="T6" fmla="*/ 4 w 635"/>
                <a:gd name="T7" fmla="*/ 2 h 591"/>
                <a:gd name="T8" fmla="*/ 3 w 635"/>
                <a:gd name="T9" fmla="*/ 3 h 591"/>
                <a:gd name="T10" fmla="*/ 2 w 635"/>
                <a:gd name="T11" fmla="*/ 3 h 591"/>
                <a:gd name="T12" fmla="*/ 1 w 635"/>
                <a:gd name="T13" fmla="*/ 5 h 591"/>
                <a:gd name="T14" fmla="*/ 0 w 635"/>
                <a:gd name="T15" fmla="*/ 6 h 591"/>
                <a:gd name="T16" fmla="*/ 0 w 635"/>
                <a:gd name="T17" fmla="*/ 7 h 591"/>
                <a:gd name="T18" fmla="*/ 0 w 635"/>
                <a:gd name="T19" fmla="*/ 8 h 591"/>
                <a:gd name="T20" fmla="*/ 0 w 635"/>
                <a:gd name="T21" fmla="*/ 10 h 591"/>
                <a:gd name="T22" fmla="*/ 0 w 635"/>
                <a:gd name="T23" fmla="*/ 11 h 591"/>
                <a:gd name="T24" fmla="*/ 0 w 635"/>
                <a:gd name="T25" fmla="*/ 12 h 591"/>
                <a:gd name="T26" fmla="*/ 0 w 635"/>
                <a:gd name="T27" fmla="*/ 14 h 591"/>
                <a:gd name="T28" fmla="*/ 1 w 635"/>
                <a:gd name="T29" fmla="*/ 15 h 591"/>
                <a:gd name="T30" fmla="*/ 2 w 635"/>
                <a:gd name="T31" fmla="*/ 16 h 591"/>
                <a:gd name="T32" fmla="*/ 3 w 635"/>
                <a:gd name="T33" fmla="*/ 17 h 591"/>
                <a:gd name="T34" fmla="*/ 4 w 635"/>
                <a:gd name="T35" fmla="*/ 18 h 591"/>
                <a:gd name="T36" fmla="*/ 6 w 635"/>
                <a:gd name="T37" fmla="*/ 18 h 591"/>
                <a:gd name="T38" fmla="*/ 7 w 635"/>
                <a:gd name="T39" fmla="*/ 19 h 591"/>
                <a:gd name="T40" fmla="*/ 8 w 635"/>
                <a:gd name="T41" fmla="*/ 19 h 591"/>
                <a:gd name="T42" fmla="*/ 10 w 635"/>
                <a:gd name="T43" fmla="*/ 19 h 591"/>
                <a:gd name="T44" fmla="*/ 11 w 635"/>
                <a:gd name="T45" fmla="*/ 19 h 591"/>
                <a:gd name="T46" fmla="*/ 13 w 635"/>
                <a:gd name="T47" fmla="*/ 18 h 591"/>
                <a:gd name="T48" fmla="*/ 14 w 635"/>
                <a:gd name="T49" fmla="*/ 18 h 591"/>
                <a:gd name="T50" fmla="*/ 15 w 635"/>
                <a:gd name="T51" fmla="*/ 17 h 591"/>
                <a:gd name="T52" fmla="*/ 16 w 635"/>
                <a:gd name="T53" fmla="*/ 16 h 591"/>
                <a:gd name="T54" fmla="*/ 17 w 635"/>
                <a:gd name="T55" fmla="*/ 15 h 591"/>
                <a:gd name="T56" fmla="*/ 18 w 635"/>
                <a:gd name="T57" fmla="*/ 14 h 591"/>
                <a:gd name="T58" fmla="*/ 19 w 635"/>
                <a:gd name="T59" fmla="*/ 13 h 591"/>
                <a:gd name="T60" fmla="*/ 19 w 635"/>
                <a:gd name="T61" fmla="*/ 12 h 591"/>
                <a:gd name="T62" fmla="*/ 19 w 635"/>
                <a:gd name="T63" fmla="*/ 10 h 591"/>
                <a:gd name="T64" fmla="*/ 19 w 635"/>
                <a:gd name="T65" fmla="*/ 9 h 591"/>
                <a:gd name="T66" fmla="*/ 19 w 635"/>
                <a:gd name="T67" fmla="*/ 7 h 591"/>
                <a:gd name="T68" fmla="*/ 19 w 635"/>
                <a:gd name="T69" fmla="*/ 6 h 591"/>
                <a:gd name="T70" fmla="*/ 18 w 635"/>
                <a:gd name="T71" fmla="*/ 5 h 591"/>
                <a:gd name="T72" fmla="*/ 17 w 635"/>
                <a:gd name="T73" fmla="*/ 4 h 591"/>
                <a:gd name="T74" fmla="*/ 16 w 635"/>
                <a:gd name="T75" fmla="*/ 3 h 591"/>
                <a:gd name="T76" fmla="*/ 15 w 635"/>
                <a:gd name="T77" fmla="*/ 2 h 591"/>
                <a:gd name="T78" fmla="*/ 14 w 635"/>
                <a:gd name="T79" fmla="*/ 1 h 591"/>
                <a:gd name="T80" fmla="*/ 12 w 635"/>
                <a:gd name="T81" fmla="*/ 1 h 591"/>
                <a:gd name="T82" fmla="*/ 11 w 635"/>
                <a:gd name="T83" fmla="*/ 1 h 591"/>
                <a:gd name="T84" fmla="*/ 9 w 635"/>
                <a:gd name="T85" fmla="*/ 0 h 5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5" h="591">
                  <a:moveTo>
                    <a:pt x="317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3"/>
                  </a:lnTo>
                  <a:lnTo>
                    <a:pt x="253" y="5"/>
                  </a:lnTo>
                  <a:lnTo>
                    <a:pt x="237" y="9"/>
                  </a:lnTo>
                  <a:lnTo>
                    <a:pt x="223" y="12"/>
                  </a:lnTo>
                  <a:lnTo>
                    <a:pt x="207" y="18"/>
                  </a:lnTo>
                  <a:lnTo>
                    <a:pt x="193" y="23"/>
                  </a:lnTo>
                  <a:lnTo>
                    <a:pt x="178" y="28"/>
                  </a:lnTo>
                  <a:lnTo>
                    <a:pt x="166" y="35"/>
                  </a:lnTo>
                  <a:lnTo>
                    <a:pt x="152" y="43"/>
                  </a:lnTo>
                  <a:lnTo>
                    <a:pt x="139" y="50"/>
                  </a:lnTo>
                  <a:lnTo>
                    <a:pt x="127" y="59"/>
                  </a:lnTo>
                  <a:lnTo>
                    <a:pt x="114" y="68"/>
                  </a:lnTo>
                  <a:lnTo>
                    <a:pt x="104" y="76"/>
                  </a:lnTo>
                  <a:lnTo>
                    <a:pt x="93" y="85"/>
                  </a:lnTo>
                  <a:lnTo>
                    <a:pt x="82" y="96"/>
                  </a:lnTo>
                  <a:lnTo>
                    <a:pt x="71" y="107"/>
                  </a:lnTo>
                  <a:lnTo>
                    <a:pt x="63" y="117"/>
                  </a:lnTo>
                  <a:lnTo>
                    <a:pt x="54" y="130"/>
                  </a:lnTo>
                  <a:lnTo>
                    <a:pt x="45" y="142"/>
                  </a:lnTo>
                  <a:lnTo>
                    <a:pt x="38" y="155"/>
                  </a:lnTo>
                  <a:lnTo>
                    <a:pt x="30" y="167"/>
                  </a:lnTo>
                  <a:lnTo>
                    <a:pt x="25" y="180"/>
                  </a:lnTo>
                  <a:lnTo>
                    <a:pt x="18" y="194"/>
                  </a:lnTo>
                  <a:lnTo>
                    <a:pt x="14" y="207"/>
                  </a:lnTo>
                  <a:lnTo>
                    <a:pt x="9" y="221"/>
                  </a:lnTo>
                  <a:lnTo>
                    <a:pt x="6" y="235"/>
                  </a:lnTo>
                  <a:lnTo>
                    <a:pt x="4" y="249"/>
                  </a:lnTo>
                  <a:lnTo>
                    <a:pt x="0" y="265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26"/>
                  </a:lnTo>
                  <a:lnTo>
                    <a:pt x="4" y="340"/>
                  </a:lnTo>
                  <a:lnTo>
                    <a:pt x="6" y="354"/>
                  </a:lnTo>
                  <a:lnTo>
                    <a:pt x="9" y="369"/>
                  </a:lnTo>
                  <a:lnTo>
                    <a:pt x="14" y="383"/>
                  </a:lnTo>
                  <a:lnTo>
                    <a:pt x="18" y="397"/>
                  </a:lnTo>
                  <a:lnTo>
                    <a:pt x="25" y="410"/>
                  </a:lnTo>
                  <a:lnTo>
                    <a:pt x="30" y="424"/>
                  </a:lnTo>
                  <a:lnTo>
                    <a:pt x="38" y="436"/>
                  </a:lnTo>
                  <a:lnTo>
                    <a:pt x="45" y="449"/>
                  </a:lnTo>
                  <a:lnTo>
                    <a:pt x="54" y="461"/>
                  </a:lnTo>
                  <a:lnTo>
                    <a:pt x="63" y="472"/>
                  </a:lnTo>
                  <a:lnTo>
                    <a:pt x="71" y="483"/>
                  </a:lnTo>
                  <a:lnTo>
                    <a:pt x="82" y="495"/>
                  </a:lnTo>
                  <a:lnTo>
                    <a:pt x="93" y="504"/>
                  </a:lnTo>
                  <a:lnTo>
                    <a:pt x="104" y="515"/>
                  </a:lnTo>
                  <a:lnTo>
                    <a:pt x="114" y="524"/>
                  </a:lnTo>
                  <a:lnTo>
                    <a:pt x="127" y="533"/>
                  </a:lnTo>
                  <a:lnTo>
                    <a:pt x="139" y="542"/>
                  </a:lnTo>
                  <a:lnTo>
                    <a:pt x="152" y="549"/>
                  </a:lnTo>
                  <a:lnTo>
                    <a:pt x="166" y="556"/>
                  </a:lnTo>
                  <a:lnTo>
                    <a:pt x="178" y="563"/>
                  </a:lnTo>
                  <a:lnTo>
                    <a:pt x="193" y="568"/>
                  </a:lnTo>
                  <a:lnTo>
                    <a:pt x="207" y="574"/>
                  </a:lnTo>
                  <a:lnTo>
                    <a:pt x="223" y="579"/>
                  </a:lnTo>
                  <a:lnTo>
                    <a:pt x="237" y="583"/>
                  </a:lnTo>
                  <a:lnTo>
                    <a:pt x="253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1"/>
                  </a:lnTo>
                  <a:lnTo>
                    <a:pt x="317" y="591"/>
                  </a:lnTo>
                  <a:lnTo>
                    <a:pt x="333" y="591"/>
                  </a:lnTo>
                  <a:lnTo>
                    <a:pt x="349" y="590"/>
                  </a:lnTo>
                  <a:lnTo>
                    <a:pt x="366" y="588"/>
                  </a:lnTo>
                  <a:lnTo>
                    <a:pt x="382" y="586"/>
                  </a:lnTo>
                  <a:lnTo>
                    <a:pt x="396" y="583"/>
                  </a:lnTo>
                  <a:lnTo>
                    <a:pt x="412" y="579"/>
                  </a:lnTo>
                  <a:lnTo>
                    <a:pt x="426" y="574"/>
                  </a:lnTo>
                  <a:lnTo>
                    <a:pt x="440" y="568"/>
                  </a:lnTo>
                  <a:lnTo>
                    <a:pt x="455" y="563"/>
                  </a:lnTo>
                  <a:lnTo>
                    <a:pt x="469" y="556"/>
                  </a:lnTo>
                  <a:lnTo>
                    <a:pt x="481" y="549"/>
                  </a:lnTo>
                  <a:lnTo>
                    <a:pt x="494" y="542"/>
                  </a:lnTo>
                  <a:lnTo>
                    <a:pt x="506" y="533"/>
                  </a:lnTo>
                  <a:lnTo>
                    <a:pt x="519" y="524"/>
                  </a:lnTo>
                  <a:lnTo>
                    <a:pt x="529" y="515"/>
                  </a:lnTo>
                  <a:lnTo>
                    <a:pt x="542" y="504"/>
                  </a:lnTo>
                  <a:lnTo>
                    <a:pt x="553" y="495"/>
                  </a:lnTo>
                  <a:lnTo>
                    <a:pt x="562" y="483"/>
                  </a:lnTo>
                  <a:lnTo>
                    <a:pt x="570" y="472"/>
                  </a:lnTo>
                  <a:lnTo>
                    <a:pt x="579" y="461"/>
                  </a:lnTo>
                  <a:lnTo>
                    <a:pt x="588" y="449"/>
                  </a:lnTo>
                  <a:lnTo>
                    <a:pt x="595" y="436"/>
                  </a:lnTo>
                  <a:lnTo>
                    <a:pt x="603" y="424"/>
                  </a:lnTo>
                  <a:lnTo>
                    <a:pt x="610" y="410"/>
                  </a:lnTo>
                  <a:lnTo>
                    <a:pt x="615" y="397"/>
                  </a:lnTo>
                  <a:lnTo>
                    <a:pt x="620" y="383"/>
                  </a:lnTo>
                  <a:lnTo>
                    <a:pt x="624" y="369"/>
                  </a:lnTo>
                  <a:lnTo>
                    <a:pt x="627" y="354"/>
                  </a:lnTo>
                  <a:lnTo>
                    <a:pt x="631" y="340"/>
                  </a:lnTo>
                  <a:lnTo>
                    <a:pt x="633" y="326"/>
                  </a:lnTo>
                  <a:lnTo>
                    <a:pt x="635" y="310"/>
                  </a:lnTo>
                  <a:lnTo>
                    <a:pt x="635" y="296"/>
                  </a:lnTo>
                  <a:lnTo>
                    <a:pt x="635" y="280"/>
                  </a:lnTo>
                  <a:lnTo>
                    <a:pt x="633" y="265"/>
                  </a:lnTo>
                  <a:lnTo>
                    <a:pt x="631" y="249"/>
                  </a:lnTo>
                  <a:lnTo>
                    <a:pt x="627" y="235"/>
                  </a:lnTo>
                  <a:lnTo>
                    <a:pt x="624" y="221"/>
                  </a:lnTo>
                  <a:lnTo>
                    <a:pt x="620" y="207"/>
                  </a:lnTo>
                  <a:lnTo>
                    <a:pt x="615" y="194"/>
                  </a:lnTo>
                  <a:lnTo>
                    <a:pt x="610" y="180"/>
                  </a:lnTo>
                  <a:lnTo>
                    <a:pt x="603" y="167"/>
                  </a:lnTo>
                  <a:lnTo>
                    <a:pt x="595" y="155"/>
                  </a:lnTo>
                  <a:lnTo>
                    <a:pt x="588" y="142"/>
                  </a:lnTo>
                  <a:lnTo>
                    <a:pt x="579" y="130"/>
                  </a:lnTo>
                  <a:lnTo>
                    <a:pt x="570" y="117"/>
                  </a:lnTo>
                  <a:lnTo>
                    <a:pt x="562" y="107"/>
                  </a:lnTo>
                  <a:lnTo>
                    <a:pt x="553" y="96"/>
                  </a:lnTo>
                  <a:lnTo>
                    <a:pt x="542" y="85"/>
                  </a:lnTo>
                  <a:lnTo>
                    <a:pt x="529" y="76"/>
                  </a:lnTo>
                  <a:lnTo>
                    <a:pt x="519" y="68"/>
                  </a:lnTo>
                  <a:lnTo>
                    <a:pt x="506" y="59"/>
                  </a:lnTo>
                  <a:lnTo>
                    <a:pt x="494" y="50"/>
                  </a:lnTo>
                  <a:lnTo>
                    <a:pt x="481" y="43"/>
                  </a:lnTo>
                  <a:lnTo>
                    <a:pt x="469" y="35"/>
                  </a:lnTo>
                  <a:lnTo>
                    <a:pt x="455" y="28"/>
                  </a:lnTo>
                  <a:lnTo>
                    <a:pt x="440" y="23"/>
                  </a:lnTo>
                  <a:lnTo>
                    <a:pt x="426" y="18"/>
                  </a:lnTo>
                  <a:lnTo>
                    <a:pt x="412" y="12"/>
                  </a:lnTo>
                  <a:lnTo>
                    <a:pt x="396" y="9"/>
                  </a:lnTo>
                  <a:lnTo>
                    <a:pt x="382" y="5"/>
                  </a:lnTo>
                  <a:lnTo>
                    <a:pt x="366" y="3"/>
                  </a:lnTo>
                  <a:lnTo>
                    <a:pt x="349" y="2"/>
                  </a:lnTo>
                  <a:lnTo>
                    <a:pt x="333" y="0"/>
                  </a:lnTo>
                  <a:lnTo>
                    <a:pt x="31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ffectLst/>
              </a:endParaRPr>
            </a:p>
          </p:txBody>
        </p:sp>
        <p:sp>
          <p:nvSpPr>
            <p:cNvPr id="23647" name="Rectangle 101"/>
            <p:cNvSpPr>
              <a:spLocks noChangeArrowheads="1"/>
            </p:cNvSpPr>
            <p:nvPr/>
          </p:nvSpPr>
          <p:spPr>
            <a:xfrm>
              <a:off x="4139" y="3130"/>
              <a:ext cx="79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=</a:t>
              </a:r>
            </a:p>
          </p:txBody>
        </p:sp>
        <p:sp>
          <p:nvSpPr>
            <p:cNvPr id="23648" name="Rectangle 102"/>
            <p:cNvSpPr>
              <a:spLocks noChangeArrowheads="1"/>
            </p:cNvSpPr>
            <p:nvPr/>
          </p:nvSpPr>
          <p:spPr>
            <a:xfrm>
              <a:off x="821" y="1644"/>
              <a:ext cx="956" cy="53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49" name="Rectangle 103"/>
            <p:cNvSpPr>
              <a:spLocks noChangeArrowheads="1"/>
            </p:cNvSpPr>
            <p:nvPr/>
          </p:nvSpPr>
          <p:spPr>
            <a:xfrm>
              <a:off x="821" y="1644"/>
              <a:ext cx="956" cy="53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50" name="Rectangle 104"/>
            <p:cNvSpPr>
              <a:spLocks noChangeArrowheads="1"/>
            </p:cNvSpPr>
            <p:nvPr/>
          </p:nvSpPr>
          <p:spPr>
            <a:xfrm>
              <a:off x="990" y="1787"/>
              <a:ext cx="53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ОБД T-2</a:t>
              </a:r>
            </a:p>
          </p:txBody>
        </p:sp>
        <p:sp>
          <p:nvSpPr>
            <p:cNvPr id="23651" name="Rectangle 105"/>
            <p:cNvSpPr>
              <a:spLocks noChangeArrowheads="1"/>
            </p:cNvSpPr>
            <p:nvPr/>
          </p:nvSpPr>
          <p:spPr>
            <a:xfrm>
              <a:off x="1355" y="1757"/>
              <a:ext cx="2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52" name="Rectangle 107"/>
            <p:cNvSpPr>
              <a:spLocks noChangeArrowheads="1"/>
            </p:cNvSpPr>
            <p:nvPr/>
          </p:nvSpPr>
          <p:spPr>
            <a:xfrm>
              <a:off x="2453" y="2222"/>
              <a:ext cx="1403" cy="48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53" name="Rectangle 108"/>
            <p:cNvSpPr>
              <a:spLocks noChangeArrowheads="1"/>
            </p:cNvSpPr>
            <p:nvPr/>
          </p:nvSpPr>
          <p:spPr>
            <a:xfrm>
              <a:off x="2453" y="2222"/>
              <a:ext cx="1403" cy="48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54" name="Rectangle 109"/>
            <p:cNvSpPr>
              <a:spLocks noChangeArrowheads="1"/>
            </p:cNvSpPr>
            <p:nvPr/>
          </p:nvSpPr>
          <p:spPr>
            <a:xfrm>
              <a:off x="2610" y="2391"/>
              <a:ext cx="112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Обновление цен</a:t>
              </a:r>
            </a:p>
          </p:txBody>
        </p:sp>
        <p:sp>
          <p:nvSpPr>
            <p:cNvPr id="23655" name="Rectangle 110"/>
            <p:cNvSpPr>
              <a:spLocks noChangeArrowheads="1"/>
            </p:cNvSpPr>
            <p:nvPr/>
          </p:nvSpPr>
          <p:spPr>
            <a:xfrm>
              <a:off x="4530" y="1640"/>
              <a:ext cx="975" cy="548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56" name="Rectangle 111"/>
            <p:cNvSpPr>
              <a:spLocks noChangeArrowheads="1"/>
            </p:cNvSpPr>
            <p:nvPr/>
          </p:nvSpPr>
          <p:spPr>
            <a:xfrm>
              <a:off x="4530" y="1640"/>
              <a:ext cx="975" cy="54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57" name="Rectangle 112"/>
            <p:cNvSpPr>
              <a:spLocks noChangeArrowheads="1"/>
            </p:cNvSpPr>
            <p:nvPr/>
          </p:nvSpPr>
          <p:spPr>
            <a:xfrm>
              <a:off x="4720" y="1760"/>
              <a:ext cx="311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Веса</a:t>
              </a:r>
            </a:p>
          </p:txBody>
        </p:sp>
        <p:sp>
          <p:nvSpPr>
            <p:cNvPr id="23658" name="Rectangle 113"/>
            <p:cNvSpPr>
              <a:spLocks noChangeArrowheads="1"/>
            </p:cNvSpPr>
            <p:nvPr/>
          </p:nvSpPr>
          <p:spPr>
            <a:xfrm>
              <a:off x="4628" y="1939"/>
              <a:ext cx="83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ИПЦ дек. Т-1</a:t>
              </a:r>
            </a:p>
          </p:txBody>
        </p:sp>
        <p:sp>
          <p:nvSpPr>
            <p:cNvPr id="23659" name="Rectangle 116"/>
            <p:cNvSpPr>
              <a:spLocks noChangeArrowheads="1"/>
            </p:cNvSpPr>
            <p:nvPr/>
          </p:nvSpPr>
          <p:spPr>
            <a:xfrm>
              <a:off x="4531" y="2179"/>
              <a:ext cx="974" cy="534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60" name="Rectangle 117"/>
            <p:cNvSpPr>
              <a:spLocks noChangeArrowheads="1"/>
            </p:cNvSpPr>
            <p:nvPr/>
          </p:nvSpPr>
          <p:spPr>
            <a:xfrm>
              <a:off x="4531" y="2179"/>
              <a:ext cx="974" cy="53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61" name="Rectangle 118"/>
            <p:cNvSpPr>
              <a:spLocks noChangeArrowheads="1"/>
            </p:cNvSpPr>
            <p:nvPr/>
          </p:nvSpPr>
          <p:spPr>
            <a:xfrm>
              <a:off x="4676" y="2292"/>
              <a:ext cx="111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Потребительские</a:t>
              </a:r>
            </a:p>
          </p:txBody>
        </p:sp>
        <p:sp>
          <p:nvSpPr>
            <p:cNvPr id="23662" name="Rectangle 119"/>
            <p:cNvSpPr>
              <a:spLocks noChangeArrowheads="1"/>
            </p:cNvSpPr>
            <p:nvPr/>
          </p:nvSpPr>
          <p:spPr>
            <a:xfrm>
              <a:off x="4805" y="2455"/>
              <a:ext cx="50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Дек. Т-1</a:t>
              </a:r>
            </a:p>
          </p:txBody>
        </p:sp>
        <p:sp>
          <p:nvSpPr>
            <p:cNvPr id="23663" name="Rectangle 122"/>
            <p:cNvSpPr>
              <a:spLocks noChangeArrowheads="1"/>
            </p:cNvSpPr>
            <p:nvPr/>
          </p:nvSpPr>
          <p:spPr>
            <a:xfrm>
              <a:off x="822" y="2176"/>
              <a:ext cx="954" cy="53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64" name="Rectangle 123"/>
            <p:cNvSpPr>
              <a:spLocks noChangeArrowheads="1"/>
            </p:cNvSpPr>
            <p:nvPr/>
          </p:nvSpPr>
          <p:spPr>
            <a:xfrm>
              <a:off x="822" y="2176"/>
              <a:ext cx="954" cy="53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endParaRPr lang="en-US" altLang="en-US">
                <a:effectLst/>
              </a:endParaRPr>
            </a:p>
          </p:txBody>
        </p:sp>
        <p:sp>
          <p:nvSpPr>
            <p:cNvPr id="23665" name="Rectangle 124"/>
            <p:cNvSpPr>
              <a:spLocks noChangeArrowheads="1"/>
            </p:cNvSpPr>
            <p:nvPr/>
          </p:nvSpPr>
          <p:spPr>
            <a:xfrm>
              <a:off x="886" y="2297"/>
              <a:ext cx="54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расходы</a:t>
              </a:r>
            </a:p>
          </p:txBody>
        </p:sp>
        <p:sp>
          <p:nvSpPr>
            <p:cNvPr id="23666" name="Rectangle 126"/>
            <p:cNvSpPr>
              <a:spLocks noChangeArrowheads="1"/>
            </p:cNvSpPr>
            <p:nvPr/>
          </p:nvSpPr>
          <p:spPr>
            <a:xfrm>
              <a:off x="931" y="2444"/>
              <a:ext cx="32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расх.</a:t>
              </a:r>
            </a:p>
          </p:txBody>
        </p:sp>
        <p:sp>
          <p:nvSpPr>
            <p:cNvPr id="23667" name="Rectangle 128"/>
            <p:cNvSpPr>
              <a:spLocks noChangeArrowheads="1"/>
            </p:cNvSpPr>
            <p:nvPr/>
          </p:nvSpPr>
          <p:spPr>
            <a:xfrm>
              <a:off x="1231" y="2450"/>
              <a:ext cx="28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0" i="0" u="none" strike="noStrike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Т-2</a:t>
              </a:r>
            </a:p>
          </p:txBody>
        </p:sp>
        <p:sp>
          <p:nvSpPr>
            <p:cNvPr id="23615" name="Rectangle 62"/>
            <p:cNvSpPr>
              <a:spLocks noChangeArrowheads="1"/>
            </p:cNvSpPr>
            <p:nvPr/>
          </p:nvSpPr>
          <p:spPr>
            <a:xfrm>
              <a:off x="614" y="2150"/>
              <a:ext cx="1193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rtl="0"/>
              <a:r>
                <a:rPr lang="ru-RU" sz="1700" b="1" i="0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Потребительские</a:t>
              </a:r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Обновление цены (или нет)?</a:t>
            </a:r>
          </a:p>
        </p:txBody>
      </p:sp>
      <p:sp>
        <p:nvSpPr>
          <p:cNvPr id="116" name="Rectangle 3"/>
          <p:cNvSpPr txBox="1">
            <a:spLocks noChangeArrowheads="1"/>
          </p:cNvSpPr>
          <p:nvPr/>
        </p:nvSpPr>
        <p:spPr>
          <a:xfrm>
            <a:off x="1295400" y="2133600"/>
            <a:ext cx="7462838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177800" indent="-176213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Char char="•"/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357188" indent="-177800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536575" indent="-177800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720725" indent="-182563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>
                <a:effectLst/>
              </a:defRPr>
            </a:pPr>
            <a:endParaRPr lang="fr-CH" altLang="en-US">
              <a:effectLst/>
            </a:endParaRP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Веса должны быть максимально актуальными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Ценовая эластичность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Изменчивость определенного продукта, такого как топливо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Нет согласованности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Частота обновления весов</a:t>
            </a:r>
          </a:p>
        </p:txBody>
      </p:sp>
      <p:sp>
        <p:nvSpPr>
          <p:cNvPr id="116" name="Rectangle 3"/>
          <p:cNvSpPr txBox="1">
            <a:spLocks noChangeArrowheads="1"/>
          </p:cNvSpPr>
          <p:nvPr/>
        </p:nvSpPr>
        <p:spPr>
          <a:xfrm>
            <a:off x="1295400" y="2133600"/>
            <a:ext cx="7462838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177800" indent="-176213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Char char="•"/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357188" indent="-177800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536575" indent="-177800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720725" indent="-182563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>
                <a:effectLst/>
              </a:defRPr>
            </a:pPr>
            <a:endParaRPr lang="fr-CH" altLang="en-US">
              <a:effectLst/>
            </a:endParaRP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Частые обновления, по крайней мере, один раз в пять лет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Если есть значительные экономические изменения, обновление весов и цепочки должны проводиться ежегодно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Вопросы/обсуждения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1587" lvl="1" indent="0" eaLnBrk="1" hangingPunct="1">
              <a:buFontTx/>
              <a:buNone/>
              <a:defRPr>
                <a:effectLst/>
              </a:defRPr>
            </a:pPr>
            <a:endParaRPr lang="fr-CH" altLang="en-US">
              <a:effectLst/>
            </a:endParaRPr>
          </a:p>
          <a:p>
            <a:pPr lvl="1" rtl="0" eaLnBrk="1" hangingPunct="1">
              <a:buFont typeface="Arial" panose="020B0604020202020204" pitchFamily="34" charset="0"/>
              <a:buChar char="•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Каков источник ваших весов для ИПЦ?</a:t>
            </a:r>
          </a:p>
          <a:p>
            <a:pPr lvl="1" rtl="0" eaLnBrk="1" hangingPunct="1"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Как часто вы обновляете веса для ИПЦ?</a:t>
            </a:r>
          </a:p>
          <a:p>
            <a:pPr lvl="1" rtl="0" eaLnBrk="1" hangingPunct="1"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Вы обновляете цены для взвешивания?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Цели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lvl="1" rtl="0" eaLnBrk="1" hangingPunct="1">
              <a:buFontTx/>
              <a:buNone/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Темы для обсуждения:</a:t>
            </a:r>
          </a:p>
          <a:p>
            <a:pPr lvl="1"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Возможные источники данных для взвешивания</a:t>
            </a:r>
          </a:p>
          <a:p>
            <a:pPr lvl="1"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Весы базисного периода </a:t>
            </a:r>
          </a:p>
          <a:p>
            <a:pPr lvl="1"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Частота обновления весов</a:t>
            </a:r>
          </a:p>
          <a:p>
            <a:pPr lvl="1" eaLnBrk="1" hangingPunct="1"/>
            <a:endParaRPr lang="en-US" altLang="en-US">
              <a:effectLst/>
            </a:endParaRPr>
          </a:p>
        </p:txBody>
      </p:sp>
      <p:pic>
        <p:nvPicPr>
          <p:cNvPr id="717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688" y="404813"/>
            <a:ext cx="217487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Весы для: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20938"/>
            <a:ext cx="7462838" cy="3708400"/>
          </a:xfrm>
          <a:effectLst/>
        </p:spPr>
        <p:txBody>
          <a:bodyPr/>
          <a:lstStyle/>
          <a:p>
            <a:pPr lvl="1" rtl="0" eaLnBrk="1" hangingPunct="1"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Корзины товаров и услуг</a:t>
            </a:r>
          </a:p>
          <a:p>
            <a:pPr lvl="1" rtl="0" eaLnBrk="1" hangingPunct="1"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Регионов</a:t>
            </a:r>
          </a:p>
          <a:p>
            <a:pPr lvl="1" rtl="0" eaLnBrk="1" hangingPunct="1"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Возможностей и типов сбыта</a:t>
            </a:r>
          </a:p>
          <a:p>
            <a:pPr lvl="1" eaLnBrk="1" hangingPunct="1">
              <a:defRPr>
                <a:effectLst/>
              </a:defRPr>
            </a:pPr>
            <a:endParaRPr lang="fr-CH" altLang="en-US">
              <a:effectLst/>
            </a:endParaRPr>
          </a:p>
          <a:p>
            <a:pPr marL="1587" lvl="1" indent="0" rtl="0" eaLnBrk="1" hangingPunct="1">
              <a:buFontTx/>
              <a:buNone/>
              <a:defRPr>
                <a:effectLst/>
              </a:defRPr>
            </a:pPr>
            <a:r>
              <a:rPr lang="ru-RU" sz="2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Весовые коэффициенты на основе расходов являются уместными</a:t>
            </a:r>
          </a:p>
          <a:p>
            <a:pPr lvl="1" eaLnBrk="1" hangingPunct="1">
              <a:defRPr>
                <a:effectLst/>
              </a:defRPr>
            </a:pPr>
            <a:endParaRPr lang="fr-CH" altLang="en-US">
              <a:effectLst/>
            </a:endParaRPr>
          </a:p>
          <a:p>
            <a:pPr marL="1587" lvl="1" indent="0" eaLnBrk="1" hangingPunct="1">
              <a:buFontTx/>
              <a:buNone/>
              <a:defRPr>
                <a:effectLst/>
              </a:defRPr>
            </a:pPr>
            <a:endParaRPr lang="en-US" altLang="en-US">
              <a:effectLst/>
            </a:endParaRPr>
          </a:p>
        </p:txBody>
      </p:sp>
      <p:pic>
        <p:nvPicPr>
          <p:cNvPr id="9220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63" y="544513"/>
            <a:ext cx="217487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Источники данных для весов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rtl="0" eaLnBrk="1" hangingPunct="1"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Что отвечает требованиям ИПЦ?</a:t>
            </a:r>
          </a:p>
          <a:p>
            <a:pPr eaLnBrk="1" hangingPunct="1">
              <a:defRPr>
                <a:effectLst/>
              </a:defRPr>
            </a:pPr>
            <a:endParaRPr lang="fr-CH" altLang="en-US">
              <a:effectLst/>
            </a:endParaRP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Необходимость охватывать все частные домохозяйства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Все виды потребительских расходов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Своевременность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 возможности та же классификация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Надежность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Необходимость охватывать один год</a:t>
            </a:r>
          </a:p>
          <a:p>
            <a:pPr eaLnBrk="1" hangingPunct="1">
              <a:defRPr>
                <a:effectLst/>
              </a:defRPr>
            </a:pPr>
            <a:endParaRPr lang="fr-CH" altLang="en-US">
              <a:effectLst/>
            </a:endParaRPr>
          </a:p>
          <a:p>
            <a:pPr eaLnBrk="1" hangingPunct="1">
              <a:defRPr>
                <a:effectLst/>
              </a:defRPr>
            </a:pPr>
            <a:endParaRPr lang="en-US" altLang="en-US">
              <a:effectLst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Источники данных для весов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Обследование бюджетов домохозяйств (ОБД)</a:t>
            </a:r>
          </a:p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Национальное счетоводство</a:t>
            </a:r>
          </a:p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Данные по розничным продажам </a:t>
            </a:r>
          </a:p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Данные сканирования</a:t>
            </a:r>
          </a:p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(Перепись населения)</a:t>
            </a:r>
          </a:p>
          <a:p>
            <a:pPr eaLnBrk="1" hangingPunct="1"/>
            <a:endParaRPr lang="fr-CH" altLang="en-US">
              <a:effectLst/>
            </a:endParaRPr>
          </a:p>
          <a:p>
            <a:pPr eaLnBrk="1" hangingPunct="1"/>
            <a:endParaRPr lang="en-US" altLang="en-US">
              <a:effectLst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ОБД как источник данных для весов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325" y="115888"/>
            <a:ext cx="1717675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4" name="Organization Chart 2"/>
          <p:cNvGrpSpPr/>
          <p:nvPr/>
        </p:nvGrpSpPr>
        <p:grpSpPr>
          <a:xfrm>
            <a:off x="1692275" y="1828800"/>
            <a:ext cx="4338638" cy="4192588"/>
            <a:chOff x="582" y="2092"/>
            <a:chExt cx="2454" cy="4688"/>
          </a:xfrm>
          <a:effectLst/>
        </p:grpSpPr>
        <p:cxnSp>
          <p:nvCxnSpPr>
            <p:cNvPr id="15369" name="_s25605"/>
            <p:cNvCxnSpPr>
              <a:cxnSpLocks noChangeShapeType="1"/>
              <a:stCxn id="15379" idx="0"/>
              <a:endCxn id="15378" idx="2"/>
            </p:cNvCxnSpPr>
            <p:nvPr/>
          </p:nvCxnSpPr>
          <p:spPr>
            <a:xfrm rot="5400000" flipH="1" flipV="1">
              <a:off x="1702" y="6223"/>
              <a:ext cx="179" cy="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0" name="_s25609"/>
            <p:cNvCxnSpPr>
              <a:cxnSpLocks noChangeShapeType="1"/>
              <a:stCxn id="15378" idx="0"/>
              <a:endCxn id="15377" idx="2"/>
            </p:cNvCxnSpPr>
            <p:nvPr/>
          </p:nvCxnSpPr>
          <p:spPr>
            <a:xfrm rot="16200000" flipV="1">
              <a:off x="1765" y="5425"/>
              <a:ext cx="89" cy="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1" name="_s25610"/>
            <p:cNvCxnSpPr>
              <a:cxnSpLocks noChangeShapeType="1"/>
              <a:stCxn id="15377" idx="0"/>
              <a:endCxn id="15376" idx="2"/>
            </p:cNvCxnSpPr>
            <p:nvPr/>
          </p:nvCxnSpPr>
          <p:spPr>
            <a:xfrm rot="16200000" flipV="1">
              <a:off x="1680" y="4634"/>
              <a:ext cx="258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2" name="_s25612"/>
            <p:cNvCxnSpPr>
              <a:cxnSpLocks noChangeShapeType="1"/>
              <a:stCxn id="15376" idx="0"/>
              <a:endCxn id="15375" idx="2"/>
            </p:cNvCxnSpPr>
            <p:nvPr/>
          </p:nvCxnSpPr>
          <p:spPr>
            <a:xfrm rot="5400000" flipH="1" flipV="1">
              <a:off x="1680" y="3772"/>
              <a:ext cx="258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_s25614"/>
            <p:cNvCxnSpPr>
              <a:cxnSpLocks noChangeShapeType="1"/>
            </p:cNvCxnSpPr>
            <p:nvPr/>
          </p:nvCxnSpPr>
          <p:spPr>
            <a:xfrm rot="16200000" flipV="1">
              <a:off x="1635" y="2899"/>
              <a:ext cx="345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4" name="_s25615"/>
            <p:cNvSpPr>
              <a:spLocks noChangeArrowheads="1"/>
            </p:cNvSpPr>
            <p:nvPr/>
          </p:nvSpPr>
          <p:spPr>
            <a:xfrm>
              <a:off x="1020" y="2092"/>
              <a:ext cx="1576" cy="622"/>
            </a:xfrm>
            <a:prstGeom prst="bracketPair">
              <a:avLst>
                <a:gd name="adj" fmla="val 0"/>
              </a:avLst>
            </a:prstGeom>
            <a:solidFill>
              <a:schemeClr val="folHlink">
                <a:alpha val="50195"/>
              </a:schemeClr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16033" tIns="8017" rIns="16033" bIns="8017" anchor="ctr"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algn="ctr" rtl="0"/>
              <a:r>
                <a:rPr lang="ru-RU" sz="1400" b="0" i="0" u="none" strike="noStrike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Результаты ОБД </a:t>
              </a:r>
            </a:p>
            <a:p>
              <a:pPr algn="ctr" rtl="0"/>
              <a:r>
                <a:rPr lang="ru-RU" sz="1400" b="0" i="0" u="none" strike="noStrike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Расходы домашних хозяйств</a:t>
              </a:r>
            </a:p>
          </p:txBody>
        </p:sp>
        <p:sp>
          <p:nvSpPr>
            <p:cNvPr id="15375" name="_s25616"/>
            <p:cNvSpPr>
              <a:spLocks noChangeArrowheads="1"/>
            </p:cNvSpPr>
            <p:nvPr/>
          </p:nvSpPr>
          <p:spPr>
            <a:xfrm>
              <a:off x="583" y="3059"/>
              <a:ext cx="2453" cy="585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195"/>
              </a:schemeClr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16033" tIns="8017" rIns="16033" bIns="8017" anchor="ctr"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algn="ctr" rtl="0"/>
              <a:r>
                <a:rPr lang="ru-RU" sz="1400" b="0" i="0" u="none" strike="noStrike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Контроль качества</a:t>
              </a:r>
            </a:p>
            <a:p>
              <a:pPr algn="ctr" rtl="0"/>
              <a:r>
                <a:rPr lang="ru-RU" sz="1400" b="0" i="0" u="none" strike="noStrike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внешними источниками</a:t>
              </a:r>
            </a:p>
          </p:txBody>
        </p:sp>
        <p:sp>
          <p:nvSpPr>
            <p:cNvPr id="15376" name="_s25618"/>
            <p:cNvSpPr>
              <a:spLocks noChangeArrowheads="1"/>
            </p:cNvSpPr>
            <p:nvPr/>
          </p:nvSpPr>
          <p:spPr>
            <a:xfrm>
              <a:off x="582" y="3902"/>
              <a:ext cx="2452" cy="604"/>
            </a:xfrm>
            <a:prstGeom prst="bracketPair">
              <a:avLst>
                <a:gd name="adj" fmla="val 0"/>
              </a:avLst>
            </a:prstGeom>
            <a:solidFill>
              <a:schemeClr val="hlink">
                <a:alpha val="50195"/>
              </a:schemeClr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16033" tIns="8017" rIns="16033" bIns="8017" anchor="ctr"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algn="ctr" rtl="0"/>
              <a:r>
                <a:rPr lang="ru-RU" sz="1400" b="0" i="0" u="none" strike="noStrike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Исключение расходов, </a:t>
              </a:r>
            </a:p>
            <a:p>
              <a:pPr algn="ctr" rtl="0"/>
              <a:r>
                <a:rPr lang="ru-RU" sz="1400" b="0" i="0" u="none" strike="noStrike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выходящих за рамки ИПЦ</a:t>
              </a:r>
            </a:p>
          </p:txBody>
        </p:sp>
        <p:sp>
          <p:nvSpPr>
            <p:cNvPr id="15377" name="_s25620"/>
            <p:cNvSpPr>
              <a:spLocks noChangeArrowheads="1"/>
            </p:cNvSpPr>
            <p:nvPr/>
          </p:nvSpPr>
          <p:spPr>
            <a:xfrm>
              <a:off x="583" y="4764"/>
              <a:ext cx="2453" cy="617"/>
            </a:xfrm>
            <a:prstGeom prst="bracketPair">
              <a:avLst>
                <a:gd name="adj" fmla="val 0"/>
              </a:avLst>
            </a:prstGeom>
            <a:solidFill>
              <a:schemeClr val="hlink">
                <a:alpha val="50195"/>
              </a:schemeClr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16033" tIns="8017" rIns="16033" bIns="8017" anchor="ctr"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algn="ctr" rtl="0"/>
              <a:r>
                <a:rPr lang="ru-RU" sz="1400" b="0" i="0" u="none" strike="noStrike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Обновление цены (или нет)</a:t>
              </a:r>
            </a:p>
          </p:txBody>
        </p:sp>
        <p:sp>
          <p:nvSpPr>
            <p:cNvPr id="15378" name="_s25621"/>
            <p:cNvSpPr>
              <a:spLocks noChangeArrowheads="1"/>
            </p:cNvSpPr>
            <p:nvPr/>
          </p:nvSpPr>
          <p:spPr>
            <a:xfrm>
              <a:off x="594" y="5470"/>
              <a:ext cx="2432" cy="682"/>
            </a:xfrm>
            <a:prstGeom prst="bracketPair">
              <a:avLst>
                <a:gd name="adj" fmla="val 0"/>
              </a:avLst>
            </a:prstGeom>
            <a:solidFill>
              <a:schemeClr val="folHlink">
                <a:alpha val="50195"/>
              </a:schemeClr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17428" tIns="8714" rIns="17428" bIns="8714" anchor="ctr"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algn="ctr" rtl="0"/>
              <a:r>
                <a:rPr lang="ru-RU" sz="1400" b="1" i="0" u="none" strike="noStrike" dirty="0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Контроль качества весов</a:t>
              </a:r>
            </a:p>
            <a:p>
              <a:pPr algn="ctr" rtl="0"/>
              <a:r>
                <a:rPr lang="ru-RU" sz="1400" b="0" i="0" u="none" strike="noStrike" dirty="0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 По сравнению с предыдущим годом, </a:t>
              </a:r>
              <a:endParaRPr lang="ru-RU" sz="1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Syntax"/>
              </a:endParaRPr>
            </a:p>
            <a:p>
              <a:pPr algn="ctr" rtl="0"/>
              <a:r>
                <a:rPr lang="ru-RU" sz="1400" b="0" i="0" u="none" strike="noStrike" dirty="0" smtClean="0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с </a:t>
              </a:r>
              <a:r>
                <a:rPr lang="ru-RU" sz="1400" b="0" i="0" u="none" strike="noStrike" dirty="0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внешними источниками</a:t>
              </a:r>
            </a:p>
          </p:txBody>
        </p:sp>
        <p:sp>
          <p:nvSpPr>
            <p:cNvPr id="15379" name="_s25625"/>
            <p:cNvSpPr>
              <a:spLocks noChangeArrowheads="1"/>
            </p:cNvSpPr>
            <p:nvPr/>
          </p:nvSpPr>
          <p:spPr>
            <a:xfrm>
              <a:off x="924" y="6331"/>
              <a:ext cx="1700" cy="449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195"/>
              </a:schemeClr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algn="ctr" rtl="0"/>
              <a:r>
                <a:rPr lang="ru-RU" sz="1400" b="0" i="0" u="none" strike="noStrike" smtId="4294967295">
                  <a:effectLst/>
                  <a:highlight>
                    <a:srgbClr val="000000">
                      <a:alpha val="0"/>
                    </a:srgbClr>
                  </a:highlight>
                  <a:latin typeface="Syntax"/>
                </a:rPr>
                <a:t> Распространение данных</a:t>
              </a:r>
            </a:p>
          </p:txBody>
        </p:sp>
      </p:grpSp>
      <p:cxnSp>
        <p:nvCxnSpPr>
          <p:cNvPr id="15365" name="Connecteur droit 39"/>
          <p:cNvCxnSpPr>
            <a:cxnSpLocks noChangeShapeType="1"/>
            <a:stCxn id="15376" idx="3"/>
            <a:endCxn id="15366" idx="1"/>
          </p:cNvCxnSpPr>
          <p:nvPr/>
        </p:nvCxnSpPr>
        <p:spPr>
          <a:xfrm>
            <a:off x="6027377" y="3717611"/>
            <a:ext cx="776648" cy="844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6" name="Rectangle 40"/>
          <p:cNvSpPr>
            <a:spLocks noChangeArrowheads="1"/>
          </p:cNvSpPr>
          <p:nvPr/>
        </p:nvSpPr>
        <p:spPr>
          <a:xfrm>
            <a:off x="6804025" y="3429000"/>
            <a:ext cx="2339975" cy="746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rtl="0"/>
            <a:r>
              <a:rPr lang="ru-RU" sz="1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Syntax"/>
              </a:rPr>
              <a:t>Таких как подоходный налог, взнос при страховании жизни</a:t>
            </a:r>
          </a:p>
        </p:txBody>
      </p:sp>
      <p:cxnSp>
        <p:nvCxnSpPr>
          <p:cNvPr id="15367" name="Connecteur droit 44"/>
          <p:cNvCxnSpPr>
            <a:cxnSpLocks noChangeShapeType="1"/>
          </p:cNvCxnSpPr>
          <p:nvPr/>
        </p:nvCxnSpPr>
        <p:spPr>
          <a:xfrm flipV="1">
            <a:off x="6046788" y="2760663"/>
            <a:ext cx="757237" cy="857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8" name="Rectangle 46"/>
          <p:cNvSpPr>
            <a:spLocks noChangeArrowheads="1"/>
          </p:cNvSpPr>
          <p:nvPr/>
        </p:nvSpPr>
        <p:spPr>
          <a:xfrm>
            <a:off x="6804025" y="2298700"/>
            <a:ext cx="2339975" cy="9874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rtl="0"/>
            <a:r>
              <a:rPr lang="ru-RU" sz="1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Syntax"/>
              </a:rPr>
              <a:t>Следите за табаком, алкогольными напитками, товарами длительного пользования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Национальное счетоводство как источник данных для весов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eaLnBrk="1" hangingPunct="1">
              <a:defRPr>
                <a:effectLst/>
              </a:defRPr>
            </a:pPr>
            <a:endParaRPr lang="fr-CH" altLang="en-US">
              <a:effectLst/>
            </a:endParaRP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Сфера охвата: все домохозяйства, включая хозяйства закрытого типа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Определение потребления: внутреннее по сравнению с национальным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Промежуток времени (но предварительные данные разрешены)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Степень детализации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Отечественная и национальная концепция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eaLnBrk="1" hangingPunct="1"/>
            <a:endParaRPr lang="fr-CH" altLang="en-US">
              <a:effectLst/>
            </a:endParaRPr>
          </a:p>
        </p:txBody>
      </p:sp>
      <p:graphicFrame>
        <p:nvGraphicFramePr>
          <p:cNvPr id="19460" name="Object 36"/>
          <p:cNvGraphicFramePr>
            <a:graphicFrameLocks noChangeAspect="1"/>
          </p:cNvGraphicFramePr>
          <p:nvPr/>
        </p:nvGraphicFramePr>
        <p:xfrm>
          <a:off x="1243013" y="1736725"/>
          <a:ext cx="3709987" cy="448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hart" r:id="rId4" imgW="0" imgH="0" progId="Excel.Chart.8">
                  <p:embed/>
                </p:oleObj>
              </mc:Choice>
              <mc:Fallback>
                <p:oleObj name="Chart" r:id="rId4" imgW="0" imgH="0" progId="Excel.Chart.8">
                  <p:embed/>
                  <p:pic>
                    <p:nvPicPr>
                      <p:cNvPr id="0" name="Picture 14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1736725"/>
                        <a:ext cx="3709987" cy="448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37"/>
          <p:cNvGraphicFramePr>
            <a:graphicFrameLocks noChangeAspect="1"/>
          </p:cNvGraphicFramePr>
          <p:nvPr/>
        </p:nvGraphicFramePr>
        <p:xfrm>
          <a:off x="4992688" y="1749425"/>
          <a:ext cx="3957637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hart" r:id="rId6" imgW="0" imgH="0" progId="Excel.Chart.8">
                  <p:embed/>
                </p:oleObj>
              </mc:Choice>
              <mc:Fallback>
                <p:oleObj name="Chart" r:id="rId6" imgW="0" imgH="0" progId="Excel.Chart.8">
                  <p:embed/>
                  <p:pic>
                    <p:nvPicPr>
                      <p:cNvPr id="0" name="Picture 15" descr="rId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1749425"/>
                        <a:ext cx="3957637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Весы базисного периода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eaLnBrk="1" hangingPunct="1">
              <a:defRPr>
                <a:effectLst/>
              </a:defRPr>
            </a:pPr>
            <a:endParaRPr lang="fr-CH" altLang="en-US">
              <a:effectLst/>
            </a:endParaRP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Время, к которому относятся расчетные веса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Не следует отходить от базисного периода цены</a:t>
            </a:r>
          </a:p>
          <a:p>
            <a:pPr marL="342900" indent="-342900" rtl="0" eaLnBrk="1" hangingPunct="1">
              <a:buFontTx/>
              <a:buChar char="-"/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Обновление цен?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CD Bund DE">
  <a:themeElements>
    <a:clrScheme name="CD Bund 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 D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CD Bund 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0</TotalTime>
  <Words>401</Words>
  <Application>Microsoft Office PowerPoint</Application>
  <PresentationFormat>Экран (4:3)</PresentationFormat>
  <Paragraphs>149</Paragraphs>
  <Slides>13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Syntax</vt:lpstr>
      <vt:lpstr>Times</vt:lpstr>
      <vt:lpstr>CD Bund DE</vt:lpstr>
      <vt:lpstr>Chart</vt:lpstr>
      <vt:lpstr>Вопросы взвешивания в статистике</vt:lpstr>
      <vt:lpstr>Цели </vt:lpstr>
      <vt:lpstr>Весы для:</vt:lpstr>
      <vt:lpstr>Источники данных для весов</vt:lpstr>
      <vt:lpstr>Источники данных для весов</vt:lpstr>
      <vt:lpstr>ОБД как источник данных для весов</vt:lpstr>
      <vt:lpstr>Национальное счетоводство как источник данных для весов</vt:lpstr>
      <vt:lpstr>Отечественная и национальная концепция</vt:lpstr>
      <vt:lpstr>Весы базисного периода</vt:lpstr>
      <vt:lpstr>Обновление цен: механизм</vt:lpstr>
      <vt:lpstr>Обновление цены (или нет)?</vt:lpstr>
      <vt:lpstr>Частота обновления весов</vt:lpstr>
      <vt:lpstr>Вопросы/обсуждения </vt:lpstr>
    </vt:vector>
  </TitlesOfParts>
  <Manager/>
  <Company>IDZ-EDI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collection with scanner data for the Swiss (H)CPI</dc:title>
  <dc:creator>Reto Müller</dc:creator>
  <cp:lastModifiedBy>Пользователь</cp:lastModifiedBy>
  <cp:revision>319</cp:revision>
  <cp:lastPrinted>2017-04-18T08:29:26Z</cp:lastPrinted>
  <dcterms:created xsi:type="dcterms:W3CDTF">2009-05-25T13:05:52Z</dcterms:created>
  <dcterms:modified xsi:type="dcterms:W3CDTF">2019-07-27T06:33:13Z</dcterms:modified>
</cp:coreProperties>
</file>