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320" r:id="rId3"/>
    <p:sldId id="315" r:id="rId4"/>
    <p:sldId id="264" r:id="rId5"/>
    <p:sldId id="308" r:id="rId6"/>
    <p:sldId id="317" r:id="rId7"/>
    <p:sldId id="310" r:id="rId8"/>
    <p:sldId id="306" r:id="rId9"/>
  </p:sldIdLst>
  <p:sldSz cx="9144000" cy="6858000" type="screen4x3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6699"/>
    <a:srgbClr val="3399FF"/>
    <a:srgbClr val="003366"/>
    <a:srgbClr val="002060"/>
    <a:srgbClr val="003399"/>
    <a:srgbClr val="CCECFF"/>
    <a:srgbClr val="3366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3" autoAdjust="0"/>
    <p:restoredTop sz="80690" autoAdjust="0"/>
  </p:normalViewPr>
  <p:slideViewPr>
    <p:cSldViewPr>
      <p:cViewPr varScale="1">
        <p:scale>
          <a:sx n="114" d="100"/>
          <a:sy n="114" d="100"/>
        </p:scale>
        <p:origin x="13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.ukibasov\Desktop\&#1087;&#1088;&#1077;&#1079;&#1077;&#1085;&#1090;&#1072;&#1080;&#1103;\&#1075;&#1088;&#1072;&#1092;&#1080;&#1082;%20&#1094;&#1077;&#1085;&#1099;%20&#1085;&#1072;%20&#1084;&#1103;&#1089;&#1072;%20&#1089;%202011%20-%20&#1082;&#1086;&#1087;&#1080;&#1103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.ukibasov\Desktop\&#1087;&#1088;&#1077;&#1079;&#1077;&#1085;&#1090;&#1072;&#1080;&#1103;\&#1075;&#1088;&#1072;&#1092;&#1080;&#1082;%20&#1094;&#1077;&#1085;&#1099;%20&#1085;&#1072;%20&#1084;&#1103;&#1089;&#1072;%20&#1089;%202011%20-%20&#1082;&#1086;&#1087;&#1080;&#1103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387989424385134E-2"/>
          <c:y val="2.9812785029778292E-2"/>
          <c:w val="0.87236958350606453"/>
          <c:h val="0.852550466653627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66CC">
                  <a:alpha val="91765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0-1D89-4F31-884E-7F0C0CF625F5}"/>
              </c:ext>
            </c:extLst>
          </c:dPt>
          <c:dPt>
            <c:idx val="1"/>
            <c:invertIfNegative val="0"/>
            <c:bubble3D val="0"/>
            <c:spPr>
              <a:solidFill>
                <a:srgbClr val="3399FF"/>
              </a:solidFill>
            </c:spPr>
            <c:extLst>
              <c:ext xmlns:c16="http://schemas.microsoft.com/office/drawing/2014/chart" uri="{C3380CC4-5D6E-409C-BE32-E72D297353CC}">
                <c16:uniqueId val="{00000001-1D89-4F31-884E-7F0C0CF625F5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1D89-4F31-884E-7F0C0CF625F5}"/>
              </c:ext>
            </c:extLst>
          </c:dPt>
          <c:dLbls>
            <c:dLbl>
              <c:idx val="0"/>
              <c:layout>
                <c:manualLayout>
                  <c:x val="1.0124905936658785E-2"/>
                  <c:y val="0.17578842726046404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89-4F31-884E-7F0C0CF625F5}"/>
                </c:ext>
              </c:extLst>
            </c:dLbl>
            <c:dLbl>
              <c:idx val="1"/>
              <c:layout>
                <c:manualLayout>
                  <c:x val="-7.3558169109556324E-3"/>
                  <c:y val="0.18682241644236391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89-4F31-884E-7F0C0CF625F5}"/>
                </c:ext>
              </c:extLst>
            </c:dLbl>
            <c:dLbl>
              <c:idx val="2"/>
              <c:layout>
                <c:manualLayout>
                  <c:x val="-8.5499017160037948E-3"/>
                  <c:y val="0.18859557770117691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89-4F31-884E-7F0C0CF625F5}"/>
                </c:ext>
              </c:extLst>
            </c:dLbl>
            <c:dLbl>
              <c:idx val="5"/>
              <c:layout>
                <c:manualLayout>
                  <c:x val="-4.2077323140901235E-2"/>
                  <c:y val="-1.8074893202733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89-4F31-884E-7F0C0CF625F5}"/>
                </c:ext>
              </c:extLst>
            </c:dLbl>
            <c:dLbl>
              <c:idx val="6"/>
              <c:layout>
                <c:manualLayout>
                  <c:x val="-5.4588877516206134E-2"/>
                  <c:y val="-2.2988505747126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89-4F31-884E-7F0C0CF625F5}"/>
                </c:ext>
              </c:extLst>
            </c:dLbl>
            <c:dLbl>
              <c:idx val="7"/>
              <c:layout>
                <c:manualLayout>
                  <c:x val="-4.9122239586472813E-2"/>
                  <c:y val="-2.368642960056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89-4F31-884E-7F0C0CF625F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'2010-2019'!$A$5:$A$7</c:f>
              <c:numCache>
                <c:formatCode>General</c:formatCode>
                <c:ptCount val="3"/>
              </c:numCache>
            </c:numRef>
          </c:cat>
          <c:val>
            <c:numRef>
              <c:f>'2010-2019'!$B$5:$B$7</c:f>
              <c:numCache>
                <c:formatCode>#,##0</c:formatCode>
                <c:ptCount val="3"/>
                <c:pt idx="0">
                  <c:v>253</c:v>
                </c:pt>
                <c:pt idx="1">
                  <c:v>166</c:v>
                </c:pt>
                <c:pt idx="2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89-4F31-884E-7F0C0CF625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"/>
        <c:axId val="101491456"/>
        <c:axId val="100985472"/>
      </c:barChart>
      <c:valAx>
        <c:axId val="100985472"/>
        <c:scaling>
          <c:orientation val="minMax"/>
          <c:max val="270"/>
          <c:min val="0"/>
        </c:scaling>
        <c:delete val="0"/>
        <c:axPos val="l"/>
        <c:numFmt formatCode="#,##0" sourceLinked="1"/>
        <c:majorTickMark val="none"/>
        <c:minorTickMark val="none"/>
        <c:tickLblPos val="none"/>
        <c:crossAx val="101491456"/>
        <c:crosses val="autoZero"/>
        <c:crossBetween val="between"/>
        <c:majorUnit val="30"/>
        <c:minorUnit val="30"/>
      </c:valAx>
      <c:catAx>
        <c:axId val="10149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00985472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387989424385093E-2"/>
          <c:y val="0.11176192869063156"/>
          <c:w val="0.87236958350606453"/>
          <c:h val="0.75101277629385865"/>
        </c:manualLayout>
      </c:layout>
      <c:pie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rgbClr val="3399FF"/>
              </a:solidFill>
            </c:spPr>
            <c:extLst>
              <c:ext xmlns:c16="http://schemas.microsoft.com/office/drawing/2014/chart" uri="{C3380CC4-5D6E-409C-BE32-E72D297353CC}">
                <c16:uniqueId val="{00000000-6D3F-4D89-9BA2-E892C2B6A12B}"/>
              </c:ext>
            </c:extLst>
          </c:dPt>
          <c:dPt>
            <c:idx val="1"/>
            <c:bubble3D val="0"/>
            <c:spPr>
              <a:solidFill>
                <a:srgbClr val="0066CC"/>
              </a:solidFill>
            </c:spPr>
            <c:extLst>
              <c:ext xmlns:c16="http://schemas.microsoft.com/office/drawing/2014/chart" uri="{C3380CC4-5D6E-409C-BE32-E72D297353CC}">
                <c16:uniqueId val="{00000001-6D3F-4D89-9BA2-E892C2B6A12B}"/>
              </c:ext>
            </c:extLst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6D3F-4D89-9BA2-E892C2B6A12B}"/>
              </c:ext>
            </c:extLst>
          </c:dPt>
          <c:dLbls>
            <c:dLbl>
              <c:idx val="0"/>
              <c:layout>
                <c:manualLayout>
                  <c:x val="-0.22990604771682463"/>
                  <c:y val="7.8429095881743113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3F-4D89-9BA2-E892C2B6A12B}"/>
                </c:ext>
              </c:extLst>
            </c:dLbl>
            <c:dLbl>
              <c:idx val="1"/>
              <c:layout>
                <c:manualLayout>
                  <c:x val="0.1138568057197233"/>
                  <c:y val="-0.19913481439680578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3F-4D89-9BA2-E892C2B6A12B}"/>
                </c:ext>
              </c:extLst>
            </c:dLbl>
            <c:dLbl>
              <c:idx val="2"/>
              <c:layout>
                <c:manualLayout>
                  <c:x val="0.24525987569640839"/>
                  <c:y val="0.13248495657412884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3F-4D89-9BA2-E892C2B6A12B}"/>
                </c:ext>
              </c:extLst>
            </c:dLbl>
            <c:dLbl>
              <c:idx val="5"/>
              <c:layout>
                <c:manualLayout>
                  <c:x val="-4.2077323140901124E-2"/>
                  <c:y val="-1.8074893202733727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3F-4D89-9BA2-E892C2B6A12B}"/>
                </c:ext>
              </c:extLst>
            </c:dLbl>
            <c:dLbl>
              <c:idx val="6"/>
              <c:layout>
                <c:manualLayout>
                  <c:x val="-5.4588877516206114E-2"/>
                  <c:y val="-2.2988505747126436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3F-4D89-9BA2-E892C2B6A12B}"/>
                </c:ext>
              </c:extLst>
            </c:dLbl>
            <c:dLbl>
              <c:idx val="7"/>
              <c:layout>
                <c:manualLayout>
                  <c:x val="-4.9122239586472792E-2"/>
                  <c:y val="-2.3686429600567667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3F-4D89-9BA2-E892C2B6A12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'2010-2019'!$A$11:$A$13</c:f>
              <c:strCache>
                <c:ptCount val="3"/>
                <c:pt idx="0">
                  <c:v>Продовольственные товары</c:v>
                </c:pt>
                <c:pt idx="1">
                  <c:v>Непродовольственные товары</c:v>
                </c:pt>
                <c:pt idx="2">
                  <c:v>Платные услуги</c:v>
                </c:pt>
              </c:strCache>
            </c:strRef>
          </c:cat>
          <c:val>
            <c:numRef>
              <c:f>'2010-2019'!$B$11:$B$13</c:f>
              <c:numCache>
                <c:formatCode>#,##0.0</c:formatCode>
                <c:ptCount val="3"/>
                <c:pt idx="0">
                  <c:v>38.800000000000004</c:v>
                </c:pt>
                <c:pt idx="1">
                  <c:v>29.8</c:v>
                </c:pt>
                <c:pt idx="2">
                  <c:v>31.4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D3F-4D89-9BA2-E892C2B6A1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9787" cy="496967"/>
          </a:xfrm>
          <a:prstGeom prst="rect">
            <a:avLst/>
          </a:prstGeom>
        </p:spPr>
        <p:txBody>
          <a:bodyPr vert="horz" lIns="92199" tIns="46101" rIns="92199" bIns="4610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843" y="0"/>
            <a:ext cx="2949787" cy="496967"/>
          </a:xfrm>
          <a:prstGeom prst="rect">
            <a:avLst/>
          </a:prstGeom>
        </p:spPr>
        <p:txBody>
          <a:bodyPr vert="horz" lIns="92199" tIns="46101" rIns="92199" bIns="46101" rtlCol="0"/>
          <a:lstStyle>
            <a:lvl1pPr algn="r">
              <a:defRPr sz="1200"/>
            </a:lvl1pPr>
          </a:lstStyle>
          <a:p>
            <a:fld id="{F56CA072-8D99-439E-8908-FC0D68EADB96}" type="datetimeFigureOut">
              <a:rPr lang="ru-RU" smtClean="0"/>
              <a:pPr/>
              <a:t>09.08.2019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9440649"/>
            <a:ext cx="2949787" cy="496967"/>
          </a:xfrm>
          <a:prstGeom prst="rect">
            <a:avLst/>
          </a:prstGeom>
        </p:spPr>
        <p:txBody>
          <a:bodyPr vert="horz" lIns="92199" tIns="46101" rIns="92199" bIns="4610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843" y="9440649"/>
            <a:ext cx="2949787" cy="496967"/>
          </a:xfrm>
          <a:prstGeom prst="rect">
            <a:avLst/>
          </a:prstGeom>
        </p:spPr>
        <p:txBody>
          <a:bodyPr vert="horz" lIns="92199" tIns="46101" rIns="92199" bIns="46101" rtlCol="0" anchor="b"/>
          <a:lstStyle>
            <a:lvl1pPr algn="r">
              <a:defRPr sz="1200"/>
            </a:lvl1pPr>
          </a:lstStyle>
          <a:p>
            <a:fld id="{7D4E1329-8553-4E46-98E3-7002A456F9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9787" cy="496967"/>
          </a:xfrm>
          <a:prstGeom prst="rect">
            <a:avLst/>
          </a:prstGeom>
        </p:spPr>
        <p:txBody>
          <a:bodyPr vert="horz" lIns="92199" tIns="46101" rIns="92199" bIns="4610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43" y="0"/>
            <a:ext cx="2949787" cy="496967"/>
          </a:xfrm>
          <a:prstGeom prst="rect">
            <a:avLst/>
          </a:prstGeom>
        </p:spPr>
        <p:txBody>
          <a:bodyPr vert="horz" lIns="92199" tIns="46101" rIns="92199" bIns="46101" rtlCol="0"/>
          <a:lstStyle>
            <a:lvl1pPr algn="r">
              <a:defRPr sz="1200"/>
            </a:lvl1pPr>
          </a:lstStyle>
          <a:p>
            <a:fld id="{21655DCB-335A-458E-BA61-E4FC1449C2BB}" type="datetimeFigureOut">
              <a:rPr lang="ru-RU" smtClean="0"/>
              <a:pPr/>
              <a:t>09.08.2019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101" rIns="92199" bIns="4610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1" y="4721191"/>
            <a:ext cx="5445760" cy="4472702"/>
          </a:xfrm>
          <a:prstGeom prst="rect">
            <a:avLst/>
          </a:prstGeom>
        </p:spPr>
        <p:txBody>
          <a:bodyPr vert="horz" lIns="92199" tIns="46101" rIns="92199" bIns="46101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440649"/>
            <a:ext cx="2949787" cy="496967"/>
          </a:xfrm>
          <a:prstGeom prst="rect">
            <a:avLst/>
          </a:prstGeom>
        </p:spPr>
        <p:txBody>
          <a:bodyPr vert="horz" lIns="92199" tIns="46101" rIns="92199" bIns="4610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43" y="9440649"/>
            <a:ext cx="2949787" cy="496967"/>
          </a:xfrm>
          <a:prstGeom prst="rect">
            <a:avLst/>
          </a:prstGeom>
        </p:spPr>
        <p:txBody>
          <a:bodyPr vert="horz" lIns="92199" tIns="46101" rIns="92199" bIns="46101" rtlCol="0" anchor="b"/>
          <a:lstStyle>
            <a:lvl1pPr algn="r">
              <a:defRPr sz="1200"/>
            </a:lvl1pPr>
          </a:lstStyle>
          <a:p>
            <a:fld id="{FEA5C577-6E41-460C-B2E6-881D1486F4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75225" cy="37306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2" y="4722325"/>
            <a:ext cx="5445146" cy="4470761"/>
          </a:xfrm>
          <a:noFill/>
          <a:ln/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75225" cy="3730625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4" y="4722327"/>
            <a:ext cx="5445146" cy="4470761"/>
          </a:xfrm>
          <a:noFill/>
          <a:ln/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72050" cy="3729037"/>
          </a:xfrm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3541D2-E26B-4AE4-ACE6-DCF95C85015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72050" cy="3729037"/>
          </a:xfrm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3541D2-E26B-4AE4-ACE6-DCF95C85015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inKinzero\Desktop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1475655" cy="5661248"/>
          </a:xfrm>
          <a:prstGeom prst="rect">
            <a:avLst/>
          </a:prstGeom>
          <a:noFill/>
        </p:spPr>
      </p:pic>
      <p:pic>
        <p:nvPicPr>
          <p:cNvPr id="1028" name="Picture 4" descr="C:\Users\JinKinzero\Desktop\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196752"/>
            <a:ext cx="72008" cy="5661248"/>
          </a:xfrm>
          <a:prstGeom prst="rect">
            <a:avLst/>
          </a:prstGeom>
          <a:noFill/>
        </p:spPr>
      </p:pic>
      <p:pic>
        <p:nvPicPr>
          <p:cNvPr id="1029" name="Picture 5" descr="C:\Users\JinKinzero\Desktop\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547664" y="1196752"/>
            <a:ext cx="7596336" cy="288032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6012160" y="1124744"/>
            <a:ext cx="2880320" cy="422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www.stat.gov.kz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2" descr="C:\Users\JinKinzero\Desktop\8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60884" y="1772816"/>
            <a:ext cx="1783116" cy="479194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643042" y="2375009"/>
            <a:ext cx="6673374" cy="2308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2000" b="1" cap="all" dirty="0">
                <a:solidFill>
                  <a:schemeClr val="accent1">
                    <a:lumMod val="75000"/>
                  </a:schemeClr>
                </a:solidFill>
              </a:rPr>
              <a:t>Inclusion of </a:t>
            </a:r>
            <a:r>
              <a:rPr lang="ru-RU" sz="2000" b="1" cap="all" dirty="0" err="1">
                <a:solidFill>
                  <a:schemeClr val="accent1">
                    <a:lumMod val="75000"/>
                  </a:schemeClr>
                </a:solidFill>
              </a:rPr>
              <a:t>Seasonal</a:t>
            </a:r>
            <a:r>
              <a:rPr lang="ru-RU" sz="2000" b="1" cap="all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cap="all" dirty="0" err="1">
                <a:solidFill>
                  <a:schemeClr val="accent1">
                    <a:lumMod val="75000"/>
                  </a:schemeClr>
                </a:solidFill>
              </a:rPr>
              <a:t>products</a:t>
            </a:r>
            <a:r>
              <a:rPr lang="ru-RU" sz="2000" b="1" cap="all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cap="all" dirty="0" err="1">
                <a:solidFill>
                  <a:schemeClr val="accent1">
                    <a:lumMod val="75000"/>
                  </a:schemeClr>
                </a:solidFill>
              </a:rPr>
              <a:t>in</a:t>
            </a:r>
            <a:r>
              <a:rPr lang="ru-RU" sz="2000" b="1" cap="all" dirty="0">
                <a:solidFill>
                  <a:schemeClr val="accent1">
                    <a:lumMod val="75000"/>
                  </a:schemeClr>
                </a:solidFill>
              </a:rPr>
              <a:t> the CPI </a:t>
            </a:r>
            <a:r>
              <a:rPr lang="en-US" sz="2000" b="1" cap="all" dirty="0">
                <a:solidFill>
                  <a:schemeClr val="accent1">
                    <a:lumMod val="75000"/>
                  </a:schemeClr>
                </a:solidFill>
              </a:rPr>
              <a:t>in the Republic of Kazakhstan</a:t>
            </a:r>
            <a:endParaRPr lang="ru-RU" sz="2000" b="1" cap="all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Consumer Price Index Workshop </a:t>
            </a:r>
          </a:p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for Eastern Europe, Caucasus and Central Asia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11-13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September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 201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9 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Minsk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Belarus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56184" y="5325015"/>
            <a:ext cx="45720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Ukibasov KI</a:t>
            </a:r>
            <a:b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Price Statistics Department</a:t>
            </a:r>
            <a:b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Committee on Statistics</a:t>
            </a:r>
            <a:b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Ministry of National Economy of the Republic of Kazakhstan</a:t>
            </a:r>
            <a:b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Tel. +7 7172 74-95-36</a:t>
            </a:r>
            <a:b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E-mail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ka.ukibasov@economy.gov.kz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Picture 6" descr="C:\Users\JinKinzero\Desktop\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404664"/>
            <a:ext cx="3085108" cy="51384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500034" y="350821"/>
            <a:ext cx="81375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METHODOLOGICAL STANDARDS REGULATING THE PROCEDURE OF ACCOUNTING FOR SEASONAL GOODS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</a:t>
            </a:r>
          </a:p>
        </p:txBody>
      </p:sp>
      <p:pic>
        <p:nvPicPr>
          <p:cNvPr id="6" name="Picture 5" descr="C:\Users\JinKinzero\Desktop\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0" y="6381328"/>
            <a:ext cx="9144000" cy="476672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6512" y="6489368"/>
            <a:ext cx="9072000" cy="25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www.stat.gov.kz </a:t>
            </a:r>
            <a:r>
              <a:rPr kumimoji="0" lang="ru-RU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39552" y="1071546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36808"/>
              </p:ext>
            </p:extLst>
          </p:nvPr>
        </p:nvGraphicFramePr>
        <p:xfrm>
          <a:off x="539552" y="1357298"/>
          <a:ext cx="8064000" cy="4572035"/>
        </p:xfrm>
        <a:graphic>
          <a:graphicData uri="http://schemas.openxmlformats.org/drawingml/2006/table">
            <a:tbl>
              <a:tblPr firstRow="1" bandRow="1">
                <a:tableStyleId>{00000000-0000-0000-0000-000000000000}</a:tableStyleId>
              </a:tblPr>
              <a:tblGrid>
                <a:gridCol w="8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Consumer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Price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Index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Guidelines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Theory and Practice, 2004.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7">
                <a:tc>
                  <a:txBody>
                    <a:bodyPr/>
                    <a:lstStyle/>
                    <a:p>
                      <a:pPr algn="ctr" eaLnBrk="0" hangingPunct="0"/>
                      <a:r>
                        <a:rPr lang="ru-RU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European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Commission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Regulation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(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EC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 №330 / 2009 </a:t>
                      </a:r>
                    </a:p>
                    <a:p>
                      <a:pPr algn="ctr" eaLnBrk="0" hangingPunct="0"/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“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Seasonal goods standards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Practical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Guide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to the CPI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, 2009.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"</a:t>
                      </a:r>
                      <a:r>
                        <a:rPr lang="ru-RU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Consumer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Price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Index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Methodology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" 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on December 30, 2015 № 230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"</a:t>
                      </a:r>
                      <a:r>
                        <a:rPr lang="ru-RU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Method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ology for monitoring prices for consumer goods and services” of</a:t>
                      </a: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September 22, 2017 № 135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/>
          <p:cNvGraphicFramePr>
            <a:graphicFrameLocks noGrp="1"/>
          </p:cNvGraphicFramePr>
          <p:nvPr/>
        </p:nvGraphicFramePr>
        <p:xfrm>
          <a:off x="714348" y="4143380"/>
          <a:ext cx="2357454" cy="2366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42" name="Picture 5" descr="C:\Users\JinKinzero\Desktop\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pic>
        <p:nvPicPr>
          <p:cNvPr id="10243" name="Picture 2" descr="C:\Users\JinKinzero\Desktop\8.png"/>
          <p:cNvPicPr>
            <a:picLocks noChangeAspect="1" noChangeArrowheads="1"/>
          </p:cNvPicPr>
          <p:nvPr/>
        </p:nvPicPr>
        <p:blipFill>
          <a:blip r:embed="rId4" cstate="print">
            <a:lum bright="20000"/>
          </a:blip>
          <a:srcRect/>
          <a:stretch>
            <a:fillRect/>
          </a:stretch>
        </p:blipFill>
        <p:spPr bwMode="auto">
          <a:xfrm>
            <a:off x="7361238" y="1143000"/>
            <a:ext cx="1782762" cy="479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428596" y="3214686"/>
            <a:ext cx="3714776" cy="5715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</a:rPr>
              <a:t>Set of goods and services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71500" y="642938"/>
            <a:ext cx="8064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3" name="Прямоугольник 23"/>
          <p:cNvSpPr>
            <a:spLocks noChangeArrowheads="1"/>
          </p:cNvSpPr>
          <p:nvPr/>
        </p:nvSpPr>
        <p:spPr bwMode="auto">
          <a:xfrm>
            <a:off x="500034" y="242808"/>
            <a:ext cx="38239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CONSUMER PRICE INDEX</a:t>
            </a:r>
          </a:p>
        </p:txBody>
      </p:sp>
      <p:sp>
        <p:nvSpPr>
          <p:cNvPr id="17" name="Прямоугольник 23"/>
          <p:cNvSpPr>
            <a:spLocks noChangeArrowheads="1"/>
          </p:cNvSpPr>
          <p:nvPr/>
        </p:nvSpPr>
        <p:spPr bwMode="auto">
          <a:xfrm>
            <a:off x="1785918" y="742934"/>
            <a:ext cx="5472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+mn-cs"/>
              </a:rPr>
              <a:t>Consumer basket for the CPI 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6512" y="6489368"/>
            <a:ext cx="9072000" cy="25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www.stat.gov.kz </a:t>
            </a:r>
            <a:r>
              <a:rPr kumimoji="0" lang="ru-RU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2214546" y="5143512"/>
            <a:ext cx="1200661" cy="383173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paid services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1571604" y="4429132"/>
            <a:ext cx="1627802" cy="559106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food </a:t>
            </a:r>
          </a:p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products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884462" y="3857628"/>
            <a:ext cx="2115902" cy="42862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non-food </a:t>
            </a:r>
          </a:p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products</a:t>
            </a: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110816"/>
              </p:ext>
            </p:extLst>
          </p:nvPr>
        </p:nvGraphicFramePr>
        <p:xfrm>
          <a:off x="540450" y="2501260"/>
          <a:ext cx="8063998" cy="213360"/>
        </p:xfrm>
        <a:graphic>
          <a:graphicData uri="http://schemas.openxmlformats.org/drawingml/2006/table">
            <a:tbl>
              <a:tblPr/>
              <a:tblGrid>
                <a:gridCol w="1604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4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4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4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7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ahoma" pitchFamily="34" charset="0"/>
                        </a:rPr>
                        <a:t>1995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ahoma" pitchFamily="34" charset="0"/>
                        </a:rPr>
                        <a:t>2000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ahoma" pitchFamily="34" charset="0"/>
                        </a:rPr>
                        <a:t>2002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ahoma" pitchFamily="34" charset="0"/>
                        </a:rPr>
                        <a:t>2008-2015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ahoma" pitchFamily="34" charset="0"/>
                        </a:rPr>
                        <a:t>2016-2019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612455" y="1285860"/>
          <a:ext cx="8064001" cy="216000"/>
        </p:xfrm>
        <a:graphic>
          <a:graphicData uri="http://schemas.openxmlformats.org/drawingml/2006/table">
            <a:tbl>
              <a:tblPr/>
              <a:tblGrid>
                <a:gridCol w="1577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7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30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275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435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508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0" name="Picture 1" descr="G:\ПК для слайд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1599848"/>
            <a:ext cx="1030912" cy="757582"/>
          </a:xfrm>
          <a:prstGeom prst="rect">
            <a:avLst/>
          </a:prstGeom>
          <a:noFill/>
        </p:spPr>
      </p:pic>
      <p:sp>
        <p:nvSpPr>
          <p:cNvPr id="41" name="Прямоугольник 45"/>
          <p:cNvSpPr>
            <a:spLocks noChangeArrowheads="1"/>
          </p:cNvSpPr>
          <p:nvPr/>
        </p:nvSpPr>
        <p:spPr bwMode="auto">
          <a:xfrm>
            <a:off x="500034" y="2764033"/>
            <a:ext cx="8064000" cy="30777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buFont typeface="Webdings" pitchFamily="18" charset="2"/>
              <a:buNone/>
            </a:pP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</a:rPr>
              <a:t>Revised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once every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 5 years</a:t>
            </a:r>
          </a:p>
        </p:txBody>
      </p:sp>
      <p:pic>
        <p:nvPicPr>
          <p:cNvPr id="42" name="Picture 1" descr="G:\ПК для слайд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60" y="1599848"/>
            <a:ext cx="1030912" cy="757582"/>
          </a:xfrm>
          <a:prstGeom prst="rect">
            <a:avLst/>
          </a:prstGeom>
          <a:noFill/>
        </p:spPr>
      </p:pic>
      <p:pic>
        <p:nvPicPr>
          <p:cNvPr id="43" name="Picture 1" descr="G:\ПК для слайд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1599848"/>
            <a:ext cx="1030912" cy="757582"/>
          </a:xfrm>
          <a:prstGeom prst="rect">
            <a:avLst/>
          </a:prstGeom>
          <a:noFill/>
        </p:spPr>
      </p:pic>
      <p:pic>
        <p:nvPicPr>
          <p:cNvPr id="45" name="Picture 1" descr="G:\ПК для слайд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55864" y="1599848"/>
            <a:ext cx="1030912" cy="757582"/>
          </a:xfrm>
          <a:prstGeom prst="rect">
            <a:avLst/>
          </a:prstGeom>
          <a:noFill/>
        </p:spPr>
      </p:pic>
      <p:pic>
        <p:nvPicPr>
          <p:cNvPr id="48" name="Picture 1" descr="G:\ПК для слайд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1599848"/>
            <a:ext cx="1030912" cy="757582"/>
          </a:xfrm>
          <a:prstGeom prst="rect">
            <a:avLst/>
          </a:prstGeom>
          <a:noFill/>
        </p:spPr>
      </p:pic>
      <p:sp>
        <p:nvSpPr>
          <p:cNvPr id="51" name="TextBox 1"/>
          <p:cNvSpPr txBox="1"/>
          <p:nvPr/>
        </p:nvSpPr>
        <p:spPr>
          <a:xfrm>
            <a:off x="7444792" y="4441530"/>
            <a:ext cx="1627802" cy="559106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food </a:t>
            </a:r>
          </a:p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products</a:t>
            </a:r>
          </a:p>
        </p:txBody>
      </p:sp>
      <p:sp>
        <p:nvSpPr>
          <p:cNvPr id="52" name="TextBox 1"/>
          <p:cNvSpPr txBox="1"/>
          <p:nvPr/>
        </p:nvSpPr>
        <p:spPr>
          <a:xfrm>
            <a:off x="5527932" y="5929330"/>
            <a:ext cx="2115902" cy="42862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non-food </a:t>
            </a:r>
          </a:p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products</a:t>
            </a:r>
          </a:p>
        </p:txBody>
      </p:sp>
      <p:sp>
        <p:nvSpPr>
          <p:cNvPr id="53" name="TextBox 1"/>
          <p:cNvSpPr txBox="1"/>
          <p:nvPr/>
        </p:nvSpPr>
        <p:spPr>
          <a:xfrm>
            <a:off x="4572000" y="4260273"/>
            <a:ext cx="1200661" cy="383173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paid services</a:t>
            </a:r>
          </a:p>
        </p:txBody>
      </p:sp>
      <p:graphicFrame>
        <p:nvGraphicFramePr>
          <p:cNvPr id="30" name="Диаграмма 29"/>
          <p:cNvGraphicFramePr>
            <a:graphicFrameLocks noGrp="1"/>
          </p:cNvGraphicFramePr>
          <p:nvPr/>
        </p:nvGraphicFramePr>
        <p:xfrm>
          <a:off x="5429256" y="3929066"/>
          <a:ext cx="2286016" cy="2295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4857752" y="3214686"/>
            <a:ext cx="3714776" cy="5715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</a:rPr>
              <a:t>The structure of the CPI basket, in%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inKinzero\Desktop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0" y="6381328"/>
            <a:ext cx="9144000" cy="476672"/>
          </a:xfrm>
          <a:prstGeom prst="rect">
            <a:avLst/>
          </a:prstGeom>
          <a:noFill/>
        </p:spPr>
      </p:pic>
      <p:sp>
        <p:nvSpPr>
          <p:cNvPr id="18" name="Прямоугольник 23"/>
          <p:cNvSpPr>
            <a:spLocks noChangeArrowheads="1"/>
          </p:cNvSpPr>
          <p:nvPr/>
        </p:nvSpPr>
        <p:spPr bwMode="auto">
          <a:xfrm>
            <a:off x="448860" y="436602"/>
            <a:ext cx="8195106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SCOPE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6512" y="6489368"/>
            <a:ext cx="9072000" cy="25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www.stat.gov.kz </a:t>
            </a:r>
            <a:r>
              <a:rPr kumimoji="0" lang="ru-RU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four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39552" y="83671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JinKinzero\Desktop\8.pn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7360884" y="1196752"/>
            <a:ext cx="1783116" cy="4791944"/>
          </a:xfrm>
          <a:prstGeom prst="rect">
            <a:avLst/>
          </a:prstGeom>
          <a:noFill/>
        </p:spPr>
      </p:pic>
      <p:sp>
        <p:nvSpPr>
          <p:cNvPr id="36" name="Прямоугольник 45"/>
          <p:cNvSpPr>
            <a:spLocks noChangeArrowheads="1"/>
          </p:cNvSpPr>
          <p:nvPr/>
        </p:nvSpPr>
        <p:spPr bwMode="auto">
          <a:xfrm>
            <a:off x="539552" y="1124744"/>
            <a:ext cx="8064000" cy="92333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geographical coverage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urban and rural settlements. A total of 86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settlements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basic population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entire population, spending on the territory of the country.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24448" y="2708920"/>
            <a:ext cx="2160000" cy="17280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k-KZ" sz="14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</a:rPr>
              <a:t>ur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kk-KZ" sz="1400" dirty="0">
                <a:solidFill>
                  <a:schemeClr val="accent1">
                    <a:lumMod val="75000"/>
                  </a:schemeClr>
                </a:solidFill>
              </a:rPr>
              <a:t>Sultan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2.7 million sq. Km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(9th place in the world)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~ 18.5 million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Kazakhstani Tenge (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KZT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436096" y="2708920"/>
            <a:ext cx="1188232" cy="17280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1400" b="1" dirty="0">
                <a:solidFill>
                  <a:srgbClr val="257BB0"/>
                </a:solidFill>
              </a:rPr>
              <a:t>Capital:</a:t>
            </a:r>
          </a:p>
          <a:p>
            <a:pPr algn="r">
              <a:lnSpc>
                <a:spcPct val="150000"/>
              </a:lnSpc>
            </a:pPr>
            <a:r>
              <a:rPr lang="ru-RU" sz="1400" b="1" dirty="0">
                <a:solidFill>
                  <a:srgbClr val="257BB0"/>
                </a:solidFill>
              </a:rPr>
              <a:t>Square:</a:t>
            </a:r>
            <a:endParaRPr lang="en-US" sz="1400" b="1" dirty="0">
              <a:solidFill>
                <a:srgbClr val="257BB0"/>
              </a:solidFill>
            </a:endParaRPr>
          </a:p>
          <a:p>
            <a:pPr algn="r">
              <a:lnSpc>
                <a:spcPct val="150000"/>
              </a:lnSpc>
            </a:pPr>
            <a:endParaRPr lang="ru-RU" sz="1400" b="1" dirty="0">
              <a:solidFill>
                <a:srgbClr val="257BB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ru-RU" sz="1400" b="1" dirty="0">
                <a:solidFill>
                  <a:srgbClr val="257BB0"/>
                </a:solidFill>
              </a:rPr>
              <a:t>Population:</a:t>
            </a:r>
          </a:p>
          <a:p>
            <a:pPr algn="r">
              <a:lnSpc>
                <a:spcPct val="150000"/>
              </a:lnSpc>
            </a:pPr>
            <a:r>
              <a:rPr lang="ru-RU" sz="1400" b="1" dirty="0">
                <a:solidFill>
                  <a:srgbClr val="257BB0"/>
                </a:solidFill>
              </a:rPr>
              <a:t>Currency:</a:t>
            </a:r>
            <a:endParaRPr lang="en-US" sz="1400" b="1" dirty="0">
              <a:solidFill>
                <a:srgbClr val="257BB0"/>
              </a:solidFill>
            </a:endParaRPr>
          </a:p>
        </p:txBody>
      </p:sp>
      <p:sp>
        <p:nvSpPr>
          <p:cNvPr id="14" name="Прямоугольник 45"/>
          <p:cNvSpPr>
            <a:spLocks noChangeArrowheads="1"/>
          </p:cNvSpPr>
          <p:nvPr/>
        </p:nvSpPr>
        <p:spPr bwMode="auto">
          <a:xfrm>
            <a:off x="611560" y="4941168"/>
            <a:ext cx="8100000" cy="140038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More than 120 thousand price quotes for 510 goods and services are collected monthly in the country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The sample involves more than 11 thousand objects of trade and services</a:t>
            </a:r>
            <a:endParaRPr lang="ru-RU" sz="1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15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5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Throughout the country, prices are recorded from 332 registers.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6517" y="5373216"/>
            <a:ext cx="385763" cy="35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01090" y="5214950"/>
            <a:ext cx="3571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C:\Users\k.ukibasov\Desktop\презентаия\Без имени-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2420888"/>
            <a:ext cx="4714908" cy="242889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785813" y="1142983"/>
            <a:ext cx="3071812" cy="500079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trongly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seasonal</a:t>
            </a:r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5500688" y="1143000"/>
            <a:ext cx="3000375" cy="50006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Weakly seasonal</a:t>
            </a:r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00" name="Rectangle 18"/>
          <p:cNvSpPr>
            <a:spLocks noChangeArrowheads="1"/>
          </p:cNvSpPr>
          <p:nvPr/>
        </p:nvSpPr>
        <p:spPr bwMode="auto">
          <a:xfrm>
            <a:off x="428596" y="285728"/>
            <a:ext cx="8001056" cy="714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 cap="all" dirty="0">
                <a:solidFill>
                  <a:schemeClr val="accent1">
                    <a:lumMod val="75000"/>
                  </a:schemeClr>
                </a:solidFill>
                <a:cs typeface="Tahoma" pitchFamily="34" charset="0"/>
              </a:rPr>
              <a:t>Seasonal Products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</a:rPr>
              <a:t>five</a:t>
            </a:r>
          </a:p>
        </p:txBody>
      </p:sp>
      <p:sp>
        <p:nvSpPr>
          <p:cNvPr id="4102" name="Прямоугольник 15"/>
          <p:cNvSpPr>
            <a:spLocks noChangeArrowheads="1"/>
          </p:cNvSpPr>
          <p:nvPr/>
        </p:nvSpPr>
        <p:spPr bwMode="auto">
          <a:xfrm>
            <a:off x="571472" y="2425479"/>
            <a:ext cx="3429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Available in one-half of the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year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during the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season"</a:t>
            </a:r>
          </a:p>
        </p:txBody>
      </p:sp>
      <p:sp>
        <p:nvSpPr>
          <p:cNvPr id="4103" name="Прямоугольник 16"/>
          <p:cNvSpPr>
            <a:spLocks noChangeArrowheads="1"/>
          </p:cNvSpPr>
          <p:nvPr/>
        </p:nvSpPr>
        <p:spPr bwMode="auto">
          <a:xfrm>
            <a:off x="5143504" y="2204864"/>
            <a:ext cx="35718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Implemented during the year, but their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price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varies from season to season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2" name="Штриховая стрелка вправо 21"/>
          <p:cNvSpPr/>
          <p:nvPr/>
        </p:nvSpPr>
        <p:spPr>
          <a:xfrm rot="5400000">
            <a:off x="1750200" y="1893085"/>
            <a:ext cx="428625" cy="357188"/>
          </a:xfrm>
          <a:prstGeom prst="stripedRightArrow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Штриховая стрелка вправо 22"/>
          <p:cNvSpPr/>
          <p:nvPr/>
        </p:nvSpPr>
        <p:spPr>
          <a:xfrm rot="5400000">
            <a:off x="6840538" y="1736527"/>
            <a:ext cx="428625" cy="357188"/>
          </a:xfrm>
          <a:prstGeom prst="stripedRightArrow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Штриховая стрелка вправо 23"/>
          <p:cNvSpPr/>
          <p:nvPr/>
        </p:nvSpPr>
        <p:spPr>
          <a:xfrm rot="5400000">
            <a:off x="1714481" y="3214689"/>
            <a:ext cx="500062" cy="357188"/>
          </a:xfrm>
          <a:prstGeom prst="stripedRightArrow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Штриховая стрелка вправо 24"/>
          <p:cNvSpPr/>
          <p:nvPr/>
        </p:nvSpPr>
        <p:spPr>
          <a:xfrm rot="5400000">
            <a:off x="6804819" y="3214686"/>
            <a:ext cx="500062" cy="357187"/>
          </a:xfrm>
          <a:prstGeom prst="stripedRightArrow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08" name="Прямоугольник 15"/>
          <p:cNvSpPr>
            <a:spLocks noChangeArrowheads="1"/>
          </p:cNvSpPr>
          <p:nvPr/>
        </p:nvSpPr>
        <p:spPr bwMode="auto">
          <a:xfrm>
            <a:off x="428596" y="3786190"/>
            <a:ext cx="38576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Certain types of clothing and footwear, sports and other goods </a:t>
            </a:r>
          </a:p>
        </p:txBody>
      </p:sp>
      <p:sp>
        <p:nvSpPr>
          <p:cNvPr id="4109" name="Прямоугольник 15"/>
          <p:cNvSpPr>
            <a:spLocks noChangeArrowheads="1"/>
          </p:cNvSpPr>
          <p:nvPr/>
        </p:nvSpPr>
        <p:spPr bwMode="auto">
          <a:xfrm>
            <a:off x="5357813" y="3786188"/>
            <a:ext cx="3429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Certain types of fruits and vegetables, fish and other</a:t>
            </a:r>
          </a:p>
        </p:txBody>
      </p:sp>
      <p:pic>
        <p:nvPicPr>
          <p:cNvPr id="14" name="Picture 5" descr="C:\Users\JinKinzero\Desktop\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0" y="6381328"/>
            <a:ext cx="9144000" cy="476672"/>
          </a:xfrm>
          <a:prstGeom prst="rect">
            <a:avLst/>
          </a:prstGeom>
          <a:noFill/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36512" y="6489368"/>
            <a:ext cx="9072000" cy="25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www.stat.gov.kz </a:t>
            </a:r>
            <a:r>
              <a:rPr kumimoji="0" lang="ru-RU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five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39552" y="83671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5"/>
          <p:cNvSpPr>
            <a:spLocks noChangeArrowheads="1"/>
          </p:cNvSpPr>
          <p:nvPr/>
        </p:nvSpPr>
        <p:spPr bwMode="auto">
          <a:xfrm>
            <a:off x="500034" y="5429264"/>
            <a:ext cx="2786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Imputation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middle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class</a:t>
            </a:r>
          </a:p>
        </p:txBody>
      </p:sp>
      <p:sp>
        <p:nvSpPr>
          <p:cNvPr id="21" name="Прямоугольник 15"/>
          <p:cNvSpPr>
            <a:spLocks noChangeArrowheads="1"/>
          </p:cNvSpPr>
          <p:nvPr/>
        </p:nvSpPr>
        <p:spPr bwMode="auto">
          <a:xfrm>
            <a:off x="6172706" y="5373216"/>
            <a:ext cx="20717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dirty="0">
                <a:solidFill>
                  <a:schemeClr val="accent1">
                    <a:lumMod val="75000"/>
                  </a:schemeClr>
                </a:solidFill>
              </a:rPr>
              <a:t>Direct comparison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of prices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Штриховая стрелка вправо 25"/>
          <p:cNvSpPr/>
          <p:nvPr/>
        </p:nvSpPr>
        <p:spPr>
          <a:xfrm rot="5400000">
            <a:off x="1714481" y="4868589"/>
            <a:ext cx="500062" cy="357188"/>
          </a:xfrm>
          <a:prstGeom prst="stripedRightArrow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Штриховая стрелка вправо 28"/>
          <p:cNvSpPr/>
          <p:nvPr/>
        </p:nvSpPr>
        <p:spPr>
          <a:xfrm rot="5400000">
            <a:off x="6876827" y="4796582"/>
            <a:ext cx="500062" cy="357187"/>
          </a:xfrm>
          <a:prstGeom prst="stripedRightArrow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2500298" y="4643446"/>
            <a:ext cx="4357718" cy="50006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>Methods of quality adjustment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6</a:t>
            </a:r>
          </a:p>
        </p:txBody>
      </p:sp>
      <p:pic>
        <p:nvPicPr>
          <p:cNvPr id="7" name="Picture 5" descr="C:\Users\JinKinzero\Desktop\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0" y="6381328"/>
            <a:ext cx="9144000" cy="476672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6512" y="6489368"/>
            <a:ext cx="9072000" cy="25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www.stat.gov.kz </a:t>
            </a:r>
            <a:r>
              <a:rPr kumimoji="0" lang="ru-RU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00034" y="785794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571472" y="1142984"/>
            <a:ext cx="2000264" cy="954947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CH" sz="2000" b="1" dirty="0">
                <a:solidFill>
                  <a:schemeClr val="accent1">
                    <a:lumMod val="75000"/>
                  </a:schemeClr>
                </a:solidFill>
              </a:rPr>
              <a:t>Constant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>
              <a:defRPr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eights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method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6429388" y="1142984"/>
            <a:ext cx="2000264" cy="95495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Variable</a:t>
            </a:r>
            <a:r>
              <a:rPr lang="en-GB" sz="2000" dirty="0"/>
              <a:t> </a:t>
            </a:r>
            <a:endParaRPr lang="en-GB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weights</a:t>
            </a:r>
          </a:p>
          <a:p>
            <a:pPr algn="ctr">
              <a:defRPr/>
            </a:pPr>
            <a:r>
              <a:rPr lang="en-GB" sz="2000" dirty="0"/>
              <a:t>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method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428596" y="357189"/>
            <a:ext cx="8143875" cy="500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METHODS FOR ACCOUNTING SEASONAL GOODS</a:t>
            </a:r>
            <a:endParaRPr lang="ru-RU" sz="2000" b="1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2928924" y="4143378"/>
            <a:ext cx="2363155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buClr>
                <a:srgbClr val="333399"/>
              </a:buClr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ethods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of calculation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286116" y="1246045"/>
            <a:ext cx="23574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Two basic methods are used in international practice</a:t>
            </a:r>
          </a:p>
        </p:txBody>
      </p:sp>
      <p:sp>
        <p:nvSpPr>
          <p:cNvPr id="34" name="Штриховая стрелка вправо 33"/>
          <p:cNvSpPr/>
          <p:nvPr/>
        </p:nvSpPr>
        <p:spPr>
          <a:xfrm rot="10800000">
            <a:off x="2786053" y="1526434"/>
            <a:ext cx="428625" cy="357188"/>
          </a:xfrm>
          <a:prstGeom prst="stripedRightArrow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Штриховая стрелка вправо 34"/>
          <p:cNvSpPr/>
          <p:nvPr/>
        </p:nvSpPr>
        <p:spPr>
          <a:xfrm rot="10800000" flipH="1">
            <a:off x="5786446" y="1526434"/>
            <a:ext cx="428625" cy="357188"/>
          </a:xfrm>
          <a:prstGeom prst="stripedRightArrow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Прямоугольник 15"/>
          <p:cNvSpPr>
            <a:spLocks noChangeArrowheads="1"/>
          </p:cNvSpPr>
          <p:nvPr/>
        </p:nvSpPr>
        <p:spPr bwMode="auto">
          <a:xfrm>
            <a:off x="357158" y="2285992"/>
            <a:ext cx="23574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weight of goods </a:t>
            </a:r>
          </a:p>
          <a:p>
            <a:pPr algn="ctr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For a year remain unchanged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Прямоугольник 16"/>
          <p:cNvSpPr>
            <a:spLocks noChangeArrowheads="1"/>
          </p:cNvSpPr>
          <p:nvPr/>
        </p:nvSpPr>
        <p:spPr bwMode="auto">
          <a:xfrm>
            <a:off x="6429388" y="2420888"/>
            <a:ext cx="21431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Weight of the goods vary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</a:rPr>
              <a:t>within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 group of goods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428596" y="2285992"/>
            <a:ext cx="428628" cy="642942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286512" y="2312251"/>
            <a:ext cx="428628" cy="642942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36" name="AutoShape 15"/>
          <p:cNvSpPr>
            <a:spLocks noChangeArrowheads="1"/>
          </p:cNvSpPr>
          <p:nvPr/>
        </p:nvSpPr>
        <p:spPr bwMode="auto">
          <a:xfrm rot="10800000" flipH="1" flipV="1">
            <a:off x="2928926" y="4572005"/>
            <a:ext cx="2857520" cy="1571636"/>
          </a:xfrm>
          <a:prstGeom prst="homePlate">
            <a:avLst>
              <a:gd name="adj" fmla="val 25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headEnd type="none" w="sm" len="sm"/>
            <a:tailEnd type="none" w="sm" len="sm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anchor="ctr"/>
          <a:lstStyle/>
          <a:p>
            <a:pPr>
              <a:defRPr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Counter-seasonal estimation - changes in the prices of “off-season” goods are estimated using changes in the prices of goods “in the season”</a:t>
            </a:r>
            <a:endParaRPr lang="cs-CZ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AutoShape 15"/>
          <p:cNvSpPr>
            <a:spLocks noChangeArrowheads="1"/>
          </p:cNvSpPr>
          <p:nvPr/>
        </p:nvSpPr>
        <p:spPr bwMode="auto">
          <a:xfrm rot="10800000" flipH="1" flipV="1">
            <a:off x="571471" y="4572005"/>
            <a:ext cx="2143141" cy="1571636"/>
          </a:xfrm>
          <a:prstGeom prst="homePlate">
            <a:avLst>
              <a:gd name="adj" fmla="val 25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headEnd type="none" w="sm" len="sm"/>
            <a:tailEnd type="none" w="sm" len="sm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anchor="ctr"/>
          <a:lstStyle/>
          <a:p>
            <a:pPr eaLnBrk="0" hangingPunct="0">
              <a:buClr>
                <a:srgbClr val="FF0000"/>
              </a:buClr>
              <a:buSzPct val="150000"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according to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seasonality calendar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AutoShape 15"/>
          <p:cNvSpPr>
            <a:spLocks noChangeArrowheads="1"/>
          </p:cNvSpPr>
          <p:nvPr/>
        </p:nvSpPr>
        <p:spPr bwMode="auto">
          <a:xfrm rot="10800000" flipH="1" flipV="1">
            <a:off x="6000761" y="4572005"/>
            <a:ext cx="2571767" cy="1571636"/>
          </a:xfrm>
          <a:prstGeom prst="homePlate">
            <a:avLst>
              <a:gd name="adj" fmla="val 25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 type="none" w="sm" len="sm"/>
            <a:tailEnd type="none" w="sm" len="sm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anchor="ctr"/>
          <a:lstStyle/>
          <a:p>
            <a:pPr eaLnBrk="0" hangingPunct="0"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Conditional calculation of the general average</a:t>
            </a:r>
          </a:p>
          <a:p>
            <a:pPr eaLnBrk="0" hangingPunct="0">
              <a:buClr>
                <a:srgbClr val="FF0000"/>
              </a:buClr>
              <a:buSzPct val="120000"/>
            </a:pP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  <a:p>
            <a:pPr eaLnBrk="0" hangingPunct="0"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Conditional calculation of the middle class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7" name="Штриховая стрелка вправо 46"/>
          <p:cNvSpPr/>
          <p:nvPr/>
        </p:nvSpPr>
        <p:spPr>
          <a:xfrm rot="5400000">
            <a:off x="1393010" y="3464719"/>
            <a:ext cx="428625" cy="357188"/>
          </a:xfrm>
          <a:prstGeom prst="stripedRightArrow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571470" y="4143378"/>
            <a:ext cx="221457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buClr>
                <a:srgbClr val="333399"/>
              </a:buClr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Price registration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5643570" y="4071942"/>
            <a:ext cx="3214710" cy="42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buClr>
                <a:srgbClr val="333399"/>
              </a:buClr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Methods of quality adjustment</a:t>
            </a:r>
          </a:p>
        </p:txBody>
      </p:sp>
      <p:sp>
        <p:nvSpPr>
          <p:cNvPr id="55" name="Rectangle 12"/>
          <p:cNvSpPr>
            <a:spLocks noChangeArrowheads="1"/>
          </p:cNvSpPr>
          <p:nvPr/>
        </p:nvSpPr>
        <p:spPr bwMode="auto">
          <a:xfrm>
            <a:off x="2857488" y="3571876"/>
            <a:ext cx="314327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buClr>
                <a:srgbClr val="333399"/>
              </a:buClr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THE REPUBLIC OF KAZAKHSTAN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2291" name="Rectangle 2"/>
          <p:cNvSpPr txBox="1">
            <a:spLocks noChangeArrowheads="1"/>
          </p:cNvSpPr>
          <p:nvPr/>
        </p:nvSpPr>
        <p:spPr bwMode="auto">
          <a:xfrm>
            <a:off x="428596" y="428628"/>
            <a:ext cx="7286625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CALENDAR</a:t>
            </a:r>
            <a:r>
              <a:rPr lang="en-GB" sz="2000" dirty="0"/>
              <a:t>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en-GB" sz="2000" dirty="0"/>
              <a:t>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STRONGLY</a:t>
            </a:r>
            <a:r>
              <a:rPr lang="en-GB" sz="2000" dirty="0"/>
              <a:t>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SEASONAL</a:t>
            </a:r>
            <a:r>
              <a:rPr lang="en-GB" sz="2000" dirty="0"/>
              <a:t>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GOODS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5" descr="C:\Users\JinKinzero\Desktop\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0" y="6381328"/>
            <a:ext cx="9144000" cy="476672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6512" y="6489368"/>
            <a:ext cx="9072000" cy="25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www.stat.gov.kz </a:t>
            </a:r>
            <a:r>
              <a:rPr kumimoji="0" lang="ru-RU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39552" y="83671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005825"/>
              </p:ext>
            </p:extLst>
          </p:nvPr>
        </p:nvGraphicFramePr>
        <p:xfrm>
          <a:off x="500034" y="928670"/>
          <a:ext cx="8143938" cy="5314771"/>
        </p:xfrm>
        <a:graphic>
          <a:graphicData uri="http://schemas.openxmlformats.org/drawingml/2006/table">
            <a:tbl>
              <a:tblPr/>
              <a:tblGrid>
                <a:gridCol w="2346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2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3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3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3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3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55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08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31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31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31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77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January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February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March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April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May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June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July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August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September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October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November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December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31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Women's fur coat 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31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C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oat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for men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06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Jacket for school-age children winter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31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Fur hat for men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31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Fur hat female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31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Men's winter boots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31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Women's winter boots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06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Boots, shoes for boys Winter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31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Boots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,</a:t>
                      </a:r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girls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winter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boots</a:t>
                      </a:r>
                      <a:endParaRPr lang="ru-RU" sz="9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ahoma"/>
                      </a:endParaRP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31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Sled</a:t>
                      </a:r>
                      <a:endParaRPr lang="ru-RU" sz="9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ahoma"/>
                      </a:endParaRP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31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Warm m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en</a:t>
                      </a:r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s’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j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acket</a:t>
                      </a:r>
                      <a:endParaRPr lang="ru-RU" sz="9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ahoma"/>
                      </a:endParaRP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06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Overalls (suit) to a winter preschool children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106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Female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jackets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from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a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synthetic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to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a </a:t>
                      </a:r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warmer</a:t>
                      </a:r>
                      <a:endParaRPr lang="ru-RU" sz="9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ahoma"/>
                      </a:endParaRP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31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Men’s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coat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demi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seasonal</a:t>
                      </a:r>
                      <a:endParaRPr lang="ru-RU" sz="9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ahoma"/>
                      </a:endParaRP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31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Women's coat demi-seasonal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(of thick cloth)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106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Women’s coat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on synthetic insulated lining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31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Men's</a:t>
                      </a:r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shoes</a:t>
                      </a:r>
                      <a:endParaRPr lang="ru-RU" sz="9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ahoma"/>
                      </a:endParaRP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31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Women's demi boots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31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coal</a:t>
                      </a: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31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Men's sandals, summer shoes</a:t>
                      </a:r>
                    </a:p>
                  </a:txBody>
                  <a:tcPr marL="6421" marR="6421" marT="6421" marB="0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3106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Women's summer shoes leather, sandals</a:t>
                      </a:r>
                    </a:p>
                  </a:txBody>
                  <a:tcPr marL="6421" marR="6421" marT="6421" marB="0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931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summer shoes, sandals for boys</a:t>
                      </a:r>
                    </a:p>
                  </a:txBody>
                  <a:tcPr marL="6421" marR="6421" marT="6421" marB="0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931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girls' summer shoes, sandals</a:t>
                      </a:r>
                    </a:p>
                  </a:txBody>
                  <a:tcPr marL="6421" marR="6421" marT="6421" marB="0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931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Roller-skates</a:t>
                      </a:r>
                      <a:endParaRPr lang="ru-RU" sz="9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ahoma"/>
                      </a:endParaRPr>
                    </a:p>
                  </a:txBody>
                  <a:tcPr marL="6421" marR="6421" marT="6421" marB="0" anchor="b">
                    <a:lnL>
                      <a:noFill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ahoma"/>
                        </a:rPr>
                        <a:t> 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ru-RU" sz="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6421" marR="6421" marT="6421" marB="0" anchor="ctr">
                    <a:lnL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inKinzero\Desktop\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7655353" cy="5436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916832"/>
            <a:ext cx="4680520" cy="1728192"/>
          </a:xfrm>
        </p:spPr>
        <p:txBody>
          <a:bodyPr anchor="t">
            <a:normAutofit/>
          </a:bodyPr>
          <a:lstStyle/>
          <a:p>
            <a:pPr algn="l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Thanks for attention!</a:t>
            </a:r>
            <a:endParaRPr lang="ru-RU" sz="13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7" name="Picture 3" descr="C:\Users\JinKinzero\Desktop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2"/>
            <a:ext cx="1475655" cy="5661248"/>
          </a:xfrm>
          <a:prstGeom prst="rect">
            <a:avLst/>
          </a:prstGeom>
          <a:noFill/>
        </p:spPr>
      </p:pic>
      <p:pic>
        <p:nvPicPr>
          <p:cNvPr id="1028" name="Picture 4" descr="C:\Users\JinKinzero\Desktop\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1196752"/>
            <a:ext cx="72008" cy="5661248"/>
          </a:xfrm>
          <a:prstGeom prst="rect">
            <a:avLst/>
          </a:prstGeom>
          <a:noFill/>
        </p:spPr>
      </p:pic>
      <p:pic>
        <p:nvPicPr>
          <p:cNvPr id="1029" name="Picture 5" descr="C:\Users\JinKinzero\Desktop\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1547664" y="1196752"/>
            <a:ext cx="7596336" cy="288032"/>
          </a:xfrm>
          <a:prstGeom prst="rect">
            <a:avLst/>
          </a:prstGeom>
          <a:noFill/>
        </p:spPr>
      </p:pic>
      <p:pic>
        <p:nvPicPr>
          <p:cNvPr id="8" name="Picture 2" descr="C:\Users\JinKinzero\Desktop\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60884" y="1772816"/>
            <a:ext cx="1783116" cy="4791944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4210</TotalTime>
  <Words>911</Words>
  <Application>Microsoft Office PowerPoint</Application>
  <PresentationFormat>On-screen Show (4:3)</PresentationFormat>
  <Paragraphs>438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Tahoma</vt:lpstr>
      <vt:lpstr>Webdings</vt:lpstr>
      <vt:lpstr>Wingdings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for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JinKinzero</dc:creator>
  <cp:lastModifiedBy>Carsten Boldsen</cp:lastModifiedBy>
  <cp:revision>565</cp:revision>
  <dcterms:created xsi:type="dcterms:W3CDTF">2016-12-19T01:06:31Z</dcterms:created>
  <dcterms:modified xsi:type="dcterms:W3CDTF">2019-08-09T08:40:37Z</dcterms:modified>
</cp:coreProperties>
</file>