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286" r:id="rId3"/>
    <p:sldId id="287" r:id="rId4"/>
    <p:sldId id="292" r:id="rId5"/>
    <p:sldId id="288" r:id="rId6"/>
    <p:sldId id="285" r:id="rId7"/>
  </p:sldIdLst>
  <p:sldSz cx="17556163" cy="98933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BE"/>
    <a:srgbClr val="1208DA"/>
    <a:srgbClr val="0066FF"/>
    <a:srgbClr val="E6E6E6"/>
    <a:srgbClr val="C2151C"/>
    <a:srgbClr val="D51920"/>
    <a:srgbClr val="EAEAEA"/>
    <a:srgbClr val="F04C38"/>
    <a:srgbClr val="ED1C24"/>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46" autoAdjust="0"/>
    <p:restoredTop sz="94660"/>
  </p:normalViewPr>
  <p:slideViewPr>
    <p:cSldViewPr snapToGrid="0">
      <p:cViewPr varScale="1">
        <p:scale>
          <a:sx n="79" d="100"/>
          <a:sy n="79" d="100"/>
        </p:scale>
        <p:origin x="-234" y="-90"/>
      </p:cViewPr>
      <p:guideLst>
        <p:guide orient="horz" pos="3116"/>
        <p:guide pos="55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194521" y="1619113"/>
            <a:ext cx="13167122" cy="3444334"/>
          </a:xfrm>
        </p:spPr>
        <p:txBody>
          <a:bodyPr anchor="b"/>
          <a:lstStyle>
            <a:lvl1pPr algn="ctr">
              <a:defRPr sz="8640"/>
            </a:lvl1pPr>
          </a:lstStyle>
          <a:p>
            <a:r>
              <a:rPr lang="ru-RU"/>
              <a:t>Образец заголовка</a:t>
            </a:r>
            <a:endParaRPr lang="en-US" dirty="0"/>
          </a:p>
        </p:txBody>
      </p:sp>
      <p:sp>
        <p:nvSpPr>
          <p:cNvPr id="3" name="Subtitle 2"/>
          <p:cNvSpPr>
            <a:spLocks noGrp="1"/>
          </p:cNvSpPr>
          <p:nvPr>
            <p:ph type="subTitle" idx="1"/>
          </p:nvPr>
        </p:nvSpPr>
        <p:spPr>
          <a:xfrm>
            <a:off x="2194521" y="5196273"/>
            <a:ext cx="13167122" cy="2388590"/>
          </a:xfrm>
        </p:spPr>
        <p:txBody>
          <a:bodyPr/>
          <a:lstStyle>
            <a:lvl1pPr marL="0" indent="0" algn="ctr">
              <a:buNone/>
              <a:defRPr sz="3456"/>
            </a:lvl1pPr>
            <a:lvl2pPr marL="658368" indent="0" algn="ctr">
              <a:buNone/>
              <a:defRPr sz="2880"/>
            </a:lvl2pPr>
            <a:lvl3pPr marL="1316736" indent="0" algn="ctr">
              <a:buNone/>
              <a:defRPr sz="2592"/>
            </a:lvl3pPr>
            <a:lvl4pPr marL="1975104" indent="0" algn="ctr">
              <a:buNone/>
              <a:defRPr sz="2304"/>
            </a:lvl4pPr>
            <a:lvl5pPr marL="2633472" indent="0" algn="ctr">
              <a:buNone/>
              <a:defRPr sz="2304"/>
            </a:lvl5pPr>
            <a:lvl6pPr marL="3291840" indent="0" algn="ctr">
              <a:buNone/>
              <a:defRPr sz="2304"/>
            </a:lvl6pPr>
            <a:lvl7pPr marL="3950208" indent="0" algn="ctr">
              <a:buNone/>
              <a:defRPr sz="2304"/>
            </a:lvl7pPr>
            <a:lvl8pPr marL="4608576" indent="0" algn="ctr">
              <a:buNone/>
              <a:defRPr sz="2304"/>
            </a:lvl8pPr>
            <a:lvl9pPr marL="5266944" indent="0" algn="ctr">
              <a:buNone/>
              <a:defRPr sz="2304"/>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AA773E8-8866-4A47-9ACB-DEC3FA1FEC3B}" type="datetimeFigureOut">
              <a:rPr lang="ru-RU" smtClean="0"/>
              <a:t>05.07.2019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C3AE67-D731-486F-B925-0224FB3AEDDA}" type="slidenum">
              <a:rPr lang="ru-RU" smtClean="0"/>
              <a:t>‹#›</a:t>
            </a:fld>
            <a:endParaRPr lang="ru-RU"/>
          </a:p>
        </p:txBody>
      </p:sp>
    </p:spTree>
    <p:extLst>
      <p:ext uri="{BB962C8B-B14F-4D97-AF65-F5344CB8AC3E}">
        <p14:creationId xmlns:p14="http://schemas.microsoft.com/office/powerpoint/2010/main" val="132777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AA773E8-8866-4A47-9ACB-DEC3FA1FEC3B}" type="datetimeFigureOut">
              <a:rPr lang="ru-RU" smtClean="0"/>
              <a:t>05.07.2019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C3AE67-D731-486F-B925-0224FB3AEDDA}" type="slidenum">
              <a:rPr lang="ru-RU" smtClean="0"/>
              <a:t>‹#›</a:t>
            </a:fld>
            <a:endParaRPr lang="ru-RU"/>
          </a:p>
        </p:txBody>
      </p:sp>
    </p:spTree>
    <p:extLst>
      <p:ext uri="{BB962C8B-B14F-4D97-AF65-F5344CB8AC3E}">
        <p14:creationId xmlns:p14="http://schemas.microsoft.com/office/powerpoint/2010/main" val="110006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63629" y="526727"/>
            <a:ext cx="3785548" cy="838411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06986" y="526727"/>
            <a:ext cx="11137191" cy="838411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AA773E8-8866-4A47-9ACB-DEC3FA1FEC3B}" type="datetimeFigureOut">
              <a:rPr lang="ru-RU" smtClean="0"/>
              <a:t>05.07.2019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C3AE67-D731-486F-B925-0224FB3AEDDA}" type="slidenum">
              <a:rPr lang="ru-RU" smtClean="0"/>
              <a:t>‹#›</a:t>
            </a:fld>
            <a:endParaRPr lang="ru-RU"/>
          </a:p>
        </p:txBody>
      </p:sp>
    </p:spTree>
    <p:extLst>
      <p:ext uri="{BB962C8B-B14F-4D97-AF65-F5344CB8AC3E}">
        <p14:creationId xmlns:p14="http://schemas.microsoft.com/office/powerpoint/2010/main" val="4242807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AA773E8-8866-4A47-9ACB-DEC3FA1FEC3B}" type="datetimeFigureOut">
              <a:rPr lang="ru-RU" smtClean="0"/>
              <a:t>05.07.2019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C3AE67-D731-486F-B925-0224FB3AEDDA}" type="slidenum">
              <a:rPr lang="ru-RU" smtClean="0"/>
              <a:t>‹#›</a:t>
            </a:fld>
            <a:endParaRPr lang="ru-RU"/>
          </a:p>
        </p:txBody>
      </p:sp>
    </p:spTree>
    <p:extLst>
      <p:ext uri="{BB962C8B-B14F-4D97-AF65-F5344CB8AC3E}">
        <p14:creationId xmlns:p14="http://schemas.microsoft.com/office/powerpoint/2010/main" val="1008449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97842" y="2466456"/>
            <a:ext cx="15142191" cy="4115337"/>
          </a:xfrm>
        </p:spPr>
        <p:txBody>
          <a:bodyPr anchor="b"/>
          <a:lstStyle>
            <a:lvl1pPr>
              <a:defRPr sz="8640"/>
            </a:lvl1pPr>
          </a:lstStyle>
          <a:p>
            <a:r>
              <a:rPr lang="ru-RU"/>
              <a:t>Образец заголовка</a:t>
            </a:r>
            <a:endParaRPr lang="en-US" dirty="0"/>
          </a:p>
        </p:txBody>
      </p:sp>
      <p:sp>
        <p:nvSpPr>
          <p:cNvPr id="3" name="Text Placeholder 2"/>
          <p:cNvSpPr>
            <a:spLocks noGrp="1"/>
          </p:cNvSpPr>
          <p:nvPr>
            <p:ph type="body" idx="1"/>
          </p:nvPr>
        </p:nvSpPr>
        <p:spPr>
          <a:xfrm>
            <a:off x="1197842" y="6620726"/>
            <a:ext cx="15142191" cy="2164159"/>
          </a:xfrm>
        </p:spPr>
        <p:txBody>
          <a:bodyPr/>
          <a:lstStyle>
            <a:lvl1pPr marL="0" indent="0">
              <a:buNone/>
              <a:defRPr sz="3456">
                <a:solidFill>
                  <a:schemeClr val="tx1">
                    <a:tint val="75000"/>
                  </a:schemeClr>
                </a:solidFill>
              </a:defRPr>
            </a:lvl1pPr>
            <a:lvl2pPr marL="658368" indent="0">
              <a:buNone/>
              <a:defRPr sz="2880">
                <a:solidFill>
                  <a:schemeClr val="tx1">
                    <a:tint val="75000"/>
                  </a:schemeClr>
                </a:solidFill>
              </a:defRPr>
            </a:lvl2pPr>
            <a:lvl3pPr marL="1316736" indent="0">
              <a:buNone/>
              <a:defRPr sz="2592">
                <a:solidFill>
                  <a:schemeClr val="tx1">
                    <a:tint val="75000"/>
                  </a:schemeClr>
                </a:solidFill>
              </a:defRPr>
            </a:lvl3pPr>
            <a:lvl4pPr marL="1975104" indent="0">
              <a:buNone/>
              <a:defRPr sz="2304">
                <a:solidFill>
                  <a:schemeClr val="tx1">
                    <a:tint val="75000"/>
                  </a:schemeClr>
                </a:solidFill>
              </a:defRPr>
            </a:lvl4pPr>
            <a:lvl5pPr marL="2633472" indent="0">
              <a:buNone/>
              <a:defRPr sz="2304">
                <a:solidFill>
                  <a:schemeClr val="tx1">
                    <a:tint val="75000"/>
                  </a:schemeClr>
                </a:solidFill>
              </a:defRPr>
            </a:lvl5pPr>
            <a:lvl6pPr marL="3291840" indent="0">
              <a:buNone/>
              <a:defRPr sz="2304">
                <a:solidFill>
                  <a:schemeClr val="tx1">
                    <a:tint val="75000"/>
                  </a:schemeClr>
                </a:solidFill>
              </a:defRPr>
            </a:lvl6pPr>
            <a:lvl7pPr marL="3950208" indent="0">
              <a:buNone/>
              <a:defRPr sz="2304">
                <a:solidFill>
                  <a:schemeClr val="tx1">
                    <a:tint val="75000"/>
                  </a:schemeClr>
                </a:solidFill>
              </a:defRPr>
            </a:lvl7pPr>
            <a:lvl8pPr marL="4608576" indent="0">
              <a:buNone/>
              <a:defRPr sz="2304">
                <a:solidFill>
                  <a:schemeClr val="tx1">
                    <a:tint val="75000"/>
                  </a:schemeClr>
                </a:solidFill>
              </a:defRPr>
            </a:lvl8pPr>
            <a:lvl9pPr marL="5266944" indent="0">
              <a:buNone/>
              <a:defRPr sz="2304">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AA773E8-8866-4A47-9ACB-DEC3FA1FEC3B}" type="datetimeFigureOut">
              <a:rPr lang="ru-RU" smtClean="0"/>
              <a:t>05.07.2019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AC3AE67-D731-486F-B925-0224FB3AEDDA}" type="slidenum">
              <a:rPr lang="ru-RU" smtClean="0"/>
              <a:t>‹#›</a:t>
            </a:fld>
            <a:endParaRPr lang="ru-RU"/>
          </a:p>
        </p:txBody>
      </p:sp>
    </p:spTree>
    <p:extLst>
      <p:ext uri="{BB962C8B-B14F-4D97-AF65-F5344CB8AC3E}">
        <p14:creationId xmlns:p14="http://schemas.microsoft.com/office/powerpoint/2010/main" val="239304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06986" y="2633633"/>
            <a:ext cx="7461369" cy="62772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8887808" y="2633633"/>
            <a:ext cx="7461369" cy="627720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AA773E8-8866-4A47-9ACB-DEC3FA1FEC3B}" type="datetimeFigureOut">
              <a:rPr lang="ru-RU" smtClean="0"/>
              <a:t>05.07.2019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C3AE67-D731-486F-B925-0224FB3AEDDA}" type="slidenum">
              <a:rPr lang="ru-RU" smtClean="0"/>
              <a:t>‹#›</a:t>
            </a:fld>
            <a:endParaRPr lang="ru-RU"/>
          </a:p>
        </p:txBody>
      </p:sp>
    </p:spTree>
    <p:extLst>
      <p:ext uri="{BB962C8B-B14F-4D97-AF65-F5344CB8AC3E}">
        <p14:creationId xmlns:p14="http://schemas.microsoft.com/office/powerpoint/2010/main" val="84207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09273" y="526728"/>
            <a:ext cx="15142191" cy="191224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09274" y="2425233"/>
            <a:ext cx="7427079" cy="1188569"/>
          </a:xfrm>
        </p:spPr>
        <p:txBody>
          <a:bodyPr anchor="b"/>
          <a:lstStyle>
            <a:lvl1pPr marL="0" indent="0">
              <a:buNone/>
              <a:defRPr sz="3456" b="1"/>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a:r>
              <a:rPr lang="ru-RU"/>
              <a:t>Образец текста</a:t>
            </a:r>
          </a:p>
        </p:txBody>
      </p:sp>
      <p:sp>
        <p:nvSpPr>
          <p:cNvPr id="4" name="Content Placeholder 3"/>
          <p:cNvSpPr>
            <a:spLocks noGrp="1"/>
          </p:cNvSpPr>
          <p:nvPr>
            <p:ph sz="half" idx="2"/>
          </p:nvPr>
        </p:nvSpPr>
        <p:spPr>
          <a:xfrm>
            <a:off x="1209274" y="3613803"/>
            <a:ext cx="7427079" cy="5315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8887807" y="2425233"/>
            <a:ext cx="7463656" cy="1188569"/>
          </a:xfrm>
        </p:spPr>
        <p:txBody>
          <a:bodyPr anchor="b"/>
          <a:lstStyle>
            <a:lvl1pPr marL="0" indent="0">
              <a:buNone/>
              <a:defRPr sz="3456" b="1"/>
            </a:lvl1pPr>
            <a:lvl2pPr marL="658368" indent="0">
              <a:buNone/>
              <a:defRPr sz="2880" b="1"/>
            </a:lvl2pPr>
            <a:lvl3pPr marL="1316736" indent="0">
              <a:buNone/>
              <a:defRPr sz="2592" b="1"/>
            </a:lvl3pPr>
            <a:lvl4pPr marL="1975104" indent="0">
              <a:buNone/>
              <a:defRPr sz="2304" b="1"/>
            </a:lvl4pPr>
            <a:lvl5pPr marL="2633472" indent="0">
              <a:buNone/>
              <a:defRPr sz="2304" b="1"/>
            </a:lvl5pPr>
            <a:lvl6pPr marL="3291840" indent="0">
              <a:buNone/>
              <a:defRPr sz="2304" b="1"/>
            </a:lvl6pPr>
            <a:lvl7pPr marL="3950208" indent="0">
              <a:buNone/>
              <a:defRPr sz="2304" b="1"/>
            </a:lvl7pPr>
            <a:lvl8pPr marL="4608576" indent="0">
              <a:buNone/>
              <a:defRPr sz="2304" b="1"/>
            </a:lvl8pPr>
            <a:lvl9pPr marL="5266944" indent="0">
              <a:buNone/>
              <a:defRPr sz="2304" b="1"/>
            </a:lvl9pPr>
          </a:lstStyle>
          <a:p>
            <a:pPr lvl="0"/>
            <a:r>
              <a:rPr lang="ru-RU"/>
              <a:t>Образец текста</a:t>
            </a:r>
          </a:p>
        </p:txBody>
      </p:sp>
      <p:sp>
        <p:nvSpPr>
          <p:cNvPr id="6" name="Content Placeholder 5"/>
          <p:cNvSpPr>
            <a:spLocks noGrp="1"/>
          </p:cNvSpPr>
          <p:nvPr>
            <p:ph sz="quarter" idx="4"/>
          </p:nvPr>
        </p:nvSpPr>
        <p:spPr>
          <a:xfrm>
            <a:off x="8887807" y="3613803"/>
            <a:ext cx="7463656" cy="531535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AA773E8-8866-4A47-9ACB-DEC3FA1FEC3B}" type="datetimeFigureOut">
              <a:rPr lang="ru-RU" smtClean="0"/>
              <a:t>05.07.2019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AC3AE67-D731-486F-B925-0224FB3AEDDA}" type="slidenum">
              <a:rPr lang="ru-RU" smtClean="0"/>
              <a:t>‹#›</a:t>
            </a:fld>
            <a:endParaRPr lang="ru-RU"/>
          </a:p>
        </p:txBody>
      </p:sp>
    </p:spTree>
    <p:extLst>
      <p:ext uri="{BB962C8B-B14F-4D97-AF65-F5344CB8AC3E}">
        <p14:creationId xmlns:p14="http://schemas.microsoft.com/office/powerpoint/2010/main" val="373682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AA773E8-8866-4A47-9ACB-DEC3FA1FEC3B}" type="datetimeFigureOut">
              <a:rPr lang="ru-RU" smtClean="0"/>
              <a:t>05.07.2019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AC3AE67-D731-486F-B925-0224FB3AEDDA}" type="slidenum">
              <a:rPr lang="ru-RU" smtClean="0"/>
              <a:t>‹#›</a:t>
            </a:fld>
            <a:endParaRPr lang="ru-RU"/>
          </a:p>
        </p:txBody>
      </p:sp>
    </p:spTree>
    <p:extLst>
      <p:ext uri="{BB962C8B-B14F-4D97-AF65-F5344CB8AC3E}">
        <p14:creationId xmlns:p14="http://schemas.microsoft.com/office/powerpoint/2010/main" val="302573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773E8-8866-4A47-9ACB-DEC3FA1FEC3B}" type="datetimeFigureOut">
              <a:rPr lang="ru-RU" smtClean="0"/>
              <a:t>05.07.2019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AC3AE67-D731-486F-B925-0224FB3AEDDA}" type="slidenum">
              <a:rPr lang="ru-RU" smtClean="0"/>
              <a:t>‹#›</a:t>
            </a:fld>
            <a:endParaRPr lang="ru-RU"/>
          </a:p>
        </p:txBody>
      </p:sp>
    </p:spTree>
    <p:extLst>
      <p:ext uri="{BB962C8B-B14F-4D97-AF65-F5344CB8AC3E}">
        <p14:creationId xmlns:p14="http://schemas.microsoft.com/office/powerpoint/2010/main" val="204424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09274" y="659553"/>
            <a:ext cx="5662319" cy="2308437"/>
          </a:xfrm>
        </p:spPr>
        <p:txBody>
          <a:bodyPr anchor="b"/>
          <a:lstStyle>
            <a:lvl1pPr>
              <a:defRPr sz="4608"/>
            </a:lvl1pPr>
          </a:lstStyle>
          <a:p>
            <a:r>
              <a:rPr lang="ru-RU"/>
              <a:t>Образец заголовка</a:t>
            </a:r>
            <a:endParaRPr lang="en-US" dirty="0"/>
          </a:p>
        </p:txBody>
      </p:sp>
      <p:sp>
        <p:nvSpPr>
          <p:cNvPr id="3" name="Content Placeholder 2"/>
          <p:cNvSpPr>
            <a:spLocks noGrp="1"/>
          </p:cNvSpPr>
          <p:nvPr>
            <p:ph idx="1"/>
          </p:nvPr>
        </p:nvSpPr>
        <p:spPr>
          <a:xfrm>
            <a:off x="7463656" y="1424453"/>
            <a:ext cx="8887808" cy="7030655"/>
          </a:xfrm>
        </p:spPr>
        <p:txBody>
          <a:bodyPr/>
          <a:lstStyle>
            <a:lvl1pPr>
              <a:defRPr sz="4608"/>
            </a:lvl1pPr>
            <a:lvl2pPr>
              <a:defRPr sz="4032"/>
            </a:lvl2pPr>
            <a:lvl3pPr>
              <a:defRPr sz="3456"/>
            </a:lvl3pPr>
            <a:lvl4pPr>
              <a:defRPr sz="2880"/>
            </a:lvl4pPr>
            <a:lvl5pPr>
              <a:defRPr sz="2880"/>
            </a:lvl5pPr>
            <a:lvl6pPr>
              <a:defRPr sz="2880"/>
            </a:lvl6pPr>
            <a:lvl7pPr>
              <a:defRPr sz="2880"/>
            </a:lvl7pPr>
            <a:lvl8pPr>
              <a:defRPr sz="2880"/>
            </a:lvl8pPr>
            <a:lvl9pPr>
              <a:defRPr sz="288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09274" y="2967990"/>
            <a:ext cx="5662319" cy="5498569"/>
          </a:xfrm>
        </p:spPr>
        <p:txBody>
          <a:bodyPr/>
          <a:lstStyle>
            <a:lvl1pPr marL="0" indent="0">
              <a:buNone/>
              <a:defRPr sz="2304"/>
            </a:lvl1pPr>
            <a:lvl2pPr marL="658368" indent="0">
              <a:buNone/>
              <a:defRPr sz="2016"/>
            </a:lvl2pPr>
            <a:lvl3pPr marL="1316736" indent="0">
              <a:buNone/>
              <a:defRPr sz="1728"/>
            </a:lvl3pPr>
            <a:lvl4pPr marL="1975104" indent="0">
              <a:buNone/>
              <a:defRPr sz="1440"/>
            </a:lvl4pPr>
            <a:lvl5pPr marL="2633472" indent="0">
              <a:buNone/>
              <a:defRPr sz="1440"/>
            </a:lvl5pPr>
            <a:lvl6pPr marL="3291840" indent="0">
              <a:buNone/>
              <a:defRPr sz="1440"/>
            </a:lvl6pPr>
            <a:lvl7pPr marL="3950208" indent="0">
              <a:buNone/>
              <a:defRPr sz="1440"/>
            </a:lvl7pPr>
            <a:lvl8pPr marL="4608576" indent="0">
              <a:buNone/>
              <a:defRPr sz="1440"/>
            </a:lvl8pPr>
            <a:lvl9pPr marL="5266944" indent="0">
              <a:buNone/>
              <a:defRPr sz="1440"/>
            </a:lvl9pPr>
          </a:lstStyle>
          <a:p>
            <a:pPr lvl="0"/>
            <a:r>
              <a:rPr lang="ru-RU"/>
              <a:t>Образец текста</a:t>
            </a:r>
          </a:p>
        </p:txBody>
      </p:sp>
      <p:sp>
        <p:nvSpPr>
          <p:cNvPr id="5" name="Date Placeholder 4"/>
          <p:cNvSpPr>
            <a:spLocks noGrp="1"/>
          </p:cNvSpPr>
          <p:nvPr>
            <p:ph type="dt" sz="half" idx="10"/>
          </p:nvPr>
        </p:nvSpPr>
        <p:spPr/>
        <p:txBody>
          <a:bodyPr/>
          <a:lstStyle/>
          <a:p>
            <a:fld id="{1AA773E8-8866-4A47-9ACB-DEC3FA1FEC3B}" type="datetimeFigureOut">
              <a:rPr lang="ru-RU" smtClean="0"/>
              <a:t>05.07.2019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C3AE67-D731-486F-B925-0224FB3AEDDA}" type="slidenum">
              <a:rPr lang="ru-RU" smtClean="0"/>
              <a:t>‹#›</a:t>
            </a:fld>
            <a:endParaRPr lang="ru-RU"/>
          </a:p>
        </p:txBody>
      </p:sp>
    </p:spTree>
    <p:extLst>
      <p:ext uri="{BB962C8B-B14F-4D97-AF65-F5344CB8AC3E}">
        <p14:creationId xmlns:p14="http://schemas.microsoft.com/office/powerpoint/2010/main" val="300933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09274" y="659553"/>
            <a:ext cx="5662319" cy="2308437"/>
          </a:xfrm>
        </p:spPr>
        <p:txBody>
          <a:bodyPr anchor="b"/>
          <a:lstStyle>
            <a:lvl1pPr>
              <a:defRPr sz="4608"/>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63656" y="1424453"/>
            <a:ext cx="8887808" cy="7030655"/>
          </a:xfrm>
        </p:spPr>
        <p:txBody>
          <a:bodyPr anchor="t"/>
          <a:lstStyle>
            <a:lvl1pPr marL="0" indent="0">
              <a:buNone/>
              <a:defRPr sz="4608"/>
            </a:lvl1pPr>
            <a:lvl2pPr marL="658368" indent="0">
              <a:buNone/>
              <a:defRPr sz="4032"/>
            </a:lvl2pPr>
            <a:lvl3pPr marL="1316736" indent="0">
              <a:buNone/>
              <a:defRPr sz="3456"/>
            </a:lvl3pPr>
            <a:lvl4pPr marL="1975104" indent="0">
              <a:buNone/>
              <a:defRPr sz="2880"/>
            </a:lvl4pPr>
            <a:lvl5pPr marL="2633472" indent="0">
              <a:buNone/>
              <a:defRPr sz="2880"/>
            </a:lvl5pPr>
            <a:lvl6pPr marL="3291840" indent="0">
              <a:buNone/>
              <a:defRPr sz="2880"/>
            </a:lvl6pPr>
            <a:lvl7pPr marL="3950208" indent="0">
              <a:buNone/>
              <a:defRPr sz="2880"/>
            </a:lvl7pPr>
            <a:lvl8pPr marL="4608576" indent="0">
              <a:buNone/>
              <a:defRPr sz="2880"/>
            </a:lvl8pPr>
            <a:lvl9pPr marL="5266944" indent="0">
              <a:buNone/>
              <a:defRPr sz="2880"/>
            </a:lvl9pPr>
          </a:lstStyle>
          <a:p>
            <a:r>
              <a:rPr lang="ru-RU"/>
              <a:t>Вставка рисунка</a:t>
            </a:r>
            <a:endParaRPr lang="en-US" dirty="0"/>
          </a:p>
        </p:txBody>
      </p:sp>
      <p:sp>
        <p:nvSpPr>
          <p:cNvPr id="4" name="Text Placeholder 3"/>
          <p:cNvSpPr>
            <a:spLocks noGrp="1"/>
          </p:cNvSpPr>
          <p:nvPr>
            <p:ph type="body" sz="half" idx="2"/>
          </p:nvPr>
        </p:nvSpPr>
        <p:spPr>
          <a:xfrm>
            <a:off x="1209274" y="2967990"/>
            <a:ext cx="5662319" cy="5498569"/>
          </a:xfrm>
        </p:spPr>
        <p:txBody>
          <a:bodyPr/>
          <a:lstStyle>
            <a:lvl1pPr marL="0" indent="0">
              <a:buNone/>
              <a:defRPr sz="2304"/>
            </a:lvl1pPr>
            <a:lvl2pPr marL="658368" indent="0">
              <a:buNone/>
              <a:defRPr sz="2016"/>
            </a:lvl2pPr>
            <a:lvl3pPr marL="1316736" indent="0">
              <a:buNone/>
              <a:defRPr sz="1728"/>
            </a:lvl3pPr>
            <a:lvl4pPr marL="1975104" indent="0">
              <a:buNone/>
              <a:defRPr sz="1440"/>
            </a:lvl4pPr>
            <a:lvl5pPr marL="2633472" indent="0">
              <a:buNone/>
              <a:defRPr sz="1440"/>
            </a:lvl5pPr>
            <a:lvl6pPr marL="3291840" indent="0">
              <a:buNone/>
              <a:defRPr sz="1440"/>
            </a:lvl6pPr>
            <a:lvl7pPr marL="3950208" indent="0">
              <a:buNone/>
              <a:defRPr sz="1440"/>
            </a:lvl7pPr>
            <a:lvl8pPr marL="4608576" indent="0">
              <a:buNone/>
              <a:defRPr sz="1440"/>
            </a:lvl8pPr>
            <a:lvl9pPr marL="5266944" indent="0">
              <a:buNone/>
              <a:defRPr sz="1440"/>
            </a:lvl9pPr>
          </a:lstStyle>
          <a:p>
            <a:pPr lvl="0"/>
            <a:r>
              <a:rPr lang="ru-RU"/>
              <a:t>Образец текста</a:t>
            </a:r>
          </a:p>
        </p:txBody>
      </p:sp>
      <p:sp>
        <p:nvSpPr>
          <p:cNvPr id="5" name="Date Placeholder 4"/>
          <p:cNvSpPr>
            <a:spLocks noGrp="1"/>
          </p:cNvSpPr>
          <p:nvPr>
            <p:ph type="dt" sz="half" idx="10"/>
          </p:nvPr>
        </p:nvSpPr>
        <p:spPr/>
        <p:txBody>
          <a:bodyPr/>
          <a:lstStyle/>
          <a:p>
            <a:fld id="{1AA773E8-8866-4A47-9ACB-DEC3FA1FEC3B}" type="datetimeFigureOut">
              <a:rPr lang="ru-RU" smtClean="0"/>
              <a:t>05.07.2019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AC3AE67-D731-486F-B925-0224FB3AEDDA}" type="slidenum">
              <a:rPr lang="ru-RU" smtClean="0"/>
              <a:t>‹#›</a:t>
            </a:fld>
            <a:endParaRPr lang="ru-RU"/>
          </a:p>
        </p:txBody>
      </p:sp>
    </p:spTree>
    <p:extLst>
      <p:ext uri="{BB962C8B-B14F-4D97-AF65-F5344CB8AC3E}">
        <p14:creationId xmlns:p14="http://schemas.microsoft.com/office/powerpoint/2010/main" val="3906189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986" y="526728"/>
            <a:ext cx="15142191" cy="191224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06986" y="2633633"/>
            <a:ext cx="15142191" cy="627720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06986" y="9169624"/>
            <a:ext cx="3950137" cy="526727"/>
          </a:xfrm>
          <a:prstGeom prst="rect">
            <a:avLst/>
          </a:prstGeom>
        </p:spPr>
        <p:txBody>
          <a:bodyPr vert="horz" lIns="91440" tIns="45720" rIns="91440" bIns="45720" rtlCol="0" anchor="ctr"/>
          <a:lstStyle>
            <a:lvl1pPr algn="l">
              <a:defRPr sz="1728">
                <a:solidFill>
                  <a:schemeClr val="tx1">
                    <a:tint val="75000"/>
                  </a:schemeClr>
                </a:solidFill>
              </a:defRPr>
            </a:lvl1pPr>
          </a:lstStyle>
          <a:p>
            <a:fld id="{1AA773E8-8866-4A47-9ACB-DEC3FA1FEC3B}" type="datetimeFigureOut">
              <a:rPr lang="ru-RU" smtClean="0"/>
              <a:t>05.07.2019</a:t>
            </a:fld>
            <a:endParaRPr lang="ru-RU"/>
          </a:p>
        </p:txBody>
      </p:sp>
      <p:sp>
        <p:nvSpPr>
          <p:cNvPr id="5" name="Footer Placeholder 4"/>
          <p:cNvSpPr>
            <a:spLocks noGrp="1"/>
          </p:cNvSpPr>
          <p:nvPr>
            <p:ph type="ftr" sz="quarter" idx="3"/>
          </p:nvPr>
        </p:nvSpPr>
        <p:spPr>
          <a:xfrm>
            <a:off x="5815479" y="9169624"/>
            <a:ext cx="5925205" cy="526727"/>
          </a:xfrm>
          <a:prstGeom prst="rect">
            <a:avLst/>
          </a:prstGeom>
        </p:spPr>
        <p:txBody>
          <a:bodyPr vert="horz" lIns="91440" tIns="45720" rIns="91440" bIns="45720" rtlCol="0" anchor="ctr"/>
          <a:lstStyle>
            <a:lvl1pPr algn="ctr">
              <a:defRPr sz="1728">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2399040" y="9169624"/>
            <a:ext cx="3950137" cy="526727"/>
          </a:xfrm>
          <a:prstGeom prst="rect">
            <a:avLst/>
          </a:prstGeom>
        </p:spPr>
        <p:txBody>
          <a:bodyPr vert="horz" lIns="91440" tIns="45720" rIns="91440" bIns="45720" rtlCol="0" anchor="ctr"/>
          <a:lstStyle>
            <a:lvl1pPr algn="r">
              <a:defRPr sz="1728">
                <a:solidFill>
                  <a:schemeClr val="tx1">
                    <a:tint val="75000"/>
                  </a:schemeClr>
                </a:solidFill>
              </a:defRPr>
            </a:lvl1pPr>
          </a:lstStyle>
          <a:p>
            <a:fld id="{AAC3AE67-D731-486F-B925-0224FB3AEDDA}" type="slidenum">
              <a:rPr lang="ru-RU" smtClean="0"/>
              <a:t>‹#›</a:t>
            </a:fld>
            <a:endParaRPr lang="ru-RU"/>
          </a:p>
        </p:txBody>
      </p:sp>
    </p:spTree>
    <p:extLst>
      <p:ext uri="{BB962C8B-B14F-4D97-AF65-F5344CB8AC3E}">
        <p14:creationId xmlns:p14="http://schemas.microsoft.com/office/powerpoint/2010/main" val="28127425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16736" rtl="0" eaLnBrk="1" latinLnBrk="0" hangingPunct="1">
        <a:lnSpc>
          <a:spcPct val="90000"/>
        </a:lnSpc>
        <a:spcBef>
          <a:spcPct val="0"/>
        </a:spcBef>
        <a:buNone/>
        <a:defRPr sz="6336" kern="1200">
          <a:solidFill>
            <a:schemeClr val="tx1"/>
          </a:solidFill>
          <a:latin typeface="+mj-lt"/>
          <a:ea typeface="+mj-ea"/>
          <a:cs typeface="+mj-cs"/>
        </a:defRPr>
      </a:lvl1pPr>
    </p:titleStyle>
    <p:bodyStyle>
      <a:lvl1pPr marL="329184" indent="-329184" algn="l" defTabSz="1316736" rtl="0" eaLnBrk="1" latinLnBrk="0" hangingPunct="1">
        <a:lnSpc>
          <a:spcPct val="90000"/>
        </a:lnSpc>
        <a:spcBef>
          <a:spcPts val="1440"/>
        </a:spcBef>
        <a:buFont typeface="Arial" panose="020B0604020202020204" pitchFamily="34" charset="0"/>
        <a:buChar char="•"/>
        <a:defRPr sz="4032" kern="1200">
          <a:solidFill>
            <a:schemeClr val="tx1"/>
          </a:solidFill>
          <a:latin typeface="+mn-lt"/>
          <a:ea typeface="+mn-ea"/>
          <a:cs typeface="+mn-cs"/>
        </a:defRPr>
      </a:lvl1pPr>
      <a:lvl2pPr marL="987552" indent="-329184" algn="l" defTabSz="1316736" rtl="0" eaLnBrk="1" latinLnBrk="0" hangingPunct="1">
        <a:lnSpc>
          <a:spcPct val="90000"/>
        </a:lnSpc>
        <a:spcBef>
          <a:spcPts val="720"/>
        </a:spcBef>
        <a:buFont typeface="Arial" panose="020B0604020202020204" pitchFamily="34" charset="0"/>
        <a:buChar char="•"/>
        <a:defRPr sz="3456" kern="1200">
          <a:solidFill>
            <a:schemeClr val="tx1"/>
          </a:solidFill>
          <a:latin typeface="+mn-lt"/>
          <a:ea typeface="+mn-ea"/>
          <a:cs typeface="+mn-cs"/>
        </a:defRPr>
      </a:lvl2pPr>
      <a:lvl3pPr marL="1645920" indent="-329184" algn="l" defTabSz="1316736" rtl="0" eaLnBrk="1" latinLnBrk="0" hangingPunct="1">
        <a:lnSpc>
          <a:spcPct val="90000"/>
        </a:lnSpc>
        <a:spcBef>
          <a:spcPts val="720"/>
        </a:spcBef>
        <a:buFont typeface="Arial" panose="020B0604020202020204" pitchFamily="34" charset="0"/>
        <a:buChar char="•"/>
        <a:defRPr sz="2880" kern="1200">
          <a:solidFill>
            <a:schemeClr val="tx1"/>
          </a:solidFill>
          <a:latin typeface="+mn-lt"/>
          <a:ea typeface="+mn-ea"/>
          <a:cs typeface="+mn-cs"/>
        </a:defRPr>
      </a:lvl3pPr>
      <a:lvl4pPr marL="2304288"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4pPr>
      <a:lvl5pPr marL="2962656"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5pPr>
      <a:lvl6pPr marL="3621024"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6pPr>
      <a:lvl7pPr marL="4279392"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7pPr>
      <a:lvl8pPr marL="4937760"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8pPr>
      <a:lvl9pPr marL="5596128" indent="-329184" algn="l" defTabSz="1316736" rtl="0" eaLnBrk="1" latinLnBrk="0" hangingPunct="1">
        <a:lnSpc>
          <a:spcPct val="90000"/>
        </a:lnSpc>
        <a:spcBef>
          <a:spcPts val="720"/>
        </a:spcBef>
        <a:buFont typeface="Arial" panose="020B0604020202020204" pitchFamily="34" charset="0"/>
        <a:buChar char="•"/>
        <a:defRPr sz="2592" kern="1200">
          <a:solidFill>
            <a:schemeClr val="tx1"/>
          </a:solidFill>
          <a:latin typeface="+mn-lt"/>
          <a:ea typeface="+mn-ea"/>
          <a:cs typeface="+mn-cs"/>
        </a:defRPr>
      </a:lvl9pPr>
    </p:bodyStyle>
    <p:otherStyle>
      <a:defPPr>
        <a:defRPr lang="en-US"/>
      </a:defPPr>
      <a:lvl1pPr marL="0" algn="l" defTabSz="1316736" rtl="0" eaLnBrk="1" latinLnBrk="0" hangingPunct="1">
        <a:defRPr sz="2592" kern="1200">
          <a:solidFill>
            <a:schemeClr val="tx1"/>
          </a:solidFill>
          <a:latin typeface="+mn-lt"/>
          <a:ea typeface="+mn-ea"/>
          <a:cs typeface="+mn-cs"/>
        </a:defRPr>
      </a:lvl1pPr>
      <a:lvl2pPr marL="658368" algn="l" defTabSz="1316736" rtl="0" eaLnBrk="1" latinLnBrk="0" hangingPunct="1">
        <a:defRPr sz="2592" kern="1200">
          <a:solidFill>
            <a:schemeClr val="tx1"/>
          </a:solidFill>
          <a:latin typeface="+mn-lt"/>
          <a:ea typeface="+mn-ea"/>
          <a:cs typeface="+mn-cs"/>
        </a:defRPr>
      </a:lvl2pPr>
      <a:lvl3pPr marL="1316736" algn="l" defTabSz="1316736" rtl="0" eaLnBrk="1" latinLnBrk="0" hangingPunct="1">
        <a:defRPr sz="2592" kern="1200">
          <a:solidFill>
            <a:schemeClr val="tx1"/>
          </a:solidFill>
          <a:latin typeface="+mn-lt"/>
          <a:ea typeface="+mn-ea"/>
          <a:cs typeface="+mn-cs"/>
        </a:defRPr>
      </a:lvl3pPr>
      <a:lvl4pPr marL="1975104" algn="l" defTabSz="1316736" rtl="0" eaLnBrk="1" latinLnBrk="0" hangingPunct="1">
        <a:defRPr sz="2592" kern="1200">
          <a:solidFill>
            <a:schemeClr val="tx1"/>
          </a:solidFill>
          <a:latin typeface="+mn-lt"/>
          <a:ea typeface="+mn-ea"/>
          <a:cs typeface="+mn-cs"/>
        </a:defRPr>
      </a:lvl4pPr>
      <a:lvl5pPr marL="2633472" algn="l" defTabSz="1316736" rtl="0" eaLnBrk="1" latinLnBrk="0" hangingPunct="1">
        <a:defRPr sz="2592" kern="1200">
          <a:solidFill>
            <a:schemeClr val="tx1"/>
          </a:solidFill>
          <a:latin typeface="+mn-lt"/>
          <a:ea typeface="+mn-ea"/>
          <a:cs typeface="+mn-cs"/>
        </a:defRPr>
      </a:lvl5pPr>
      <a:lvl6pPr marL="3291840" algn="l" defTabSz="1316736" rtl="0" eaLnBrk="1" latinLnBrk="0" hangingPunct="1">
        <a:defRPr sz="2592" kern="1200">
          <a:solidFill>
            <a:schemeClr val="tx1"/>
          </a:solidFill>
          <a:latin typeface="+mn-lt"/>
          <a:ea typeface="+mn-ea"/>
          <a:cs typeface="+mn-cs"/>
        </a:defRPr>
      </a:lvl6pPr>
      <a:lvl7pPr marL="3950208" algn="l" defTabSz="1316736" rtl="0" eaLnBrk="1" latinLnBrk="0" hangingPunct="1">
        <a:defRPr sz="2592" kern="1200">
          <a:solidFill>
            <a:schemeClr val="tx1"/>
          </a:solidFill>
          <a:latin typeface="+mn-lt"/>
          <a:ea typeface="+mn-ea"/>
          <a:cs typeface="+mn-cs"/>
        </a:defRPr>
      </a:lvl7pPr>
      <a:lvl8pPr marL="4608576" algn="l" defTabSz="1316736" rtl="0" eaLnBrk="1" latinLnBrk="0" hangingPunct="1">
        <a:defRPr sz="2592" kern="1200">
          <a:solidFill>
            <a:schemeClr val="tx1"/>
          </a:solidFill>
          <a:latin typeface="+mn-lt"/>
          <a:ea typeface="+mn-ea"/>
          <a:cs typeface="+mn-cs"/>
        </a:defRPr>
      </a:lvl8pPr>
      <a:lvl9pPr marL="5266944" algn="l" defTabSz="1316736" rtl="0" eaLnBrk="1" latinLnBrk="0" hangingPunct="1">
        <a:defRPr sz="25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hyperlink" Target="mailto:gtetrauli@geostat.ge" TargetMode="External"/><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D02EB059-E63C-4646-AB56-69B17486E0D7}"/>
              </a:ext>
            </a:extLst>
          </p:cNvPr>
          <p:cNvPicPr>
            <a:picLocks noChangeAspect="1"/>
          </p:cNvPicPr>
          <p:nvPr/>
        </p:nvPicPr>
        <p:blipFill rotWithShape="1">
          <a:blip r:embed="rId2">
            <a:extLst>
              <a:ext uri="{28A0092B-C50C-407E-A947-70E740481C1C}">
                <a14:useLocalDpi xmlns:a14="http://schemas.microsoft.com/office/drawing/2010/main" val="0"/>
              </a:ext>
            </a:extLst>
          </a:blip>
          <a:srcRect t="26182" b="17809"/>
          <a:stretch/>
        </p:blipFill>
        <p:spPr>
          <a:xfrm>
            <a:off x="0" y="12032"/>
            <a:ext cx="17603994" cy="9893301"/>
          </a:xfrm>
          <a:prstGeom prst="rect">
            <a:avLst/>
          </a:prstGeom>
        </p:spPr>
      </p:pic>
      <p:sp>
        <p:nvSpPr>
          <p:cNvPr id="53" name="Прямоугольник 52">
            <a:extLst>
              <a:ext uri="{FF2B5EF4-FFF2-40B4-BE49-F238E27FC236}">
                <a16:creationId xmlns="" xmlns:a16="http://schemas.microsoft.com/office/drawing/2014/main" id="{7ED1B7DB-16FB-4A4D-86A0-0A4F0DB2E855}"/>
              </a:ext>
            </a:extLst>
          </p:cNvPr>
          <p:cNvSpPr/>
          <p:nvPr/>
        </p:nvSpPr>
        <p:spPr>
          <a:xfrm>
            <a:off x="5815725" y="7577265"/>
            <a:ext cx="5923125" cy="646331"/>
          </a:xfrm>
          <a:prstGeom prst="rect">
            <a:avLst/>
          </a:prstGeom>
        </p:spPr>
        <p:txBody>
          <a:bodyPr wrap="square">
            <a:spAutoFit/>
          </a:bodyPr>
          <a:lstStyle/>
          <a:p>
            <a:pPr algn="ctr">
              <a:spcBef>
                <a:spcPct val="20000"/>
              </a:spcBef>
            </a:pPr>
            <a:r>
              <a:rPr lang="en-US" altLang="ru-RU" sz="3600" b="1" dirty="0">
                <a:solidFill>
                  <a:srgbClr val="0080BE"/>
                </a:solidFill>
                <a:latin typeface="BPG Nino Mtavruli" panose="02000506000000020004" pitchFamily="2" charset="0"/>
                <a:cs typeface="Times New Roman" panose="02020603050405020304" pitchFamily="18" charset="0"/>
              </a:rPr>
              <a:t>Giorgi Tetrauli</a:t>
            </a:r>
          </a:p>
        </p:txBody>
      </p:sp>
      <p:sp>
        <p:nvSpPr>
          <p:cNvPr id="54" name="Прямоугольник 53">
            <a:extLst>
              <a:ext uri="{FF2B5EF4-FFF2-40B4-BE49-F238E27FC236}">
                <a16:creationId xmlns="" xmlns:a16="http://schemas.microsoft.com/office/drawing/2014/main" id="{A79374D1-7F82-449F-B80C-E6B94F011317}"/>
              </a:ext>
            </a:extLst>
          </p:cNvPr>
          <p:cNvSpPr/>
          <p:nvPr/>
        </p:nvSpPr>
        <p:spPr>
          <a:xfrm>
            <a:off x="5815724" y="8484121"/>
            <a:ext cx="5923125" cy="1107996"/>
          </a:xfrm>
          <a:prstGeom prst="rect">
            <a:avLst/>
          </a:prstGeom>
        </p:spPr>
        <p:txBody>
          <a:bodyPr wrap="square">
            <a:spAutoFit/>
          </a:bodyPr>
          <a:lstStyle/>
          <a:p>
            <a:pPr algn="ctr">
              <a:spcBef>
                <a:spcPct val="20000"/>
              </a:spcBef>
            </a:pPr>
            <a:r>
              <a:rPr lang="en-US" altLang="ru-RU" sz="3000" spc="100" dirty="0">
                <a:solidFill>
                  <a:srgbClr val="0080BD"/>
                </a:solidFill>
                <a:latin typeface="BPG Nino Mtavruli" panose="02000506000000020004" pitchFamily="2" charset="0"/>
              </a:rPr>
              <a:t>Head of Price </a:t>
            </a:r>
            <a:r>
              <a:rPr lang="en-US" altLang="ru-RU" sz="3000" spc="100">
                <a:solidFill>
                  <a:srgbClr val="0080BD"/>
                </a:solidFill>
                <a:latin typeface="BPG Nino Mtavruli" panose="02000506000000020004" pitchFamily="2" charset="0"/>
              </a:rPr>
              <a:t>Statistics Department</a:t>
            </a:r>
            <a:endParaRPr lang="en-US" altLang="ru-RU" sz="3000" spc="100" dirty="0">
              <a:solidFill>
                <a:srgbClr val="0080BD"/>
              </a:solidFill>
              <a:latin typeface="BPG Nino Mtavruli" panose="02000506000000020004" pitchFamily="2" charset="0"/>
            </a:endParaRPr>
          </a:p>
          <a:p>
            <a:pPr algn="ctr">
              <a:spcBef>
                <a:spcPct val="20000"/>
              </a:spcBef>
            </a:pPr>
            <a:r>
              <a:rPr lang="en-US" altLang="ru-RU" sz="3000" spc="100" dirty="0">
                <a:solidFill>
                  <a:srgbClr val="0080BD"/>
                </a:solidFill>
                <a:latin typeface="BPG Nino Mtavruli" panose="02000506000000020004" pitchFamily="2" charset="0"/>
              </a:rPr>
              <a:t>National Statistics Office of Georgia</a:t>
            </a:r>
          </a:p>
        </p:txBody>
      </p:sp>
      <p:sp>
        <p:nvSpPr>
          <p:cNvPr id="12" name="Прямоугольник 11">
            <a:extLst>
              <a:ext uri="{FF2B5EF4-FFF2-40B4-BE49-F238E27FC236}">
                <a16:creationId xmlns="" xmlns:a16="http://schemas.microsoft.com/office/drawing/2014/main" id="{F81140C9-7888-40AD-8ABA-A5CFFFD701AE}"/>
              </a:ext>
            </a:extLst>
          </p:cNvPr>
          <p:cNvSpPr/>
          <p:nvPr/>
        </p:nvSpPr>
        <p:spPr>
          <a:xfrm>
            <a:off x="0" y="8484121"/>
            <a:ext cx="361950" cy="1016000"/>
          </a:xfrm>
          <a:prstGeom prst="rect">
            <a:avLst/>
          </a:prstGeom>
          <a:solidFill>
            <a:srgbClr val="008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E6E6E6"/>
              </a:solidFill>
            </a:endParaRPr>
          </a:p>
        </p:txBody>
      </p:sp>
      <p:sp>
        <p:nvSpPr>
          <p:cNvPr id="2" name="Прямоугольник 1"/>
          <p:cNvSpPr/>
          <p:nvPr/>
        </p:nvSpPr>
        <p:spPr>
          <a:xfrm>
            <a:off x="1257300" y="1693315"/>
            <a:ext cx="15076118" cy="954107"/>
          </a:xfrm>
          <a:prstGeom prst="rect">
            <a:avLst/>
          </a:prstGeom>
        </p:spPr>
        <p:txBody>
          <a:bodyPr wrap="square">
            <a:spAutoFit/>
          </a:bodyPr>
          <a:lstStyle/>
          <a:p>
            <a:pPr algn="ctr"/>
            <a:r>
              <a:rPr lang="en-US" sz="2800" dirty="0" smtClean="0"/>
              <a:t> </a:t>
            </a:r>
            <a:r>
              <a:rPr lang="en-US" sz="2800" b="1" dirty="0"/>
              <a:t>Workshop on Consumer Price Indices for Countries of East Europe</a:t>
            </a:r>
            <a:r>
              <a:rPr lang="en-US" sz="2800" b="1" dirty="0" smtClean="0"/>
              <a:t>, Caucasus </a:t>
            </a:r>
            <a:r>
              <a:rPr lang="en-US" sz="2800" b="1" dirty="0"/>
              <a:t>and Central Asia </a:t>
            </a:r>
            <a:endParaRPr lang="en-US" sz="2800" b="1" dirty="0" smtClean="0"/>
          </a:p>
          <a:p>
            <a:pPr algn="ctr"/>
            <a:r>
              <a:rPr lang="nb-NO" sz="2800" b="1" dirty="0" smtClean="0"/>
              <a:t>11 </a:t>
            </a:r>
            <a:r>
              <a:rPr lang="nb-NO" sz="2800" b="1" dirty="0"/>
              <a:t>– 13 September 2019, Minsk, Belarus </a:t>
            </a:r>
            <a:endParaRPr lang="ka-GE" sz="2800" spc="100" dirty="0">
              <a:solidFill>
                <a:srgbClr val="0080BD"/>
              </a:solidFill>
              <a:latin typeface="BPG Nino Mtavruli" panose="02000506000000020004" pitchFamily="2" charset="0"/>
            </a:endParaRPr>
          </a:p>
        </p:txBody>
      </p:sp>
      <p:cxnSp>
        <p:nvCxnSpPr>
          <p:cNvPr id="16" name="Прямая соединительная линия 15"/>
          <p:cNvCxnSpPr/>
          <p:nvPr/>
        </p:nvCxnSpPr>
        <p:spPr>
          <a:xfrm>
            <a:off x="13535525" y="3670805"/>
            <a:ext cx="1708029"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3" name="Скругленный прямоугольник 2"/>
          <p:cNvSpPr/>
          <p:nvPr/>
        </p:nvSpPr>
        <p:spPr>
          <a:xfrm>
            <a:off x="4114800" y="2815389"/>
            <a:ext cx="9420725" cy="1681059"/>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113420" y="2871088"/>
            <a:ext cx="7327233" cy="1569660"/>
          </a:xfrm>
          <a:prstGeom prst="rect">
            <a:avLst/>
          </a:prstGeom>
        </p:spPr>
        <p:txBody>
          <a:bodyPr wrap="square">
            <a:spAutoFit/>
          </a:bodyPr>
          <a:lstStyle/>
          <a:p>
            <a:pPr algn="ctr">
              <a:defRPr/>
            </a:pPr>
            <a:r>
              <a:rPr lang="en-US" sz="4800" b="1" spc="100" dirty="0">
                <a:solidFill>
                  <a:srgbClr val="0080BD"/>
                </a:solidFill>
                <a:latin typeface="BPG Nino Mtavruli" panose="02000506000000020004" pitchFamily="2" charset="0"/>
              </a:rPr>
              <a:t>Package holidays in the CPI of Georgia</a:t>
            </a:r>
          </a:p>
        </p:txBody>
      </p:sp>
      <p:cxnSp>
        <p:nvCxnSpPr>
          <p:cNvPr id="17" name="Прямая соединительная линия 16"/>
          <p:cNvCxnSpPr/>
          <p:nvPr/>
        </p:nvCxnSpPr>
        <p:spPr>
          <a:xfrm>
            <a:off x="2406771" y="3655918"/>
            <a:ext cx="1708029"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9" name="Прямоугольник 18">
            <a:extLst>
              <a:ext uri="{FF2B5EF4-FFF2-40B4-BE49-F238E27FC236}">
                <a16:creationId xmlns="" xmlns:a16="http://schemas.microsoft.com/office/drawing/2014/main" id="{F81140C9-7888-40AD-8ABA-A5CFFFD701AE}"/>
              </a:ext>
            </a:extLst>
          </p:cNvPr>
          <p:cNvSpPr/>
          <p:nvPr/>
        </p:nvSpPr>
        <p:spPr>
          <a:xfrm>
            <a:off x="17211673" y="8484121"/>
            <a:ext cx="361950" cy="1016000"/>
          </a:xfrm>
          <a:prstGeom prst="rect">
            <a:avLst/>
          </a:prstGeom>
          <a:solidFill>
            <a:srgbClr val="008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srgbClr val="E6E6E6"/>
              </a:solidFill>
            </a:endParaRPr>
          </a:p>
        </p:txBody>
      </p:sp>
      <p:cxnSp>
        <p:nvCxnSpPr>
          <p:cNvPr id="20" name="Прямая соединительная линия 19"/>
          <p:cNvCxnSpPr/>
          <p:nvPr/>
        </p:nvCxnSpPr>
        <p:spPr>
          <a:xfrm>
            <a:off x="7457725" y="8328960"/>
            <a:ext cx="26483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Группа 14">
            <a:extLst>
              <a:ext uri="{FF2B5EF4-FFF2-40B4-BE49-F238E27FC236}">
                <a16:creationId xmlns="" xmlns:a16="http://schemas.microsoft.com/office/drawing/2014/main" id="{8A6187C7-A8BF-4B47-BA1A-E8C2E2FE2549}"/>
              </a:ext>
            </a:extLst>
          </p:cNvPr>
          <p:cNvGrpSpPr/>
          <p:nvPr/>
        </p:nvGrpSpPr>
        <p:grpSpPr>
          <a:xfrm>
            <a:off x="1257300" y="4884277"/>
            <a:ext cx="15066594" cy="2204120"/>
            <a:chOff x="1257300" y="4884277"/>
            <a:chExt cx="15066594" cy="2204120"/>
          </a:xfrm>
        </p:grpSpPr>
        <p:pic>
          <p:nvPicPr>
            <p:cNvPr id="5" name="Рисунок 4">
              <a:extLst>
                <a:ext uri="{FF2B5EF4-FFF2-40B4-BE49-F238E27FC236}">
                  <a16:creationId xmlns="" xmlns:a16="http://schemas.microsoft.com/office/drawing/2014/main" id="{9283170F-9740-4002-B3E4-AE5A9BAC4687}"/>
                </a:ext>
              </a:extLst>
            </p:cNvPr>
            <p:cNvPicPr>
              <a:picLocks noChangeAspect="1"/>
            </p:cNvPicPr>
            <p:nvPr/>
          </p:nvPicPr>
          <p:blipFill rotWithShape="1">
            <a:blip r:embed="rId3"/>
            <a:srcRect l="3837" t="35131" r="9891" b="25362"/>
            <a:stretch/>
          </p:blipFill>
          <p:spPr>
            <a:xfrm>
              <a:off x="4547718" y="4896979"/>
              <a:ext cx="8485758" cy="2185804"/>
            </a:xfrm>
            <a:prstGeom prst="rect">
              <a:avLst/>
            </a:prstGeom>
          </p:spPr>
        </p:pic>
        <p:pic>
          <p:nvPicPr>
            <p:cNvPr id="8" name="Рисунок 7">
              <a:extLst>
                <a:ext uri="{FF2B5EF4-FFF2-40B4-BE49-F238E27FC236}">
                  <a16:creationId xmlns="" xmlns:a16="http://schemas.microsoft.com/office/drawing/2014/main" id="{7BF5E283-9813-4FBD-98C2-4CD82264B7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6826" y="4896979"/>
              <a:ext cx="3275731" cy="2185804"/>
            </a:xfrm>
            <a:prstGeom prst="rect">
              <a:avLst/>
            </a:prstGeom>
          </p:spPr>
        </p:pic>
        <p:pic>
          <p:nvPicPr>
            <p:cNvPr id="10" name="Рисунок 9">
              <a:extLst>
                <a:ext uri="{FF2B5EF4-FFF2-40B4-BE49-F238E27FC236}">
                  <a16:creationId xmlns="" xmlns:a16="http://schemas.microsoft.com/office/drawing/2014/main" id="{8514CD5D-520E-4B8B-85CC-21BF5C2D81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33476" y="4896978"/>
              <a:ext cx="3290418" cy="2191419"/>
            </a:xfrm>
            <a:prstGeom prst="rect">
              <a:avLst/>
            </a:prstGeom>
          </p:spPr>
        </p:pic>
        <p:sp>
          <p:nvSpPr>
            <p:cNvPr id="11" name="Прямоугольник 10">
              <a:extLst>
                <a:ext uri="{FF2B5EF4-FFF2-40B4-BE49-F238E27FC236}">
                  <a16:creationId xmlns="" xmlns:a16="http://schemas.microsoft.com/office/drawing/2014/main" id="{1F9E8F50-2225-4F94-8DF9-648AA0692E52}"/>
                </a:ext>
              </a:extLst>
            </p:cNvPr>
            <p:cNvSpPr/>
            <p:nvPr/>
          </p:nvSpPr>
          <p:spPr>
            <a:xfrm>
              <a:off x="1257300" y="4884277"/>
              <a:ext cx="15066593" cy="49567"/>
            </a:xfrm>
            <a:prstGeom prst="rect">
              <a:avLst/>
            </a:prstGeom>
            <a:solidFill>
              <a:srgbClr val="0080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E6E6E6"/>
                </a:solidFill>
              </a:endParaRPr>
            </a:p>
          </p:txBody>
        </p:sp>
      </p:grpSp>
      <p:sp>
        <p:nvSpPr>
          <p:cNvPr id="13" name="Прямоугольник 12">
            <a:extLst>
              <a:ext uri="{FF2B5EF4-FFF2-40B4-BE49-F238E27FC236}">
                <a16:creationId xmlns="" xmlns:a16="http://schemas.microsoft.com/office/drawing/2014/main" id="{6B8B14DA-DFA5-4BC2-8528-59D38F712ED9}"/>
              </a:ext>
            </a:extLst>
          </p:cNvPr>
          <p:cNvSpPr/>
          <p:nvPr/>
        </p:nvSpPr>
        <p:spPr>
          <a:xfrm>
            <a:off x="1262749" y="4928945"/>
            <a:ext cx="3275731" cy="2153838"/>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Прямоугольник 28">
            <a:extLst>
              <a:ext uri="{FF2B5EF4-FFF2-40B4-BE49-F238E27FC236}">
                <a16:creationId xmlns="" xmlns:a16="http://schemas.microsoft.com/office/drawing/2014/main" id="{FAF07EC3-7963-4FF3-8A17-8BC9577621E6}"/>
              </a:ext>
            </a:extLst>
          </p:cNvPr>
          <p:cNvSpPr/>
          <p:nvPr/>
        </p:nvSpPr>
        <p:spPr>
          <a:xfrm>
            <a:off x="13036651" y="4935295"/>
            <a:ext cx="3296768" cy="2153838"/>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7" name="Рисунок 6">
            <a:extLst>
              <a:ext uri="{FF2B5EF4-FFF2-40B4-BE49-F238E27FC236}">
                <a16:creationId xmlns="" xmlns:a16="http://schemas.microsoft.com/office/drawing/2014/main" id="{32F845AD-7F8D-4BBD-835F-21DCC7EA655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840453" y="243883"/>
            <a:ext cx="1600200" cy="1033837"/>
          </a:xfrm>
          <a:prstGeom prst="rect">
            <a:avLst/>
          </a:prstGeom>
        </p:spPr>
      </p:pic>
      <p:pic>
        <p:nvPicPr>
          <p:cNvPr id="1027" name="Picture 3" descr="C:\Users\gtetrauli\Desktop\UNECE Logo Landscape-blue-no background-vect.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14800" y="249534"/>
            <a:ext cx="3260082" cy="99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694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a:extLst>
              <a:ext uri="{FF2B5EF4-FFF2-40B4-BE49-F238E27FC236}">
                <a16:creationId xmlns="" xmlns:a16="http://schemas.microsoft.com/office/drawing/2014/main" id="{BC70352C-8995-4CE3-B9C3-5CF36E202550}"/>
              </a:ext>
            </a:extLst>
          </p:cNvPr>
          <p:cNvSpPr>
            <a:spLocks/>
          </p:cNvSpPr>
          <p:nvPr/>
        </p:nvSpPr>
        <p:spPr bwMode="auto">
          <a:xfrm>
            <a:off x="1" y="1247776"/>
            <a:ext cx="17554575" cy="927100"/>
          </a:xfrm>
          <a:custGeom>
            <a:avLst/>
            <a:gdLst>
              <a:gd name="T0" fmla="*/ 7680 w 7680"/>
              <a:gd name="T1" fmla="*/ 295 h 404"/>
              <a:gd name="T2" fmla="*/ 7680 w 7680"/>
              <a:gd name="T3" fmla="*/ 0 h 404"/>
              <a:gd name="T4" fmla="*/ 0 w 7680"/>
              <a:gd name="T5" fmla="*/ 0 h 404"/>
              <a:gd name="T6" fmla="*/ 0 w 7680"/>
              <a:gd name="T7" fmla="*/ 295 h 404"/>
              <a:gd name="T8" fmla="*/ 3708 w 7680"/>
              <a:gd name="T9" fmla="*/ 404 h 404"/>
              <a:gd name="T10" fmla="*/ 3756 w 7680"/>
              <a:gd name="T11" fmla="*/ 255 h 404"/>
              <a:gd name="T12" fmla="*/ 3972 w 7680"/>
              <a:gd name="T13" fmla="*/ 404 h 404"/>
              <a:gd name="T14" fmla="*/ 7680 w 7680"/>
              <a:gd name="T15" fmla="*/ 295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22">
            <a:extLst>
              <a:ext uri="{FF2B5EF4-FFF2-40B4-BE49-F238E27FC236}">
                <a16:creationId xmlns="" xmlns:a16="http://schemas.microsoft.com/office/drawing/2014/main" id="{58535D2D-A068-47A4-8A8E-C8B5975B6825}"/>
              </a:ext>
            </a:extLst>
          </p:cNvPr>
          <p:cNvSpPr>
            <a:spLocks/>
          </p:cNvSpPr>
          <p:nvPr/>
        </p:nvSpPr>
        <p:spPr bwMode="auto">
          <a:xfrm>
            <a:off x="1" y="300038"/>
            <a:ext cx="17554575" cy="1876425"/>
          </a:xfrm>
          <a:custGeom>
            <a:avLst/>
            <a:gdLst>
              <a:gd name="T0" fmla="*/ 7680 w 7680"/>
              <a:gd name="T1" fmla="*/ 522 h 818"/>
              <a:gd name="T2" fmla="*/ 7680 w 7680"/>
              <a:gd name="T3" fmla="*/ 0 h 818"/>
              <a:gd name="T4" fmla="*/ 0 w 7680"/>
              <a:gd name="T5" fmla="*/ 0 h 818"/>
              <a:gd name="T6" fmla="*/ 0 w 7680"/>
              <a:gd name="T7" fmla="*/ 522 h 818"/>
              <a:gd name="T8" fmla="*/ 3708 w 7680"/>
              <a:gd name="T9" fmla="*/ 818 h 818"/>
              <a:gd name="T10" fmla="*/ 3832 w 7680"/>
              <a:gd name="T11" fmla="*/ 564 h 818"/>
              <a:gd name="T12" fmla="*/ 3977 w 7680"/>
              <a:gd name="T13" fmla="*/ 818 h 818"/>
              <a:gd name="T14" fmla="*/ 7680 w 7680"/>
              <a:gd name="T15" fmla="*/ 522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40" name="Рисунок 39">
            <a:extLst>
              <a:ext uri="{FF2B5EF4-FFF2-40B4-BE49-F238E27FC236}">
                <a16:creationId xmlns="" xmlns:a16="http://schemas.microsoft.com/office/drawing/2014/main" id="{2E02C2F6-25B2-442F-9500-1E2738FF458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8574" y="0"/>
            <a:ext cx="17621249" cy="2199077"/>
          </a:xfrm>
          <a:prstGeom prst="rect">
            <a:avLst/>
          </a:prstGeom>
        </p:spPr>
      </p:pic>
      <p:sp>
        <p:nvSpPr>
          <p:cNvPr id="13" name="Прямоугольник 12">
            <a:extLst>
              <a:ext uri="{FF2B5EF4-FFF2-40B4-BE49-F238E27FC236}">
                <a16:creationId xmlns="" xmlns:a16="http://schemas.microsoft.com/office/drawing/2014/main" id="{7EDF2B9F-7D72-4826-BCE8-C292EC1A2434}"/>
              </a:ext>
            </a:extLst>
          </p:cNvPr>
          <p:cNvSpPr/>
          <p:nvPr/>
        </p:nvSpPr>
        <p:spPr>
          <a:xfrm>
            <a:off x="1479884" y="447654"/>
            <a:ext cx="14305548" cy="707886"/>
          </a:xfrm>
          <a:prstGeom prst="rect">
            <a:avLst/>
          </a:prstGeom>
        </p:spPr>
        <p:txBody>
          <a:bodyPr wrap="square">
            <a:spAutoFit/>
          </a:bodyPr>
          <a:lstStyle/>
          <a:p>
            <a:pPr algn="ctr">
              <a:spcBef>
                <a:spcPct val="50000"/>
              </a:spcBef>
              <a:defRPr/>
            </a:pPr>
            <a:r>
              <a:rPr lang="en-US" altLang="en-US" sz="4000" b="1" spc="200" dirty="0" smtClean="0">
                <a:solidFill>
                  <a:schemeClr val="bg1"/>
                </a:solidFill>
                <a:latin typeface="BPG Nino Mtavruli" panose="02000506000000020004" pitchFamily="2" charset="0"/>
                <a:cs typeface="Times New Roman" panose="02020603050405020304" pitchFamily="18" charset="0"/>
              </a:rPr>
              <a:t>Package holidays in the CPI of Georgia – international trips</a:t>
            </a:r>
            <a:endParaRPr lang="en-US" altLang="en-US" sz="4000" b="1" spc="200" dirty="0">
              <a:solidFill>
                <a:schemeClr val="bg1"/>
              </a:solidFill>
              <a:latin typeface="BPG Nino Mtavruli" panose="02000506000000020004" pitchFamily="2" charset="0"/>
              <a:cs typeface="Times New Roman" panose="02020603050405020304" pitchFamily="18" charset="0"/>
            </a:endParaRPr>
          </a:p>
        </p:txBody>
      </p:sp>
      <p:grpSp>
        <p:nvGrpSpPr>
          <p:cNvPr id="7" name="Группа 6">
            <a:extLst>
              <a:ext uri="{FF2B5EF4-FFF2-40B4-BE49-F238E27FC236}">
                <a16:creationId xmlns="" xmlns:a16="http://schemas.microsoft.com/office/drawing/2014/main" id="{399F3F94-2ECF-428C-8CAE-B74CF7386FBD}"/>
              </a:ext>
            </a:extLst>
          </p:cNvPr>
          <p:cNvGrpSpPr/>
          <p:nvPr/>
        </p:nvGrpSpPr>
        <p:grpSpPr>
          <a:xfrm>
            <a:off x="0" y="1118588"/>
            <a:ext cx="17556163" cy="1585314"/>
            <a:chOff x="0" y="1118588"/>
            <a:chExt cx="17556163" cy="1585314"/>
          </a:xfrm>
        </p:grpSpPr>
        <p:pic>
          <p:nvPicPr>
            <p:cNvPr id="41" name="Рисунок 40">
              <a:extLst>
                <a:ext uri="{FF2B5EF4-FFF2-40B4-BE49-F238E27FC236}">
                  <a16:creationId xmlns="" xmlns:a16="http://schemas.microsoft.com/office/drawing/2014/main" id="{9D7F3FD3-50DA-4EDE-8A34-5CDC5371236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1118588"/>
              <a:ext cx="17556163" cy="1435582"/>
            </a:xfrm>
            <a:prstGeom prst="rect">
              <a:avLst/>
            </a:prstGeom>
          </p:spPr>
        </p:pic>
        <p:grpSp>
          <p:nvGrpSpPr>
            <p:cNvPr id="6" name="Группа 5">
              <a:extLst>
                <a:ext uri="{FF2B5EF4-FFF2-40B4-BE49-F238E27FC236}">
                  <a16:creationId xmlns="" xmlns:a16="http://schemas.microsoft.com/office/drawing/2014/main" id="{0DC75D09-3664-4B0F-96EF-C093D7E11A51}"/>
                </a:ext>
              </a:extLst>
            </p:cNvPr>
            <p:cNvGrpSpPr/>
            <p:nvPr/>
          </p:nvGrpSpPr>
          <p:grpSpPr>
            <a:xfrm>
              <a:off x="8013700" y="1694252"/>
              <a:ext cx="1555750" cy="1009650"/>
              <a:chOff x="8013700" y="1694252"/>
              <a:chExt cx="1555750" cy="1009650"/>
            </a:xfrm>
          </p:grpSpPr>
          <p:sp>
            <p:nvSpPr>
              <p:cNvPr id="5" name="Прямоугольник 4">
                <a:extLst>
                  <a:ext uri="{FF2B5EF4-FFF2-40B4-BE49-F238E27FC236}">
                    <a16:creationId xmlns="" xmlns:a16="http://schemas.microsoft.com/office/drawing/2014/main" id="{251D49A6-2B0D-4594-B56D-FD0704634947}"/>
                  </a:ext>
                </a:extLst>
              </p:cNvPr>
              <p:cNvSpPr/>
              <p:nvPr/>
            </p:nvSpPr>
            <p:spPr>
              <a:xfrm>
                <a:off x="8013700" y="1694252"/>
                <a:ext cx="155575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 xmlns:a16="http://schemas.microsoft.com/office/drawing/2014/main" id="{3DF3E48A-B68B-4DB7-A5BF-4F50A4558A8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163720" y="1733490"/>
                <a:ext cx="1221580" cy="787748"/>
              </a:xfrm>
              <a:prstGeom prst="rect">
                <a:avLst/>
              </a:prstGeom>
            </p:spPr>
          </p:pic>
        </p:grpSp>
      </p:grpSp>
      <p:sp>
        <p:nvSpPr>
          <p:cNvPr id="12" name="Прямоугольник 10">
            <a:extLst>
              <a:ext uri="{FF2B5EF4-FFF2-40B4-BE49-F238E27FC236}">
                <a16:creationId xmlns="" xmlns:a16="http://schemas.microsoft.com/office/drawing/2014/main" id="{5F1DD78C-6911-417B-8862-6C217A7DA986}"/>
              </a:ext>
            </a:extLst>
          </p:cNvPr>
          <p:cNvSpPr/>
          <p:nvPr/>
        </p:nvSpPr>
        <p:spPr>
          <a:xfrm>
            <a:off x="558827" y="3088578"/>
            <a:ext cx="10405413" cy="523220"/>
          </a:xfrm>
          <a:prstGeom prst="rect">
            <a:avLst/>
          </a:prstGeom>
        </p:spPr>
        <p:txBody>
          <a:bodyPr wrap="none">
            <a:spAutoFit/>
          </a:bodyPr>
          <a:lstStyle/>
          <a:p>
            <a:pPr>
              <a:defRPr/>
            </a:pPr>
            <a:r>
              <a:rPr lang="en-US" sz="2800" b="1" spc="100" dirty="0" smtClean="0">
                <a:solidFill>
                  <a:srgbClr val="0080BD"/>
                </a:solidFill>
                <a:latin typeface="BPG Nino Mtavruli" panose="02000506000000020004" pitchFamily="2" charset="0"/>
              </a:rPr>
              <a:t>Main principles of price collection for package holidays at </a:t>
            </a:r>
            <a:r>
              <a:rPr lang="en-US" sz="2800" b="1" spc="100" dirty="0" err="1" smtClean="0">
                <a:solidFill>
                  <a:srgbClr val="0080BD"/>
                </a:solidFill>
                <a:latin typeface="BPG Nino Mtavruli" panose="02000506000000020004" pitchFamily="2" charset="0"/>
              </a:rPr>
              <a:t>Geostat</a:t>
            </a:r>
            <a:r>
              <a:rPr lang="en-US" sz="2800" b="1" spc="100" dirty="0" smtClean="0">
                <a:solidFill>
                  <a:srgbClr val="0080BD"/>
                </a:solidFill>
                <a:latin typeface="BPG Nino Mtavruli" panose="02000506000000020004" pitchFamily="2" charset="0"/>
              </a:rPr>
              <a:t>:</a:t>
            </a:r>
            <a:endParaRPr lang="ka-GE" sz="2800" b="1" spc="100" dirty="0">
              <a:solidFill>
                <a:srgbClr val="0080BD"/>
              </a:solidFill>
              <a:latin typeface="BPG Nino Mtavruli" panose="02000506000000020004" pitchFamily="2" charset="0"/>
            </a:endParaRPr>
          </a:p>
        </p:txBody>
      </p:sp>
      <p:sp>
        <p:nvSpPr>
          <p:cNvPr id="2" name="Rectangle 1">
            <a:extLst>
              <a:ext uri="{FF2B5EF4-FFF2-40B4-BE49-F238E27FC236}">
                <a16:creationId xmlns="" xmlns:a16="http://schemas.microsoft.com/office/drawing/2014/main" id="{7546F901-688B-425C-AC0A-6D01A44F5585}"/>
              </a:ext>
            </a:extLst>
          </p:cNvPr>
          <p:cNvSpPr/>
          <p:nvPr/>
        </p:nvSpPr>
        <p:spPr>
          <a:xfrm>
            <a:off x="558827" y="4327121"/>
            <a:ext cx="13526531" cy="769441"/>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endParaRPr lang="en-US" sz="4400" dirty="0">
              <a:solidFill>
                <a:srgbClr val="FF0000"/>
              </a:solidFill>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 xmlns:a16="http://schemas.microsoft.com/office/drawing/2014/main" id="{6D50EDDD-F8B8-4971-B955-A391479519BA}"/>
              </a:ext>
            </a:extLst>
          </p:cNvPr>
          <p:cNvSpPr/>
          <p:nvPr/>
        </p:nvSpPr>
        <p:spPr>
          <a:xfrm>
            <a:off x="671384" y="3909566"/>
            <a:ext cx="15231763" cy="5324535"/>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r>
              <a:rPr lang="en-US" sz="2800" dirty="0" smtClean="0">
                <a:latin typeface="Calibri" panose="020F0502020204030204" pitchFamily="34" charset="0"/>
                <a:ea typeface="Times New Roman" panose="02020603050405020304" pitchFamily="18" charset="0"/>
                <a:cs typeface="Times New Roman" panose="02020603050405020304" pitchFamily="18" charset="0"/>
              </a:rPr>
              <a:t>Prices are collected at 10 largest tourist agencies, on pre-defined tourist trips (packages);</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en-US" sz="2800" dirty="0" smtClean="0">
                <a:latin typeface="Calibri" panose="020F0502020204030204" pitchFamily="34" charset="0"/>
                <a:ea typeface="Times New Roman" panose="02020603050405020304" pitchFamily="18" charset="0"/>
                <a:cs typeface="Times New Roman" panose="02020603050405020304" pitchFamily="18" charset="0"/>
              </a:rPr>
              <a:t>Characteristics of packages are strictly followed. These include the type of an air ticket, quality of an accommodation, duration of stay, guide service, etc.;</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r>
              <a:rPr lang="en-US" sz="2800" dirty="0" smtClean="0">
                <a:latin typeface="Calibri" panose="020F0502020204030204" pitchFamily="34" charset="0"/>
                <a:ea typeface="Times New Roman" panose="02020603050405020304" pitchFamily="18" charset="0"/>
                <a:cs typeface="Times New Roman" panose="02020603050405020304" pitchFamily="18" charset="0"/>
              </a:rPr>
              <a:t>Up </a:t>
            </a:r>
            <a:r>
              <a:rPr lang="en-US" sz="2800" dirty="0">
                <a:latin typeface="Calibri" panose="020F0502020204030204" pitchFamily="34" charset="0"/>
                <a:ea typeface="Times New Roman" panose="02020603050405020304" pitchFamily="18" charset="0"/>
                <a:cs typeface="Times New Roman" panose="02020603050405020304" pitchFamily="18" charset="0"/>
              </a:rPr>
              <a:t>to </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15 most demanded destinations are selected based on the information of the surveyed tourist agencies. Strictly seasonal packages are excluded from the sample;</a:t>
            </a:r>
          </a:p>
          <a:p>
            <a:pPr marL="285750" indent="-285750" algn="just">
              <a:spcBef>
                <a:spcPts val="600"/>
              </a:spcBef>
              <a:spcAft>
                <a:spcPts val="600"/>
              </a:spcAft>
              <a:buFont typeface="Arial" panose="020B0604020202020204" pitchFamily="34" charset="0"/>
              <a:buChar char="•"/>
            </a:pPr>
            <a:r>
              <a:rPr lang="en-US" sz="2800" dirty="0" smtClean="0">
                <a:latin typeface="Calibri" panose="020F0502020204030204" pitchFamily="34" charset="0"/>
                <a:ea typeface="Times New Roman" panose="02020603050405020304" pitchFamily="18" charset="0"/>
                <a:cs typeface="Times New Roman" panose="02020603050405020304" pitchFamily="18" charset="0"/>
              </a:rPr>
              <a:t>Prices are collected 3 times during the month (on 10</a:t>
            </a:r>
            <a:r>
              <a:rPr lang="en-US" sz="2800" baseline="30000" dirty="0" smtClean="0">
                <a:latin typeface="Calibri" panose="020F0502020204030204" pitchFamily="34" charset="0"/>
                <a:ea typeface="Times New Roman" panose="02020603050405020304" pitchFamily="18" charset="0"/>
                <a:cs typeface="Times New Roman" panose="02020603050405020304" pitchFamily="18" charset="0"/>
              </a:rPr>
              <a:t>th</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15</a:t>
            </a:r>
            <a:r>
              <a:rPr lang="en-US" sz="2800" baseline="30000" dirty="0" smtClean="0">
                <a:latin typeface="Calibri" panose="020F0502020204030204" pitchFamily="34" charset="0"/>
                <a:ea typeface="Times New Roman" panose="02020603050405020304" pitchFamily="18" charset="0"/>
                <a:cs typeface="Times New Roman" panose="02020603050405020304" pitchFamily="18" charset="0"/>
              </a:rPr>
              <a:t>th</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and 20</a:t>
            </a:r>
            <a:r>
              <a:rPr lang="en-US" sz="2800" baseline="30000" dirty="0" smtClean="0">
                <a:latin typeface="Calibri" panose="020F0502020204030204" pitchFamily="34" charset="0"/>
                <a:ea typeface="Times New Roman" panose="02020603050405020304" pitchFamily="18" charset="0"/>
                <a:cs typeface="Times New Roman" panose="02020603050405020304" pitchFamily="18" charset="0"/>
              </a:rPr>
              <a:t>th</a:t>
            </a:r>
            <a:r>
              <a:rPr lang="en-US" sz="2800" dirty="0" smtClean="0">
                <a:latin typeface="Calibri" panose="020F0502020204030204" pitchFamily="34" charset="0"/>
                <a:ea typeface="Times New Roman" panose="02020603050405020304" pitchFamily="18" charset="0"/>
                <a:cs typeface="Times New Roman" panose="02020603050405020304" pitchFamily="18" charset="0"/>
              </a:rPr>
              <a:t>);</a:t>
            </a:r>
          </a:p>
          <a:p>
            <a:pPr marL="285750" indent="-285750" algn="just">
              <a:spcBef>
                <a:spcPts val="600"/>
              </a:spcBef>
              <a:spcAft>
                <a:spcPts val="600"/>
              </a:spcAft>
              <a:buFont typeface="Arial" panose="020B0604020202020204" pitchFamily="34" charset="0"/>
              <a:buChar char="•"/>
            </a:pPr>
            <a:r>
              <a:rPr lang="en-US" sz="2800" dirty="0" smtClean="0">
                <a:latin typeface="Calibri" panose="020F0502020204030204" pitchFamily="34" charset="0"/>
                <a:ea typeface="Times New Roman" panose="02020603050405020304" pitchFamily="18" charset="0"/>
                <a:cs typeface="Times New Roman" panose="02020603050405020304" pitchFamily="18" charset="0"/>
              </a:rPr>
              <a:t>The recorded price represents the total cost of a package purchased one month prior to the departure. The price participates in the inflation rate of the month when price collection occurs.</a:t>
            </a:r>
          </a:p>
          <a:p>
            <a:pPr algn="just">
              <a:spcBef>
                <a:spcPts val="600"/>
              </a:spcBef>
              <a:spcAft>
                <a:spcPts val="600"/>
              </a:spcAft>
            </a:pPr>
            <a:r>
              <a:rPr lang="en-US" sz="2800" dirty="0" smtClean="0">
                <a:latin typeface="Calibri" panose="020F0502020204030204" pitchFamily="34" charset="0"/>
                <a:ea typeface="Times New Roman" panose="02020603050405020304" pitchFamily="18" charset="0"/>
                <a:cs typeface="Times New Roman" panose="02020603050405020304" pitchFamily="18" charset="0"/>
              </a:rPr>
              <a:t> </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473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a:extLst>
              <a:ext uri="{FF2B5EF4-FFF2-40B4-BE49-F238E27FC236}">
                <a16:creationId xmlns="" xmlns:a16="http://schemas.microsoft.com/office/drawing/2014/main" id="{BC70352C-8995-4CE3-B9C3-5CF36E202550}"/>
              </a:ext>
            </a:extLst>
          </p:cNvPr>
          <p:cNvSpPr>
            <a:spLocks/>
          </p:cNvSpPr>
          <p:nvPr/>
        </p:nvSpPr>
        <p:spPr bwMode="auto">
          <a:xfrm>
            <a:off x="1" y="1247776"/>
            <a:ext cx="17554575" cy="927100"/>
          </a:xfrm>
          <a:custGeom>
            <a:avLst/>
            <a:gdLst>
              <a:gd name="T0" fmla="*/ 7680 w 7680"/>
              <a:gd name="T1" fmla="*/ 295 h 404"/>
              <a:gd name="T2" fmla="*/ 7680 w 7680"/>
              <a:gd name="T3" fmla="*/ 0 h 404"/>
              <a:gd name="T4" fmla="*/ 0 w 7680"/>
              <a:gd name="T5" fmla="*/ 0 h 404"/>
              <a:gd name="T6" fmla="*/ 0 w 7680"/>
              <a:gd name="T7" fmla="*/ 295 h 404"/>
              <a:gd name="T8" fmla="*/ 3708 w 7680"/>
              <a:gd name="T9" fmla="*/ 404 h 404"/>
              <a:gd name="T10" fmla="*/ 3756 w 7680"/>
              <a:gd name="T11" fmla="*/ 255 h 404"/>
              <a:gd name="T12" fmla="*/ 3972 w 7680"/>
              <a:gd name="T13" fmla="*/ 404 h 404"/>
              <a:gd name="T14" fmla="*/ 7680 w 7680"/>
              <a:gd name="T15" fmla="*/ 295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22">
            <a:extLst>
              <a:ext uri="{FF2B5EF4-FFF2-40B4-BE49-F238E27FC236}">
                <a16:creationId xmlns="" xmlns:a16="http://schemas.microsoft.com/office/drawing/2014/main" id="{58535D2D-A068-47A4-8A8E-C8B5975B6825}"/>
              </a:ext>
            </a:extLst>
          </p:cNvPr>
          <p:cNvSpPr>
            <a:spLocks/>
          </p:cNvSpPr>
          <p:nvPr/>
        </p:nvSpPr>
        <p:spPr bwMode="auto">
          <a:xfrm>
            <a:off x="1" y="300038"/>
            <a:ext cx="17554575" cy="1876425"/>
          </a:xfrm>
          <a:custGeom>
            <a:avLst/>
            <a:gdLst>
              <a:gd name="T0" fmla="*/ 7680 w 7680"/>
              <a:gd name="T1" fmla="*/ 522 h 818"/>
              <a:gd name="T2" fmla="*/ 7680 w 7680"/>
              <a:gd name="T3" fmla="*/ 0 h 818"/>
              <a:gd name="T4" fmla="*/ 0 w 7680"/>
              <a:gd name="T5" fmla="*/ 0 h 818"/>
              <a:gd name="T6" fmla="*/ 0 w 7680"/>
              <a:gd name="T7" fmla="*/ 522 h 818"/>
              <a:gd name="T8" fmla="*/ 3708 w 7680"/>
              <a:gd name="T9" fmla="*/ 818 h 818"/>
              <a:gd name="T10" fmla="*/ 3832 w 7680"/>
              <a:gd name="T11" fmla="*/ 564 h 818"/>
              <a:gd name="T12" fmla="*/ 3977 w 7680"/>
              <a:gd name="T13" fmla="*/ 818 h 818"/>
              <a:gd name="T14" fmla="*/ 7680 w 7680"/>
              <a:gd name="T15" fmla="*/ 522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40" name="Рисунок 39">
            <a:extLst>
              <a:ext uri="{FF2B5EF4-FFF2-40B4-BE49-F238E27FC236}">
                <a16:creationId xmlns="" xmlns:a16="http://schemas.microsoft.com/office/drawing/2014/main" id="{2E02C2F6-25B2-442F-9500-1E2738FF458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8574" y="0"/>
            <a:ext cx="17621249" cy="2199077"/>
          </a:xfrm>
          <a:prstGeom prst="rect">
            <a:avLst/>
          </a:prstGeom>
        </p:spPr>
      </p:pic>
      <p:sp>
        <p:nvSpPr>
          <p:cNvPr id="13" name="Прямоугольник 12">
            <a:extLst>
              <a:ext uri="{FF2B5EF4-FFF2-40B4-BE49-F238E27FC236}">
                <a16:creationId xmlns="" xmlns:a16="http://schemas.microsoft.com/office/drawing/2014/main" id="{7EDF2B9F-7D72-4826-BCE8-C292EC1A2434}"/>
              </a:ext>
            </a:extLst>
          </p:cNvPr>
          <p:cNvSpPr/>
          <p:nvPr/>
        </p:nvSpPr>
        <p:spPr>
          <a:xfrm>
            <a:off x="2327925" y="447654"/>
            <a:ext cx="12900313" cy="707886"/>
          </a:xfrm>
          <a:prstGeom prst="rect">
            <a:avLst/>
          </a:prstGeom>
        </p:spPr>
        <p:txBody>
          <a:bodyPr wrap="square">
            <a:spAutoFit/>
          </a:bodyPr>
          <a:lstStyle/>
          <a:p>
            <a:pPr algn="ctr">
              <a:spcBef>
                <a:spcPct val="50000"/>
              </a:spcBef>
              <a:defRPr/>
            </a:pPr>
            <a:r>
              <a:rPr lang="en-US" altLang="en-US" sz="4000" b="1" spc="200" dirty="0">
                <a:solidFill>
                  <a:schemeClr val="bg1"/>
                </a:solidFill>
                <a:latin typeface="BPG Nino Mtavruli" panose="02000506000000020004" pitchFamily="2" charset="0"/>
                <a:cs typeface="Times New Roman" panose="02020603050405020304" pitchFamily="18" charset="0"/>
              </a:rPr>
              <a:t>Package holidays in the CPI of </a:t>
            </a:r>
            <a:r>
              <a:rPr lang="en-US" altLang="en-US" sz="4000" b="1" spc="200" dirty="0" smtClean="0">
                <a:solidFill>
                  <a:schemeClr val="bg1"/>
                </a:solidFill>
                <a:latin typeface="BPG Nino Mtavruli" panose="02000506000000020004" pitchFamily="2" charset="0"/>
                <a:cs typeface="Times New Roman" panose="02020603050405020304" pitchFamily="18" charset="0"/>
              </a:rPr>
              <a:t>Georgia - domestic trips</a:t>
            </a:r>
          </a:p>
        </p:txBody>
      </p:sp>
      <p:grpSp>
        <p:nvGrpSpPr>
          <p:cNvPr id="7" name="Группа 6">
            <a:extLst>
              <a:ext uri="{FF2B5EF4-FFF2-40B4-BE49-F238E27FC236}">
                <a16:creationId xmlns="" xmlns:a16="http://schemas.microsoft.com/office/drawing/2014/main" id="{399F3F94-2ECF-428C-8CAE-B74CF7386FBD}"/>
              </a:ext>
            </a:extLst>
          </p:cNvPr>
          <p:cNvGrpSpPr/>
          <p:nvPr/>
        </p:nvGrpSpPr>
        <p:grpSpPr>
          <a:xfrm>
            <a:off x="0" y="1118588"/>
            <a:ext cx="17556163" cy="1585314"/>
            <a:chOff x="0" y="1118588"/>
            <a:chExt cx="17556163" cy="1585314"/>
          </a:xfrm>
        </p:grpSpPr>
        <p:pic>
          <p:nvPicPr>
            <p:cNvPr id="41" name="Рисунок 40">
              <a:extLst>
                <a:ext uri="{FF2B5EF4-FFF2-40B4-BE49-F238E27FC236}">
                  <a16:creationId xmlns="" xmlns:a16="http://schemas.microsoft.com/office/drawing/2014/main" id="{9D7F3FD3-50DA-4EDE-8A34-5CDC5371236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1118588"/>
              <a:ext cx="17556163" cy="1435582"/>
            </a:xfrm>
            <a:prstGeom prst="rect">
              <a:avLst/>
            </a:prstGeom>
          </p:spPr>
        </p:pic>
        <p:grpSp>
          <p:nvGrpSpPr>
            <p:cNvPr id="6" name="Группа 5">
              <a:extLst>
                <a:ext uri="{FF2B5EF4-FFF2-40B4-BE49-F238E27FC236}">
                  <a16:creationId xmlns="" xmlns:a16="http://schemas.microsoft.com/office/drawing/2014/main" id="{0DC75D09-3664-4B0F-96EF-C093D7E11A51}"/>
                </a:ext>
              </a:extLst>
            </p:cNvPr>
            <p:cNvGrpSpPr/>
            <p:nvPr/>
          </p:nvGrpSpPr>
          <p:grpSpPr>
            <a:xfrm>
              <a:off x="8013700" y="1694252"/>
              <a:ext cx="1555750" cy="1009650"/>
              <a:chOff x="8013700" y="1694252"/>
              <a:chExt cx="1555750" cy="1009650"/>
            </a:xfrm>
          </p:grpSpPr>
          <p:sp>
            <p:nvSpPr>
              <p:cNvPr id="5" name="Прямоугольник 4">
                <a:extLst>
                  <a:ext uri="{FF2B5EF4-FFF2-40B4-BE49-F238E27FC236}">
                    <a16:creationId xmlns="" xmlns:a16="http://schemas.microsoft.com/office/drawing/2014/main" id="{251D49A6-2B0D-4594-B56D-FD0704634947}"/>
                  </a:ext>
                </a:extLst>
              </p:cNvPr>
              <p:cNvSpPr/>
              <p:nvPr/>
            </p:nvSpPr>
            <p:spPr>
              <a:xfrm>
                <a:off x="8013700" y="1694252"/>
                <a:ext cx="155575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 xmlns:a16="http://schemas.microsoft.com/office/drawing/2014/main" id="{3DF3E48A-B68B-4DB7-A5BF-4F50A4558A8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163720" y="1733490"/>
                <a:ext cx="1221580" cy="787748"/>
              </a:xfrm>
              <a:prstGeom prst="rect">
                <a:avLst/>
              </a:prstGeom>
            </p:spPr>
          </p:pic>
        </p:grpSp>
      </p:grpSp>
      <p:sp>
        <p:nvSpPr>
          <p:cNvPr id="12" name="Прямоугольник 10">
            <a:extLst>
              <a:ext uri="{FF2B5EF4-FFF2-40B4-BE49-F238E27FC236}">
                <a16:creationId xmlns="" xmlns:a16="http://schemas.microsoft.com/office/drawing/2014/main" id="{5F1DD78C-6911-417B-8862-6C217A7DA986}"/>
              </a:ext>
            </a:extLst>
          </p:cNvPr>
          <p:cNvSpPr/>
          <p:nvPr/>
        </p:nvSpPr>
        <p:spPr>
          <a:xfrm>
            <a:off x="558827" y="3088578"/>
            <a:ext cx="5097870" cy="523220"/>
          </a:xfrm>
          <a:prstGeom prst="rect">
            <a:avLst/>
          </a:prstGeom>
        </p:spPr>
        <p:txBody>
          <a:bodyPr wrap="none">
            <a:spAutoFit/>
          </a:bodyPr>
          <a:lstStyle/>
          <a:p>
            <a:pPr>
              <a:defRPr/>
            </a:pPr>
            <a:r>
              <a:rPr lang="en-US" sz="2800" b="1" spc="100" dirty="0" smtClean="0">
                <a:solidFill>
                  <a:srgbClr val="0080BD"/>
                </a:solidFill>
                <a:latin typeface="BPG Nino Mtavruli" panose="02000506000000020004" pitchFamily="2" charset="0"/>
              </a:rPr>
              <a:t>Approach to the domestic trips:</a:t>
            </a:r>
            <a:endParaRPr lang="ka-GE" sz="2800" b="1" spc="100" dirty="0">
              <a:solidFill>
                <a:srgbClr val="0080BD"/>
              </a:solidFill>
              <a:latin typeface="BPG Nino Mtavruli" panose="02000506000000020004" pitchFamily="2" charset="0"/>
            </a:endParaRPr>
          </a:p>
        </p:txBody>
      </p:sp>
      <p:sp>
        <p:nvSpPr>
          <p:cNvPr id="2" name="Rectangle 1">
            <a:extLst>
              <a:ext uri="{FF2B5EF4-FFF2-40B4-BE49-F238E27FC236}">
                <a16:creationId xmlns="" xmlns:a16="http://schemas.microsoft.com/office/drawing/2014/main" id="{7546F901-688B-425C-AC0A-6D01A44F5585}"/>
              </a:ext>
            </a:extLst>
          </p:cNvPr>
          <p:cNvSpPr/>
          <p:nvPr/>
        </p:nvSpPr>
        <p:spPr>
          <a:xfrm>
            <a:off x="558827" y="4327121"/>
            <a:ext cx="13526531" cy="769441"/>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endParaRPr lang="en-US" sz="4400" dirty="0">
              <a:solidFill>
                <a:srgbClr val="FF0000"/>
              </a:solidFill>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 xmlns:a16="http://schemas.microsoft.com/office/drawing/2014/main" id="{6D50EDDD-F8B8-4971-B955-A391479519BA}"/>
              </a:ext>
            </a:extLst>
          </p:cNvPr>
          <p:cNvSpPr/>
          <p:nvPr/>
        </p:nvSpPr>
        <p:spPr>
          <a:xfrm>
            <a:off x="671384" y="3909566"/>
            <a:ext cx="15231763" cy="3970318"/>
          </a:xfrm>
          <a:prstGeom prst="rect">
            <a:avLst/>
          </a:prstGeom>
        </p:spPr>
        <p:txBody>
          <a:bodyPr wrap="square">
            <a:spAutoFit/>
          </a:bodyPr>
          <a:lstStyle/>
          <a:p>
            <a:pPr marL="457200" indent="-457200">
              <a:buFont typeface="Arial" pitchFamily="34" charset="0"/>
              <a:buChar char="•"/>
            </a:pPr>
            <a:r>
              <a:rPr lang="en-GB" sz="2800" dirty="0" smtClean="0">
                <a:latin typeface="Calibri" panose="020F0502020204030204" pitchFamily="34" charset="0"/>
                <a:ea typeface="Times New Roman" panose="02020603050405020304" pitchFamily="18" charset="0"/>
                <a:cs typeface="Times New Roman" panose="02020603050405020304" pitchFamily="18" charset="0"/>
              </a:rPr>
              <a:t>The share of domestic trips amounts to approximately 80 </a:t>
            </a:r>
            <a:r>
              <a:rPr lang="en-GB" sz="2800" dirty="0" err="1" smtClean="0">
                <a:latin typeface="Calibri" panose="020F0502020204030204" pitchFamily="34" charset="0"/>
                <a:ea typeface="Times New Roman" panose="02020603050405020304" pitchFamily="18" charset="0"/>
                <a:cs typeface="Times New Roman" panose="02020603050405020304" pitchFamily="18" charset="0"/>
              </a:rPr>
              <a:t>percent</a:t>
            </a:r>
            <a:r>
              <a:rPr lang="en-GB" sz="2800" dirty="0" smtClean="0">
                <a:latin typeface="Calibri" panose="020F0502020204030204" pitchFamily="34" charset="0"/>
                <a:ea typeface="Times New Roman" panose="02020603050405020304" pitchFamily="18" charset="0"/>
                <a:cs typeface="Times New Roman" panose="02020603050405020304" pitchFamily="18" charset="0"/>
              </a:rPr>
              <a:t> of the total expenditures of households on package holidays;</a:t>
            </a:r>
          </a:p>
          <a:p>
            <a:pPr marL="457200" indent="-457200">
              <a:buFont typeface="Arial" pitchFamily="34" charset="0"/>
              <a:buChar char="•"/>
            </a:pPr>
            <a:endParaRPr lang="en-GB" sz="2800" dirty="0" smtClean="0">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 typeface="Arial" pitchFamily="34" charset="0"/>
              <a:buChar char="•"/>
            </a:pPr>
            <a:r>
              <a:rPr lang="en-GB" sz="2800" dirty="0" smtClean="0">
                <a:latin typeface="Calibri" panose="020F0502020204030204" pitchFamily="34" charset="0"/>
                <a:ea typeface="Times New Roman" panose="02020603050405020304" pitchFamily="18" charset="0"/>
                <a:cs typeface="Times New Roman" panose="02020603050405020304" pitchFamily="18" charset="0"/>
              </a:rPr>
              <a:t>Due to difficulties of price collection for domestic trips (extremely unstable offers and characteristics of packages) it was decided to measure the price dynamics for domestic packages by price changes for three other groups of the national CPI:</a:t>
            </a:r>
          </a:p>
          <a:p>
            <a:pPr marL="914400" lvl="1" indent="-457200">
              <a:buFont typeface="Wingdings" pitchFamily="2" charset="2"/>
              <a:buChar char="ü"/>
            </a:pPr>
            <a:r>
              <a:rPr lang="en-GB" sz="2800" dirty="0" smtClean="0">
                <a:latin typeface="Calibri" panose="020F0502020204030204" pitchFamily="34" charset="0"/>
                <a:ea typeface="Times New Roman" panose="02020603050405020304" pitchFamily="18" charset="0"/>
                <a:cs typeface="Times New Roman" panose="02020603050405020304" pitchFamily="18" charset="0"/>
              </a:rPr>
              <a:t>Food and non-alcoholic beverages;</a:t>
            </a:r>
          </a:p>
          <a:p>
            <a:pPr marL="914400" lvl="1" indent="-457200">
              <a:buFont typeface="Wingdings" pitchFamily="2" charset="2"/>
              <a:buChar char="ü"/>
            </a:pPr>
            <a:r>
              <a:rPr lang="en-GB" sz="2800" dirty="0" smtClean="0">
                <a:latin typeface="Calibri" panose="020F0502020204030204" pitchFamily="34" charset="0"/>
                <a:ea typeface="Times New Roman" panose="02020603050405020304" pitchFamily="18" charset="0"/>
                <a:cs typeface="Times New Roman" panose="02020603050405020304" pitchFamily="18" charset="0"/>
              </a:rPr>
              <a:t>Transport;</a:t>
            </a:r>
          </a:p>
          <a:p>
            <a:pPr marL="914400" lvl="1" indent="-457200">
              <a:buFont typeface="Wingdings" pitchFamily="2" charset="2"/>
              <a:buChar char="ü"/>
            </a:pPr>
            <a:r>
              <a:rPr lang="en-GB" sz="2800" dirty="0" smtClean="0">
                <a:latin typeface="Calibri" panose="020F0502020204030204" pitchFamily="34" charset="0"/>
                <a:ea typeface="Times New Roman" panose="02020603050405020304" pitchFamily="18" charset="0"/>
                <a:cs typeface="Times New Roman" panose="02020603050405020304" pitchFamily="18" charset="0"/>
              </a:rPr>
              <a:t>Restaurants </a:t>
            </a:r>
            <a:r>
              <a:rPr lang="en-GB" sz="2800" dirty="0">
                <a:latin typeface="Calibri" panose="020F0502020204030204" pitchFamily="34" charset="0"/>
                <a:ea typeface="Times New Roman" panose="02020603050405020304" pitchFamily="18" charset="0"/>
                <a:cs typeface="Times New Roman" panose="02020603050405020304" pitchFamily="18" charset="0"/>
              </a:rPr>
              <a:t>and </a:t>
            </a:r>
            <a:r>
              <a:rPr lang="en-GB" sz="2800" dirty="0" smtClean="0">
                <a:latin typeface="Calibri" panose="020F0502020204030204" pitchFamily="34" charset="0"/>
                <a:ea typeface="Times New Roman" panose="02020603050405020304" pitchFamily="18" charset="0"/>
                <a:cs typeface="Times New Roman" panose="02020603050405020304" pitchFamily="18" charset="0"/>
              </a:rPr>
              <a:t>hotels.</a:t>
            </a:r>
            <a:endParaRPr lang="en-GB"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43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a:extLst>
              <a:ext uri="{FF2B5EF4-FFF2-40B4-BE49-F238E27FC236}">
                <a16:creationId xmlns="" xmlns:a16="http://schemas.microsoft.com/office/drawing/2014/main" id="{BC70352C-8995-4CE3-B9C3-5CF36E202550}"/>
              </a:ext>
            </a:extLst>
          </p:cNvPr>
          <p:cNvSpPr>
            <a:spLocks/>
          </p:cNvSpPr>
          <p:nvPr/>
        </p:nvSpPr>
        <p:spPr bwMode="auto">
          <a:xfrm>
            <a:off x="1" y="1247776"/>
            <a:ext cx="17554575" cy="927100"/>
          </a:xfrm>
          <a:custGeom>
            <a:avLst/>
            <a:gdLst>
              <a:gd name="T0" fmla="*/ 7680 w 7680"/>
              <a:gd name="T1" fmla="*/ 295 h 404"/>
              <a:gd name="T2" fmla="*/ 7680 w 7680"/>
              <a:gd name="T3" fmla="*/ 0 h 404"/>
              <a:gd name="T4" fmla="*/ 0 w 7680"/>
              <a:gd name="T5" fmla="*/ 0 h 404"/>
              <a:gd name="T6" fmla="*/ 0 w 7680"/>
              <a:gd name="T7" fmla="*/ 295 h 404"/>
              <a:gd name="T8" fmla="*/ 3708 w 7680"/>
              <a:gd name="T9" fmla="*/ 404 h 404"/>
              <a:gd name="T10" fmla="*/ 3756 w 7680"/>
              <a:gd name="T11" fmla="*/ 255 h 404"/>
              <a:gd name="T12" fmla="*/ 3972 w 7680"/>
              <a:gd name="T13" fmla="*/ 404 h 404"/>
              <a:gd name="T14" fmla="*/ 7680 w 7680"/>
              <a:gd name="T15" fmla="*/ 295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22">
            <a:extLst>
              <a:ext uri="{FF2B5EF4-FFF2-40B4-BE49-F238E27FC236}">
                <a16:creationId xmlns="" xmlns:a16="http://schemas.microsoft.com/office/drawing/2014/main" id="{58535D2D-A068-47A4-8A8E-C8B5975B6825}"/>
              </a:ext>
            </a:extLst>
          </p:cNvPr>
          <p:cNvSpPr>
            <a:spLocks/>
          </p:cNvSpPr>
          <p:nvPr/>
        </p:nvSpPr>
        <p:spPr bwMode="auto">
          <a:xfrm>
            <a:off x="1" y="300038"/>
            <a:ext cx="17554575" cy="1876425"/>
          </a:xfrm>
          <a:custGeom>
            <a:avLst/>
            <a:gdLst>
              <a:gd name="T0" fmla="*/ 7680 w 7680"/>
              <a:gd name="T1" fmla="*/ 522 h 818"/>
              <a:gd name="T2" fmla="*/ 7680 w 7680"/>
              <a:gd name="T3" fmla="*/ 0 h 818"/>
              <a:gd name="T4" fmla="*/ 0 w 7680"/>
              <a:gd name="T5" fmla="*/ 0 h 818"/>
              <a:gd name="T6" fmla="*/ 0 w 7680"/>
              <a:gd name="T7" fmla="*/ 522 h 818"/>
              <a:gd name="T8" fmla="*/ 3708 w 7680"/>
              <a:gd name="T9" fmla="*/ 818 h 818"/>
              <a:gd name="T10" fmla="*/ 3832 w 7680"/>
              <a:gd name="T11" fmla="*/ 564 h 818"/>
              <a:gd name="T12" fmla="*/ 3977 w 7680"/>
              <a:gd name="T13" fmla="*/ 818 h 818"/>
              <a:gd name="T14" fmla="*/ 7680 w 7680"/>
              <a:gd name="T15" fmla="*/ 522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40" name="Рисунок 39">
            <a:extLst>
              <a:ext uri="{FF2B5EF4-FFF2-40B4-BE49-F238E27FC236}">
                <a16:creationId xmlns="" xmlns:a16="http://schemas.microsoft.com/office/drawing/2014/main" id="{2E02C2F6-25B2-442F-9500-1E2738FF458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8574" y="0"/>
            <a:ext cx="17621249" cy="2199077"/>
          </a:xfrm>
          <a:prstGeom prst="rect">
            <a:avLst/>
          </a:prstGeom>
        </p:spPr>
      </p:pic>
      <p:sp>
        <p:nvSpPr>
          <p:cNvPr id="13" name="Прямоугольник 12">
            <a:extLst>
              <a:ext uri="{FF2B5EF4-FFF2-40B4-BE49-F238E27FC236}">
                <a16:creationId xmlns="" xmlns:a16="http://schemas.microsoft.com/office/drawing/2014/main" id="{7EDF2B9F-7D72-4826-BCE8-C292EC1A2434}"/>
              </a:ext>
            </a:extLst>
          </p:cNvPr>
          <p:cNvSpPr/>
          <p:nvPr/>
        </p:nvSpPr>
        <p:spPr>
          <a:xfrm>
            <a:off x="2327925" y="300038"/>
            <a:ext cx="12900313" cy="1323439"/>
          </a:xfrm>
          <a:prstGeom prst="rect">
            <a:avLst/>
          </a:prstGeom>
        </p:spPr>
        <p:txBody>
          <a:bodyPr wrap="square">
            <a:spAutoFit/>
          </a:bodyPr>
          <a:lstStyle/>
          <a:p>
            <a:pPr algn="ctr">
              <a:spcBef>
                <a:spcPct val="50000"/>
              </a:spcBef>
              <a:defRPr/>
            </a:pPr>
            <a:r>
              <a:rPr lang="en-US" altLang="en-US" sz="4000" b="1" spc="200" dirty="0">
                <a:solidFill>
                  <a:schemeClr val="bg1"/>
                </a:solidFill>
                <a:latin typeface="BPG Nino Mtavruli" panose="02000506000000020004" pitchFamily="2" charset="0"/>
                <a:cs typeface="Times New Roman" panose="02020603050405020304" pitchFamily="18" charset="0"/>
              </a:rPr>
              <a:t>Package holidays in the CPI of </a:t>
            </a:r>
            <a:r>
              <a:rPr lang="en-US" altLang="en-US" sz="4000" b="1" spc="200" dirty="0" smtClean="0">
                <a:solidFill>
                  <a:schemeClr val="bg1"/>
                </a:solidFill>
                <a:latin typeface="BPG Nino Mtavruli" panose="02000506000000020004" pitchFamily="2" charset="0"/>
                <a:cs typeface="Times New Roman" panose="02020603050405020304" pitchFamily="18" charset="0"/>
              </a:rPr>
              <a:t>Georgia - domestic trips (continued)</a:t>
            </a:r>
          </a:p>
        </p:txBody>
      </p:sp>
      <p:grpSp>
        <p:nvGrpSpPr>
          <p:cNvPr id="7" name="Группа 6">
            <a:extLst>
              <a:ext uri="{FF2B5EF4-FFF2-40B4-BE49-F238E27FC236}">
                <a16:creationId xmlns="" xmlns:a16="http://schemas.microsoft.com/office/drawing/2014/main" id="{399F3F94-2ECF-428C-8CAE-B74CF7386FBD}"/>
              </a:ext>
            </a:extLst>
          </p:cNvPr>
          <p:cNvGrpSpPr/>
          <p:nvPr/>
        </p:nvGrpSpPr>
        <p:grpSpPr>
          <a:xfrm>
            <a:off x="0" y="1118588"/>
            <a:ext cx="17556163" cy="1585314"/>
            <a:chOff x="0" y="1118588"/>
            <a:chExt cx="17556163" cy="1585314"/>
          </a:xfrm>
        </p:grpSpPr>
        <p:pic>
          <p:nvPicPr>
            <p:cNvPr id="41" name="Рисунок 40">
              <a:extLst>
                <a:ext uri="{FF2B5EF4-FFF2-40B4-BE49-F238E27FC236}">
                  <a16:creationId xmlns="" xmlns:a16="http://schemas.microsoft.com/office/drawing/2014/main" id="{9D7F3FD3-50DA-4EDE-8A34-5CDC5371236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1118588"/>
              <a:ext cx="17556163" cy="1435582"/>
            </a:xfrm>
            <a:prstGeom prst="rect">
              <a:avLst/>
            </a:prstGeom>
          </p:spPr>
        </p:pic>
        <p:grpSp>
          <p:nvGrpSpPr>
            <p:cNvPr id="6" name="Группа 5">
              <a:extLst>
                <a:ext uri="{FF2B5EF4-FFF2-40B4-BE49-F238E27FC236}">
                  <a16:creationId xmlns="" xmlns:a16="http://schemas.microsoft.com/office/drawing/2014/main" id="{0DC75D09-3664-4B0F-96EF-C093D7E11A51}"/>
                </a:ext>
              </a:extLst>
            </p:cNvPr>
            <p:cNvGrpSpPr/>
            <p:nvPr/>
          </p:nvGrpSpPr>
          <p:grpSpPr>
            <a:xfrm>
              <a:off x="8013700" y="1694252"/>
              <a:ext cx="1555750" cy="1009650"/>
              <a:chOff x="8013700" y="1694252"/>
              <a:chExt cx="1555750" cy="1009650"/>
            </a:xfrm>
          </p:grpSpPr>
          <p:sp>
            <p:nvSpPr>
              <p:cNvPr id="5" name="Прямоугольник 4">
                <a:extLst>
                  <a:ext uri="{FF2B5EF4-FFF2-40B4-BE49-F238E27FC236}">
                    <a16:creationId xmlns="" xmlns:a16="http://schemas.microsoft.com/office/drawing/2014/main" id="{251D49A6-2B0D-4594-B56D-FD0704634947}"/>
                  </a:ext>
                </a:extLst>
              </p:cNvPr>
              <p:cNvSpPr/>
              <p:nvPr/>
            </p:nvSpPr>
            <p:spPr>
              <a:xfrm>
                <a:off x="8013700" y="1694252"/>
                <a:ext cx="155575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 xmlns:a16="http://schemas.microsoft.com/office/drawing/2014/main" id="{3DF3E48A-B68B-4DB7-A5BF-4F50A4558A8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163720" y="1733490"/>
                <a:ext cx="1221580" cy="787748"/>
              </a:xfrm>
              <a:prstGeom prst="rect">
                <a:avLst/>
              </a:prstGeom>
            </p:spPr>
          </p:pic>
        </p:grpSp>
      </p:grpSp>
      <p:sp>
        <p:nvSpPr>
          <p:cNvPr id="12" name="Прямоугольник 10">
            <a:extLst>
              <a:ext uri="{FF2B5EF4-FFF2-40B4-BE49-F238E27FC236}">
                <a16:creationId xmlns="" xmlns:a16="http://schemas.microsoft.com/office/drawing/2014/main" id="{5F1DD78C-6911-417B-8862-6C217A7DA986}"/>
              </a:ext>
            </a:extLst>
          </p:cNvPr>
          <p:cNvSpPr/>
          <p:nvPr/>
        </p:nvSpPr>
        <p:spPr>
          <a:xfrm>
            <a:off x="558827" y="2565358"/>
            <a:ext cx="5097870" cy="523220"/>
          </a:xfrm>
          <a:prstGeom prst="rect">
            <a:avLst/>
          </a:prstGeom>
        </p:spPr>
        <p:txBody>
          <a:bodyPr wrap="none">
            <a:spAutoFit/>
          </a:bodyPr>
          <a:lstStyle/>
          <a:p>
            <a:pPr>
              <a:defRPr/>
            </a:pPr>
            <a:r>
              <a:rPr lang="en-US" sz="2800" b="1" spc="100" dirty="0" smtClean="0">
                <a:solidFill>
                  <a:srgbClr val="0080BD"/>
                </a:solidFill>
                <a:latin typeface="BPG Nino Mtavruli" panose="02000506000000020004" pitchFamily="2" charset="0"/>
              </a:rPr>
              <a:t>Approach to the domestic trips:</a:t>
            </a:r>
            <a:endParaRPr lang="ka-GE" sz="2800" b="1" spc="100" dirty="0">
              <a:solidFill>
                <a:srgbClr val="0080BD"/>
              </a:solidFill>
              <a:latin typeface="BPG Nino Mtavruli" panose="02000506000000020004" pitchFamily="2" charset="0"/>
            </a:endParaRPr>
          </a:p>
        </p:txBody>
      </p:sp>
      <p:sp>
        <p:nvSpPr>
          <p:cNvPr id="2" name="Rectangle 1">
            <a:extLst>
              <a:ext uri="{FF2B5EF4-FFF2-40B4-BE49-F238E27FC236}">
                <a16:creationId xmlns="" xmlns:a16="http://schemas.microsoft.com/office/drawing/2014/main" id="{7546F901-688B-425C-AC0A-6D01A44F5585}"/>
              </a:ext>
            </a:extLst>
          </p:cNvPr>
          <p:cNvSpPr/>
          <p:nvPr/>
        </p:nvSpPr>
        <p:spPr>
          <a:xfrm>
            <a:off x="558827" y="4327121"/>
            <a:ext cx="13526531" cy="769441"/>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endParaRPr lang="en-US" sz="44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2638182684"/>
              </p:ext>
            </p:extLst>
          </p:nvPr>
        </p:nvGraphicFramePr>
        <p:xfrm>
          <a:off x="883499" y="3443707"/>
          <a:ext cx="15816152" cy="5562522"/>
        </p:xfrm>
        <a:graphic>
          <a:graphicData uri="http://schemas.openxmlformats.org/drawingml/2006/table">
            <a:tbl>
              <a:tblPr>
                <a:tableStyleId>{5C22544A-7EE6-4342-B048-85BDC9FD1C3A}</a:tableStyleId>
              </a:tblPr>
              <a:tblGrid>
                <a:gridCol w="2339925"/>
                <a:gridCol w="2643247"/>
                <a:gridCol w="2339925"/>
                <a:gridCol w="1906604"/>
                <a:gridCol w="1906604"/>
                <a:gridCol w="905059"/>
                <a:gridCol w="1843791"/>
                <a:gridCol w="1930997"/>
              </a:tblGrid>
              <a:tr h="1035024">
                <a:tc>
                  <a:txBody>
                    <a:bodyPr/>
                    <a:lstStyle/>
                    <a:p>
                      <a:pPr algn="ctr" fontAlgn="ctr"/>
                      <a:r>
                        <a:rPr lang="en-US" sz="2000" b="1" u="none" strike="noStrike" dirty="0" smtClean="0">
                          <a:effectLst/>
                          <a:latin typeface="Sylfaen" pitchFamily="18" charset="0"/>
                        </a:rPr>
                        <a:t>Expenditure</a:t>
                      </a:r>
                    </a:p>
                    <a:p>
                      <a:pPr algn="ctr" fontAlgn="ctr"/>
                      <a:r>
                        <a:rPr lang="en-US" sz="2000" b="1" u="none" strike="noStrike" baseline="0" dirty="0" smtClean="0">
                          <a:effectLst/>
                          <a:latin typeface="Sylfaen" pitchFamily="18" charset="0"/>
                        </a:rPr>
                        <a:t>category</a:t>
                      </a:r>
                      <a:endParaRPr lang="ka-GE" sz="2000" b="1" i="0" u="none" strike="noStrike" dirty="0">
                        <a:solidFill>
                          <a:srgbClr val="000000"/>
                        </a:solidFill>
                        <a:effectLst/>
                        <a:latin typeface="Sylfaen" pitchFamily="18" charset="0"/>
                      </a:endParaRPr>
                    </a:p>
                  </a:txBody>
                  <a:tcPr marL="9525" marR="9525" marT="9525" marB="0" anchor="ctr"/>
                </a:tc>
                <a:tc>
                  <a:txBody>
                    <a:bodyPr/>
                    <a:lstStyle/>
                    <a:p>
                      <a:pPr algn="ctr" fontAlgn="ctr"/>
                      <a:r>
                        <a:rPr lang="en-US" sz="2000" b="1" u="none" strike="noStrike" dirty="0" smtClean="0">
                          <a:effectLst/>
                          <a:latin typeface="Sylfaen" pitchFamily="18" charset="0"/>
                        </a:rPr>
                        <a:t>The share of the category in the total expenditures on the package holidays (HBS data)</a:t>
                      </a:r>
                      <a:endParaRPr lang="ka-GE" sz="2000" b="1" i="0" u="none" strike="noStrike" dirty="0">
                        <a:solidFill>
                          <a:srgbClr val="000000"/>
                        </a:solidFill>
                        <a:effectLst/>
                        <a:latin typeface="Sylfaen" pitchFamily="18" charset="0"/>
                      </a:endParaRPr>
                    </a:p>
                  </a:txBody>
                  <a:tcPr marL="9525" marR="9525" marT="9525" marB="0" anchor="ctr"/>
                </a:tc>
                <a:tc>
                  <a:txBody>
                    <a:bodyPr/>
                    <a:lstStyle/>
                    <a:p>
                      <a:pPr algn="ctr" fontAlgn="ctr"/>
                      <a:r>
                        <a:rPr lang="en-US" sz="2000" b="1" u="none" strike="noStrike" dirty="0" smtClean="0">
                          <a:effectLst/>
                          <a:latin typeface="Sylfaen" pitchFamily="18" charset="0"/>
                        </a:rPr>
                        <a:t>Expenditure subcategory</a:t>
                      </a:r>
                      <a:endParaRPr lang="ka-GE" sz="2000" b="1" i="0" u="none" strike="noStrike" dirty="0">
                        <a:solidFill>
                          <a:srgbClr val="000000"/>
                        </a:solidFill>
                        <a:effectLst/>
                        <a:latin typeface="Sylfaen" pitchFamily="18" charset="0"/>
                      </a:endParaRPr>
                    </a:p>
                  </a:txBody>
                  <a:tcPr marL="9525" marR="9525" marT="9525" marB="0" anchor="ctr"/>
                </a:tc>
                <a:tc>
                  <a:txBody>
                    <a:bodyPr/>
                    <a:lstStyle/>
                    <a:p>
                      <a:pPr algn="ctr" fontAlgn="ctr"/>
                      <a:r>
                        <a:rPr lang="en-US" sz="2000" b="1" u="none" strike="noStrike" dirty="0" smtClean="0">
                          <a:effectLst/>
                          <a:latin typeface="Sylfaen" pitchFamily="18" charset="0"/>
                        </a:rPr>
                        <a:t>The share of</a:t>
                      </a:r>
                      <a:r>
                        <a:rPr lang="en-US" sz="2000" b="1" u="none" strike="noStrike" baseline="0" dirty="0" smtClean="0">
                          <a:effectLst/>
                          <a:latin typeface="Sylfaen" pitchFamily="18" charset="0"/>
                        </a:rPr>
                        <a:t> the subcategory in the expenditure category</a:t>
                      </a:r>
                      <a:endParaRPr lang="ka-GE" sz="2000" b="1" i="0" u="none" strike="noStrike" dirty="0">
                        <a:solidFill>
                          <a:srgbClr val="000000"/>
                        </a:solidFill>
                        <a:effectLst/>
                        <a:latin typeface="Sylfaen" pitchFamily="18" charset="0"/>
                      </a:endParaRPr>
                    </a:p>
                  </a:txBody>
                  <a:tcPr marL="9525" marR="9525" marT="9525" marB="0" anchor="ctr"/>
                </a:tc>
                <a:tc gridSpan="2">
                  <a:txBody>
                    <a:bodyPr/>
                    <a:lstStyle/>
                    <a:p>
                      <a:pPr algn="ctr" fontAlgn="ctr"/>
                      <a:r>
                        <a:rPr lang="ka-GE" sz="2000" b="1" u="none" strike="noStrike" dirty="0" smtClean="0">
                          <a:effectLst/>
                          <a:latin typeface="Sylfaen" pitchFamily="18" charset="0"/>
                        </a:rPr>
                        <a:t> </a:t>
                      </a:r>
                      <a:r>
                        <a:rPr lang="en-US" sz="2000" b="1" u="none" strike="noStrike" dirty="0" smtClean="0">
                          <a:effectLst/>
                          <a:latin typeface="Sylfaen" pitchFamily="18" charset="0"/>
                        </a:rPr>
                        <a:t>CPI for COICOP groups</a:t>
                      </a:r>
                    </a:p>
                    <a:p>
                      <a:pPr algn="ctr" fontAlgn="ctr"/>
                      <a:r>
                        <a:rPr lang="en-US" sz="2000" b="1" u="none" strike="noStrike" dirty="0" smtClean="0">
                          <a:effectLst/>
                          <a:latin typeface="Sylfaen" pitchFamily="18" charset="0"/>
                        </a:rPr>
                        <a:t>(2-digit level)</a:t>
                      </a:r>
                      <a:endParaRPr lang="ka-GE" sz="2000" b="1" i="0" u="none" strike="noStrike" dirty="0">
                        <a:solidFill>
                          <a:srgbClr val="000000"/>
                        </a:solidFill>
                        <a:effectLst/>
                        <a:latin typeface="Sylfaen" pitchFamily="18" charset="0"/>
                      </a:endParaRPr>
                    </a:p>
                  </a:txBody>
                  <a:tcPr marL="9525" marR="9525" marT="9525" marB="0" anchor="ctr"/>
                </a:tc>
                <a:tc hMerge="1">
                  <a:txBody>
                    <a:bodyPr/>
                    <a:lstStyle/>
                    <a:p>
                      <a:endParaRPr lang="en-US"/>
                    </a:p>
                  </a:txBody>
                  <a:tcPr/>
                </a:tc>
                <a:tc>
                  <a:txBody>
                    <a:bodyPr/>
                    <a:lstStyle/>
                    <a:p>
                      <a:pPr algn="ctr" fontAlgn="ctr"/>
                      <a:r>
                        <a:rPr lang="en-US" sz="2000" b="1" u="none" strike="noStrike" dirty="0" smtClean="0">
                          <a:effectLst/>
                          <a:latin typeface="Sylfaen" pitchFamily="18" charset="0"/>
                        </a:rPr>
                        <a:t>Category</a:t>
                      </a:r>
                      <a:r>
                        <a:rPr lang="en-US" sz="2000" b="1" u="none" strike="noStrike" baseline="0" dirty="0" smtClean="0">
                          <a:effectLst/>
                          <a:latin typeface="Sylfaen" pitchFamily="18" charset="0"/>
                        </a:rPr>
                        <a:t> index</a:t>
                      </a:r>
                      <a:endParaRPr lang="ka-GE" sz="2000" b="1" i="0" u="none" strike="noStrike" dirty="0">
                        <a:solidFill>
                          <a:srgbClr val="000000"/>
                        </a:solidFill>
                        <a:effectLst/>
                        <a:latin typeface="Sylfaen" pitchFamily="18" charset="0"/>
                      </a:endParaRPr>
                    </a:p>
                  </a:txBody>
                  <a:tcPr marL="9525" marR="9525" marT="9525" marB="0" anchor="ctr"/>
                </a:tc>
                <a:tc>
                  <a:txBody>
                    <a:bodyPr/>
                    <a:lstStyle/>
                    <a:p>
                      <a:pPr algn="ctr" fontAlgn="ctr"/>
                      <a:r>
                        <a:rPr lang="en-US" sz="2000" b="1" u="none" strike="noStrike" dirty="0" smtClean="0">
                          <a:effectLst/>
                          <a:latin typeface="Sylfaen" pitchFamily="18" charset="0"/>
                        </a:rPr>
                        <a:t>Total index</a:t>
                      </a:r>
                      <a:r>
                        <a:rPr lang="en-US" sz="2000" b="1" u="none" strike="noStrike" baseline="0" dirty="0" smtClean="0">
                          <a:effectLst/>
                          <a:latin typeface="Sylfaen" pitchFamily="18" charset="0"/>
                        </a:rPr>
                        <a:t> for package holidays</a:t>
                      </a:r>
                      <a:endParaRPr lang="ka-GE" sz="2000" b="1" i="0" u="none" strike="noStrike" dirty="0">
                        <a:solidFill>
                          <a:srgbClr val="000000"/>
                        </a:solidFill>
                        <a:effectLst/>
                        <a:latin typeface="Sylfaen" pitchFamily="18" charset="0"/>
                      </a:endParaRPr>
                    </a:p>
                  </a:txBody>
                  <a:tcPr marL="9525" marR="9525" marT="9525" marB="0" anchor="ctr"/>
                </a:tc>
              </a:tr>
              <a:tr h="875322">
                <a:tc>
                  <a:txBody>
                    <a:bodyPr/>
                    <a:lstStyle/>
                    <a:p>
                      <a:pPr algn="ctr" fontAlgn="ctr"/>
                      <a:r>
                        <a:rPr lang="en-US" sz="2000" u="none" strike="noStrike" dirty="0" smtClean="0">
                          <a:effectLst/>
                          <a:latin typeface="Sylfaen" pitchFamily="18" charset="0"/>
                        </a:rPr>
                        <a:t>International tourism</a:t>
                      </a:r>
                      <a:endParaRPr lang="ka-GE" sz="2000" b="0" i="0" u="none" strike="noStrike" dirty="0">
                        <a:solidFill>
                          <a:srgbClr val="000000"/>
                        </a:solidFill>
                        <a:effectLst/>
                        <a:latin typeface="Sylfaen" pitchFamily="18" charset="0"/>
                      </a:endParaRPr>
                    </a:p>
                  </a:txBody>
                  <a:tcPr marL="9525" marR="9525" marT="9525" marB="0" anchor="ctr"/>
                </a:tc>
                <a:tc>
                  <a:txBody>
                    <a:bodyPr/>
                    <a:lstStyle/>
                    <a:p>
                      <a:pPr algn="ctr" fontAlgn="ctr"/>
                      <a:r>
                        <a:rPr lang="en-US" sz="2000" u="none" strike="noStrike" dirty="0" smtClean="0">
                          <a:effectLst/>
                          <a:latin typeface="Sylfaen" pitchFamily="18" charset="0"/>
                        </a:rPr>
                        <a:t>20%</a:t>
                      </a:r>
                      <a:endParaRPr lang="en-US" sz="2000" b="0" i="0" u="none" strike="noStrike" dirty="0">
                        <a:solidFill>
                          <a:srgbClr val="000000"/>
                        </a:solidFill>
                        <a:effectLst/>
                        <a:latin typeface="Sylfaen" pitchFamily="18" charset="0"/>
                      </a:endParaRPr>
                    </a:p>
                  </a:txBody>
                  <a:tcPr marL="9525" marR="9525" marT="9525" marB="0" anchor="ctr"/>
                </a:tc>
                <a:tc>
                  <a:txBody>
                    <a:bodyPr/>
                    <a:lstStyle/>
                    <a:p>
                      <a:pPr algn="ctr" fontAlgn="ctr"/>
                      <a:r>
                        <a:rPr lang="en-US" sz="2000" b="0" i="0" u="none" strike="noStrike" dirty="0" smtClean="0">
                          <a:solidFill>
                            <a:srgbClr val="000000"/>
                          </a:solidFill>
                          <a:effectLst/>
                          <a:latin typeface="Sylfaen" pitchFamily="18" charset="0"/>
                        </a:rPr>
                        <a:t>-</a:t>
                      </a:r>
                      <a:endParaRPr lang="en-US" sz="2000" b="0" i="0" u="none" strike="noStrike" dirty="0">
                        <a:solidFill>
                          <a:srgbClr val="000000"/>
                        </a:solidFill>
                        <a:effectLst/>
                        <a:latin typeface="Sylfaen" pitchFamily="18" charset="0"/>
                      </a:endParaRPr>
                    </a:p>
                  </a:txBody>
                  <a:tcPr marL="9525" marR="9525" marT="9525" marB="0" anchor="ctr"/>
                </a:tc>
                <a:tc>
                  <a:txBody>
                    <a:bodyPr/>
                    <a:lstStyle/>
                    <a:p>
                      <a:pPr algn="ctr" fontAlgn="ctr"/>
                      <a:r>
                        <a:rPr lang="en-US" sz="2000" b="0" i="0" u="none" strike="noStrike" dirty="0" smtClean="0">
                          <a:solidFill>
                            <a:srgbClr val="000000"/>
                          </a:solidFill>
                          <a:effectLst/>
                          <a:latin typeface="Sylfaen" pitchFamily="18" charset="0"/>
                        </a:rPr>
                        <a:t>-</a:t>
                      </a:r>
                      <a:endParaRPr lang="en-US" sz="2000" b="0" i="0" u="none" strike="noStrike" dirty="0">
                        <a:solidFill>
                          <a:srgbClr val="000000"/>
                        </a:solidFill>
                        <a:effectLst/>
                        <a:latin typeface="Sylfaen" pitchFamily="18" charset="0"/>
                      </a:endParaRPr>
                    </a:p>
                  </a:txBody>
                  <a:tcPr marL="9525" marR="9525" marT="9525" marB="0" anchor="ctr"/>
                </a:tc>
                <a:tc>
                  <a:txBody>
                    <a:bodyPr/>
                    <a:lstStyle/>
                    <a:p>
                      <a:pPr algn="ctr" fontAlgn="b"/>
                      <a:r>
                        <a:rPr lang="en-US" sz="2000" b="0" i="0" u="none" strike="noStrike" dirty="0" smtClean="0">
                          <a:solidFill>
                            <a:srgbClr val="000000"/>
                          </a:solidFill>
                          <a:effectLst/>
                          <a:latin typeface="Sylfaen" pitchFamily="18" charset="0"/>
                        </a:rPr>
                        <a:t>-</a:t>
                      </a:r>
                      <a:endParaRPr lang="en-US" sz="2000" b="0" i="0" u="none" strike="noStrike" dirty="0">
                        <a:solidFill>
                          <a:srgbClr val="000000"/>
                        </a:solidFill>
                        <a:effectLst/>
                        <a:latin typeface="Sylfaen" pitchFamily="18" charset="0"/>
                      </a:endParaRPr>
                    </a:p>
                  </a:txBody>
                  <a:tcPr marL="9525" marR="9525" marT="9525" marB="0" anchor="ctr"/>
                </a:tc>
                <a:tc>
                  <a:txBody>
                    <a:bodyPr/>
                    <a:lstStyle/>
                    <a:p>
                      <a:pPr algn="ctr" fontAlgn="b"/>
                      <a:r>
                        <a:rPr lang="en-US" sz="2000" b="0" i="0" u="none" strike="noStrike" dirty="0" smtClean="0">
                          <a:solidFill>
                            <a:srgbClr val="000000"/>
                          </a:solidFill>
                          <a:effectLst/>
                          <a:latin typeface="Sylfaen" pitchFamily="18" charset="0"/>
                        </a:rPr>
                        <a:t>-</a:t>
                      </a:r>
                      <a:endParaRPr lang="en-US" sz="2000" b="0" i="0" u="none" strike="noStrike" dirty="0">
                        <a:solidFill>
                          <a:srgbClr val="000000"/>
                        </a:solidFill>
                        <a:effectLst/>
                        <a:latin typeface="Sylfaen" pitchFamily="18" charset="0"/>
                      </a:endParaRPr>
                    </a:p>
                  </a:txBody>
                  <a:tcPr marL="9525" marR="9525" marT="9525" marB="0" anchor="ctr"/>
                </a:tc>
                <a:tc>
                  <a:txBody>
                    <a:bodyPr/>
                    <a:lstStyle/>
                    <a:p>
                      <a:pPr algn="ctr" fontAlgn="ctr"/>
                      <a:r>
                        <a:rPr lang="en-US" sz="2000" b="1" u="none" strike="noStrike" dirty="0" smtClean="0">
                          <a:effectLst/>
                          <a:latin typeface="Sylfaen" pitchFamily="18" charset="0"/>
                        </a:rPr>
                        <a:t>1.03</a:t>
                      </a:r>
                      <a:endParaRPr lang="ka-GE" sz="2000" b="1" u="none" strike="noStrike" dirty="0" smtClean="0">
                        <a:effectLst/>
                        <a:latin typeface="Sylfaen" pitchFamily="18" charset="0"/>
                      </a:endParaRPr>
                    </a:p>
                    <a:p>
                      <a:pPr algn="ctr" fontAlgn="ctr"/>
                      <a:r>
                        <a:rPr lang="ka-GE" sz="2000" u="none" strike="noStrike" kern="1200" dirty="0" smtClean="0">
                          <a:solidFill>
                            <a:schemeClr val="dk1"/>
                          </a:solidFill>
                          <a:effectLst/>
                          <a:latin typeface="Sylfaen" pitchFamily="18" charset="0"/>
                          <a:ea typeface="+mn-ea"/>
                          <a:cs typeface="+mn-cs"/>
                        </a:rPr>
                        <a:t>(</a:t>
                      </a:r>
                      <a:r>
                        <a:rPr lang="en-US" sz="2000" u="none" strike="noStrike" kern="1200" dirty="0" smtClean="0">
                          <a:solidFill>
                            <a:schemeClr val="dk1"/>
                          </a:solidFill>
                          <a:effectLst/>
                          <a:latin typeface="Sylfaen" pitchFamily="18" charset="0"/>
                          <a:ea typeface="+mn-ea"/>
                          <a:cs typeface="+mn-cs"/>
                        </a:rPr>
                        <a:t>based on actual price collection</a:t>
                      </a:r>
                      <a:r>
                        <a:rPr lang="ka-GE" sz="2000" u="none" strike="noStrike" kern="1200" dirty="0" smtClean="0">
                          <a:solidFill>
                            <a:schemeClr val="dk1"/>
                          </a:solidFill>
                          <a:effectLst/>
                          <a:latin typeface="Sylfaen" pitchFamily="18" charset="0"/>
                          <a:ea typeface="+mn-ea"/>
                          <a:cs typeface="+mn-cs"/>
                        </a:rPr>
                        <a:t>)</a:t>
                      </a:r>
                      <a:endParaRPr lang="en-US" sz="2000" u="none" strike="noStrike" kern="1200" dirty="0">
                        <a:solidFill>
                          <a:schemeClr val="dk1"/>
                        </a:solidFill>
                        <a:effectLst/>
                        <a:latin typeface="Sylfaen" pitchFamily="18" charset="0"/>
                        <a:ea typeface="+mn-ea"/>
                        <a:cs typeface="+mn-cs"/>
                      </a:endParaRPr>
                    </a:p>
                  </a:txBody>
                  <a:tcPr marL="9525" marR="9525" marT="9525" marB="0" anchor="ctr"/>
                </a:tc>
                <a:tc rowSpan="4">
                  <a:txBody>
                    <a:bodyPr/>
                    <a:lstStyle/>
                    <a:p>
                      <a:pPr algn="ctr" fontAlgn="ctr"/>
                      <a:r>
                        <a:rPr lang="ka-GE" sz="2000" b="1" u="none" strike="noStrike" dirty="0">
                          <a:effectLst/>
                          <a:latin typeface="Sylfaen" pitchFamily="18" charset="0"/>
                        </a:rPr>
                        <a:t>1.024</a:t>
                      </a:r>
                      <a:r>
                        <a:rPr lang="ka-GE" sz="2000" u="none" strike="noStrike" dirty="0">
                          <a:effectLst/>
                          <a:latin typeface="Sylfaen" pitchFamily="18" charset="0"/>
                        </a:rPr>
                        <a:t> </a:t>
                      </a:r>
                      <a:br>
                        <a:rPr lang="ka-GE" sz="2000" u="none" strike="noStrike" dirty="0">
                          <a:effectLst/>
                          <a:latin typeface="Sylfaen" pitchFamily="18" charset="0"/>
                        </a:rPr>
                      </a:br>
                      <a:r>
                        <a:rPr lang="ka-GE" sz="2000" u="none" strike="noStrike" dirty="0" smtClean="0">
                          <a:effectLst/>
                          <a:latin typeface="Sylfaen" pitchFamily="18" charset="0"/>
                        </a:rPr>
                        <a:t>(</a:t>
                      </a:r>
                      <a:r>
                        <a:rPr lang="en-US" sz="2000" u="none" strike="noStrike" dirty="0" smtClean="0">
                          <a:effectLst/>
                          <a:latin typeface="Sylfaen" pitchFamily="18" charset="0"/>
                        </a:rPr>
                        <a:t>Geometric</a:t>
                      </a:r>
                      <a:r>
                        <a:rPr lang="en-US" sz="2000" u="none" strike="noStrike" baseline="0" dirty="0" smtClean="0">
                          <a:effectLst/>
                          <a:latin typeface="Sylfaen" pitchFamily="18" charset="0"/>
                        </a:rPr>
                        <a:t> average of the category indices, taking into account their proportion</a:t>
                      </a:r>
                      <a:r>
                        <a:rPr lang="ka-GE" sz="2000" u="none" strike="noStrike" dirty="0" smtClean="0">
                          <a:effectLst/>
                          <a:latin typeface="Sylfaen" pitchFamily="18" charset="0"/>
                        </a:rPr>
                        <a:t>)</a:t>
                      </a:r>
                      <a:endParaRPr lang="ka-GE" sz="2000" b="0" i="0" u="none" strike="noStrike" dirty="0">
                        <a:solidFill>
                          <a:srgbClr val="000000"/>
                        </a:solidFill>
                        <a:effectLst/>
                        <a:latin typeface="Sylfaen" pitchFamily="18" charset="0"/>
                      </a:endParaRPr>
                    </a:p>
                  </a:txBody>
                  <a:tcPr marL="9525" marR="9525" marT="9525" marB="0" anchor="ctr"/>
                </a:tc>
              </a:tr>
              <a:tr h="1035024">
                <a:tc rowSpan="3">
                  <a:txBody>
                    <a:bodyPr/>
                    <a:lstStyle/>
                    <a:p>
                      <a:pPr algn="ctr" fontAlgn="ctr"/>
                      <a:r>
                        <a:rPr lang="en-US" sz="2000" u="none" strike="noStrike" dirty="0" smtClean="0">
                          <a:effectLst/>
                          <a:latin typeface="Sylfaen" pitchFamily="18" charset="0"/>
                        </a:rPr>
                        <a:t>Domestic tourism</a:t>
                      </a:r>
                      <a:endParaRPr lang="ka-GE" sz="2000" b="0" i="0" u="none" strike="noStrike" dirty="0">
                        <a:solidFill>
                          <a:srgbClr val="000000"/>
                        </a:solidFill>
                        <a:effectLst/>
                        <a:latin typeface="Sylfaen" pitchFamily="18" charset="0"/>
                      </a:endParaRPr>
                    </a:p>
                  </a:txBody>
                  <a:tcPr marL="9525" marR="9525" marT="9525" marB="0" anchor="ctr"/>
                </a:tc>
                <a:tc rowSpan="3">
                  <a:txBody>
                    <a:bodyPr/>
                    <a:lstStyle/>
                    <a:p>
                      <a:pPr algn="ctr" fontAlgn="ctr"/>
                      <a:r>
                        <a:rPr lang="en-US" sz="2000" u="none" strike="noStrike" dirty="0" smtClean="0">
                          <a:effectLst/>
                          <a:latin typeface="Sylfaen" pitchFamily="18" charset="0"/>
                        </a:rPr>
                        <a:t>80%</a:t>
                      </a:r>
                      <a:endParaRPr lang="en-US" sz="2000" b="0" i="0" u="none" strike="noStrike" dirty="0">
                        <a:solidFill>
                          <a:srgbClr val="000000"/>
                        </a:solidFill>
                        <a:effectLst/>
                        <a:latin typeface="Sylfaen" pitchFamily="18" charset="0"/>
                      </a:endParaRPr>
                    </a:p>
                  </a:txBody>
                  <a:tcPr marL="9525" marR="9525" marT="9525" marB="0" anchor="ctr"/>
                </a:tc>
                <a:tc>
                  <a:txBody>
                    <a:bodyPr/>
                    <a:lstStyle/>
                    <a:p>
                      <a:pPr algn="ctr" fontAlgn="ctr"/>
                      <a:r>
                        <a:rPr lang="en-US" sz="2000" b="0" i="0" u="none" strike="noStrike" baseline="0" dirty="0" smtClean="0">
                          <a:solidFill>
                            <a:schemeClr val="dk1"/>
                          </a:solidFill>
                          <a:effectLst/>
                          <a:latin typeface="Sylfaen" pitchFamily="18" charset="0"/>
                        </a:rPr>
                        <a:t>Accommodation</a:t>
                      </a:r>
                      <a:endParaRPr lang="ka-GE" sz="2000" b="0" i="0" u="none" strike="noStrike" dirty="0">
                        <a:solidFill>
                          <a:srgbClr val="000000"/>
                        </a:solidFill>
                        <a:effectLst/>
                        <a:latin typeface="Sylfaen" pitchFamily="18" charset="0"/>
                      </a:endParaRPr>
                    </a:p>
                  </a:txBody>
                  <a:tcPr marL="9525" marR="9525" marT="9525" marB="0" anchor="ctr"/>
                </a:tc>
                <a:tc>
                  <a:txBody>
                    <a:bodyPr/>
                    <a:lstStyle/>
                    <a:p>
                      <a:pPr algn="ctr" fontAlgn="ctr"/>
                      <a:r>
                        <a:rPr lang="en-US" sz="2000" u="none" strike="noStrike" dirty="0">
                          <a:effectLst/>
                          <a:latin typeface="Sylfaen" pitchFamily="18" charset="0"/>
                        </a:rPr>
                        <a:t>24%</a:t>
                      </a:r>
                      <a:endParaRPr lang="en-US" sz="2000" b="0" i="0" u="none" strike="noStrike" dirty="0">
                        <a:solidFill>
                          <a:srgbClr val="000000"/>
                        </a:solidFill>
                        <a:effectLst/>
                        <a:latin typeface="Sylfaen" pitchFamily="18" charset="0"/>
                      </a:endParaRPr>
                    </a:p>
                  </a:txBody>
                  <a:tcPr marL="9525" marR="9525" marT="9525" marB="0" anchor="ctr"/>
                </a:tc>
                <a:tc>
                  <a:txBody>
                    <a:bodyPr/>
                    <a:lstStyle/>
                    <a:p>
                      <a:pPr algn="ctr" fontAlgn="b"/>
                      <a:r>
                        <a:rPr lang="en-US" sz="2000" u="none" strike="noStrike" dirty="0" smtClean="0">
                          <a:effectLst/>
                          <a:latin typeface="Sylfaen" pitchFamily="18" charset="0"/>
                        </a:rPr>
                        <a:t>Group</a:t>
                      </a:r>
                      <a:r>
                        <a:rPr lang="ka-GE" sz="2000" u="none" strike="noStrike" dirty="0" smtClean="0">
                          <a:effectLst/>
                          <a:latin typeface="Sylfaen" pitchFamily="18" charset="0"/>
                        </a:rPr>
                        <a:t> “</a:t>
                      </a:r>
                      <a:r>
                        <a:rPr lang="en-US" sz="2000" u="none" strike="noStrike" dirty="0" smtClean="0">
                          <a:effectLst/>
                          <a:latin typeface="Sylfaen" pitchFamily="18" charset="0"/>
                        </a:rPr>
                        <a:t>Restaurants</a:t>
                      </a:r>
                      <a:r>
                        <a:rPr lang="en-US" sz="2000" u="none" strike="noStrike" baseline="0" dirty="0" smtClean="0">
                          <a:effectLst/>
                          <a:latin typeface="Sylfaen" pitchFamily="18" charset="0"/>
                        </a:rPr>
                        <a:t> and hotels</a:t>
                      </a:r>
                      <a:r>
                        <a:rPr lang="ka-GE" sz="2000" u="none" strike="noStrike" dirty="0" smtClean="0">
                          <a:effectLst/>
                          <a:latin typeface="Sylfaen" pitchFamily="18" charset="0"/>
                        </a:rPr>
                        <a:t>"</a:t>
                      </a:r>
                      <a:endParaRPr lang="ka-GE" sz="2000" b="0" i="0" u="none" strike="noStrike" dirty="0">
                        <a:solidFill>
                          <a:srgbClr val="000000"/>
                        </a:solidFill>
                        <a:effectLst/>
                        <a:latin typeface="Sylfaen" pitchFamily="18" charset="0"/>
                      </a:endParaRPr>
                    </a:p>
                  </a:txBody>
                  <a:tcPr marL="9525" marR="9525" marT="9525" marB="0" anchor="ctr"/>
                </a:tc>
                <a:tc>
                  <a:txBody>
                    <a:bodyPr/>
                    <a:lstStyle/>
                    <a:p>
                      <a:pPr algn="ctr" fontAlgn="b"/>
                      <a:r>
                        <a:rPr lang="en-US" sz="2000" u="none" strike="noStrike" dirty="0">
                          <a:effectLst/>
                          <a:latin typeface="Sylfaen" pitchFamily="18" charset="0"/>
                        </a:rPr>
                        <a:t>1.02</a:t>
                      </a:r>
                      <a:endParaRPr lang="en-US" sz="2000" b="0" i="0" u="none" strike="noStrike" dirty="0">
                        <a:solidFill>
                          <a:srgbClr val="000000"/>
                        </a:solidFill>
                        <a:effectLst/>
                        <a:latin typeface="Sylfaen" pitchFamily="18" charset="0"/>
                      </a:endParaRPr>
                    </a:p>
                  </a:txBody>
                  <a:tcPr marL="9525" marR="9525" marT="9525" marB="0" anchor="ctr"/>
                </a:tc>
                <a:tc rowSpan="3">
                  <a:txBody>
                    <a:bodyPr/>
                    <a:lstStyle/>
                    <a:p>
                      <a:pPr algn="ctr" fontAlgn="ctr"/>
                      <a:r>
                        <a:rPr lang="en-US" sz="2000" b="1" u="none" strike="noStrike" dirty="0" smtClean="0">
                          <a:effectLst/>
                          <a:latin typeface="Sylfaen" pitchFamily="18" charset="0"/>
                        </a:rPr>
                        <a:t>1.022</a:t>
                      </a:r>
                      <a:endParaRPr lang="ka-GE" sz="2000" b="1" u="none" strike="noStrike" dirty="0" smtClean="0">
                        <a:effectLst/>
                        <a:latin typeface="Sylfaen" pitchFamily="18" charset="0"/>
                      </a:endParaRPr>
                    </a:p>
                    <a:p>
                      <a:pPr algn="ctr" fontAlgn="ctr"/>
                      <a:r>
                        <a:rPr lang="ka-GE" sz="2000" u="none" strike="noStrike" kern="1200" dirty="0" smtClean="0">
                          <a:solidFill>
                            <a:schemeClr val="dk1"/>
                          </a:solidFill>
                          <a:effectLst/>
                          <a:latin typeface="Sylfaen" pitchFamily="18" charset="0"/>
                          <a:ea typeface="+mn-ea"/>
                          <a:cs typeface="+mn-cs"/>
                        </a:rPr>
                        <a:t>(</a:t>
                      </a:r>
                      <a:r>
                        <a:rPr lang="en-US" sz="2000" u="none" strike="noStrike" kern="1200" dirty="0" smtClean="0">
                          <a:solidFill>
                            <a:schemeClr val="dk1"/>
                          </a:solidFill>
                          <a:effectLst/>
                          <a:latin typeface="Sylfaen" pitchFamily="18" charset="0"/>
                          <a:ea typeface="+mn-ea"/>
                          <a:cs typeface="+mn-cs"/>
                        </a:rPr>
                        <a:t>Weighted arithmetic average of the subcategory</a:t>
                      </a:r>
                      <a:r>
                        <a:rPr lang="en-US" sz="2000" u="none" strike="noStrike" kern="1200" baseline="0" dirty="0" smtClean="0">
                          <a:solidFill>
                            <a:schemeClr val="dk1"/>
                          </a:solidFill>
                          <a:effectLst/>
                          <a:latin typeface="Sylfaen" pitchFamily="18" charset="0"/>
                          <a:ea typeface="+mn-ea"/>
                          <a:cs typeface="+mn-cs"/>
                        </a:rPr>
                        <a:t> indices</a:t>
                      </a:r>
                      <a:r>
                        <a:rPr lang="ka-GE" sz="2000" u="none" strike="noStrike" kern="1200" dirty="0" smtClean="0">
                          <a:solidFill>
                            <a:schemeClr val="dk1"/>
                          </a:solidFill>
                          <a:effectLst/>
                          <a:latin typeface="Sylfaen" pitchFamily="18" charset="0"/>
                          <a:ea typeface="+mn-ea"/>
                          <a:cs typeface="+mn-cs"/>
                        </a:rPr>
                        <a:t>)</a:t>
                      </a:r>
                      <a:endParaRPr lang="en-US" sz="2000" u="none" strike="noStrike" kern="1200" dirty="0">
                        <a:solidFill>
                          <a:schemeClr val="dk1"/>
                        </a:solidFill>
                        <a:effectLst/>
                        <a:latin typeface="Sylfaen" pitchFamily="18" charset="0"/>
                        <a:ea typeface="+mn-ea"/>
                        <a:cs typeface="+mn-cs"/>
                      </a:endParaRPr>
                    </a:p>
                  </a:txBody>
                  <a:tcPr marL="9525" marR="9525" marT="9525" marB="0" anchor="ctr"/>
                </a:tc>
                <a:tc vMerge="1">
                  <a:txBody>
                    <a:bodyPr/>
                    <a:lstStyle/>
                    <a:p>
                      <a:endParaRPr lang="en-US"/>
                    </a:p>
                  </a:txBody>
                  <a:tcPr/>
                </a:tc>
              </a:tr>
              <a:tr h="1035024">
                <a:tc vMerge="1">
                  <a:txBody>
                    <a:bodyPr/>
                    <a:lstStyle/>
                    <a:p>
                      <a:endParaRPr lang="en-US"/>
                    </a:p>
                  </a:txBody>
                  <a:tcPr/>
                </a:tc>
                <a:tc vMerge="1">
                  <a:txBody>
                    <a:bodyPr/>
                    <a:lstStyle/>
                    <a:p>
                      <a:endParaRPr lang="en-US"/>
                    </a:p>
                  </a:txBody>
                  <a:tcPr/>
                </a:tc>
                <a:tc>
                  <a:txBody>
                    <a:bodyPr/>
                    <a:lstStyle/>
                    <a:p>
                      <a:pPr algn="ctr" fontAlgn="ctr"/>
                      <a:r>
                        <a:rPr lang="en-US" sz="2000" u="none" strike="noStrike" dirty="0" smtClean="0">
                          <a:effectLst/>
                          <a:latin typeface="Sylfaen" pitchFamily="18" charset="0"/>
                        </a:rPr>
                        <a:t>Food</a:t>
                      </a:r>
                      <a:endParaRPr lang="ka-GE" sz="2000" b="0" i="0" u="none" strike="noStrike" dirty="0">
                        <a:solidFill>
                          <a:srgbClr val="000000"/>
                        </a:solidFill>
                        <a:effectLst/>
                        <a:latin typeface="Sylfaen" pitchFamily="18" charset="0"/>
                      </a:endParaRPr>
                    </a:p>
                  </a:txBody>
                  <a:tcPr marL="9525" marR="9525" marT="9525" marB="0" anchor="ctr"/>
                </a:tc>
                <a:tc>
                  <a:txBody>
                    <a:bodyPr/>
                    <a:lstStyle/>
                    <a:p>
                      <a:pPr algn="ctr" fontAlgn="ctr"/>
                      <a:r>
                        <a:rPr lang="en-US" sz="2000" u="none" strike="noStrike" dirty="0">
                          <a:effectLst/>
                          <a:latin typeface="Sylfaen" pitchFamily="18" charset="0"/>
                        </a:rPr>
                        <a:t>55%</a:t>
                      </a:r>
                      <a:endParaRPr lang="en-US" sz="2000" b="0" i="0" u="none" strike="noStrike" dirty="0">
                        <a:solidFill>
                          <a:srgbClr val="000000"/>
                        </a:solidFill>
                        <a:effectLst/>
                        <a:latin typeface="Sylfaen" pitchFamily="18" charset="0"/>
                      </a:endParaRPr>
                    </a:p>
                  </a:txBody>
                  <a:tcPr marL="9525" marR="9525" marT="9525" marB="0" anchor="ctr"/>
                </a:tc>
                <a:tc>
                  <a:txBody>
                    <a:bodyPr/>
                    <a:lstStyle/>
                    <a:p>
                      <a:pPr algn="ctr" fontAlgn="b"/>
                      <a:r>
                        <a:rPr lang="en-US" sz="2000" u="none" strike="noStrike" dirty="0" smtClean="0">
                          <a:effectLst/>
                          <a:latin typeface="Sylfaen" pitchFamily="18" charset="0"/>
                        </a:rPr>
                        <a:t>Group</a:t>
                      </a:r>
                      <a:r>
                        <a:rPr lang="ka-GE" sz="2000" u="none" strike="noStrike" dirty="0" smtClean="0">
                          <a:effectLst/>
                          <a:latin typeface="Sylfaen" pitchFamily="18" charset="0"/>
                        </a:rPr>
                        <a:t> “</a:t>
                      </a:r>
                      <a:r>
                        <a:rPr lang="en-US" sz="2000" u="none" strike="noStrike" dirty="0" smtClean="0">
                          <a:effectLst/>
                          <a:latin typeface="Sylfaen" pitchFamily="18" charset="0"/>
                        </a:rPr>
                        <a:t>Food and non-alcohol beverages</a:t>
                      </a:r>
                      <a:r>
                        <a:rPr lang="ka-GE" sz="2000" u="none" strike="noStrike" dirty="0" smtClean="0">
                          <a:effectLst/>
                          <a:latin typeface="Sylfaen" pitchFamily="18" charset="0"/>
                        </a:rPr>
                        <a:t>"</a:t>
                      </a:r>
                      <a:endParaRPr lang="ka-GE" sz="2000" b="0" i="0" u="none" strike="noStrike" dirty="0">
                        <a:solidFill>
                          <a:srgbClr val="000000"/>
                        </a:solidFill>
                        <a:effectLst/>
                        <a:latin typeface="Sylfaen" pitchFamily="18" charset="0"/>
                      </a:endParaRPr>
                    </a:p>
                  </a:txBody>
                  <a:tcPr marL="9525" marR="9525" marT="9525" marB="0" anchor="ctr"/>
                </a:tc>
                <a:tc>
                  <a:txBody>
                    <a:bodyPr/>
                    <a:lstStyle/>
                    <a:p>
                      <a:pPr algn="ctr" fontAlgn="b"/>
                      <a:r>
                        <a:rPr lang="en-US" sz="2000" u="none" strike="noStrike" dirty="0">
                          <a:effectLst/>
                          <a:latin typeface="Sylfaen" pitchFamily="18" charset="0"/>
                        </a:rPr>
                        <a:t>1.05</a:t>
                      </a:r>
                      <a:endParaRPr lang="en-US" sz="2000" b="0" i="0" u="none" strike="noStrike" dirty="0">
                        <a:solidFill>
                          <a:srgbClr val="000000"/>
                        </a:solidFill>
                        <a:effectLst/>
                        <a:latin typeface="Sylfaen" pitchFamily="18" charset="0"/>
                      </a:endParaRPr>
                    </a:p>
                  </a:txBody>
                  <a:tcPr marL="9525" marR="9525" marT="9525" marB="0" anchor="ctr"/>
                </a:tc>
                <a:tc vMerge="1">
                  <a:txBody>
                    <a:bodyPr/>
                    <a:lstStyle/>
                    <a:p>
                      <a:endParaRPr lang="en-US"/>
                    </a:p>
                  </a:txBody>
                  <a:tcPr/>
                </a:tc>
                <a:tc vMerge="1">
                  <a:txBody>
                    <a:bodyPr/>
                    <a:lstStyle/>
                    <a:p>
                      <a:endParaRPr lang="en-US"/>
                    </a:p>
                  </a:txBody>
                  <a:tcPr/>
                </a:tc>
              </a:tr>
              <a:tr h="1035024">
                <a:tc vMerge="1">
                  <a:txBody>
                    <a:bodyPr/>
                    <a:lstStyle/>
                    <a:p>
                      <a:endParaRPr lang="en-US"/>
                    </a:p>
                  </a:txBody>
                  <a:tcPr/>
                </a:tc>
                <a:tc vMerge="1">
                  <a:txBody>
                    <a:bodyPr/>
                    <a:lstStyle/>
                    <a:p>
                      <a:endParaRPr lang="en-US"/>
                    </a:p>
                  </a:txBody>
                  <a:tcPr/>
                </a:tc>
                <a:tc>
                  <a:txBody>
                    <a:bodyPr/>
                    <a:lstStyle/>
                    <a:p>
                      <a:pPr algn="ctr" fontAlgn="ctr"/>
                      <a:r>
                        <a:rPr lang="en-US" sz="2000" u="none" strike="noStrike" kern="1200" dirty="0" smtClean="0">
                          <a:solidFill>
                            <a:schemeClr val="dk1"/>
                          </a:solidFill>
                          <a:effectLst/>
                          <a:latin typeface="Sylfaen" pitchFamily="18" charset="0"/>
                          <a:ea typeface="+mn-ea"/>
                          <a:cs typeface="+mn-cs"/>
                        </a:rPr>
                        <a:t>Tr</a:t>
                      </a:r>
                      <a:r>
                        <a:rPr lang="en-US" sz="2000" b="0" i="0" u="none" strike="noStrike" dirty="0" smtClean="0">
                          <a:solidFill>
                            <a:schemeClr val="dk1"/>
                          </a:solidFill>
                          <a:effectLst/>
                          <a:latin typeface="Sylfaen" pitchFamily="18" charset="0"/>
                        </a:rPr>
                        <a:t>ansport</a:t>
                      </a:r>
                    </a:p>
                  </a:txBody>
                  <a:tcPr marL="9525" marR="9525" marT="9525" marB="0" anchor="ctr"/>
                </a:tc>
                <a:tc>
                  <a:txBody>
                    <a:bodyPr/>
                    <a:lstStyle/>
                    <a:p>
                      <a:pPr algn="ctr" fontAlgn="ctr"/>
                      <a:r>
                        <a:rPr lang="en-US" sz="2000" u="none" strike="noStrike" dirty="0" smtClean="0">
                          <a:effectLst/>
                          <a:latin typeface="Sylfaen" pitchFamily="18" charset="0"/>
                        </a:rPr>
                        <a:t>2</a:t>
                      </a:r>
                      <a:r>
                        <a:rPr lang="ka-GE" sz="2000" u="none" strike="noStrike" dirty="0" smtClean="0">
                          <a:effectLst/>
                          <a:latin typeface="Sylfaen" pitchFamily="18" charset="0"/>
                        </a:rPr>
                        <a:t>1</a:t>
                      </a:r>
                      <a:r>
                        <a:rPr lang="en-US" sz="2000" u="none" strike="noStrike" dirty="0" smtClean="0">
                          <a:effectLst/>
                          <a:latin typeface="Sylfaen" pitchFamily="18" charset="0"/>
                        </a:rPr>
                        <a:t>%</a:t>
                      </a:r>
                      <a:endParaRPr lang="en-US" sz="2000" b="0" i="0" u="none" strike="noStrike" dirty="0">
                        <a:solidFill>
                          <a:srgbClr val="000000"/>
                        </a:solidFill>
                        <a:effectLst/>
                        <a:latin typeface="Sylfaen" pitchFamily="18" charset="0"/>
                      </a:endParaRPr>
                    </a:p>
                  </a:txBody>
                  <a:tcPr marL="9525" marR="9525" marT="9525" marB="0" anchor="ctr"/>
                </a:tc>
                <a:tc>
                  <a:txBody>
                    <a:bodyPr/>
                    <a:lstStyle/>
                    <a:p>
                      <a:pPr algn="ctr" fontAlgn="b"/>
                      <a:r>
                        <a:rPr lang="en-US" sz="2000" u="none" strike="noStrike" dirty="0" smtClean="0">
                          <a:effectLst/>
                          <a:latin typeface="Sylfaen" pitchFamily="18" charset="0"/>
                        </a:rPr>
                        <a:t>Group </a:t>
                      </a:r>
                      <a:r>
                        <a:rPr lang="ka-GE" sz="2000" u="none" strike="noStrike" dirty="0" smtClean="0">
                          <a:effectLst/>
                          <a:latin typeface="Sylfaen" pitchFamily="18" charset="0"/>
                        </a:rPr>
                        <a:t>“</a:t>
                      </a:r>
                      <a:r>
                        <a:rPr lang="en-US" sz="2000" u="none" strike="noStrike" dirty="0" smtClean="0">
                          <a:effectLst/>
                          <a:latin typeface="Sylfaen" pitchFamily="18" charset="0"/>
                        </a:rPr>
                        <a:t>Transport</a:t>
                      </a:r>
                      <a:r>
                        <a:rPr lang="ka-GE" sz="2000" u="none" strike="noStrike" dirty="0" smtClean="0">
                          <a:effectLst/>
                          <a:latin typeface="Sylfaen" pitchFamily="18" charset="0"/>
                        </a:rPr>
                        <a:t>"</a:t>
                      </a:r>
                      <a:endParaRPr lang="ka-GE" sz="2000" b="0" i="0" u="none" strike="noStrike" dirty="0">
                        <a:solidFill>
                          <a:srgbClr val="000000"/>
                        </a:solidFill>
                        <a:effectLst/>
                        <a:latin typeface="Sylfaen" pitchFamily="18" charset="0"/>
                      </a:endParaRPr>
                    </a:p>
                  </a:txBody>
                  <a:tcPr marL="9525" marR="9525" marT="9525" marB="0" anchor="ctr"/>
                </a:tc>
                <a:tc>
                  <a:txBody>
                    <a:bodyPr/>
                    <a:lstStyle/>
                    <a:p>
                      <a:pPr algn="ctr" fontAlgn="b"/>
                      <a:r>
                        <a:rPr lang="en-US" sz="2000" u="none" strike="noStrike" dirty="0">
                          <a:effectLst/>
                          <a:latin typeface="Sylfaen" pitchFamily="18" charset="0"/>
                        </a:rPr>
                        <a:t>0.95</a:t>
                      </a:r>
                      <a:endParaRPr lang="en-US" sz="2000" b="0" i="0" u="none" strike="noStrike" dirty="0">
                        <a:solidFill>
                          <a:srgbClr val="000000"/>
                        </a:solidFill>
                        <a:effectLst/>
                        <a:latin typeface="Sylfaen" pitchFamily="18" charset="0"/>
                      </a:endParaRPr>
                    </a:p>
                  </a:txBody>
                  <a:tcPr marL="9525" marR="9525" marT="9525" marB="0" anchor="ct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2634834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a:extLst>
              <a:ext uri="{FF2B5EF4-FFF2-40B4-BE49-F238E27FC236}">
                <a16:creationId xmlns="" xmlns:a16="http://schemas.microsoft.com/office/drawing/2014/main" id="{BC70352C-8995-4CE3-B9C3-5CF36E202550}"/>
              </a:ext>
            </a:extLst>
          </p:cNvPr>
          <p:cNvSpPr>
            <a:spLocks/>
          </p:cNvSpPr>
          <p:nvPr/>
        </p:nvSpPr>
        <p:spPr bwMode="auto">
          <a:xfrm>
            <a:off x="1" y="1247776"/>
            <a:ext cx="17554575" cy="927100"/>
          </a:xfrm>
          <a:custGeom>
            <a:avLst/>
            <a:gdLst>
              <a:gd name="T0" fmla="*/ 7680 w 7680"/>
              <a:gd name="T1" fmla="*/ 295 h 404"/>
              <a:gd name="T2" fmla="*/ 7680 w 7680"/>
              <a:gd name="T3" fmla="*/ 0 h 404"/>
              <a:gd name="T4" fmla="*/ 0 w 7680"/>
              <a:gd name="T5" fmla="*/ 0 h 404"/>
              <a:gd name="T6" fmla="*/ 0 w 7680"/>
              <a:gd name="T7" fmla="*/ 295 h 404"/>
              <a:gd name="T8" fmla="*/ 3708 w 7680"/>
              <a:gd name="T9" fmla="*/ 404 h 404"/>
              <a:gd name="T10" fmla="*/ 3756 w 7680"/>
              <a:gd name="T11" fmla="*/ 255 h 404"/>
              <a:gd name="T12" fmla="*/ 3972 w 7680"/>
              <a:gd name="T13" fmla="*/ 404 h 404"/>
              <a:gd name="T14" fmla="*/ 7680 w 7680"/>
              <a:gd name="T15" fmla="*/ 295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22">
            <a:extLst>
              <a:ext uri="{FF2B5EF4-FFF2-40B4-BE49-F238E27FC236}">
                <a16:creationId xmlns="" xmlns:a16="http://schemas.microsoft.com/office/drawing/2014/main" id="{58535D2D-A068-47A4-8A8E-C8B5975B6825}"/>
              </a:ext>
            </a:extLst>
          </p:cNvPr>
          <p:cNvSpPr>
            <a:spLocks/>
          </p:cNvSpPr>
          <p:nvPr/>
        </p:nvSpPr>
        <p:spPr bwMode="auto">
          <a:xfrm>
            <a:off x="1" y="300038"/>
            <a:ext cx="17554575" cy="1876425"/>
          </a:xfrm>
          <a:custGeom>
            <a:avLst/>
            <a:gdLst>
              <a:gd name="T0" fmla="*/ 7680 w 7680"/>
              <a:gd name="T1" fmla="*/ 522 h 818"/>
              <a:gd name="T2" fmla="*/ 7680 w 7680"/>
              <a:gd name="T3" fmla="*/ 0 h 818"/>
              <a:gd name="T4" fmla="*/ 0 w 7680"/>
              <a:gd name="T5" fmla="*/ 0 h 818"/>
              <a:gd name="T6" fmla="*/ 0 w 7680"/>
              <a:gd name="T7" fmla="*/ 522 h 818"/>
              <a:gd name="T8" fmla="*/ 3708 w 7680"/>
              <a:gd name="T9" fmla="*/ 818 h 818"/>
              <a:gd name="T10" fmla="*/ 3832 w 7680"/>
              <a:gd name="T11" fmla="*/ 564 h 818"/>
              <a:gd name="T12" fmla="*/ 3977 w 7680"/>
              <a:gd name="T13" fmla="*/ 818 h 818"/>
              <a:gd name="T14" fmla="*/ 7680 w 7680"/>
              <a:gd name="T15" fmla="*/ 522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40" name="Рисунок 39">
            <a:extLst>
              <a:ext uri="{FF2B5EF4-FFF2-40B4-BE49-F238E27FC236}">
                <a16:creationId xmlns="" xmlns:a16="http://schemas.microsoft.com/office/drawing/2014/main" id="{2E02C2F6-25B2-442F-9500-1E2738FF458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8574" y="0"/>
            <a:ext cx="17621249" cy="2199077"/>
          </a:xfrm>
          <a:prstGeom prst="rect">
            <a:avLst/>
          </a:prstGeom>
        </p:spPr>
      </p:pic>
      <p:sp>
        <p:nvSpPr>
          <p:cNvPr id="13" name="Прямоугольник 12">
            <a:extLst>
              <a:ext uri="{FF2B5EF4-FFF2-40B4-BE49-F238E27FC236}">
                <a16:creationId xmlns="" xmlns:a16="http://schemas.microsoft.com/office/drawing/2014/main" id="{7EDF2B9F-7D72-4826-BCE8-C292EC1A2434}"/>
              </a:ext>
            </a:extLst>
          </p:cNvPr>
          <p:cNvSpPr/>
          <p:nvPr/>
        </p:nvSpPr>
        <p:spPr>
          <a:xfrm>
            <a:off x="2327925" y="447654"/>
            <a:ext cx="12900313" cy="707886"/>
          </a:xfrm>
          <a:prstGeom prst="rect">
            <a:avLst/>
          </a:prstGeom>
        </p:spPr>
        <p:txBody>
          <a:bodyPr wrap="square">
            <a:spAutoFit/>
          </a:bodyPr>
          <a:lstStyle/>
          <a:p>
            <a:pPr algn="ctr">
              <a:spcBef>
                <a:spcPct val="50000"/>
              </a:spcBef>
              <a:defRPr/>
            </a:pPr>
            <a:r>
              <a:rPr lang="en-US" altLang="en-US" sz="4000" b="1" spc="200" dirty="0" smtClean="0">
                <a:solidFill>
                  <a:schemeClr val="bg1"/>
                </a:solidFill>
                <a:latin typeface="BPG Nino Mtavruli" panose="02000506000000020004" pitchFamily="2" charset="0"/>
                <a:cs typeface="Times New Roman" panose="02020603050405020304" pitchFamily="18" charset="0"/>
              </a:rPr>
              <a:t>Package holidays in the CPI of Georgia</a:t>
            </a:r>
            <a:endParaRPr lang="en-US" altLang="en-US" sz="4000" b="1" spc="200" dirty="0">
              <a:solidFill>
                <a:schemeClr val="bg1"/>
              </a:solidFill>
              <a:latin typeface="BPG Nino Mtavruli" panose="02000506000000020004" pitchFamily="2" charset="0"/>
              <a:cs typeface="Times New Roman" panose="02020603050405020304" pitchFamily="18" charset="0"/>
            </a:endParaRPr>
          </a:p>
        </p:txBody>
      </p:sp>
      <p:grpSp>
        <p:nvGrpSpPr>
          <p:cNvPr id="7" name="Группа 6">
            <a:extLst>
              <a:ext uri="{FF2B5EF4-FFF2-40B4-BE49-F238E27FC236}">
                <a16:creationId xmlns="" xmlns:a16="http://schemas.microsoft.com/office/drawing/2014/main" id="{399F3F94-2ECF-428C-8CAE-B74CF7386FBD}"/>
              </a:ext>
            </a:extLst>
          </p:cNvPr>
          <p:cNvGrpSpPr/>
          <p:nvPr/>
        </p:nvGrpSpPr>
        <p:grpSpPr>
          <a:xfrm>
            <a:off x="0" y="1118588"/>
            <a:ext cx="17556163" cy="1585314"/>
            <a:chOff x="0" y="1118588"/>
            <a:chExt cx="17556163" cy="1585314"/>
          </a:xfrm>
        </p:grpSpPr>
        <p:pic>
          <p:nvPicPr>
            <p:cNvPr id="41" name="Рисунок 40">
              <a:extLst>
                <a:ext uri="{FF2B5EF4-FFF2-40B4-BE49-F238E27FC236}">
                  <a16:creationId xmlns="" xmlns:a16="http://schemas.microsoft.com/office/drawing/2014/main" id="{9D7F3FD3-50DA-4EDE-8A34-5CDC5371236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1118588"/>
              <a:ext cx="17556163" cy="1435582"/>
            </a:xfrm>
            <a:prstGeom prst="rect">
              <a:avLst/>
            </a:prstGeom>
          </p:spPr>
        </p:pic>
        <p:grpSp>
          <p:nvGrpSpPr>
            <p:cNvPr id="6" name="Группа 5">
              <a:extLst>
                <a:ext uri="{FF2B5EF4-FFF2-40B4-BE49-F238E27FC236}">
                  <a16:creationId xmlns="" xmlns:a16="http://schemas.microsoft.com/office/drawing/2014/main" id="{0DC75D09-3664-4B0F-96EF-C093D7E11A51}"/>
                </a:ext>
              </a:extLst>
            </p:cNvPr>
            <p:cNvGrpSpPr/>
            <p:nvPr/>
          </p:nvGrpSpPr>
          <p:grpSpPr>
            <a:xfrm>
              <a:off x="8013700" y="1694252"/>
              <a:ext cx="1555750" cy="1009650"/>
              <a:chOff x="8013700" y="1694252"/>
              <a:chExt cx="1555750" cy="1009650"/>
            </a:xfrm>
          </p:grpSpPr>
          <p:sp>
            <p:nvSpPr>
              <p:cNvPr id="5" name="Прямоугольник 4">
                <a:extLst>
                  <a:ext uri="{FF2B5EF4-FFF2-40B4-BE49-F238E27FC236}">
                    <a16:creationId xmlns="" xmlns:a16="http://schemas.microsoft.com/office/drawing/2014/main" id="{251D49A6-2B0D-4594-B56D-FD0704634947}"/>
                  </a:ext>
                </a:extLst>
              </p:cNvPr>
              <p:cNvSpPr/>
              <p:nvPr/>
            </p:nvSpPr>
            <p:spPr>
              <a:xfrm>
                <a:off x="8013700" y="1694252"/>
                <a:ext cx="155575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 xmlns:a16="http://schemas.microsoft.com/office/drawing/2014/main" id="{3DF3E48A-B68B-4DB7-A5BF-4F50A4558A8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163720" y="1733490"/>
                <a:ext cx="1221580" cy="787748"/>
              </a:xfrm>
              <a:prstGeom prst="rect">
                <a:avLst/>
              </a:prstGeom>
            </p:spPr>
          </p:pic>
        </p:grpSp>
      </p:grpSp>
      <p:sp>
        <p:nvSpPr>
          <p:cNvPr id="12" name="Прямоугольник 10">
            <a:extLst>
              <a:ext uri="{FF2B5EF4-FFF2-40B4-BE49-F238E27FC236}">
                <a16:creationId xmlns="" xmlns:a16="http://schemas.microsoft.com/office/drawing/2014/main" id="{5F1DD78C-6911-417B-8862-6C217A7DA986}"/>
              </a:ext>
            </a:extLst>
          </p:cNvPr>
          <p:cNvSpPr/>
          <p:nvPr/>
        </p:nvSpPr>
        <p:spPr>
          <a:xfrm>
            <a:off x="558827" y="3376575"/>
            <a:ext cx="4027064" cy="523220"/>
          </a:xfrm>
          <a:prstGeom prst="rect">
            <a:avLst/>
          </a:prstGeom>
        </p:spPr>
        <p:txBody>
          <a:bodyPr wrap="none">
            <a:spAutoFit/>
          </a:bodyPr>
          <a:lstStyle/>
          <a:p>
            <a:pPr>
              <a:defRPr/>
            </a:pPr>
            <a:r>
              <a:rPr lang="en-US" sz="2800" b="1" spc="100" dirty="0" smtClean="0">
                <a:solidFill>
                  <a:srgbClr val="0080BD"/>
                </a:solidFill>
                <a:latin typeface="BPG Nino Mtavruli" panose="02000506000000020004" pitchFamily="2" charset="0"/>
              </a:rPr>
              <a:t>Questions for discussion:</a:t>
            </a:r>
            <a:endParaRPr lang="ka-GE" sz="2800" b="1" spc="100" dirty="0">
              <a:solidFill>
                <a:srgbClr val="0080BD"/>
              </a:solidFill>
              <a:latin typeface="BPG Nino Mtavruli" panose="02000506000000020004" pitchFamily="2" charset="0"/>
            </a:endParaRPr>
          </a:p>
        </p:txBody>
      </p:sp>
      <p:sp>
        <p:nvSpPr>
          <p:cNvPr id="2" name="Rectangle 1">
            <a:extLst>
              <a:ext uri="{FF2B5EF4-FFF2-40B4-BE49-F238E27FC236}">
                <a16:creationId xmlns="" xmlns:a16="http://schemas.microsoft.com/office/drawing/2014/main" id="{7546F901-688B-425C-AC0A-6D01A44F5585}"/>
              </a:ext>
            </a:extLst>
          </p:cNvPr>
          <p:cNvSpPr/>
          <p:nvPr/>
        </p:nvSpPr>
        <p:spPr>
          <a:xfrm>
            <a:off x="558827" y="4327121"/>
            <a:ext cx="13526531" cy="769441"/>
          </a:xfrm>
          <a:prstGeom prst="rect">
            <a:avLst/>
          </a:prstGeom>
        </p:spPr>
        <p:txBody>
          <a:bodyPr wrap="square">
            <a:spAutoFit/>
          </a:bodyPr>
          <a:lstStyle/>
          <a:p>
            <a:pPr marL="285750" indent="-285750" algn="just">
              <a:spcBef>
                <a:spcPts val="600"/>
              </a:spcBef>
              <a:spcAft>
                <a:spcPts val="600"/>
              </a:spcAft>
              <a:buFont typeface="Arial" panose="020B0604020202020204" pitchFamily="34" charset="0"/>
              <a:buChar char="•"/>
            </a:pPr>
            <a:endParaRPr lang="en-US" sz="4400" dirty="0">
              <a:solidFill>
                <a:srgbClr val="FF0000"/>
              </a:solidFill>
              <a:effectLst/>
              <a:latin typeface="Times New Roman" panose="02020603050405020304" pitchFamily="18" charset="0"/>
              <a:ea typeface="Times New Roman" panose="02020603050405020304" pitchFamily="18" charset="0"/>
            </a:endParaRPr>
          </a:p>
        </p:txBody>
      </p:sp>
      <p:sp>
        <p:nvSpPr>
          <p:cNvPr id="15" name="Rectangle 14">
            <a:extLst>
              <a:ext uri="{FF2B5EF4-FFF2-40B4-BE49-F238E27FC236}">
                <a16:creationId xmlns="" xmlns:a16="http://schemas.microsoft.com/office/drawing/2014/main" id="{6D50EDDD-F8B8-4971-B955-A391479519BA}"/>
              </a:ext>
            </a:extLst>
          </p:cNvPr>
          <p:cNvSpPr/>
          <p:nvPr/>
        </p:nvSpPr>
        <p:spPr>
          <a:xfrm>
            <a:off x="671383" y="4327121"/>
            <a:ext cx="15231763" cy="4047262"/>
          </a:xfrm>
          <a:prstGeom prst="rect">
            <a:avLst/>
          </a:prstGeom>
        </p:spPr>
        <p:txBody>
          <a:bodyPr wrap="square">
            <a:spAutoFit/>
          </a:bodyPr>
          <a:lstStyle/>
          <a:p>
            <a:pPr marL="457200" indent="-457200">
              <a:buFont typeface="Arial" pitchFamily="34" charset="0"/>
              <a:buChar char="•"/>
            </a:pPr>
            <a:r>
              <a:rPr lang="en-GB" sz="2800" dirty="0" smtClean="0">
                <a:latin typeface="Calibri" panose="020F0502020204030204" pitchFamily="34" charset="0"/>
                <a:ea typeface="Times New Roman" panose="02020603050405020304" pitchFamily="18" charset="0"/>
                <a:cs typeface="Times New Roman" panose="02020603050405020304" pitchFamily="18" charset="0"/>
              </a:rPr>
              <a:t>In the inflation rate of which period should the collected price participate – price collection month or the month when the trip occurs?</a:t>
            </a:r>
          </a:p>
          <a:p>
            <a:pPr marL="457200" indent="-457200">
              <a:buFont typeface="Arial" pitchFamily="34" charset="0"/>
              <a:buChar char="•"/>
            </a:pPr>
            <a:endParaRPr lang="en-GB" sz="2800" dirty="0" smtClean="0">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 typeface="Arial" pitchFamily="34" charset="0"/>
              <a:buChar char="•"/>
            </a:pPr>
            <a:r>
              <a:rPr lang="en-GB" sz="2800" dirty="0" smtClean="0">
                <a:latin typeface="Calibri" panose="020F0502020204030204" pitchFamily="34" charset="0"/>
                <a:ea typeface="Times New Roman" panose="02020603050405020304" pitchFamily="18" charset="0"/>
                <a:cs typeface="Times New Roman" panose="02020603050405020304" pitchFamily="18" charset="0"/>
              </a:rPr>
              <a:t>The issue of imported inflation – influence of prices for accommodation abroad.</a:t>
            </a:r>
          </a:p>
          <a:p>
            <a:pPr marL="457200" indent="-457200">
              <a:buFont typeface="Arial" pitchFamily="34" charset="0"/>
              <a:buChar char="•"/>
            </a:pPr>
            <a:endParaRPr lang="en-GB" sz="2800" dirty="0" smtClean="0">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 typeface="Arial" pitchFamily="34" charset="0"/>
              <a:buChar char="•"/>
            </a:pPr>
            <a:endParaRPr lang="en-GB" sz="2800" dirty="0" smtClean="0">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 typeface="Arial" pitchFamily="34" charset="0"/>
              <a:buChar char="•"/>
            </a:pPr>
            <a:endParaRPr lang="en-GB" sz="2800" dirty="0" smtClean="0">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 typeface="Arial" pitchFamily="34" charset="0"/>
              <a:buChar char="•"/>
            </a:pPr>
            <a:endParaRPr lang="en-GB" sz="28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435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21">
            <a:extLst>
              <a:ext uri="{FF2B5EF4-FFF2-40B4-BE49-F238E27FC236}">
                <a16:creationId xmlns="" xmlns:a16="http://schemas.microsoft.com/office/drawing/2014/main" id="{BC70352C-8995-4CE3-B9C3-5CF36E202550}"/>
              </a:ext>
            </a:extLst>
          </p:cNvPr>
          <p:cNvSpPr>
            <a:spLocks/>
          </p:cNvSpPr>
          <p:nvPr/>
        </p:nvSpPr>
        <p:spPr bwMode="auto">
          <a:xfrm>
            <a:off x="1" y="1247776"/>
            <a:ext cx="17554575" cy="927100"/>
          </a:xfrm>
          <a:custGeom>
            <a:avLst/>
            <a:gdLst>
              <a:gd name="T0" fmla="*/ 7680 w 7680"/>
              <a:gd name="T1" fmla="*/ 295 h 404"/>
              <a:gd name="T2" fmla="*/ 7680 w 7680"/>
              <a:gd name="T3" fmla="*/ 0 h 404"/>
              <a:gd name="T4" fmla="*/ 0 w 7680"/>
              <a:gd name="T5" fmla="*/ 0 h 404"/>
              <a:gd name="T6" fmla="*/ 0 w 7680"/>
              <a:gd name="T7" fmla="*/ 295 h 404"/>
              <a:gd name="T8" fmla="*/ 3708 w 7680"/>
              <a:gd name="T9" fmla="*/ 404 h 404"/>
              <a:gd name="T10" fmla="*/ 3756 w 7680"/>
              <a:gd name="T11" fmla="*/ 255 h 404"/>
              <a:gd name="T12" fmla="*/ 3972 w 7680"/>
              <a:gd name="T13" fmla="*/ 404 h 404"/>
              <a:gd name="T14" fmla="*/ 7680 w 7680"/>
              <a:gd name="T15" fmla="*/ 295 h 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404">
                <a:moveTo>
                  <a:pt x="7680" y="295"/>
                </a:moveTo>
                <a:cubicBezTo>
                  <a:pt x="7680" y="0"/>
                  <a:pt x="7680" y="0"/>
                  <a:pt x="7680" y="0"/>
                </a:cubicBezTo>
                <a:cubicBezTo>
                  <a:pt x="0" y="0"/>
                  <a:pt x="0" y="0"/>
                  <a:pt x="0" y="0"/>
                </a:cubicBezTo>
                <a:cubicBezTo>
                  <a:pt x="0" y="295"/>
                  <a:pt x="0" y="295"/>
                  <a:pt x="0" y="295"/>
                </a:cubicBezTo>
                <a:cubicBezTo>
                  <a:pt x="3708" y="404"/>
                  <a:pt x="3708" y="404"/>
                  <a:pt x="3708" y="404"/>
                </a:cubicBezTo>
                <a:cubicBezTo>
                  <a:pt x="3720" y="387"/>
                  <a:pt x="3690" y="259"/>
                  <a:pt x="3756" y="255"/>
                </a:cubicBezTo>
                <a:cubicBezTo>
                  <a:pt x="4004" y="243"/>
                  <a:pt x="3960" y="387"/>
                  <a:pt x="3972" y="404"/>
                </a:cubicBezTo>
                <a:lnTo>
                  <a:pt x="7680" y="295"/>
                </a:lnTo>
                <a:close/>
              </a:path>
            </a:pathLst>
          </a:custGeom>
          <a:solidFill>
            <a:srgbClr val="77D1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6" name="Freeform 22">
            <a:extLst>
              <a:ext uri="{FF2B5EF4-FFF2-40B4-BE49-F238E27FC236}">
                <a16:creationId xmlns="" xmlns:a16="http://schemas.microsoft.com/office/drawing/2014/main" id="{58535D2D-A068-47A4-8A8E-C8B5975B6825}"/>
              </a:ext>
            </a:extLst>
          </p:cNvPr>
          <p:cNvSpPr>
            <a:spLocks/>
          </p:cNvSpPr>
          <p:nvPr/>
        </p:nvSpPr>
        <p:spPr bwMode="auto">
          <a:xfrm>
            <a:off x="1" y="300038"/>
            <a:ext cx="17554575" cy="1876425"/>
          </a:xfrm>
          <a:custGeom>
            <a:avLst/>
            <a:gdLst>
              <a:gd name="T0" fmla="*/ 7680 w 7680"/>
              <a:gd name="T1" fmla="*/ 522 h 818"/>
              <a:gd name="T2" fmla="*/ 7680 w 7680"/>
              <a:gd name="T3" fmla="*/ 0 h 818"/>
              <a:gd name="T4" fmla="*/ 0 w 7680"/>
              <a:gd name="T5" fmla="*/ 0 h 818"/>
              <a:gd name="T6" fmla="*/ 0 w 7680"/>
              <a:gd name="T7" fmla="*/ 522 h 818"/>
              <a:gd name="T8" fmla="*/ 3708 w 7680"/>
              <a:gd name="T9" fmla="*/ 818 h 818"/>
              <a:gd name="T10" fmla="*/ 3832 w 7680"/>
              <a:gd name="T11" fmla="*/ 564 h 818"/>
              <a:gd name="T12" fmla="*/ 3977 w 7680"/>
              <a:gd name="T13" fmla="*/ 818 h 818"/>
              <a:gd name="T14" fmla="*/ 7680 w 7680"/>
              <a:gd name="T15" fmla="*/ 522 h 8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818">
                <a:moveTo>
                  <a:pt x="7680" y="522"/>
                </a:moveTo>
                <a:cubicBezTo>
                  <a:pt x="7680" y="0"/>
                  <a:pt x="7680" y="0"/>
                  <a:pt x="7680" y="0"/>
                </a:cubicBezTo>
                <a:cubicBezTo>
                  <a:pt x="0" y="0"/>
                  <a:pt x="0" y="0"/>
                  <a:pt x="0" y="0"/>
                </a:cubicBezTo>
                <a:cubicBezTo>
                  <a:pt x="0" y="522"/>
                  <a:pt x="0" y="522"/>
                  <a:pt x="0" y="522"/>
                </a:cubicBezTo>
                <a:cubicBezTo>
                  <a:pt x="3708" y="818"/>
                  <a:pt x="3708" y="818"/>
                  <a:pt x="3708" y="818"/>
                </a:cubicBezTo>
                <a:cubicBezTo>
                  <a:pt x="3720" y="774"/>
                  <a:pt x="3766" y="564"/>
                  <a:pt x="3832" y="564"/>
                </a:cubicBezTo>
                <a:cubicBezTo>
                  <a:pt x="3898" y="564"/>
                  <a:pt x="3965" y="774"/>
                  <a:pt x="3977" y="818"/>
                </a:cubicBezTo>
                <a:lnTo>
                  <a:pt x="7680" y="522"/>
                </a:lnTo>
                <a:close/>
              </a:path>
            </a:pathLst>
          </a:custGeom>
          <a:solidFill>
            <a:srgbClr val="00B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40" name="Рисунок 39">
            <a:extLst>
              <a:ext uri="{FF2B5EF4-FFF2-40B4-BE49-F238E27FC236}">
                <a16:creationId xmlns="" xmlns:a16="http://schemas.microsoft.com/office/drawing/2014/main" id="{2E02C2F6-25B2-442F-9500-1E2738FF458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8574" y="0"/>
            <a:ext cx="17621249" cy="2199077"/>
          </a:xfrm>
          <a:prstGeom prst="rect">
            <a:avLst/>
          </a:prstGeom>
        </p:spPr>
      </p:pic>
      <p:grpSp>
        <p:nvGrpSpPr>
          <p:cNvPr id="7" name="Группа 6">
            <a:extLst>
              <a:ext uri="{FF2B5EF4-FFF2-40B4-BE49-F238E27FC236}">
                <a16:creationId xmlns="" xmlns:a16="http://schemas.microsoft.com/office/drawing/2014/main" id="{399F3F94-2ECF-428C-8CAE-B74CF7386FBD}"/>
              </a:ext>
            </a:extLst>
          </p:cNvPr>
          <p:cNvGrpSpPr/>
          <p:nvPr/>
        </p:nvGrpSpPr>
        <p:grpSpPr>
          <a:xfrm>
            <a:off x="0" y="1118588"/>
            <a:ext cx="17556163" cy="1585314"/>
            <a:chOff x="0" y="1118588"/>
            <a:chExt cx="17556163" cy="1585314"/>
          </a:xfrm>
        </p:grpSpPr>
        <p:pic>
          <p:nvPicPr>
            <p:cNvPr id="41" name="Рисунок 40">
              <a:extLst>
                <a:ext uri="{FF2B5EF4-FFF2-40B4-BE49-F238E27FC236}">
                  <a16:creationId xmlns="" xmlns:a16="http://schemas.microsoft.com/office/drawing/2014/main" id="{9D7F3FD3-50DA-4EDE-8A34-5CDC5371236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1118588"/>
              <a:ext cx="17556163" cy="1435582"/>
            </a:xfrm>
            <a:prstGeom prst="rect">
              <a:avLst/>
            </a:prstGeom>
          </p:spPr>
        </p:pic>
        <p:grpSp>
          <p:nvGrpSpPr>
            <p:cNvPr id="6" name="Группа 5">
              <a:extLst>
                <a:ext uri="{FF2B5EF4-FFF2-40B4-BE49-F238E27FC236}">
                  <a16:creationId xmlns="" xmlns:a16="http://schemas.microsoft.com/office/drawing/2014/main" id="{0DC75D09-3664-4B0F-96EF-C093D7E11A51}"/>
                </a:ext>
              </a:extLst>
            </p:cNvPr>
            <p:cNvGrpSpPr/>
            <p:nvPr/>
          </p:nvGrpSpPr>
          <p:grpSpPr>
            <a:xfrm>
              <a:off x="8013700" y="1694252"/>
              <a:ext cx="1555750" cy="1009650"/>
              <a:chOff x="8013700" y="1694252"/>
              <a:chExt cx="1555750" cy="1009650"/>
            </a:xfrm>
          </p:grpSpPr>
          <p:sp>
            <p:nvSpPr>
              <p:cNvPr id="5" name="Прямоугольник 4">
                <a:extLst>
                  <a:ext uri="{FF2B5EF4-FFF2-40B4-BE49-F238E27FC236}">
                    <a16:creationId xmlns="" xmlns:a16="http://schemas.microsoft.com/office/drawing/2014/main" id="{251D49A6-2B0D-4594-B56D-FD0704634947}"/>
                  </a:ext>
                </a:extLst>
              </p:cNvPr>
              <p:cNvSpPr/>
              <p:nvPr/>
            </p:nvSpPr>
            <p:spPr>
              <a:xfrm>
                <a:off x="8013700" y="1694252"/>
                <a:ext cx="1555750"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a:extLst>
                  <a:ext uri="{FF2B5EF4-FFF2-40B4-BE49-F238E27FC236}">
                    <a16:creationId xmlns="" xmlns:a16="http://schemas.microsoft.com/office/drawing/2014/main" id="{3DF3E48A-B68B-4DB7-A5BF-4F50A4558A8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163720" y="1733490"/>
                <a:ext cx="1221580" cy="787748"/>
              </a:xfrm>
              <a:prstGeom prst="rect">
                <a:avLst/>
              </a:prstGeom>
            </p:spPr>
          </p:pic>
        </p:grpSp>
      </p:grpSp>
      <p:sp>
        <p:nvSpPr>
          <p:cNvPr id="12" name="Прямоугольник 11">
            <a:extLst>
              <a:ext uri="{FF2B5EF4-FFF2-40B4-BE49-F238E27FC236}">
                <a16:creationId xmlns="" xmlns:a16="http://schemas.microsoft.com/office/drawing/2014/main" id="{75CF59A2-DD6F-4522-805F-FA15A72880D8}"/>
              </a:ext>
            </a:extLst>
          </p:cNvPr>
          <p:cNvSpPr/>
          <p:nvPr/>
        </p:nvSpPr>
        <p:spPr>
          <a:xfrm>
            <a:off x="5803068" y="5365392"/>
            <a:ext cx="5923125" cy="646331"/>
          </a:xfrm>
          <a:prstGeom prst="rect">
            <a:avLst/>
          </a:prstGeom>
        </p:spPr>
        <p:txBody>
          <a:bodyPr wrap="square">
            <a:spAutoFit/>
          </a:bodyPr>
          <a:lstStyle/>
          <a:p>
            <a:pPr algn="ctr">
              <a:spcBef>
                <a:spcPct val="20000"/>
              </a:spcBef>
            </a:pPr>
            <a:r>
              <a:rPr lang="en-US" altLang="ru-RU" sz="3600" b="1" spc="100" dirty="0">
                <a:solidFill>
                  <a:srgbClr val="0080BD"/>
                </a:solidFill>
                <a:latin typeface="BPG Nino Mtavruli" panose="02000506000000020004" pitchFamily="2" charset="0"/>
              </a:rPr>
              <a:t>Giorgi Tetrauli</a:t>
            </a:r>
          </a:p>
        </p:txBody>
      </p:sp>
      <p:sp>
        <p:nvSpPr>
          <p:cNvPr id="14" name="Прямоугольник 13">
            <a:extLst>
              <a:ext uri="{FF2B5EF4-FFF2-40B4-BE49-F238E27FC236}">
                <a16:creationId xmlns="" xmlns:a16="http://schemas.microsoft.com/office/drawing/2014/main" id="{333F16AA-5D0F-4AB0-B3E8-7ACC7A6ECE56}"/>
              </a:ext>
            </a:extLst>
          </p:cNvPr>
          <p:cNvSpPr/>
          <p:nvPr/>
        </p:nvSpPr>
        <p:spPr>
          <a:xfrm>
            <a:off x="5816519" y="6156028"/>
            <a:ext cx="5923125" cy="938719"/>
          </a:xfrm>
          <a:prstGeom prst="rect">
            <a:avLst/>
          </a:prstGeom>
        </p:spPr>
        <p:txBody>
          <a:bodyPr wrap="square">
            <a:spAutoFit/>
          </a:bodyPr>
          <a:lstStyle/>
          <a:p>
            <a:pPr algn="ctr">
              <a:spcBef>
                <a:spcPct val="20000"/>
              </a:spcBef>
            </a:pPr>
            <a:r>
              <a:rPr lang="en-US" altLang="ru-RU" sz="2500" spc="100" dirty="0">
                <a:solidFill>
                  <a:srgbClr val="0080BD"/>
                </a:solidFill>
                <a:latin typeface="BPG Nino Mtavruli" panose="02000506000000020004" pitchFamily="2" charset="0"/>
              </a:rPr>
              <a:t>Head of Price Statistics Department</a:t>
            </a:r>
          </a:p>
          <a:p>
            <a:pPr algn="ctr">
              <a:spcBef>
                <a:spcPct val="20000"/>
              </a:spcBef>
            </a:pPr>
            <a:r>
              <a:rPr lang="en-US" altLang="ru-RU" sz="2500" spc="100" dirty="0">
                <a:solidFill>
                  <a:srgbClr val="0080BD"/>
                </a:solidFill>
                <a:latin typeface="BPG Nino Mtavruli" panose="02000506000000020004" pitchFamily="2" charset="0"/>
              </a:rPr>
              <a:t>National Statistics Office of Georgia</a:t>
            </a:r>
          </a:p>
        </p:txBody>
      </p:sp>
      <p:sp>
        <p:nvSpPr>
          <p:cNvPr id="15" name="Прямоугольник 14">
            <a:extLst>
              <a:ext uri="{FF2B5EF4-FFF2-40B4-BE49-F238E27FC236}">
                <a16:creationId xmlns="" xmlns:a16="http://schemas.microsoft.com/office/drawing/2014/main" id="{8D66E365-E512-4459-A14C-F61484E1E99E}"/>
              </a:ext>
            </a:extLst>
          </p:cNvPr>
          <p:cNvSpPr/>
          <p:nvPr/>
        </p:nvSpPr>
        <p:spPr>
          <a:xfrm>
            <a:off x="5816519" y="8111899"/>
            <a:ext cx="5923125" cy="978729"/>
          </a:xfrm>
          <a:prstGeom prst="rect">
            <a:avLst/>
          </a:prstGeom>
        </p:spPr>
        <p:txBody>
          <a:bodyPr wrap="square">
            <a:spAutoFit/>
          </a:bodyPr>
          <a:lstStyle/>
          <a:p>
            <a:pPr algn="ctr">
              <a:spcBef>
                <a:spcPct val="20000"/>
              </a:spcBef>
              <a:buFont typeface="Wingdings" panose="05000000000000000000" pitchFamily="2" charset="2"/>
              <a:buNone/>
            </a:pPr>
            <a:r>
              <a:rPr lang="en-US" altLang="ru-RU" sz="2400" dirty="0">
                <a:solidFill>
                  <a:srgbClr val="C2151C"/>
                </a:solidFill>
                <a:latin typeface="BPG Nino Mtavruli" panose="02000506000000020004" pitchFamily="2" charset="0"/>
                <a:cs typeface="Times New Roman" panose="02020603050405020304" pitchFamily="18" charset="0"/>
                <a:hlinkClick r:id="rId8"/>
              </a:rPr>
              <a:t>gtetrauli@geostat.ge</a:t>
            </a:r>
            <a:endParaRPr lang="en-US" altLang="ru-RU" sz="2400" dirty="0">
              <a:solidFill>
                <a:srgbClr val="C2151C"/>
              </a:solidFill>
              <a:latin typeface="BPG Nino Mtavruli" panose="02000506000000020004" pitchFamily="2" charset="0"/>
              <a:cs typeface="Times New Roman" panose="02020603050405020304" pitchFamily="18" charset="0"/>
            </a:endParaRPr>
          </a:p>
          <a:p>
            <a:pPr algn="ctr">
              <a:spcBef>
                <a:spcPct val="20000"/>
              </a:spcBef>
              <a:buFont typeface="Wingdings" panose="05000000000000000000" pitchFamily="2" charset="2"/>
              <a:buNone/>
            </a:pPr>
            <a:r>
              <a:rPr lang="en-US" altLang="ru-RU" sz="2800" spc="100" dirty="0">
                <a:solidFill>
                  <a:srgbClr val="0080BD"/>
                </a:solidFill>
                <a:latin typeface="BPG Nino Mtavruli" panose="02000506000000020004" pitchFamily="2" charset="0"/>
              </a:rPr>
              <a:t>www.geostat.ge</a:t>
            </a:r>
            <a:endParaRPr lang="ru-RU" altLang="ru-RU" sz="2800" spc="100" dirty="0">
              <a:solidFill>
                <a:srgbClr val="0080BD"/>
              </a:solidFill>
              <a:latin typeface="BPG Nino Mtavruli" panose="02000506000000020004" pitchFamily="2" charset="0"/>
            </a:endParaRPr>
          </a:p>
        </p:txBody>
      </p:sp>
      <p:cxnSp>
        <p:nvCxnSpPr>
          <p:cNvPr id="16" name="Прямая соединительная линия 15">
            <a:extLst>
              <a:ext uri="{FF2B5EF4-FFF2-40B4-BE49-F238E27FC236}">
                <a16:creationId xmlns="" xmlns:a16="http://schemas.microsoft.com/office/drawing/2014/main" id="{8B075018-7E89-46F8-B5DD-370C8D18BF87}"/>
              </a:ext>
            </a:extLst>
          </p:cNvPr>
          <p:cNvCxnSpPr/>
          <p:nvPr/>
        </p:nvCxnSpPr>
        <p:spPr>
          <a:xfrm>
            <a:off x="6705392" y="4922775"/>
            <a:ext cx="4134058"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7" name="Прямоугольник 16">
            <a:extLst>
              <a:ext uri="{FF2B5EF4-FFF2-40B4-BE49-F238E27FC236}">
                <a16:creationId xmlns="" xmlns:a16="http://schemas.microsoft.com/office/drawing/2014/main" id="{69FFF036-82C0-4E9F-8F6F-2C00D5A59014}"/>
              </a:ext>
            </a:extLst>
          </p:cNvPr>
          <p:cNvSpPr/>
          <p:nvPr/>
        </p:nvSpPr>
        <p:spPr>
          <a:xfrm>
            <a:off x="3302281" y="3671292"/>
            <a:ext cx="10951602" cy="769441"/>
          </a:xfrm>
          <a:prstGeom prst="rect">
            <a:avLst/>
          </a:prstGeom>
        </p:spPr>
        <p:txBody>
          <a:bodyPr wrap="square">
            <a:spAutoFit/>
          </a:bodyPr>
          <a:lstStyle/>
          <a:p>
            <a:pPr algn="ctr">
              <a:spcBef>
                <a:spcPct val="20000"/>
              </a:spcBef>
              <a:buFont typeface="Wingdings" panose="05000000000000000000" pitchFamily="2" charset="2"/>
              <a:buNone/>
            </a:pPr>
            <a:r>
              <a:rPr lang="en-US" altLang="ru-RU" sz="4400" spc="100" dirty="0">
                <a:solidFill>
                  <a:srgbClr val="0080BD"/>
                </a:solidFill>
                <a:latin typeface="BPG Nino Mtavruli" panose="02000506000000020004" pitchFamily="2" charset="0"/>
              </a:rPr>
              <a:t>Thank you for your attention!</a:t>
            </a:r>
            <a:endParaRPr lang="ru-RU" altLang="ru-RU" sz="4400" spc="100" dirty="0">
              <a:solidFill>
                <a:srgbClr val="0080BD"/>
              </a:solidFill>
              <a:latin typeface="BPG Nino Mtavruli" panose="02000506000000020004" pitchFamily="2" charset="0"/>
            </a:endParaRPr>
          </a:p>
        </p:txBody>
      </p:sp>
    </p:spTree>
    <p:extLst>
      <p:ext uri="{BB962C8B-B14F-4D97-AF65-F5344CB8AC3E}">
        <p14:creationId xmlns:p14="http://schemas.microsoft.com/office/powerpoint/2010/main" val="2137844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dziritadi peri">
      <a:dk1>
        <a:sysClr val="windowText" lastClr="000000"/>
      </a:dk1>
      <a:lt1>
        <a:sysClr val="window" lastClr="FFFFFF"/>
      </a:lt1>
      <a:dk2>
        <a:srgbClr val="44546A"/>
      </a:dk2>
      <a:lt2>
        <a:srgbClr val="E7E6E6"/>
      </a:lt2>
      <a:accent1>
        <a:srgbClr val="0080BD"/>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ziritadi shripti">
      <a:majorFont>
        <a:latin typeface="BPG Nino Mtavruli"/>
        <a:ea typeface=""/>
        <a:cs typeface=""/>
      </a:majorFont>
      <a:minorFont>
        <a:latin typeface="BPG Nino Mtavruli"/>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4394</TotalTime>
  <Words>470</Words>
  <Application>Microsoft Office PowerPoint</Application>
  <PresentationFormat>Custom</PresentationFormat>
  <Paragraphs>72</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Ya Blondinko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Perfectos</dc:creator>
  <cp:lastModifiedBy>giorgi tetrauli</cp:lastModifiedBy>
  <cp:revision>394</cp:revision>
  <dcterms:created xsi:type="dcterms:W3CDTF">2018-07-08T14:40:02Z</dcterms:created>
  <dcterms:modified xsi:type="dcterms:W3CDTF">2019-07-05T12:40:06Z</dcterms:modified>
</cp:coreProperties>
</file>