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2"/>
  </p:notesMasterIdLst>
  <p:handoutMasterIdLst>
    <p:handoutMasterId r:id="rId33"/>
  </p:handoutMasterIdLst>
  <p:sldIdLst>
    <p:sldId id="257" r:id="rId2"/>
    <p:sldId id="360" r:id="rId3"/>
    <p:sldId id="304" r:id="rId4"/>
    <p:sldId id="361" r:id="rId5"/>
    <p:sldId id="362" r:id="rId6"/>
    <p:sldId id="363" r:id="rId7"/>
    <p:sldId id="293" r:id="rId8"/>
    <p:sldId id="365" r:id="rId9"/>
    <p:sldId id="356" r:id="rId10"/>
    <p:sldId id="305" r:id="rId11"/>
    <p:sldId id="315" r:id="rId12"/>
    <p:sldId id="335" r:id="rId13"/>
    <p:sldId id="318" r:id="rId14"/>
    <p:sldId id="337" r:id="rId15"/>
    <p:sldId id="320" r:id="rId16"/>
    <p:sldId id="367" r:id="rId17"/>
    <p:sldId id="368" r:id="rId18"/>
    <p:sldId id="366" r:id="rId19"/>
    <p:sldId id="324" r:id="rId20"/>
    <p:sldId id="355" r:id="rId21"/>
    <p:sldId id="357" r:id="rId22"/>
    <p:sldId id="358" r:id="rId23"/>
    <p:sldId id="359" r:id="rId24"/>
    <p:sldId id="339" r:id="rId25"/>
    <p:sldId id="371" r:id="rId26"/>
    <p:sldId id="370" r:id="rId27"/>
    <p:sldId id="301" r:id="rId28"/>
    <p:sldId id="364" r:id="rId29"/>
    <p:sldId id="288" r:id="rId30"/>
    <p:sldId id="372" r:id="rId31"/>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4" autoAdjust="0"/>
    <p:restoredTop sz="90221" autoAdjust="0"/>
  </p:normalViewPr>
  <p:slideViewPr>
    <p:cSldViewPr>
      <p:cViewPr varScale="1">
        <p:scale>
          <a:sx n="104" d="100"/>
          <a:sy n="104" d="100"/>
        </p:scale>
        <p:origin x="1734" y="102"/>
      </p:cViewPr>
      <p:guideLst>
        <p:guide orient="horz" pos="2160"/>
        <p:guide pos="2880"/>
      </p:guideLst>
    </p:cSldViewPr>
  </p:slideViewPr>
  <p:notesTextViewPr>
    <p:cViewPr>
      <p:scale>
        <a:sx n="100" d="100"/>
        <a:sy n="100" d="100"/>
      </p:scale>
      <p:origin x="0" y="0"/>
    </p:cViewPr>
  </p:notesTextViewPr>
  <p:notesViewPr>
    <p:cSldViewPr>
      <p:cViewPr varScale="1">
        <p:scale>
          <a:sx n="47" d="100"/>
          <a:sy n="47" d="100"/>
        </p:scale>
        <p:origin x="2766" y="4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t" anchorCtr="0" compatLnSpc="1">
            <a:prstTxWarp prst="textNoShape">
              <a:avLst/>
            </a:prstTxWarp>
          </a:bodyPr>
          <a:lstStyle>
            <a:lvl1pPr defTabSz="928491" eaLnBrk="1" hangingPunct="1">
              <a:defRPr sz="1200">
                <a:latin typeface="Arial" charset="0"/>
              </a:defRPr>
            </a:lvl1pPr>
          </a:lstStyle>
          <a:p>
            <a:pPr>
              <a:defRPr/>
            </a:pPr>
            <a:endParaRPr lang="en-US"/>
          </a:p>
        </p:txBody>
      </p:sp>
      <p:sp>
        <p:nvSpPr>
          <p:cNvPr id="29699"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t" anchorCtr="0" compatLnSpc="1">
            <a:prstTxWarp prst="textNoShape">
              <a:avLst/>
            </a:prstTxWarp>
          </a:bodyPr>
          <a:lstStyle>
            <a:lvl1pPr algn="r" defTabSz="928491" eaLnBrk="1" hangingPunct="1">
              <a:defRPr sz="1200">
                <a:latin typeface="Arial" charset="0"/>
              </a:defRPr>
            </a:lvl1pPr>
          </a:lstStyle>
          <a:p>
            <a:pPr>
              <a:defRPr/>
            </a:pPr>
            <a:endParaRPr lang="en-US"/>
          </a:p>
        </p:txBody>
      </p:sp>
      <p:sp>
        <p:nvSpPr>
          <p:cNvPr id="29700" name="Rectangle 4"/>
          <p:cNvSpPr>
            <a:spLocks noGrp="1" noChangeArrowheads="1"/>
          </p:cNvSpPr>
          <p:nvPr>
            <p:ph type="ftr" sz="quarter" idx="2"/>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b" anchorCtr="0" compatLnSpc="1">
            <a:prstTxWarp prst="textNoShape">
              <a:avLst/>
            </a:prstTxWarp>
          </a:bodyPr>
          <a:lstStyle>
            <a:lvl1pPr defTabSz="928491" eaLnBrk="1" hangingPunct="1">
              <a:defRPr sz="1200">
                <a:latin typeface="Arial" charset="0"/>
              </a:defRPr>
            </a:lvl1pPr>
          </a:lstStyle>
          <a:p>
            <a:pPr>
              <a:defRPr/>
            </a:pPr>
            <a:endParaRPr lang="en-US"/>
          </a:p>
        </p:txBody>
      </p:sp>
      <p:sp>
        <p:nvSpPr>
          <p:cNvPr id="29701" name="Rectangle 5"/>
          <p:cNvSpPr>
            <a:spLocks noGrp="1" noChangeArrowheads="1"/>
          </p:cNvSpPr>
          <p:nvPr>
            <p:ph type="sldNum" sz="quarter" idx="3"/>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b" anchorCtr="0" compatLnSpc="1">
            <a:prstTxWarp prst="textNoShape">
              <a:avLst/>
            </a:prstTxWarp>
          </a:bodyPr>
          <a:lstStyle>
            <a:lvl1pPr algn="r" defTabSz="928491" eaLnBrk="1" hangingPunct="1">
              <a:defRPr sz="1200">
                <a:latin typeface="Arial" panose="020B0604020202020204" pitchFamily="34" charset="0"/>
              </a:defRPr>
            </a:lvl1pPr>
          </a:lstStyle>
          <a:p>
            <a:pPr>
              <a:defRPr/>
            </a:pPr>
            <a:fld id="{E029872C-E14F-4DAA-B5B8-5A5274AD8DE7}"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t" anchorCtr="0" compatLnSpc="1">
            <a:prstTxWarp prst="textNoShape">
              <a:avLst/>
            </a:prstTxWarp>
          </a:bodyPr>
          <a:lstStyle>
            <a:lvl1pPr defTabSz="928491" eaLnBrk="1" hangingPunct="1">
              <a:defRPr sz="1200">
                <a:latin typeface="Arial" charset="0"/>
              </a:defRPr>
            </a:lvl1pPr>
          </a:lstStyle>
          <a:p>
            <a:pPr>
              <a:defRPr/>
            </a:pPr>
            <a:endParaRPr lang="en-US"/>
          </a:p>
        </p:txBody>
      </p:sp>
      <p:sp>
        <p:nvSpPr>
          <p:cNvPr id="45059"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t" anchorCtr="0" compatLnSpc="1">
            <a:prstTxWarp prst="textNoShape">
              <a:avLst/>
            </a:prstTxWarp>
          </a:bodyPr>
          <a:lstStyle>
            <a:lvl1pPr algn="r" defTabSz="928491"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45062" name="Rectangle 6"/>
          <p:cNvSpPr>
            <a:spLocks noGrp="1" noChangeArrowheads="1"/>
          </p:cNvSpPr>
          <p:nvPr>
            <p:ph type="ftr" sz="quarter" idx="4"/>
          </p:nvPr>
        </p:nvSpPr>
        <p:spPr bwMode="auto">
          <a:xfrm>
            <a:off x="0"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b" anchorCtr="0" compatLnSpc="1">
            <a:prstTxWarp prst="textNoShape">
              <a:avLst/>
            </a:prstTxWarp>
          </a:bodyPr>
          <a:lstStyle>
            <a:lvl1pPr defTabSz="928491" eaLnBrk="1" hangingPunct="1">
              <a:defRPr sz="1200">
                <a:latin typeface="Arial" charset="0"/>
              </a:defRPr>
            </a:lvl1pPr>
          </a:lstStyle>
          <a:p>
            <a:pPr>
              <a:defRPr/>
            </a:pPr>
            <a:endParaRPr lang="en-US"/>
          </a:p>
        </p:txBody>
      </p:sp>
      <p:sp>
        <p:nvSpPr>
          <p:cNvPr id="45063" name="Rectangle 7"/>
          <p:cNvSpPr>
            <a:spLocks noGrp="1" noChangeArrowheads="1"/>
          </p:cNvSpPr>
          <p:nvPr>
            <p:ph type="sldNum" sz="quarter" idx="5"/>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41" tIns="46421" rIns="92841" bIns="46421" numCol="1" anchor="b" anchorCtr="0" compatLnSpc="1">
            <a:prstTxWarp prst="textNoShape">
              <a:avLst/>
            </a:prstTxWarp>
          </a:bodyPr>
          <a:lstStyle>
            <a:lvl1pPr algn="r" defTabSz="928491" eaLnBrk="1" hangingPunct="1">
              <a:defRPr sz="1200">
                <a:latin typeface="Arial" panose="020B0604020202020204" pitchFamily="34" charset="0"/>
              </a:defRPr>
            </a:lvl1pPr>
          </a:lstStyle>
          <a:p>
            <a:pPr>
              <a:defRPr/>
            </a:pPr>
            <a:fld id="{935B3438-C350-4E83-830A-954C2341EEC1}"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ln/>
        </p:spPr>
      </p:sp>
      <p:sp>
        <p:nvSpPr>
          <p:cNvPr id="5123"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124"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C515708E-7B5B-4E36-BF4C-6F457C1217AC}" type="slidenum">
              <a:rPr lang="en-US" altLang="en-US" sz="1200" smtClean="0">
                <a:latin typeface="Arial" panose="020B0604020202020204" pitchFamily="34" charset="0"/>
              </a:rPr>
              <a:pPr/>
              <a:t>1</a:t>
            </a:fld>
            <a:endParaRPr lang="en-US" altLang="en-US" sz="1200"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ln/>
        </p:spPr>
      </p:sp>
      <p:sp>
        <p:nvSpPr>
          <p:cNvPr id="23555"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23556"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F538B8FF-9FB1-4A2B-9A29-823B31E4C049}" type="slidenum">
              <a:rPr lang="en-US" altLang="en-US" sz="1200" smtClean="0">
                <a:latin typeface="Arial" panose="020B0604020202020204" pitchFamily="34" charset="0"/>
              </a:rPr>
              <a:pPr/>
              <a:t>10</a:t>
            </a:fld>
            <a:endParaRPr lang="en-US" altLang="en-US" sz="1200"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8AB84F25-A833-4DFB-83B1-B97031DE78A7}" type="slidenum">
              <a:rPr lang="en-US" altLang="en-US" sz="1200" smtClean="0">
                <a:latin typeface="Arial" panose="020B0604020202020204" pitchFamily="34" charset="0"/>
              </a:rPr>
              <a:pPr/>
              <a:t>11</a:t>
            </a:fld>
            <a:endParaRPr lang="en-US" altLang="en-US" sz="1200" smtClean="0">
              <a:latin typeface="Arial" panose="020B0604020202020204" pitchFamily="34" charset="0"/>
            </a:endParaRPr>
          </a:p>
        </p:txBody>
      </p:sp>
      <p:sp>
        <p:nvSpPr>
          <p:cNvPr id="25603" name="Rectangle 2"/>
          <p:cNvSpPr>
            <a:spLocks noGrp="1" noRot="1" noChangeAspect="1" noChangeArrowheads="1" noTextEdit="1"/>
          </p:cNvSpPr>
          <p:nvPr>
            <p:ph type="sldImg"/>
          </p:nvPr>
        </p:nvSpPr>
        <p:spPr>
          <a:xfrm>
            <a:off x="920750" y="746125"/>
            <a:ext cx="4960938" cy="3721100"/>
          </a:xfrm>
          <a:ln/>
        </p:spPr>
      </p:sp>
      <p:sp>
        <p:nvSpPr>
          <p:cNvPr id="25604"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712333E4-990D-439A-B7BD-748E2B6E9215}" type="slidenum">
              <a:rPr lang="en-US" altLang="en-US" sz="1200" smtClean="0">
                <a:latin typeface="Arial" panose="020B0604020202020204" pitchFamily="34" charset="0"/>
              </a:rPr>
              <a:pPr/>
              <a:t>12</a:t>
            </a:fld>
            <a:endParaRPr lang="en-US" altLang="en-US" sz="1200" smtClean="0">
              <a:latin typeface="Arial" panose="020B0604020202020204" pitchFamily="34" charset="0"/>
            </a:endParaRPr>
          </a:p>
        </p:txBody>
      </p:sp>
      <p:sp>
        <p:nvSpPr>
          <p:cNvPr id="27651" name="Rectangle 2"/>
          <p:cNvSpPr>
            <a:spLocks noGrp="1" noRot="1" noChangeAspect="1" noChangeArrowheads="1" noTextEdit="1"/>
          </p:cNvSpPr>
          <p:nvPr>
            <p:ph type="sldImg"/>
          </p:nvPr>
        </p:nvSpPr>
        <p:spPr>
          <a:xfrm>
            <a:off x="920750" y="746125"/>
            <a:ext cx="4960938" cy="3721100"/>
          </a:xfrm>
          <a:ln/>
        </p:spPr>
      </p:sp>
      <p:sp>
        <p:nvSpPr>
          <p:cNvPr id="27652"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C6C61A75-F6D1-44C7-8387-A1162F41FB17}" type="slidenum">
              <a:rPr lang="en-US" altLang="en-US" sz="1200" smtClean="0">
                <a:latin typeface="Arial" panose="020B0604020202020204" pitchFamily="34" charset="0"/>
              </a:rPr>
              <a:pPr/>
              <a:t>13</a:t>
            </a:fld>
            <a:endParaRPr lang="en-US" altLang="en-US" sz="1200" smtClean="0">
              <a:latin typeface="Arial" panose="020B0604020202020204" pitchFamily="34" charset="0"/>
            </a:endParaRPr>
          </a:p>
        </p:txBody>
      </p:sp>
      <p:sp>
        <p:nvSpPr>
          <p:cNvPr id="29699" name="Rectangle 2"/>
          <p:cNvSpPr>
            <a:spLocks noGrp="1" noRot="1" noChangeAspect="1" noChangeArrowheads="1" noTextEdit="1"/>
          </p:cNvSpPr>
          <p:nvPr>
            <p:ph type="sldImg"/>
          </p:nvPr>
        </p:nvSpPr>
        <p:spPr>
          <a:xfrm>
            <a:off x="920750" y="665163"/>
            <a:ext cx="4960938" cy="3721100"/>
          </a:xfrm>
          <a:ln/>
        </p:spPr>
      </p:sp>
      <p:sp>
        <p:nvSpPr>
          <p:cNvPr id="29700"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536E8FE1-EF26-449E-8CFE-7072E9EC0D80}" type="slidenum">
              <a:rPr lang="en-US" altLang="en-US" sz="1200" smtClean="0">
                <a:latin typeface="Arial" panose="020B0604020202020204" pitchFamily="34" charset="0"/>
              </a:rPr>
              <a:pPr/>
              <a:t>14</a:t>
            </a:fld>
            <a:endParaRPr lang="en-US" altLang="en-US" sz="1200" smtClean="0">
              <a:latin typeface="Arial" panose="020B0604020202020204" pitchFamily="34" charset="0"/>
            </a:endParaRPr>
          </a:p>
        </p:txBody>
      </p:sp>
      <p:sp>
        <p:nvSpPr>
          <p:cNvPr id="31747" name="Rectangle 2"/>
          <p:cNvSpPr>
            <a:spLocks noGrp="1" noRot="1" noChangeAspect="1" noChangeArrowheads="1" noTextEdit="1"/>
          </p:cNvSpPr>
          <p:nvPr>
            <p:ph type="sldImg"/>
          </p:nvPr>
        </p:nvSpPr>
        <p:spPr>
          <a:xfrm>
            <a:off x="920750" y="746125"/>
            <a:ext cx="4960938" cy="3721100"/>
          </a:xfrm>
          <a:ln/>
        </p:spPr>
      </p:sp>
      <p:sp>
        <p:nvSpPr>
          <p:cNvPr id="31748"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37015F64-A60A-402B-8BC3-7430F306B0B7}" type="slidenum">
              <a:rPr lang="en-US" altLang="en-US" sz="1200" smtClean="0">
                <a:latin typeface="Arial" panose="020B0604020202020204" pitchFamily="34" charset="0"/>
              </a:rPr>
              <a:pPr/>
              <a:t>15</a:t>
            </a:fld>
            <a:endParaRPr lang="en-US" altLang="en-US" sz="1200"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a:xfrm>
            <a:off x="920750" y="746125"/>
            <a:ext cx="4960938" cy="3721100"/>
          </a:xfrm>
          <a:ln/>
        </p:spPr>
      </p:sp>
      <p:sp>
        <p:nvSpPr>
          <p:cNvPr id="33796"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5844"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A6D4BB7C-23CC-49C6-B126-C4D6CBEEE8B8}" type="slidenum">
              <a:rPr lang="en-US" altLang="en-US" sz="1200" smtClean="0">
                <a:latin typeface="Arial" panose="020B0604020202020204" pitchFamily="34" charset="0"/>
              </a:rPr>
              <a:pPr/>
              <a:t>16</a:t>
            </a:fld>
            <a:endParaRPr lang="en-US" altLang="en-US" sz="1200"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7892"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CAC2E689-4038-47D1-8063-AF5AA555E8CD}" type="slidenum">
              <a:rPr lang="en-US" altLang="en-US" sz="1200" smtClean="0">
                <a:latin typeface="Arial" panose="020B0604020202020204" pitchFamily="34" charset="0"/>
              </a:rPr>
              <a:pPr/>
              <a:t>17</a:t>
            </a:fld>
            <a:endParaRPr lang="en-US" altLang="en-US" sz="1200"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39940"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A87C43B4-AA56-445C-9C38-BCC454EF1CE8}" type="slidenum">
              <a:rPr lang="en-US" altLang="en-US" sz="1200" smtClean="0">
                <a:latin typeface="Arial" panose="020B0604020202020204" pitchFamily="34" charset="0"/>
              </a:rPr>
              <a:pPr/>
              <a:t>18</a:t>
            </a:fld>
            <a:endParaRPr lang="en-US" altLang="en-US" sz="1200"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EF2D6AFB-893A-43E0-9030-FD585A52B506}" type="slidenum">
              <a:rPr lang="en-US" altLang="en-US" sz="1200" smtClean="0">
                <a:latin typeface="Arial" panose="020B0604020202020204" pitchFamily="34" charset="0"/>
              </a:rPr>
              <a:pPr/>
              <a:t>19</a:t>
            </a:fld>
            <a:endParaRPr lang="en-US" altLang="en-US" sz="1200" smtClean="0">
              <a:latin typeface="Arial" panose="020B0604020202020204" pitchFamily="34" charset="0"/>
            </a:endParaRPr>
          </a:p>
        </p:txBody>
      </p:sp>
      <p:sp>
        <p:nvSpPr>
          <p:cNvPr id="41987" name="Rectangle 2"/>
          <p:cNvSpPr>
            <a:spLocks noGrp="1" noRot="1" noChangeAspect="1" noChangeArrowheads="1" noTextEdit="1"/>
          </p:cNvSpPr>
          <p:nvPr>
            <p:ph type="sldImg"/>
          </p:nvPr>
        </p:nvSpPr>
        <p:spPr>
          <a:xfrm>
            <a:off x="920750" y="746125"/>
            <a:ext cx="4960938" cy="3721100"/>
          </a:xfrm>
          <a:ln/>
        </p:spPr>
      </p:sp>
      <p:sp>
        <p:nvSpPr>
          <p:cNvPr id="41988" name="Rectangle 3"/>
          <p:cNvSpPr>
            <a:spLocks noGrp="1" noChangeArrowheads="1"/>
          </p:cNvSpPr>
          <p:nvPr>
            <p:ph type="body" idx="1"/>
          </p:nvPr>
        </p:nvSpPr>
        <p:spPr>
          <a:xfrm>
            <a:off x="906463" y="4714875"/>
            <a:ext cx="4984750" cy="4467225"/>
          </a:xfrm>
          <a:noFill/>
        </p:spPr>
        <p:txBody>
          <a:bodyPr/>
          <a:lstStyle/>
          <a:p>
            <a:pPr eaLnBrk="1" hangingPunct="1"/>
            <a:endParaRPr lang="en-US"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a:ln/>
        </p:spPr>
      </p:sp>
      <p:sp>
        <p:nvSpPr>
          <p:cNvPr id="7171"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7172"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6AC9D5C0-E735-408F-9002-09EF08B8B215}" type="slidenum">
              <a:rPr lang="en-US" altLang="en-US" sz="1200" smtClean="0">
                <a:latin typeface="Arial" panose="020B0604020202020204" pitchFamily="34" charset="0"/>
              </a:rPr>
              <a:pPr/>
              <a:t>2</a:t>
            </a:fld>
            <a:endParaRPr lang="en-US" altLang="en-US" sz="1200"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41" tIns="46421" rIns="92841" bIns="46421" anchor="b"/>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9CBADECA-7303-45B3-82C6-9516BEE82356}" type="slidenum">
              <a:rPr lang="en-US" altLang="en-US" sz="1200">
                <a:latin typeface="Arial" panose="020B0604020202020204" pitchFamily="34" charset="0"/>
              </a:rPr>
              <a:pPr algn="r" eaLnBrk="1" hangingPunct="1"/>
              <a:t>20</a:t>
            </a:fld>
            <a:endParaRPr lang="en-US" altLang="en-US" sz="1200">
              <a:latin typeface="Arial" panose="020B0604020202020204" pitchFamily="34" charset="0"/>
            </a:endParaRPr>
          </a:p>
        </p:txBody>
      </p:sp>
      <p:sp>
        <p:nvSpPr>
          <p:cNvPr id="44035" name="Rectangle 2"/>
          <p:cNvSpPr>
            <a:spLocks noGrp="1" noRot="1" noChangeAspect="1" noChangeArrowheads="1" noTextEdit="1"/>
          </p:cNvSpPr>
          <p:nvPr>
            <p:ph type="sldImg"/>
          </p:nvPr>
        </p:nvSpPr>
        <p:spPr>
          <a:xfrm>
            <a:off x="920750" y="746125"/>
            <a:ext cx="4960938" cy="3721100"/>
          </a:xfrm>
          <a:ln/>
        </p:spPr>
      </p:sp>
      <p:sp>
        <p:nvSpPr>
          <p:cNvPr id="44036" name="Rectangle 3"/>
          <p:cNvSpPr>
            <a:spLocks noGrp="1" noChangeArrowheads="1"/>
          </p:cNvSpPr>
          <p:nvPr>
            <p:ph type="body" idx="1"/>
          </p:nvPr>
        </p:nvSpPr>
        <p:spPr>
          <a:xfrm>
            <a:off x="906463" y="4714875"/>
            <a:ext cx="4984750" cy="4467225"/>
          </a:xfrm>
          <a:noFill/>
        </p:spPr>
        <p:txBody>
          <a:bodyPr/>
          <a:lstStyle/>
          <a:p>
            <a:pPr lvl="1" eaLnBrk="1" hangingPunct="1">
              <a:lnSpc>
                <a:spcPct val="80000"/>
              </a:lnSpc>
            </a:pPr>
            <a:endParaRPr lang="fr-FR" altLang="en-US" sz="800"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41" tIns="46421" rIns="92841" bIns="46421" anchor="b"/>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3B7708F4-3171-425F-BC60-7CCC51FD1087}" type="slidenum">
              <a:rPr lang="en-US" altLang="en-US" sz="1200">
                <a:latin typeface="Arial" panose="020B0604020202020204" pitchFamily="34" charset="0"/>
              </a:rPr>
              <a:pPr algn="r" eaLnBrk="1" hangingPunct="1"/>
              <a:t>21</a:t>
            </a:fld>
            <a:endParaRPr lang="en-US" altLang="en-US" sz="1200">
              <a:latin typeface="Arial" panose="020B0604020202020204" pitchFamily="34" charset="0"/>
            </a:endParaRPr>
          </a:p>
        </p:txBody>
      </p:sp>
      <p:sp>
        <p:nvSpPr>
          <p:cNvPr id="46083" name="Rectangle 2"/>
          <p:cNvSpPr>
            <a:spLocks noGrp="1" noRot="1" noChangeAspect="1" noChangeArrowheads="1" noTextEdit="1"/>
          </p:cNvSpPr>
          <p:nvPr>
            <p:ph type="sldImg"/>
          </p:nvPr>
        </p:nvSpPr>
        <p:spPr>
          <a:xfrm>
            <a:off x="920750" y="746125"/>
            <a:ext cx="4960938" cy="3721100"/>
          </a:xfrm>
          <a:ln/>
        </p:spPr>
      </p:sp>
      <p:sp>
        <p:nvSpPr>
          <p:cNvPr id="46084"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41" tIns="46421" rIns="92841" bIns="46421" anchor="b"/>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839D19E8-1AB5-4857-B400-F8E2D24741E0}" type="slidenum">
              <a:rPr lang="en-US" altLang="en-US" sz="1200">
                <a:latin typeface="Arial" panose="020B0604020202020204" pitchFamily="34" charset="0"/>
              </a:rPr>
              <a:pPr algn="r" eaLnBrk="1" hangingPunct="1"/>
              <a:t>22</a:t>
            </a:fld>
            <a:endParaRPr lang="en-US" altLang="en-US" sz="1200">
              <a:latin typeface="Arial" panose="020B0604020202020204" pitchFamily="34" charset="0"/>
            </a:endParaRPr>
          </a:p>
        </p:txBody>
      </p:sp>
      <p:sp>
        <p:nvSpPr>
          <p:cNvPr id="48131" name="Rectangle 2"/>
          <p:cNvSpPr>
            <a:spLocks noGrp="1" noRot="1" noChangeAspect="1" noChangeArrowheads="1" noTextEdit="1"/>
          </p:cNvSpPr>
          <p:nvPr>
            <p:ph type="sldImg"/>
          </p:nvPr>
        </p:nvSpPr>
        <p:spPr>
          <a:xfrm>
            <a:off x="920750" y="746125"/>
            <a:ext cx="4960938" cy="3721100"/>
          </a:xfrm>
          <a:ln/>
        </p:spPr>
      </p:sp>
      <p:sp>
        <p:nvSpPr>
          <p:cNvPr id="48132"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51275" y="942975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841" tIns="46421" rIns="92841" bIns="46421" anchor="b"/>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FF122C5A-683C-404A-919B-5D90A6CF6261}" type="slidenum">
              <a:rPr lang="en-US" altLang="en-US" sz="1200">
                <a:latin typeface="Arial" panose="020B0604020202020204" pitchFamily="34" charset="0"/>
              </a:rPr>
              <a:pPr algn="r" eaLnBrk="1" hangingPunct="1"/>
              <a:t>23</a:t>
            </a:fld>
            <a:endParaRPr lang="en-US" altLang="en-US" sz="1200">
              <a:latin typeface="Arial" panose="020B0604020202020204" pitchFamily="34" charset="0"/>
            </a:endParaRPr>
          </a:p>
        </p:txBody>
      </p:sp>
      <p:sp>
        <p:nvSpPr>
          <p:cNvPr id="50179" name="Rectangle 2"/>
          <p:cNvSpPr>
            <a:spLocks noGrp="1" noRot="1" noChangeAspect="1" noChangeArrowheads="1" noTextEdit="1"/>
          </p:cNvSpPr>
          <p:nvPr>
            <p:ph type="sldImg"/>
          </p:nvPr>
        </p:nvSpPr>
        <p:spPr>
          <a:xfrm>
            <a:off x="920750" y="746125"/>
            <a:ext cx="4960938" cy="3721100"/>
          </a:xfrm>
          <a:ln/>
        </p:spPr>
      </p:sp>
      <p:sp>
        <p:nvSpPr>
          <p:cNvPr id="50180"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00DF89D4-E1AC-4CEC-8EC1-0D0809FAF2C5}" type="slidenum">
              <a:rPr lang="en-US" altLang="en-US" sz="1200" smtClean="0">
                <a:latin typeface="Arial" panose="020B0604020202020204" pitchFamily="34" charset="0"/>
              </a:rPr>
              <a:pPr/>
              <a:t>24</a:t>
            </a:fld>
            <a:endParaRPr lang="en-US" altLang="en-US" sz="1200" smtClean="0">
              <a:latin typeface="Arial" panose="020B0604020202020204" pitchFamily="34" charset="0"/>
            </a:endParaRPr>
          </a:p>
        </p:txBody>
      </p:sp>
      <p:sp>
        <p:nvSpPr>
          <p:cNvPr id="52227" name="Rectangle 2"/>
          <p:cNvSpPr>
            <a:spLocks noGrp="1" noRot="1" noChangeAspect="1" noChangeArrowheads="1" noTextEdit="1"/>
          </p:cNvSpPr>
          <p:nvPr>
            <p:ph type="sldImg"/>
          </p:nvPr>
        </p:nvSpPr>
        <p:spPr>
          <a:xfrm>
            <a:off x="920750" y="746125"/>
            <a:ext cx="4960938" cy="3721100"/>
          </a:xfrm>
          <a:ln/>
        </p:spPr>
      </p:sp>
      <p:sp>
        <p:nvSpPr>
          <p:cNvPr id="52228"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54276"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6C28FC96-B9BF-40B1-B911-53692F5F0CE4}" type="slidenum">
              <a:rPr lang="en-US" altLang="en-US" sz="1200" smtClean="0">
                <a:latin typeface="Arial" panose="020B0604020202020204" pitchFamily="34" charset="0"/>
              </a:rPr>
              <a:pPr/>
              <a:t>25</a:t>
            </a:fld>
            <a:endParaRPr lang="en-US" altLang="en-US" sz="1200"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54063" indent="-290513" defTabSz="927100">
              <a:defRPr sz="2400">
                <a:solidFill>
                  <a:schemeClr val="tx1"/>
                </a:solidFill>
                <a:latin typeface="Times" panose="02020603050405020304" pitchFamily="18" charset="0"/>
              </a:defRPr>
            </a:lvl2pPr>
            <a:lvl3pPr marL="1163638" indent="-231775" defTabSz="927100">
              <a:defRPr sz="2400">
                <a:solidFill>
                  <a:schemeClr val="tx1"/>
                </a:solidFill>
                <a:latin typeface="Times" panose="02020603050405020304" pitchFamily="18" charset="0"/>
              </a:defRPr>
            </a:lvl3pPr>
            <a:lvl4pPr marL="1628775" indent="-231775" defTabSz="927100">
              <a:defRPr sz="2400">
                <a:solidFill>
                  <a:schemeClr val="tx1"/>
                </a:solidFill>
                <a:latin typeface="Times" panose="02020603050405020304" pitchFamily="18" charset="0"/>
              </a:defRPr>
            </a:lvl4pPr>
            <a:lvl5pPr marL="2093913" indent="-231775" defTabSz="927100">
              <a:defRPr sz="2400">
                <a:solidFill>
                  <a:schemeClr val="tx1"/>
                </a:solidFill>
                <a:latin typeface="Times" panose="02020603050405020304" pitchFamily="18" charset="0"/>
              </a:defRPr>
            </a:lvl5pPr>
            <a:lvl6pPr marL="2551113" indent="-231775" defTabSz="927100" eaLnBrk="0" fontAlgn="base" hangingPunct="0">
              <a:spcBef>
                <a:spcPct val="0"/>
              </a:spcBef>
              <a:spcAft>
                <a:spcPct val="0"/>
              </a:spcAft>
              <a:defRPr sz="2400">
                <a:solidFill>
                  <a:schemeClr val="tx1"/>
                </a:solidFill>
                <a:latin typeface="Times" panose="02020603050405020304" pitchFamily="18" charset="0"/>
              </a:defRPr>
            </a:lvl6pPr>
            <a:lvl7pPr marL="3008313" indent="-231775" defTabSz="927100" eaLnBrk="0" fontAlgn="base" hangingPunct="0">
              <a:spcBef>
                <a:spcPct val="0"/>
              </a:spcBef>
              <a:spcAft>
                <a:spcPct val="0"/>
              </a:spcAft>
              <a:defRPr sz="2400">
                <a:solidFill>
                  <a:schemeClr val="tx1"/>
                </a:solidFill>
                <a:latin typeface="Times" panose="02020603050405020304" pitchFamily="18" charset="0"/>
              </a:defRPr>
            </a:lvl7pPr>
            <a:lvl8pPr marL="3465513" indent="-231775" defTabSz="927100" eaLnBrk="0" fontAlgn="base" hangingPunct="0">
              <a:spcBef>
                <a:spcPct val="0"/>
              </a:spcBef>
              <a:spcAft>
                <a:spcPct val="0"/>
              </a:spcAft>
              <a:defRPr sz="2400">
                <a:solidFill>
                  <a:schemeClr val="tx1"/>
                </a:solidFill>
                <a:latin typeface="Times" panose="02020603050405020304" pitchFamily="18" charset="0"/>
              </a:defRPr>
            </a:lvl8pPr>
            <a:lvl9pPr marL="3922713" indent="-231775" defTabSz="927100" eaLnBrk="0" fontAlgn="base" hangingPunct="0">
              <a:spcBef>
                <a:spcPct val="0"/>
              </a:spcBef>
              <a:spcAft>
                <a:spcPct val="0"/>
              </a:spcAft>
              <a:defRPr sz="2400">
                <a:solidFill>
                  <a:schemeClr val="tx1"/>
                </a:solidFill>
                <a:latin typeface="Times" panose="02020603050405020304" pitchFamily="18" charset="0"/>
              </a:defRPr>
            </a:lvl9pPr>
          </a:lstStyle>
          <a:p>
            <a:fld id="{2761E942-865B-4D9C-854E-263693FED9A4}" type="slidenum">
              <a:rPr lang="de-CH" altLang="de-DE" sz="1200" smtClean="0"/>
              <a:pPr/>
              <a:t>26</a:t>
            </a:fld>
            <a:endParaRPr lang="de-CH" altLang="de-DE"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de-DE"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1B108C15-A2A9-49E7-BB40-2B8007DA5534}" type="slidenum">
              <a:rPr lang="en-US" altLang="en-US" sz="1200" smtClean="0">
                <a:latin typeface="Arial" panose="020B0604020202020204" pitchFamily="34" charset="0"/>
              </a:rPr>
              <a:pPr/>
              <a:t>27</a:t>
            </a:fld>
            <a:endParaRPr lang="en-US" altLang="en-US" sz="1200" smtClean="0">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111DDD28-3F42-4415-8D72-C35246FCF68B}" type="slidenum">
              <a:rPr lang="en-US" altLang="en-US" sz="1200" smtClean="0">
                <a:latin typeface="Arial" panose="020B0604020202020204" pitchFamily="34" charset="0"/>
              </a:rPr>
              <a:pPr/>
              <a:t>28</a:t>
            </a:fld>
            <a:endParaRPr lang="en-US" altLang="en-US" sz="1200" smtClean="0">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F324F21D-37DC-417F-B68B-E32360548065}" type="slidenum">
              <a:rPr lang="en-US" altLang="en-US" sz="1200" smtClean="0">
                <a:latin typeface="Arial" panose="020B0604020202020204" pitchFamily="34" charset="0"/>
              </a:rPr>
              <a:pPr/>
              <a:t>29</a:t>
            </a:fld>
            <a:endParaRPr lang="en-US" altLang="en-US" sz="1200" smtClean="0">
              <a:latin typeface="Arial" panose="020B0604020202020204" pitchFamily="34" charset="0"/>
            </a:endParaRPr>
          </a:p>
        </p:txBody>
      </p:sp>
      <p:sp>
        <p:nvSpPr>
          <p:cNvPr id="62467" name="Rectangle 2"/>
          <p:cNvSpPr>
            <a:spLocks noGrp="1" noRot="1" noChangeAspect="1" noChangeArrowheads="1" noTextEdit="1"/>
          </p:cNvSpPr>
          <p:nvPr>
            <p:ph type="sldImg"/>
          </p:nvPr>
        </p:nvSpPr>
        <p:spPr>
          <a:xfrm>
            <a:off x="920750" y="746125"/>
            <a:ext cx="4960938" cy="3721100"/>
          </a:xfrm>
          <a:ln/>
        </p:spPr>
      </p:sp>
      <p:sp>
        <p:nvSpPr>
          <p:cNvPr id="62468"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a:ln/>
        </p:spPr>
      </p:sp>
      <p:sp>
        <p:nvSpPr>
          <p:cNvPr id="9219" name="Espace réservé des commentaires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9220" name="Espace réservé du numéro de diapositive 3"/>
          <p:cNvSpPr>
            <a:spLocks noGrp="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3000" indent="-228600" defTabSz="927100">
              <a:defRPr sz="2400">
                <a:solidFill>
                  <a:schemeClr val="tx1"/>
                </a:solidFill>
                <a:latin typeface="Times" panose="02020603050405020304" pitchFamily="18" charset="0"/>
              </a:defRPr>
            </a:lvl3pPr>
            <a:lvl4pPr marL="1600200" indent="-228600" defTabSz="927100">
              <a:defRPr sz="2400">
                <a:solidFill>
                  <a:schemeClr val="tx1"/>
                </a:solidFill>
                <a:latin typeface="Times" panose="02020603050405020304" pitchFamily="18" charset="0"/>
              </a:defRPr>
            </a:lvl4pPr>
            <a:lvl5pPr marL="2057400" indent="-228600" defTabSz="927100">
              <a:defRPr sz="2400">
                <a:solidFill>
                  <a:schemeClr val="tx1"/>
                </a:solidFill>
                <a:latin typeface="Times" panose="02020603050405020304" pitchFamily="18" charset="0"/>
              </a:defRPr>
            </a:lvl5pPr>
            <a:lvl6pPr marL="2514600"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E1A9CC8C-2FBB-4A3D-ADCF-E58623C96756}" type="slidenum">
              <a:rPr lang="en-US" altLang="en-US" sz="1200" smtClean="0">
                <a:latin typeface="Arial" panose="020B0604020202020204" pitchFamily="34" charset="0"/>
              </a:rPr>
              <a:pPr/>
              <a:t>3</a:t>
            </a:fld>
            <a:endParaRPr lang="en-US" altLang="en-US" sz="1200"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42950" indent="-285750" defTabSz="927100">
              <a:defRPr sz="2400">
                <a:solidFill>
                  <a:schemeClr val="tx1"/>
                </a:solidFill>
                <a:latin typeface="Times" panose="02020603050405020304" pitchFamily="18" charset="0"/>
              </a:defRPr>
            </a:lvl2pPr>
            <a:lvl3pPr marL="1144588" indent="-228600" defTabSz="927100">
              <a:defRPr sz="2400">
                <a:solidFill>
                  <a:schemeClr val="tx1"/>
                </a:solidFill>
                <a:latin typeface="Times" panose="02020603050405020304" pitchFamily="18" charset="0"/>
              </a:defRPr>
            </a:lvl3pPr>
            <a:lvl4pPr marL="1601788" indent="-228600" defTabSz="927100">
              <a:defRPr sz="2400">
                <a:solidFill>
                  <a:schemeClr val="tx1"/>
                </a:solidFill>
                <a:latin typeface="Times" panose="02020603050405020304" pitchFamily="18" charset="0"/>
              </a:defRPr>
            </a:lvl4pPr>
            <a:lvl5pPr marL="2058988" indent="-228600" defTabSz="927100">
              <a:defRPr sz="2400">
                <a:solidFill>
                  <a:schemeClr val="tx1"/>
                </a:solidFill>
                <a:latin typeface="Times"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panose="02020603050405020304" pitchFamily="18" charset="0"/>
              </a:defRPr>
            </a:lvl9pPr>
          </a:lstStyle>
          <a:p>
            <a:fld id="{A7679F0D-5F47-460F-884D-444781470A75}" type="slidenum">
              <a:rPr lang="en-US" altLang="en-US" sz="1200" smtClean="0">
                <a:latin typeface="Arial" panose="020B0604020202020204" pitchFamily="34" charset="0"/>
              </a:rPr>
              <a:pPr/>
              <a:t>30</a:t>
            </a:fld>
            <a:endParaRPr lang="en-US" altLang="en-US" sz="1200" smtClean="0">
              <a:latin typeface="Arial" panose="020B0604020202020204" pitchFamily="34" charset="0"/>
            </a:endParaRPr>
          </a:p>
        </p:txBody>
      </p:sp>
      <p:sp>
        <p:nvSpPr>
          <p:cNvPr id="64515" name="Rectangle 2"/>
          <p:cNvSpPr>
            <a:spLocks noGrp="1" noRot="1" noChangeAspect="1" noChangeArrowheads="1" noTextEdit="1"/>
          </p:cNvSpPr>
          <p:nvPr>
            <p:ph type="sldImg"/>
          </p:nvPr>
        </p:nvSpPr>
        <p:spPr>
          <a:xfrm>
            <a:off x="920750" y="746125"/>
            <a:ext cx="4960938" cy="3721100"/>
          </a:xfrm>
          <a:ln/>
        </p:spPr>
      </p:sp>
      <p:sp>
        <p:nvSpPr>
          <p:cNvPr id="64516" name="Rectangle 3"/>
          <p:cNvSpPr>
            <a:spLocks noGrp="1" noChangeArrowheads="1"/>
          </p:cNvSpPr>
          <p:nvPr>
            <p:ph type="body" idx="1"/>
          </p:nvPr>
        </p:nvSpPr>
        <p:spPr>
          <a:xfrm>
            <a:off x="906463" y="4714875"/>
            <a:ext cx="4984750" cy="4467225"/>
          </a:xfrm>
          <a:noFill/>
        </p:spPr>
        <p:txBody>
          <a:bodyPr/>
          <a:lstStyle/>
          <a:p>
            <a:pPr eaLnBrk="1" hangingPunct="1"/>
            <a:endParaRPr lang="fr-FR"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54063" indent="-290513" defTabSz="927100">
              <a:defRPr sz="2400">
                <a:solidFill>
                  <a:schemeClr val="tx1"/>
                </a:solidFill>
                <a:latin typeface="Times" panose="02020603050405020304" pitchFamily="18" charset="0"/>
              </a:defRPr>
            </a:lvl2pPr>
            <a:lvl3pPr marL="1163638" indent="-231775" defTabSz="927100">
              <a:defRPr sz="2400">
                <a:solidFill>
                  <a:schemeClr val="tx1"/>
                </a:solidFill>
                <a:latin typeface="Times" panose="02020603050405020304" pitchFamily="18" charset="0"/>
              </a:defRPr>
            </a:lvl3pPr>
            <a:lvl4pPr marL="1628775" indent="-231775" defTabSz="927100">
              <a:defRPr sz="2400">
                <a:solidFill>
                  <a:schemeClr val="tx1"/>
                </a:solidFill>
                <a:latin typeface="Times" panose="02020603050405020304" pitchFamily="18" charset="0"/>
              </a:defRPr>
            </a:lvl4pPr>
            <a:lvl5pPr marL="2093913" indent="-231775" defTabSz="927100">
              <a:defRPr sz="2400">
                <a:solidFill>
                  <a:schemeClr val="tx1"/>
                </a:solidFill>
                <a:latin typeface="Times" panose="02020603050405020304" pitchFamily="18" charset="0"/>
              </a:defRPr>
            </a:lvl5pPr>
            <a:lvl6pPr marL="2551113" indent="-231775" defTabSz="927100" eaLnBrk="0" fontAlgn="base" hangingPunct="0">
              <a:spcBef>
                <a:spcPct val="0"/>
              </a:spcBef>
              <a:spcAft>
                <a:spcPct val="0"/>
              </a:spcAft>
              <a:defRPr sz="2400">
                <a:solidFill>
                  <a:schemeClr val="tx1"/>
                </a:solidFill>
                <a:latin typeface="Times" panose="02020603050405020304" pitchFamily="18" charset="0"/>
              </a:defRPr>
            </a:lvl6pPr>
            <a:lvl7pPr marL="3008313" indent="-231775" defTabSz="927100" eaLnBrk="0" fontAlgn="base" hangingPunct="0">
              <a:spcBef>
                <a:spcPct val="0"/>
              </a:spcBef>
              <a:spcAft>
                <a:spcPct val="0"/>
              </a:spcAft>
              <a:defRPr sz="2400">
                <a:solidFill>
                  <a:schemeClr val="tx1"/>
                </a:solidFill>
                <a:latin typeface="Times" panose="02020603050405020304" pitchFamily="18" charset="0"/>
              </a:defRPr>
            </a:lvl7pPr>
            <a:lvl8pPr marL="3465513" indent="-231775" defTabSz="927100" eaLnBrk="0" fontAlgn="base" hangingPunct="0">
              <a:spcBef>
                <a:spcPct val="0"/>
              </a:spcBef>
              <a:spcAft>
                <a:spcPct val="0"/>
              </a:spcAft>
              <a:defRPr sz="2400">
                <a:solidFill>
                  <a:schemeClr val="tx1"/>
                </a:solidFill>
                <a:latin typeface="Times" panose="02020603050405020304" pitchFamily="18" charset="0"/>
              </a:defRPr>
            </a:lvl8pPr>
            <a:lvl9pPr marL="3922713" indent="-231775" defTabSz="927100" eaLnBrk="0" fontAlgn="base" hangingPunct="0">
              <a:spcBef>
                <a:spcPct val="0"/>
              </a:spcBef>
              <a:spcAft>
                <a:spcPct val="0"/>
              </a:spcAft>
              <a:defRPr sz="2400">
                <a:solidFill>
                  <a:schemeClr val="tx1"/>
                </a:solidFill>
                <a:latin typeface="Times" panose="02020603050405020304" pitchFamily="18" charset="0"/>
              </a:defRPr>
            </a:lvl9pPr>
          </a:lstStyle>
          <a:p>
            <a:fld id="{D0949D4D-2AD4-472B-B943-EFFAEFC5AB82}" type="slidenum">
              <a:rPr lang="de-CH" altLang="de-DE" sz="1200" smtClean="0"/>
              <a:pPr/>
              <a:t>4</a:t>
            </a:fld>
            <a:endParaRPr lang="de-CH" altLang="de-DE"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de-DE"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54063" indent="-290513" defTabSz="927100">
              <a:defRPr sz="2400">
                <a:solidFill>
                  <a:schemeClr val="tx1"/>
                </a:solidFill>
                <a:latin typeface="Times" panose="02020603050405020304" pitchFamily="18" charset="0"/>
              </a:defRPr>
            </a:lvl2pPr>
            <a:lvl3pPr marL="1163638" indent="-231775" defTabSz="927100">
              <a:defRPr sz="2400">
                <a:solidFill>
                  <a:schemeClr val="tx1"/>
                </a:solidFill>
                <a:latin typeface="Times" panose="02020603050405020304" pitchFamily="18" charset="0"/>
              </a:defRPr>
            </a:lvl3pPr>
            <a:lvl4pPr marL="1628775" indent="-231775" defTabSz="927100">
              <a:defRPr sz="2400">
                <a:solidFill>
                  <a:schemeClr val="tx1"/>
                </a:solidFill>
                <a:latin typeface="Times" panose="02020603050405020304" pitchFamily="18" charset="0"/>
              </a:defRPr>
            </a:lvl4pPr>
            <a:lvl5pPr marL="2093913" indent="-231775" defTabSz="927100">
              <a:defRPr sz="2400">
                <a:solidFill>
                  <a:schemeClr val="tx1"/>
                </a:solidFill>
                <a:latin typeface="Times" panose="02020603050405020304" pitchFamily="18" charset="0"/>
              </a:defRPr>
            </a:lvl5pPr>
            <a:lvl6pPr marL="2551113" indent="-231775" defTabSz="927100" eaLnBrk="0" fontAlgn="base" hangingPunct="0">
              <a:spcBef>
                <a:spcPct val="0"/>
              </a:spcBef>
              <a:spcAft>
                <a:spcPct val="0"/>
              </a:spcAft>
              <a:defRPr sz="2400">
                <a:solidFill>
                  <a:schemeClr val="tx1"/>
                </a:solidFill>
                <a:latin typeface="Times" panose="02020603050405020304" pitchFamily="18" charset="0"/>
              </a:defRPr>
            </a:lvl6pPr>
            <a:lvl7pPr marL="3008313" indent="-231775" defTabSz="927100" eaLnBrk="0" fontAlgn="base" hangingPunct="0">
              <a:spcBef>
                <a:spcPct val="0"/>
              </a:spcBef>
              <a:spcAft>
                <a:spcPct val="0"/>
              </a:spcAft>
              <a:defRPr sz="2400">
                <a:solidFill>
                  <a:schemeClr val="tx1"/>
                </a:solidFill>
                <a:latin typeface="Times" panose="02020603050405020304" pitchFamily="18" charset="0"/>
              </a:defRPr>
            </a:lvl7pPr>
            <a:lvl8pPr marL="3465513" indent="-231775" defTabSz="927100" eaLnBrk="0" fontAlgn="base" hangingPunct="0">
              <a:spcBef>
                <a:spcPct val="0"/>
              </a:spcBef>
              <a:spcAft>
                <a:spcPct val="0"/>
              </a:spcAft>
              <a:defRPr sz="2400">
                <a:solidFill>
                  <a:schemeClr val="tx1"/>
                </a:solidFill>
                <a:latin typeface="Times" panose="02020603050405020304" pitchFamily="18" charset="0"/>
              </a:defRPr>
            </a:lvl8pPr>
            <a:lvl9pPr marL="3922713" indent="-231775" defTabSz="927100" eaLnBrk="0" fontAlgn="base" hangingPunct="0">
              <a:spcBef>
                <a:spcPct val="0"/>
              </a:spcBef>
              <a:spcAft>
                <a:spcPct val="0"/>
              </a:spcAft>
              <a:defRPr sz="2400">
                <a:solidFill>
                  <a:schemeClr val="tx1"/>
                </a:solidFill>
                <a:latin typeface="Times" panose="02020603050405020304" pitchFamily="18" charset="0"/>
              </a:defRPr>
            </a:lvl9pPr>
          </a:lstStyle>
          <a:p>
            <a:fld id="{85873543-7076-4ED8-ABD8-1DD3044F5C48}" type="slidenum">
              <a:rPr lang="de-CH" altLang="de-DE" sz="1200" smtClean="0"/>
              <a:pPr/>
              <a:t>5</a:t>
            </a:fld>
            <a:endParaRPr lang="de-CH" altLang="de-DE" sz="12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de-DE"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54063" indent="-290513" defTabSz="927100">
              <a:defRPr sz="2400">
                <a:solidFill>
                  <a:schemeClr val="tx1"/>
                </a:solidFill>
                <a:latin typeface="Times" panose="02020603050405020304" pitchFamily="18" charset="0"/>
              </a:defRPr>
            </a:lvl2pPr>
            <a:lvl3pPr marL="1163638" indent="-231775" defTabSz="927100">
              <a:defRPr sz="2400">
                <a:solidFill>
                  <a:schemeClr val="tx1"/>
                </a:solidFill>
                <a:latin typeface="Times" panose="02020603050405020304" pitchFamily="18" charset="0"/>
              </a:defRPr>
            </a:lvl3pPr>
            <a:lvl4pPr marL="1628775" indent="-231775" defTabSz="927100">
              <a:defRPr sz="2400">
                <a:solidFill>
                  <a:schemeClr val="tx1"/>
                </a:solidFill>
                <a:latin typeface="Times" panose="02020603050405020304" pitchFamily="18" charset="0"/>
              </a:defRPr>
            </a:lvl4pPr>
            <a:lvl5pPr marL="2093913" indent="-231775" defTabSz="927100">
              <a:defRPr sz="2400">
                <a:solidFill>
                  <a:schemeClr val="tx1"/>
                </a:solidFill>
                <a:latin typeface="Times" panose="02020603050405020304" pitchFamily="18" charset="0"/>
              </a:defRPr>
            </a:lvl5pPr>
            <a:lvl6pPr marL="2551113" indent="-231775" defTabSz="927100" eaLnBrk="0" fontAlgn="base" hangingPunct="0">
              <a:spcBef>
                <a:spcPct val="0"/>
              </a:spcBef>
              <a:spcAft>
                <a:spcPct val="0"/>
              </a:spcAft>
              <a:defRPr sz="2400">
                <a:solidFill>
                  <a:schemeClr val="tx1"/>
                </a:solidFill>
                <a:latin typeface="Times" panose="02020603050405020304" pitchFamily="18" charset="0"/>
              </a:defRPr>
            </a:lvl6pPr>
            <a:lvl7pPr marL="3008313" indent="-231775" defTabSz="927100" eaLnBrk="0" fontAlgn="base" hangingPunct="0">
              <a:spcBef>
                <a:spcPct val="0"/>
              </a:spcBef>
              <a:spcAft>
                <a:spcPct val="0"/>
              </a:spcAft>
              <a:defRPr sz="2400">
                <a:solidFill>
                  <a:schemeClr val="tx1"/>
                </a:solidFill>
                <a:latin typeface="Times" panose="02020603050405020304" pitchFamily="18" charset="0"/>
              </a:defRPr>
            </a:lvl7pPr>
            <a:lvl8pPr marL="3465513" indent="-231775" defTabSz="927100" eaLnBrk="0" fontAlgn="base" hangingPunct="0">
              <a:spcBef>
                <a:spcPct val="0"/>
              </a:spcBef>
              <a:spcAft>
                <a:spcPct val="0"/>
              </a:spcAft>
              <a:defRPr sz="2400">
                <a:solidFill>
                  <a:schemeClr val="tx1"/>
                </a:solidFill>
                <a:latin typeface="Times" panose="02020603050405020304" pitchFamily="18" charset="0"/>
              </a:defRPr>
            </a:lvl8pPr>
            <a:lvl9pPr marL="3922713" indent="-231775" defTabSz="927100" eaLnBrk="0" fontAlgn="base" hangingPunct="0">
              <a:spcBef>
                <a:spcPct val="0"/>
              </a:spcBef>
              <a:spcAft>
                <a:spcPct val="0"/>
              </a:spcAft>
              <a:defRPr sz="2400">
                <a:solidFill>
                  <a:schemeClr val="tx1"/>
                </a:solidFill>
                <a:latin typeface="Times" panose="02020603050405020304" pitchFamily="18" charset="0"/>
              </a:defRPr>
            </a:lvl9pPr>
          </a:lstStyle>
          <a:p>
            <a:fld id="{14CBF02D-E253-4D59-ACA2-FB07AEAB057B}" type="slidenum">
              <a:rPr lang="de-CH" altLang="de-DE" sz="1200" smtClean="0"/>
              <a:pPr/>
              <a:t>6</a:t>
            </a:fld>
            <a:endParaRPr lang="de-CH" altLang="de-DE"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de-DE"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27100">
              <a:defRPr sz="2400">
                <a:solidFill>
                  <a:schemeClr val="tx1"/>
                </a:solidFill>
                <a:latin typeface="Times" panose="02020603050405020304" pitchFamily="18" charset="0"/>
              </a:defRPr>
            </a:lvl1pPr>
            <a:lvl2pPr marL="754063" indent="-290513" defTabSz="927100">
              <a:defRPr sz="2400">
                <a:solidFill>
                  <a:schemeClr val="tx1"/>
                </a:solidFill>
                <a:latin typeface="Times" panose="02020603050405020304" pitchFamily="18" charset="0"/>
              </a:defRPr>
            </a:lvl2pPr>
            <a:lvl3pPr marL="1163638" indent="-231775" defTabSz="927100">
              <a:defRPr sz="2400">
                <a:solidFill>
                  <a:schemeClr val="tx1"/>
                </a:solidFill>
                <a:latin typeface="Times" panose="02020603050405020304" pitchFamily="18" charset="0"/>
              </a:defRPr>
            </a:lvl3pPr>
            <a:lvl4pPr marL="1628775" indent="-231775" defTabSz="927100">
              <a:defRPr sz="2400">
                <a:solidFill>
                  <a:schemeClr val="tx1"/>
                </a:solidFill>
                <a:latin typeface="Times" panose="02020603050405020304" pitchFamily="18" charset="0"/>
              </a:defRPr>
            </a:lvl4pPr>
            <a:lvl5pPr marL="2093913" indent="-231775" defTabSz="927100">
              <a:defRPr sz="2400">
                <a:solidFill>
                  <a:schemeClr val="tx1"/>
                </a:solidFill>
                <a:latin typeface="Times" panose="02020603050405020304" pitchFamily="18" charset="0"/>
              </a:defRPr>
            </a:lvl5pPr>
            <a:lvl6pPr marL="2551113" indent="-231775" defTabSz="927100" eaLnBrk="0" fontAlgn="base" hangingPunct="0">
              <a:spcBef>
                <a:spcPct val="0"/>
              </a:spcBef>
              <a:spcAft>
                <a:spcPct val="0"/>
              </a:spcAft>
              <a:defRPr sz="2400">
                <a:solidFill>
                  <a:schemeClr val="tx1"/>
                </a:solidFill>
                <a:latin typeface="Times" panose="02020603050405020304" pitchFamily="18" charset="0"/>
              </a:defRPr>
            </a:lvl6pPr>
            <a:lvl7pPr marL="3008313" indent="-231775" defTabSz="927100" eaLnBrk="0" fontAlgn="base" hangingPunct="0">
              <a:spcBef>
                <a:spcPct val="0"/>
              </a:spcBef>
              <a:spcAft>
                <a:spcPct val="0"/>
              </a:spcAft>
              <a:defRPr sz="2400">
                <a:solidFill>
                  <a:schemeClr val="tx1"/>
                </a:solidFill>
                <a:latin typeface="Times" panose="02020603050405020304" pitchFamily="18" charset="0"/>
              </a:defRPr>
            </a:lvl7pPr>
            <a:lvl8pPr marL="3465513" indent="-231775" defTabSz="927100" eaLnBrk="0" fontAlgn="base" hangingPunct="0">
              <a:spcBef>
                <a:spcPct val="0"/>
              </a:spcBef>
              <a:spcAft>
                <a:spcPct val="0"/>
              </a:spcAft>
              <a:defRPr sz="2400">
                <a:solidFill>
                  <a:schemeClr val="tx1"/>
                </a:solidFill>
                <a:latin typeface="Times" panose="02020603050405020304" pitchFamily="18" charset="0"/>
              </a:defRPr>
            </a:lvl8pPr>
            <a:lvl9pPr marL="3922713" indent="-231775" defTabSz="927100" eaLnBrk="0" fontAlgn="base" hangingPunct="0">
              <a:spcBef>
                <a:spcPct val="0"/>
              </a:spcBef>
              <a:spcAft>
                <a:spcPct val="0"/>
              </a:spcAft>
              <a:defRPr sz="2400">
                <a:solidFill>
                  <a:schemeClr val="tx1"/>
                </a:solidFill>
                <a:latin typeface="Times" panose="02020603050405020304" pitchFamily="18" charset="0"/>
              </a:defRPr>
            </a:lvl9pPr>
          </a:lstStyle>
          <a:p>
            <a:fld id="{CE5579FD-BEB9-4F79-8D5A-6AE7458EBD2C}" type="slidenum">
              <a:rPr lang="de-CH" altLang="de-DE" sz="1200" smtClean="0"/>
              <a:pPr/>
              <a:t>8</a:t>
            </a:fld>
            <a:endParaRPr lang="de-CH" altLang="de-DE" sz="12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de-DE"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325706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92925" y="1268413"/>
            <a:ext cx="1865313" cy="48609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1295400" y="1268413"/>
            <a:ext cx="5445125" cy="48609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109251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99061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1295400" y="2133600"/>
            <a:ext cx="3654425" cy="399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5102225" y="2133600"/>
            <a:ext cx="3656013" cy="3995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187855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379467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Tree>
    <p:extLst>
      <p:ext uri="{BB962C8B-B14F-4D97-AF65-F5344CB8AC3E}">
        <p14:creationId xmlns:p14="http://schemas.microsoft.com/office/powerpoint/2010/main" val="271020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09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662743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232657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1060717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33400" y="304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defRPr/>
            </a:pPr>
            <a:endParaRPr lang="en-CA" smtClean="0">
              <a:latin typeface="Arial" charset="0"/>
            </a:endParaRPr>
          </a:p>
        </p:txBody>
      </p:sp>
      <p:sp>
        <p:nvSpPr>
          <p:cNvPr id="1027" name="Rectangle 3"/>
          <p:cNvSpPr>
            <a:spLocks noGrp="1" noChangeArrowheads="1"/>
          </p:cNvSpPr>
          <p:nvPr>
            <p:ph type="title"/>
          </p:nvPr>
        </p:nvSpPr>
        <p:spPr bwMode="auto">
          <a:xfrm>
            <a:off x="1295400" y="1268413"/>
            <a:ext cx="7462838"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Der </a:t>
            </a:r>
            <a:r>
              <a:rPr lang="en-GB" altLang="en-US" dirty="0" err="1" smtClean="0"/>
              <a:t>Titel</a:t>
            </a:r>
            <a:r>
              <a:rPr lang="en-GB" altLang="en-US" dirty="0" smtClean="0"/>
              <a:t> </a:t>
            </a:r>
            <a:r>
              <a:rPr lang="en-GB" altLang="en-US" dirty="0" err="1" smtClean="0"/>
              <a:t>kann</a:t>
            </a:r>
            <a:r>
              <a:rPr lang="en-GB" altLang="en-US" dirty="0" smtClean="0"/>
              <a:t> </a:t>
            </a:r>
            <a:r>
              <a:rPr lang="en-GB" altLang="en-US" dirty="0" err="1" smtClean="0"/>
              <a:t>einzeilig</a:t>
            </a:r>
            <a:r>
              <a:rPr lang="en-GB" altLang="en-US" dirty="0" smtClean="0"/>
              <a:t> sein</a:t>
            </a:r>
          </a:p>
        </p:txBody>
      </p:sp>
      <p:sp>
        <p:nvSpPr>
          <p:cNvPr id="1028" name="Rectangle 4"/>
          <p:cNvSpPr>
            <a:spLocks noGrp="1" noChangeArrowheads="1"/>
          </p:cNvSpPr>
          <p:nvPr>
            <p:ph type="body" idx="1"/>
          </p:nvPr>
        </p:nvSpPr>
        <p:spPr bwMode="auto">
          <a:xfrm>
            <a:off x="1295400" y="2133600"/>
            <a:ext cx="7462838"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Um den </a:t>
            </a:r>
            <a:r>
              <a:rPr lang="en-GB" altLang="en-US" dirty="0" err="1" smtClean="0"/>
              <a:t>Fliesstext</a:t>
            </a:r>
            <a:r>
              <a:rPr lang="en-GB" altLang="en-US" dirty="0" smtClean="0"/>
              <a:t> </a:t>
            </a:r>
            <a:r>
              <a:rPr lang="en-GB" altLang="en-US" dirty="0" err="1" smtClean="0"/>
              <a:t>übersichtlich</a:t>
            </a:r>
            <a:r>
              <a:rPr lang="en-GB" altLang="en-US" dirty="0" smtClean="0"/>
              <a:t> </a:t>
            </a:r>
            <a:r>
              <a:rPr lang="en-GB" altLang="en-US" dirty="0" err="1" smtClean="0"/>
              <a:t>zu</a:t>
            </a:r>
            <a:r>
              <a:rPr lang="en-GB" altLang="en-US" dirty="0" smtClean="0"/>
              <a:t> </a:t>
            </a:r>
            <a:r>
              <a:rPr lang="en-GB" altLang="en-US" dirty="0" err="1" smtClean="0"/>
              <a:t>halten</a:t>
            </a:r>
            <a:r>
              <a:rPr lang="en-GB" altLang="en-US" dirty="0" smtClean="0"/>
              <a:t>, </a:t>
            </a:r>
            <a:r>
              <a:rPr lang="en-GB" altLang="en-US" dirty="0" err="1" smtClean="0"/>
              <a:t>sollten</a:t>
            </a:r>
            <a:r>
              <a:rPr lang="en-GB" altLang="en-US" dirty="0" smtClean="0"/>
              <a:t> </a:t>
            </a:r>
            <a:r>
              <a:rPr lang="en-GB" altLang="en-US" dirty="0" err="1" smtClean="0"/>
              <a:t>Abschnitte</a:t>
            </a:r>
            <a:r>
              <a:rPr lang="en-GB" altLang="en-US" dirty="0" smtClean="0"/>
              <a:t> </a:t>
            </a:r>
            <a:r>
              <a:rPr lang="en-GB" altLang="en-US" dirty="0" err="1" smtClean="0"/>
              <a:t>gemacht</a:t>
            </a:r>
            <a:r>
              <a:rPr lang="en-GB" altLang="en-US" dirty="0" smtClean="0"/>
              <a:t> </a:t>
            </a:r>
            <a:r>
              <a:rPr lang="en-GB" altLang="en-US" dirty="0" err="1" smtClean="0"/>
              <a:t>werden</a:t>
            </a:r>
            <a:r>
              <a:rPr lang="en-GB" altLang="en-US" dirty="0" smtClean="0"/>
              <a:t>. </a:t>
            </a:r>
            <a:r>
              <a:rPr lang="en-GB" altLang="en-US" dirty="0" err="1" smtClean="0"/>
              <a:t>Diese</a:t>
            </a:r>
            <a:r>
              <a:rPr lang="en-GB" altLang="en-US" dirty="0" smtClean="0"/>
              <a:t> </a:t>
            </a:r>
            <a:r>
              <a:rPr lang="en-GB" altLang="en-US" dirty="0" err="1" smtClean="0"/>
              <a:t>werden</a:t>
            </a:r>
            <a:r>
              <a:rPr lang="en-GB" altLang="en-US" dirty="0" smtClean="0"/>
              <a:t> </a:t>
            </a:r>
            <a:r>
              <a:rPr lang="en-GB" altLang="en-US" dirty="0" err="1" smtClean="0"/>
              <a:t>zur</a:t>
            </a:r>
            <a:r>
              <a:rPr lang="en-GB" altLang="en-US" dirty="0" smtClean="0"/>
              <a:t> </a:t>
            </a:r>
            <a:r>
              <a:rPr lang="en-GB" altLang="en-US" dirty="0" err="1" smtClean="0"/>
              <a:t>besseren</a:t>
            </a:r>
            <a:r>
              <a:rPr lang="en-GB" altLang="en-US" dirty="0" smtClean="0"/>
              <a:t> </a:t>
            </a:r>
            <a:r>
              <a:rPr lang="en-GB" altLang="en-US" dirty="0" err="1" smtClean="0"/>
              <a:t>Lesbarkeit</a:t>
            </a:r>
            <a:r>
              <a:rPr lang="en-GB" altLang="en-US" dirty="0" smtClean="0"/>
              <a:t> </a:t>
            </a:r>
            <a:r>
              <a:rPr lang="en-GB" altLang="en-US" dirty="0" err="1" smtClean="0"/>
              <a:t>jeweils</a:t>
            </a:r>
            <a:r>
              <a:rPr lang="en-GB" altLang="en-US" dirty="0" smtClean="0"/>
              <a:t> </a:t>
            </a:r>
            <a:r>
              <a:rPr lang="en-GB" altLang="en-US" dirty="0" err="1" smtClean="0"/>
              <a:t>mit</a:t>
            </a:r>
            <a:r>
              <a:rPr lang="en-GB" altLang="en-US" dirty="0" smtClean="0"/>
              <a:t> </a:t>
            </a:r>
            <a:r>
              <a:rPr lang="en-GB" altLang="en-US" dirty="0" err="1" smtClean="0"/>
              <a:t>eine</a:t>
            </a:r>
            <a:r>
              <a:rPr lang="en-GB" altLang="en-US" dirty="0" smtClean="0"/>
              <a:t> </a:t>
            </a:r>
            <a:r>
              <a:rPr lang="en-GB" altLang="en-US" dirty="0" err="1" smtClean="0"/>
              <a:t>Blindzeile</a:t>
            </a:r>
            <a:r>
              <a:rPr lang="en-GB" altLang="en-US" dirty="0" smtClean="0"/>
              <a:t> </a:t>
            </a:r>
            <a:r>
              <a:rPr lang="en-GB" altLang="en-US" dirty="0" err="1" smtClean="0"/>
              <a:t>getrennt</a:t>
            </a:r>
            <a:r>
              <a:rPr lang="en-GB" altLang="en-US" dirty="0" smtClean="0"/>
              <a:t>.</a:t>
            </a:r>
            <a:br>
              <a:rPr lang="en-GB" altLang="en-US" dirty="0" smtClean="0"/>
            </a:br>
            <a:endParaRPr lang="en-GB" altLang="en-US" dirty="0" smtClean="0"/>
          </a:p>
          <a:p>
            <a:pPr lvl="0"/>
            <a:r>
              <a:rPr lang="en-GB" altLang="en-US" dirty="0" err="1" smtClean="0"/>
              <a:t>Klicken</a:t>
            </a:r>
            <a:r>
              <a:rPr lang="en-GB" altLang="en-US" dirty="0" smtClean="0"/>
              <a:t> </a:t>
            </a:r>
            <a:r>
              <a:rPr lang="en-GB" altLang="en-US" dirty="0" err="1" smtClean="0"/>
              <a:t>Sie</a:t>
            </a:r>
            <a:r>
              <a:rPr lang="en-GB" altLang="en-US" dirty="0" smtClean="0"/>
              <a:t>, um die </a:t>
            </a:r>
            <a:r>
              <a:rPr lang="en-GB" altLang="en-US" dirty="0" err="1" smtClean="0"/>
              <a:t>Formate</a:t>
            </a:r>
            <a:r>
              <a:rPr lang="en-GB" altLang="en-US" dirty="0" smtClean="0"/>
              <a:t> des </a:t>
            </a:r>
            <a:r>
              <a:rPr lang="en-GB" altLang="en-US" dirty="0" err="1" smtClean="0"/>
              <a:t>Vorlagentextes</a:t>
            </a:r>
            <a:r>
              <a:rPr lang="en-GB" altLang="en-US" dirty="0" smtClean="0"/>
              <a:t> </a:t>
            </a:r>
            <a:r>
              <a:rPr lang="en-GB" altLang="en-US" dirty="0" err="1" smtClean="0"/>
              <a:t>zu</a:t>
            </a:r>
            <a:r>
              <a:rPr lang="en-GB" altLang="en-US" dirty="0" smtClean="0"/>
              <a:t> </a:t>
            </a:r>
            <a:r>
              <a:rPr lang="en-GB" altLang="en-US" dirty="0" err="1" smtClean="0"/>
              <a:t>bearbeiten</a:t>
            </a:r>
            <a:endParaRPr lang="en-GB" altLang="en-US" dirty="0" smtClean="0"/>
          </a:p>
          <a:p>
            <a:pPr lvl="1"/>
            <a:r>
              <a:rPr lang="en-GB" altLang="en-US" dirty="0" err="1" smtClean="0"/>
              <a:t>Erste</a:t>
            </a:r>
            <a:r>
              <a:rPr lang="en-GB" altLang="en-US" dirty="0" smtClean="0"/>
              <a:t> </a:t>
            </a:r>
            <a:r>
              <a:rPr lang="en-GB" altLang="en-US" dirty="0" err="1" smtClean="0"/>
              <a:t>Ebene</a:t>
            </a:r>
            <a:endParaRPr lang="en-GB" altLang="en-US" dirty="0" smtClean="0"/>
          </a:p>
          <a:p>
            <a:pPr lvl="2"/>
            <a:r>
              <a:rPr lang="en-GB" altLang="en-US" dirty="0" err="1" smtClean="0"/>
              <a:t>Zweite</a:t>
            </a:r>
            <a:r>
              <a:rPr lang="en-GB" altLang="en-US" dirty="0" smtClean="0"/>
              <a:t> </a:t>
            </a:r>
            <a:r>
              <a:rPr lang="en-GB" altLang="en-US" dirty="0" err="1" smtClean="0"/>
              <a:t>Ebene</a:t>
            </a:r>
            <a:endParaRPr lang="en-GB" altLang="en-US" dirty="0" smtClean="0"/>
          </a:p>
          <a:p>
            <a:pPr lvl="3"/>
            <a:r>
              <a:rPr lang="en-GB" altLang="en-US" dirty="0" err="1" smtClean="0"/>
              <a:t>Dritte</a:t>
            </a:r>
            <a:r>
              <a:rPr lang="en-GB" altLang="en-US" dirty="0" smtClean="0"/>
              <a:t> </a:t>
            </a:r>
            <a:r>
              <a:rPr lang="en-GB" altLang="en-US" dirty="0" err="1" smtClean="0"/>
              <a:t>Ebene</a:t>
            </a:r>
            <a:endParaRPr lang="en-GB" altLang="en-US" dirty="0" smtClean="0"/>
          </a:p>
          <a:p>
            <a:pPr lvl="4"/>
            <a:r>
              <a:rPr lang="en-GB" altLang="en-US" dirty="0" err="1" smtClean="0"/>
              <a:t>Vierte</a:t>
            </a:r>
            <a:r>
              <a:rPr lang="en-GB" altLang="en-US" dirty="0" smtClean="0"/>
              <a:t> </a:t>
            </a:r>
            <a:r>
              <a:rPr lang="en-GB" altLang="en-US" dirty="0" err="1" smtClean="0"/>
              <a:t>Ebene</a:t>
            </a:r>
            <a:endParaRPr lang="en-GB" altLang="en-US" dirty="0" smtClean="0"/>
          </a:p>
        </p:txBody>
      </p:sp>
      <p:sp>
        <p:nvSpPr>
          <p:cNvPr id="1029" name="Text Box 5"/>
          <p:cNvSpPr txBox="1">
            <a:spLocks noChangeArrowheads="1"/>
          </p:cNvSpPr>
          <p:nvPr/>
        </p:nvSpPr>
        <p:spPr bwMode="auto">
          <a:xfrm>
            <a:off x="6448425" y="6205538"/>
            <a:ext cx="22669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lnSpc>
                <a:spcPts val="1200"/>
              </a:lnSpc>
              <a:spcBef>
                <a:spcPct val="50000"/>
              </a:spcBef>
              <a:defRPr/>
            </a:pPr>
            <a:fld id="{5213B72E-90E6-4543-B718-792E93937F1A}" type="slidenum">
              <a:rPr lang="de-CH" altLang="en-US" sz="900" smtClean="0">
                <a:latin typeface="Arial" panose="020B0604020202020204" pitchFamily="34" charset="0"/>
              </a:rPr>
              <a:pPr algn="r">
                <a:lnSpc>
                  <a:spcPts val="1200"/>
                </a:lnSpc>
                <a:spcBef>
                  <a:spcPct val="50000"/>
                </a:spcBef>
                <a:defRPr/>
              </a:pPr>
              <a:t>‹N°›</a:t>
            </a:fld>
            <a:r>
              <a:rPr lang="de-CH" altLang="en-US" sz="900" smtClean="0">
                <a:latin typeface="Arial" panose="020B0604020202020204" pitchFamily="34" charset="0"/>
              </a:rPr>
              <a:t> </a:t>
            </a:r>
          </a:p>
        </p:txBody>
      </p:sp>
      <p:sp>
        <p:nvSpPr>
          <p:cNvPr id="1030" name="AutoShape 6"/>
          <p:cNvSpPr>
            <a:spLocks noChangeArrowheads="1"/>
          </p:cNvSpPr>
          <p:nvPr/>
        </p:nvSpPr>
        <p:spPr bwMode="auto">
          <a:xfrm>
            <a:off x="1277342" y="6229350"/>
            <a:ext cx="7169150" cy="216396"/>
          </a:xfrm>
          <a:prstGeom prst="octagon">
            <a:avLst>
              <a:gd name="adj" fmla="val 2928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nSpc>
                <a:spcPts val="1200"/>
              </a:lnSpc>
              <a:spcBef>
                <a:spcPct val="50000"/>
              </a:spcBef>
              <a:defRPr/>
            </a:pPr>
            <a:r>
              <a:rPr lang="en-US" altLang="en-US" sz="900" b="1" dirty="0" smtClean="0">
                <a:latin typeface="Arial" panose="020B0604020202020204" pitchFamily="34" charset="0"/>
              </a:rPr>
              <a:t>Regional </a:t>
            </a:r>
            <a:r>
              <a:rPr lang="en-US" altLang="en-US" sz="900" b="1" dirty="0" smtClean="0">
                <a:latin typeface="Arial" panose="020B0604020202020204" pitchFamily="34" charset="0"/>
              </a:rPr>
              <a:t>Workshop </a:t>
            </a:r>
            <a:r>
              <a:rPr lang="en-US" altLang="en-US" sz="900" b="1" dirty="0" smtClean="0">
                <a:latin typeface="Arial" panose="020B0604020202020204" pitchFamily="34" charset="0"/>
              </a:rPr>
              <a:t>on Consumer Price Indices, Minsk</a:t>
            </a:r>
            <a:r>
              <a:rPr lang="en-US" altLang="en-US" sz="900" b="1" baseline="0" dirty="0" smtClean="0">
                <a:latin typeface="Arial" panose="020B0604020202020204" pitchFamily="34" charset="0"/>
              </a:rPr>
              <a:t> 2019</a:t>
            </a:r>
            <a:endParaRPr lang="de-CH" altLang="en-US" sz="900" dirty="0" smtClean="0">
              <a:latin typeface="Arial" panose="020B0604020202020204" pitchFamily="34" charset="0"/>
            </a:endParaRPr>
          </a:p>
        </p:txBody>
      </p:sp>
      <p:sp>
        <p:nvSpPr>
          <p:cNvPr id="1031" name="Line 7"/>
          <p:cNvSpPr>
            <a:spLocks noChangeShapeType="1"/>
          </p:cNvSpPr>
          <p:nvPr/>
        </p:nvSpPr>
        <p:spPr bwMode="auto">
          <a:xfrm flipH="1">
            <a:off x="1285875" y="6162675"/>
            <a:ext cx="7496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Text Box 8"/>
          <p:cNvSpPr txBox="1">
            <a:spLocks noChangeArrowheads="1"/>
          </p:cNvSpPr>
          <p:nvPr/>
        </p:nvSpPr>
        <p:spPr bwMode="auto">
          <a:xfrm>
            <a:off x="4572000" y="387350"/>
            <a:ext cx="35814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nSpc>
                <a:spcPct val="105000"/>
              </a:lnSpc>
              <a:spcBef>
                <a:spcPct val="50000"/>
              </a:spcBef>
              <a:defRPr/>
            </a:pPr>
            <a:r>
              <a:rPr lang="en-US" sz="800" smtClean="0">
                <a:latin typeface="Arial" charset="0"/>
              </a:rPr>
              <a:t>Federal Department of Home Affairs FDHA</a:t>
            </a:r>
            <a:r>
              <a:rPr lang="de-CH" sz="800" smtClean="0">
                <a:latin typeface="Arial" charset="0"/>
              </a:rPr>
              <a:t/>
            </a:r>
            <a:br>
              <a:rPr lang="de-CH" sz="800" smtClean="0">
                <a:latin typeface="Arial" charset="0"/>
              </a:rPr>
            </a:br>
            <a:r>
              <a:rPr lang="en-US" sz="800" b="1" smtClean="0">
                <a:latin typeface="Arial" charset="0"/>
              </a:rPr>
              <a:t>Federal Statistical Office FSO</a:t>
            </a:r>
            <a:endParaRPr lang="de-CH" sz="800" b="1" smtClean="0">
              <a:latin typeface="Arial" charset="0"/>
            </a:endParaRPr>
          </a:p>
        </p:txBody>
      </p:sp>
      <p:pic>
        <p:nvPicPr>
          <p:cNvPr id="1033" name="Picture 9" descr="Header_ppt_705-2-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42938"/>
            <a:ext cx="661988"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100" y="387350"/>
            <a:ext cx="1979613"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Arial" charset="0"/>
        </a:defRPr>
      </a:lvl2pPr>
      <a:lvl3pPr algn="l" rtl="0" eaLnBrk="0" fontAlgn="base" hangingPunct="0">
        <a:lnSpc>
          <a:spcPts val="3600"/>
        </a:lnSpc>
        <a:spcBef>
          <a:spcPct val="0"/>
        </a:spcBef>
        <a:spcAft>
          <a:spcPct val="0"/>
        </a:spcAft>
        <a:defRPr sz="3200" b="1">
          <a:solidFill>
            <a:schemeClr val="tx1"/>
          </a:solidFill>
          <a:latin typeface="Arial" charset="0"/>
        </a:defRPr>
      </a:lvl3pPr>
      <a:lvl4pPr algn="l" rtl="0" eaLnBrk="0" fontAlgn="base" hangingPunct="0">
        <a:lnSpc>
          <a:spcPts val="3600"/>
        </a:lnSpc>
        <a:spcBef>
          <a:spcPct val="0"/>
        </a:spcBef>
        <a:spcAft>
          <a:spcPct val="0"/>
        </a:spcAft>
        <a:defRPr sz="3200" b="1">
          <a:solidFill>
            <a:schemeClr val="tx1"/>
          </a:solidFill>
          <a:latin typeface="Arial" charset="0"/>
        </a:defRPr>
      </a:lvl4pPr>
      <a:lvl5pPr algn="l" rtl="0" eaLnBrk="0" fontAlgn="base" hangingPunct="0">
        <a:lnSpc>
          <a:spcPts val="3600"/>
        </a:lnSpc>
        <a:spcBef>
          <a:spcPct val="0"/>
        </a:spcBef>
        <a:spcAft>
          <a:spcPct val="0"/>
        </a:spcAft>
        <a:defRPr sz="3200" b="1">
          <a:solidFill>
            <a:schemeClr val="tx1"/>
          </a:solidFill>
          <a:latin typeface="Arial" charset="0"/>
        </a:defRPr>
      </a:lvl5pPr>
      <a:lvl6pPr marL="457200" algn="l" rtl="0" fontAlgn="base">
        <a:lnSpc>
          <a:spcPts val="3600"/>
        </a:lnSpc>
        <a:spcBef>
          <a:spcPct val="0"/>
        </a:spcBef>
        <a:spcAft>
          <a:spcPct val="0"/>
        </a:spcAft>
        <a:defRPr sz="3200" b="1">
          <a:solidFill>
            <a:schemeClr val="tx1"/>
          </a:solidFill>
          <a:latin typeface="Arial" charset="0"/>
        </a:defRPr>
      </a:lvl6pPr>
      <a:lvl7pPr marL="914400" algn="l" rtl="0" fontAlgn="base">
        <a:lnSpc>
          <a:spcPts val="3600"/>
        </a:lnSpc>
        <a:spcBef>
          <a:spcPct val="0"/>
        </a:spcBef>
        <a:spcAft>
          <a:spcPct val="0"/>
        </a:spcAft>
        <a:defRPr sz="3200" b="1">
          <a:solidFill>
            <a:schemeClr val="tx1"/>
          </a:solidFill>
          <a:latin typeface="Arial" charset="0"/>
        </a:defRPr>
      </a:lvl7pPr>
      <a:lvl8pPr marL="1371600" algn="l" rtl="0" fontAlgn="base">
        <a:lnSpc>
          <a:spcPts val="3600"/>
        </a:lnSpc>
        <a:spcBef>
          <a:spcPct val="0"/>
        </a:spcBef>
        <a:spcAft>
          <a:spcPct val="0"/>
        </a:spcAft>
        <a:defRPr sz="3200" b="1">
          <a:solidFill>
            <a:schemeClr val="tx1"/>
          </a:solidFill>
          <a:latin typeface="Arial" charset="0"/>
        </a:defRPr>
      </a:lvl8pPr>
      <a:lvl9pPr marL="1828800" algn="l" rtl="0" fontAlgn="base">
        <a:lnSpc>
          <a:spcPts val="3600"/>
        </a:lnSpc>
        <a:spcBef>
          <a:spcPct val="0"/>
        </a:spcBef>
        <a:spcAft>
          <a:spcPct val="0"/>
        </a:spcAft>
        <a:defRPr sz="3200" b="1">
          <a:solidFill>
            <a:schemeClr val="tx1"/>
          </a:solidFill>
          <a:latin typeface="Arial" charset="0"/>
        </a:defRPr>
      </a:lvl9pPr>
    </p:titleStyle>
    <p:bodyStyle>
      <a:lvl1pPr marL="342900" indent="-342900" algn="l" rtl="0" eaLnBrk="0" fontAlgn="base" hangingPunct="0">
        <a:lnSpc>
          <a:spcPts val="2600"/>
        </a:lnSpc>
        <a:spcBef>
          <a:spcPct val="30000"/>
        </a:spcBef>
        <a:spcAft>
          <a:spcPct val="0"/>
        </a:spcAft>
        <a:defRPr sz="2100">
          <a:solidFill>
            <a:schemeClr val="tx1"/>
          </a:solidFill>
          <a:latin typeface="+mn-lt"/>
          <a:ea typeface="+mn-ea"/>
          <a:cs typeface="+mn-cs"/>
        </a:defRPr>
      </a:lvl1pPr>
      <a:lvl2pPr marL="177800" indent="-176213" algn="l" rtl="0" eaLnBrk="0" fontAlgn="base" hangingPunct="0">
        <a:lnSpc>
          <a:spcPts val="2600"/>
        </a:lnSpc>
        <a:spcBef>
          <a:spcPct val="30000"/>
        </a:spcBef>
        <a:spcAft>
          <a:spcPct val="0"/>
        </a:spcAft>
        <a:buClr>
          <a:srgbClr val="000000"/>
        </a:buClr>
        <a:buChar char="•"/>
        <a:defRPr sz="2100">
          <a:solidFill>
            <a:schemeClr val="tx1"/>
          </a:solidFill>
          <a:latin typeface="+mn-lt"/>
        </a:defRPr>
      </a:lvl2pPr>
      <a:lvl3pPr marL="357188" indent="-177800" algn="l" rtl="0" eaLnBrk="0" fontAlgn="base" hangingPunct="0">
        <a:lnSpc>
          <a:spcPts val="2600"/>
        </a:lnSpc>
        <a:spcBef>
          <a:spcPct val="30000"/>
        </a:spcBef>
        <a:spcAft>
          <a:spcPct val="0"/>
        </a:spcAft>
        <a:buClr>
          <a:schemeClr val="bg2"/>
        </a:buClr>
        <a:buChar char="•"/>
        <a:defRPr sz="2100">
          <a:solidFill>
            <a:schemeClr val="tx1"/>
          </a:solidFill>
          <a:latin typeface="+mn-lt"/>
        </a:defRPr>
      </a:lvl3pPr>
      <a:lvl4pPr marL="536575" indent="-177800" algn="l" rtl="0" eaLnBrk="0" fontAlgn="base" hangingPunct="0">
        <a:lnSpc>
          <a:spcPts val="2600"/>
        </a:lnSpc>
        <a:spcBef>
          <a:spcPct val="30000"/>
        </a:spcBef>
        <a:spcAft>
          <a:spcPct val="0"/>
        </a:spcAft>
        <a:buClr>
          <a:srgbClr val="B2B2B2"/>
        </a:buClr>
        <a:buChar char="•"/>
        <a:defRPr sz="2100">
          <a:solidFill>
            <a:schemeClr val="tx1"/>
          </a:solidFill>
          <a:latin typeface="+mn-lt"/>
        </a:defRPr>
      </a:lvl4pPr>
      <a:lvl5pPr marL="720725" indent="-182563" algn="l" rtl="0" eaLnBrk="0" fontAlgn="base" hangingPunct="0">
        <a:lnSpc>
          <a:spcPts val="2600"/>
        </a:lnSpc>
        <a:spcBef>
          <a:spcPct val="30000"/>
        </a:spcBef>
        <a:spcAft>
          <a:spcPct val="0"/>
        </a:spcAft>
        <a:buClr>
          <a:srgbClr val="C0C0C0"/>
        </a:buClr>
        <a:buChar char="•"/>
        <a:defRPr sz="2100">
          <a:solidFill>
            <a:schemeClr val="tx1"/>
          </a:solidFill>
          <a:latin typeface="+mn-lt"/>
        </a:defRPr>
      </a:lvl5pPr>
      <a:lvl6pPr marL="1177925" indent="-182563" algn="l" rtl="0" fontAlgn="base">
        <a:lnSpc>
          <a:spcPts val="2600"/>
        </a:lnSpc>
        <a:spcBef>
          <a:spcPct val="30000"/>
        </a:spcBef>
        <a:spcAft>
          <a:spcPct val="0"/>
        </a:spcAft>
        <a:buClr>
          <a:srgbClr val="C0C0C0"/>
        </a:buClr>
        <a:buChar char="•"/>
        <a:defRPr sz="2100">
          <a:solidFill>
            <a:schemeClr val="tx1"/>
          </a:solidFill>
          <a:latin typeface="+mn-lt"/>
        </a:defRPr>
      </a:lvl6pPr>
      <a:lvl7pPr marL="1635125" indent="-182563" algn="l" rtl="0" fontAlgn="base">
        <a:lnSpc>
          <a:spcPts val="2600"/>
        </a:lnSpc>
        <a:spcBef>
          <a:spcPct val="30000"/>
        </a:spcBef>
        <a:spcAft>
          <a:spcPct val="0"/>
        </a:spcAft>
        <a:buClr>
          <a:srgbClr val="C0C0C0"/>
        </a:buClr>
        <a:buChar char="•"/>
        <a:defRPr sz="2100">
          <a:solidFill>
            <a:schemeClr val="tx1"/>
          </a:solidFill>
          <a:latin typeface="+mn-lt"/>
        </a:defRPr>
      </a:lvl7pPr>
      <a:lvl8pPr marL="2092325" indent="-182563" algn="l" rtl="0" fontAlgn="base">
        <a:lnSpc>
          <a:spcPts val="2600"/>
        </a:lnSpc>
        <a:spcBef>
          <a:spcPct val="30000"/>
        </a:spcBef>
        <a:spcAft>
          <a:spcPct val="0"/>
        </a:spcAft>
        <a:buClr>
          <a:srgbClr val="C0C0C0"/>
        </a:buClr>
        <a:buChar char="•"/>
        <a:defRPr sz="2100">
          <a:solidFill>
            <a:schemeClr val="tx1"/>
          </a:solidFill>
          <a:latin typeface="+mn-lt"/>
        </a:defRPr>
      </a:lvl8pPr>
      <a:lvl9pPr marL="2549525" indent="-182563" algn="l" rtl="0" fontAlgn="base">
        <a:lnSpc>
          <a:spcPts val="2600"/>
        </a:lnSpc>
        <a:spcBef>
          <a:spcPct val="30000"/>
        </a:spcBef>
        <a:spcAft>
          <a:spcPct val="0"/>
        </a:spcAft>
        <a:buClr>
          <a:srgbClr val="C0C0C0"/>
        </a:buClr>
        <a:buChar char="•"/>
        <a:defRPr sz="2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59632" y="1268413"/>
            <a:ext cx="7462838" cy="1081087"/>
          </a:xfrm>
        </p:spPr>
        <p:txBody>
          <a:bodyPr/>
          <a:lstStyle/>
          <a:p>
            <a:pPr eaLnBrk="1" hangingPunct="1"/>
            <a:r>
              <a:rPr lang="en-US" altLang="en-US" sz="4000" dirty="0" smtClean="0"/>
              <a:t>Scanner data as data </a:t>
            </a:r>
            <a:r>
              <a:rPr lang="en-US" altLang="en-US" sz="4000" dirty="0" smtClean="0"/>
              <a:t>source</a:t>
            </a:r>
            <a:r>
              <a:rPr lang="en-US" altLang="en-US" sz="4000" dirty="0" smtClean="0"/>
              <a:t>	</a:t>
            </a:r>
            <a:r>
              <a:rPr lang="en-US" altLang="en-US" sz="2800" dirty="0" smtClean="0"/>
              <a:t>How to start, recommendations</a:t>
            </a:r>
            <a:endParaRPr lang="en-US" altLang="en-US" sz="2800" dirty="0" smtClean="0"/>
          </a:p>
        </p:txBody>
      </p:sp>
      <p:sp>
        <p:nvSpPr>
          <p:cNvPr id="4099" name="Rectangle 3"/>
          <p:cNvSpPr>
            <a:spLocks noGrp="1" noChangeArrowheads="1"/>
          </p:cNvSpPr>
          <p:nvPr>
            <p:ph type="body" idx="1"/>
          </p:nvPr>
        </p:nvSpPr>
        <p:spPr>
          <a:xfrm>
            <a:off x="1258888" y="2349500"/>
            <a:ext cx="7462837" cy="2808288"/>
          </a:xfrm>
        </p:spPr>
        <p:txBody>
          <a:bodyPr/>
          <a:lstStyle/>
          <a:p>
            <a:pPr lvl="1" eaLnBrk="1" hangingPunct="1"/>
            <a:endParaRPr lang="de-CH" altLang="en-US" dirty="0" smtClean="0"/>
          </a:p>
          <a:p>
            <a:pPr lvl="1" eaLnBrk="1" hangingPunct="1"/>
            <a:endParaRPr lang="de-DE" altLang="en-US" dirty="0" smtClean="0"/>
          </a:p>
          <a:p>
            <a:pPr marL="0" indent="0" eaLnBrk="1" hangingPunct="1">
              <a:buFontTx/>
              <a:buChar char="•"/>
            </a:pPr>
            <a:endParaRPr lang="en-US" altLang="en-US" dirty="0" smtClean="0"/>
          </a:p>
        </p:txBody>
      </p:sp>
      <p:sp>
        <p:nvSpPr>
          <p:cNvPr id="4100" name="Text Box 5"/>
          <p:cNvSpPr txBox="1">
            <a:spLocks noChangeArrowheads="1"/>
          </p:cNvSpPr>
          <p:nvPr/>
        </p:nvSpPr>
        <p:spPr bwMode="auto">
          <a:xfrm>
            <a:off x="1908175" y="3068638"/>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fr-FR" altLang="en-US"/>
          </a:p>
        </p:txBody>
      </p:sp>
      <p:sp>
        <p:nvSpPr>
          <p:cNvPr id="4101" name="Rectangle 7"/>
          <p:cNvSpPr>
            <a:spLocks noChangeArrowheads="1"/>
          </p:cNvSpPr>
          <p:nvPr/>
        </p:nvSpPr>
        <p:spPr bwMode="auto">
          <a:xfrm>
            <a:off x="1295400" y="2133600"/>
            <a:ext cx="7462838" cy="399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lnSpc>
                <a:spcPts val="2600"/>
              </a:lnSpc>
              <a:spcBef>
                <a:spcPct val="30000"/>
              </a:spcBef>
              <a:defRPr sz="2100">
                <a:solidFill>
                  <a:schemeClr val="tx1"/>
                </a:solidFill>
                <a:latin typeface="Arial" panose="020B0604020202020204" pitchFamily="34" charset="0"/>
              </a:defRPr>
            </a:lvl1pPr>
            <a:lvl2pPr marL="177800" indent="-176213">
              <a:lnSpc>
                <a:spcPts val="2600"/>
              </a:lnSpc>
              <a:spcBef>
                <a:spcPct val="30000"/>
              </a:spcBef>
              <a:buClr>
                <a:srgbClr val="000000"/>
              </a:buClr>
              <a:buChar char="•"/>
              <a:defRPr sz="2100">
                <a:solidFill>
                  <a:schemeClr val="tx1"/>
                </a:solidFill>
                <a:latin typeface="Arial" panose="020B0604020202020204" pitchFamily="34" charset="0"/>
              </a:defRPr>
            </a:lvl2pPr>
            <a:lvl3pPr marL="1143000" indent="-228600">
              <a:lnSpc>
                <a:spcPts val="2600"/>
              </a:lnSpc>
              <a:spcBef>
                <a:spcPct val="30000"/>
              </a:spcBef>
              <a:buClr>
                <a:schemeClr val="bg2"/>
              </a:buClr>
              <a:buChar char="•"/>
              <a:defRPr sz="2100">
                <a:solidFill>
                  <a:schemeClr val="tx1"/>
                </a:solidFill>
                <a:latin typeface="Arial" panose="020B0604020202020204" pitchFamily="34" charset="0"/>
              </a:defRPr>
            </a:lvl3pPr>
            <a:lvl4pPr marL="1600200" indent="-228600">
              <a:lnSpc>
                <a:spcPts val="2600"/>
              </a:lnSpc>
              <a:spcBef>
                <a:spcPct val="30000"/>
              </a:spcBef>
              <a:buClr>
                <a:srgbClr val="B2B2B2"/>
              </a:buClr>
              <a:buChar char="•"/>
              <a:defRPr sz="2100">
                <a:solidFill>
                  <a:schemeClr val="tx1"/>
                </a:solidFill>
                <a:latin typeface="Arial" panose="020B0604020202020204" pitchFamily="34" charset="0"/>
              </a:defRPr>
            </a:lvl4pPr>
            <a:lvl5pPr marL="2057400" indent="-228600">
              <a:lnSpc>
                <a:spcPts val="2600"/>
              </a:lnSpc>
              <a:spcBef>
                <a:spcPct val="30000"/>
              </a:spcBef>
              <a:buClr>
                <a:srgbClr val="C0C0C0"/>
              </a:buClr>
              <a:buChar char="•"/>
              <a:defRPr sz="2100">
                <a:solidFill>
                  <a:schemeClr val="tx1"/>
                </a:solidFill>
                <a:latin typeface="Arial" panose="020B0604020202020204" pitchFamily="34" charset="0"/>
              </a:defRPr>
            </a:lvl5pPr>
            <a:lvl6pPr marL="2514600" indent="-22860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6pPr>
            <a:lvl7pPr marL="2971800" indent="-22860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7pPr>
            <a:lvl8pPr marL="3429000" indent="-22860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8pPr>
            <a:lvl9pPr marL="3886200" indent="-22860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9pPr>
          </a:lstStyle>
          <a:p>
            <a:pPr lvl="1" eaLnBrk="1" hangingPunct="1"/>
            <a:endParaRPr lang="fr-FR" altLang="en-US"/>
          </a:p>
        </p:txBody>
      </p:sp>
      <p:pic>
        <p:nvPicPr>
          <p:cNvPr id="410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39" y="2920356"/>
            <a:ext cx="4535834" cy="308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1258888" y="2349500"/>
            <a:ext cx="7462837" cy="2808288"/>
          </a:xfrm>
        </p:spPr>
        <p:txBody>
          <a:bodyPr/>
          <a:lstStyle/>
          <a:p>
            <a:pPr lvl="1" eaLnBrk="1" hangingPunct="1"/>
            <a:endParaRPr lang="de-CH" altLang="en-US" smtClean="0"/>
          </a:p>
          <a:p>
            <a:pPr lvl="1" eaLnBrk="1" hangingPunct="1"/>
            <a:endParaRPr lang="de-DE" altLang="en-US" smtClean="0"/>
          </a:p>
          <a:p>
            <a:pPr marL="0" indent="0" eaLnBrk="1" hangingPunct="1">
              <a:buFontTx/>
              <a:buChar char="•"/>
            </a:pPr>
            <a:endParaRPr lang="en-US" altLang="en-US" smtClean="0"/>
          </a:p>
        </p:txBody>
      </p:sp>
      <p:sp>
        <p:nvSpPr>
          <p:cNvPr id="22531" name="Text Box 4"/>
          <p:cNvSpPr txBox="1">
            <a:spLocks noChangeArrowheads="1"/>
          </p:cNvSpPr>
          <p:nvPr/>
        </p:nvSpPr>
        <p:spPr bwMode="auto">
          <a:xfrm>
            <a:off x="1908175" y="3068638"/>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fr-FR" altLang="en-US"/>
          </a:p>
        </p:txBody>
      </p:sp>
      <p:sp>
        <p:nvSpPr>
          <p:cNvPr id="9220" name="Rectangle 5"/>
          <p:cNvSpPr>
            <a:spLocks noChangeArrowheads="1"/>
          </p:cNvSpPr>
          <p:nvPr/>
        </p:nvSpPr>
        <p:spPr bwMode="auto">
          <a:xfrm>
            <a:off x="1763713" y="2492375"/>
            <a:ext cx="6408737"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00050" indent="-40005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457200" indent="-457200" eaLnBrk="1" hangingPunct="1">
              <a:lnSpc>
                <a:spcPts val="2600"/>
              </a:lnSpc>
              <a:spcBef>
                <a:spcPct val="30000"/>
              </a:spcBef>
              <a:buFont typeface="+mj-lt"/>
              <a:buAutoNum type="alphaUcPeriod"/>
              <a:defRPr/>
            </a:pPr>
            <a:r>
              <a:rPr lang="en-US" altLang="en-US" sz="2100" dirty="0" smtClean="0">
                <a:latin typeface="Arial" panose="020B0604020202020204" pitchFamily="34" charset="0"/>
              </a:rPr>
              <a:t>Collaboration with retail chains</a:t>
            </a:r>
          </a:p>
          <a:p>
            <a:pPr eaLnBrk="1" hangingPunct="1">
              <a:lnSpc>
                <a:spcPts val="2600"/>
              </a:lnSpc>
              <a:spcBef>
                <a:spcPct val="30000"/>
              </a:spcBef>
              <a:buFontTx/>
              <a:buAutoNum type="alphaUcPeriod"/>
              <a:defRPr/>
            </a:pPr>
            <a:r>
              <a:rPr lang="en-US" altLang="en-US" sz="2100" dirty="0" smtClean="0">
                <a:latin typeface="Arial" panose="020B0604020202020204" pitchFamily="34" charset="0"/>
              </a:rPr>
              <a:t> Scanner </a:t>
            </a:r>
            <a:r>
              <a:rPr lang="en-US" altLang="en-US" sz="2100" dirty="0" smtClean="0">
                <a:latin typeface="Arial" panose="020B0604020202020204" pitchFamily="34" charset="0"/>
              </a:rPr>
              <a:t>data supply</a:t>
            </a:r>
          </a:p>
          <a:p>
            <a:pPr eaLnBrk="1" hangingPunct="1">
              <a:lnSpc>
                <a:spcPts val="2600"/>
              </a:lnSpc>
              <a:spcBef>
                <a:spcPct val="30000"/>
              </a:spcBef>
              <a:buFontTx/>
              <a:buAutoNum type="alphaUcPeriod"/>
              <a:defRPr/>
            </a:pPr>
            <a:r>
              <a:rPr lang="en-US" altLang="en-US" sz="2100" dirty="0" smtClean="0">
                <a:latin typeface="Arial" panose="020B0604020202020204" pitchFamily="34" charset="0"/>
              </a:rPr>
              <a:t> Quality </a:t>
            </a:r>
            <a:r>
              <a:rPr lang="en-US" altLang="en-US" sz="2100" dirty="0" smtClean="0">
                <a:latin typeface="Arial" panose="020B0604020202020204" pitchFamily="34" charset="0"/>
              </a:rPr>
              <a:t>and risk management</a:t>
            </a:r>
          </a:p>
          <a:p>
            <a:pPr eaLnBrk="1" hangingPunct="1">
              <a:lnSpc>
                <a:spcPts val="2600"/>
              </a:lnSpc>
              <a:spcBef>
                <a:spcPct val="30000"/>
              </a:spcBef>
              <a:buFontTx/>
              <a:buAutoNum type="alphaUcPeriod"/>
              <a:defRPr/>
            </a:pPr>
            <a:r>
              <a:rPr lang="en-US" altLang="en-US" sz="2100" dirty="0" smtClean="0">
                <a:latin typeface="Arial" panose="020B0604020202020204" pitchFamily="34" charset="0"/>
              </a:rPr>
              <a:t> Allocation </a:t>
            </a:r>
            <a:r>
              <a:rPr lang="en-US" altLang="en-US" sz="2100" dirty="0" smtClean="0">
                <a:latin typeface="Arial" panose="020B0604020202020204" pitchFamily="34" charset="0"/>
              </a:rPr>
              <a:t>to the COICOP (mapping)</a:t>
            </a:r>
          </a:p>
          <a:p>
            <a:pPr eaLnBrk="1" hangingPunct="1">
              <a:lnSpc>
                <a:spcPts val="2600"/>
              </a:lnSpc>
              <a:spcBef>
                <a:spcPct val="30000"/>
              </a:spcBef>
              <a:buFontTx/>
              <a:buAutoNum type="alphaUcPeriod"/>
              <a:defRPr/>
            </a:pPr>
            <a:r>
              <a:rPr lang="en-US" altLang="en-US" sz="2100" dirty="0" smtClean="0">
                <a:latin typeface="Arial" panose="020B0604020202020204" pitchFamily="34" charset="0"/>
              </a:rPr>
              <a:t> Sampling </a:t>
            </a:r>
            <a:r>
              <a:rPr lang="en-US" altLang="en-US" sz="2100" dirty="0" smtClean="0">
                <a:latin typeface="Arial" panose="020B0604020202020204" pitchFamily="34" charset="0"/>
              </a:rPr>
              <a:t>and computation</a:t>
            </a:r>
          </a:p>
          <a:p>
            <a:pPr eaLnBrk="1" hangingPunct="1">
              <a:lnSpc>
                <a:spcPts val="2600"/>
              </a:lnSpc>
              <a:spcBef>
                <a:spcPct val="30000"/>
              </a:spcBef>
              <a:buFontTx/>
              <a:buAutoNum type="alphaUcPeriod"/>
              <a:defRPr/>
            </a:pPr>
            <a:r>
              <a:rPr lang="en-US" altLang="en-US" sz="2100" dirty="0" smtClean="0">
                <a:latin typeface="Arial" panose="020B0604020202020204" pitchFamily="34" charset="0"/>
              </a:rPr>
              <a:t> IT</a:t>
            </a:r>
            <a:endParaRPr lang="en-US" altLang="en-US" sz="2100" dirty="0" smtClean="0">
              <a:latin typeface="Arial" panose="020B0604020202020204" pitchFamily="34" charset="0"/>
            </a:endParaRPr>
          </a:p>
        </p:txBody>
      </p:sp>
      <p:sp>
        <p:nvSpPr>
          <p:cNvPr id="22533" name="Rectangle 10"/>
          <p:cNvSpPr>
            <a:spLocks noGrp="1" noChangeArrowheads="1"/>
          </p:cNvSpPr>
          <p:nvPr>
            <p:ph type="title"/>
          </p:nvPr>
        </p:nvSpPr>
        <p:spPr>
          <a:xfrm>
            <a:off x="1295400" y="1268413"/>
            <a:ext cx="7462838" cy="936625"/>
          </a:xfrm>
          <a:noFill/>
        </p:spPr>
        <p:txBody>
          <a:bodyPr/>
          <a:lstStyle/>
          <a:p>
            <a:pPr eaLnBrk="1" hangingPunct="1"/>
            <a:r>
              <a:rPr lang="en-US" altLang="en-US" smtClean="0"/>
              <a:t>Challenges to be faced with the use of scanner data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A. Collaboration with retail chains (1)</a:t>
            </a:r>
          </a:p>
        </p:txBody>
      </p:sp>
      <p:sp>
        <p:nvSpPr>
          <p:cNvPr id="24579" name="Rectangle 3"/>
          <p:cNvSpPr>
            <a:spLocks noGrp="1" noChangeArrowheads="1"/>
          </p:cNvSpPr>
          <p:nvPr>
            <p:ph type="body" idx="1"/>
          </p:nvPr>
        </p:nvSpPr>
        <p:spPr>
          <a:xfrm>
            <a:off x="1295400" y="1954213"/>
            <a:ext cx="7462838" cy="3995737"/>
          </a:xfrm>
        </p:spPr>
        <p:txBody>
          <a:bodyPr/>
          <a:lstStyle/>
          <a:p>
            <a:pPr lvl="1" eaLnBrk="1" hangingPunct="1">
              <a:buFontTx/>
              <a:buNone/>
            </a:pPr>
            <a:r>
              <a:rPr lang="en-US" altLang="en-US" b="1" u="sng" smtClean="0"/>
              <a:t>First steps</a:t>
            </a:r>
          </a:p>
          <a:p>
            <a:pPr lvl="2" eaLnBrk="1" hangingPunct="1"/>
            <a:endParaRPr lang="en-US" altLang="en-US" b="1" smtClean="0"/>
          </a:p>
          <a:p>
            <a:pPr lvl="2" eaLnBrk="1" hangingPunct="1"/>
            <a:r>
              <a:rPr lang="en-US" altLang="en-US" b="1" smtClean="0"/>
              <a:t>Market analysis</a:t>
            </a:r>
            <a:r>
              <a:rPr lang="en-US" altLang="en-US" smtClean="0"/>
              <a:t>: target the biggest chains =&gt; best is to introduce scanner data in the CPI for a significant market share (legitimacy)</a:t>
            </a:r>
          </a:p>
          <a:p>
            <a:pPr lvl="2" eaLnBrk="1" hangingPunct="1"/>
            <a:r>
              <a:rPr lang="en-US" altLang="en-US" b="1" smtClean="0"/>
              <a:t>Contact people for each chain</a:t>
            </a:r>
            <a:r>
              <a:rPr lang="en-US" altLang="en-US" smtClean="0"/>
              <a:t>: marketing managers, IT managers, other high-level managers</a:t>
            </a:r>
          </a:p>
          <a:p>
            <a:pPr lvl="2" eaLnBrk="1" hangingPunct="1"/>
            <a:r>
              <a:rPr lang="en-US" altLang="en-US" b="1" smtClean="0"/>
              <a:t>Survey among the biggest chains</a:t>
            </a:r>
            <a:r>
              <a:rPr lang="en-US" altLang="en-US" smtClean="0"/>
              <a:t>: to check if they are basically ready and if the data are available in the form you need (for free if possible)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A. Collaboration with retail chains (2)</a:t>
            </a:r>
          </a:p>
        </p:txBody>
      </p:sp>
      <p:sp>
        <p:nvSpPr>
          <p:cNvPr id="11267" name="Rectangle 3"/>
          <p:cNvSpPr>
            <a:spLocks noGrp="1" noChangeArrowheads="1"/>
          </p:cNvSpPr>
          <p:nvPr>
            <p:ph type="body" idx="1"/>
          </p:nvPr>
        </p:nvSpPr>
        <p:spPr>
          <a:xfrm>
            <a:off x="1295400" y="1954213"/>
            <a:ext cx="7462838" cy="3995737"/>
          </a:xfrm>
        </p:spPr>
        <p:txBody>
          <a:bodyPr/>
          <a:lstStyle/>
          <a:p>
            <a:pPr marL="1587" lvl="1" indent="0" eaLnBrk="1" hangingPunct="1">
              <a:buFontTx/>
              <a:buNone/>
              <a:defRPr/>
            </a:pPr>
            <a:r>
              <a:rPr lang="fr-CH" altLang="en-US" b="1" u="sng" dirty="0" smtClean="0"/>
              <a:t>Advanced collaboration</a:t>
            </a:r>
          </a:p>
          <a:p>
            <a:pPr lvl="1" eaLnBrk="1" hangingPunct="1">
              <a:defRPr/>
            </a:pPr>
            <a:endParaRPr lang="fr-CH" altLang="en-US" b="1" dirty="0" smtClean="0"/>
          </a:p>
          <a:p>
            <a:pPr lvl="2" eaLnBrk="1" hangingPunct="1">
              <a:defRPr/>
            </a:pPr>
            <a:r>
              <a:rPr lang="en-US" altLang="en-US" dirty="0" smtClean="0"/>
              <a:t>Conclusion of </a:t>
            </a:r>
            <a:r>
              <a:rPr lang="en-US" altLang="en-US" b="1" dirty="0" smtClean="0"/>
              <a:t>individual agreements</a:t>
            </a:r>
            <a:r>
              <a:rPr lang="en-US" altLang="en-US" dirty="0" smtClean="0"/>
              <a:t> with each retail chain to assure the collaboration and the scanner data supply</a:t>
            </a:r>
            <a:endParaRPr lang="fr-CH" altLang="en-US" dirty="0" smtClean="0"/>
          </a:p>
          <a:p>
            <a:pPr lvl="2" eaLnBrk="1" hangingPunct="1">
              <a:defRPr/>
            </a:pPr>
            <a:r>
              <a:rPr lang="en-US" altLang="en-US" b="1" dirty="0" smtClean="0"/>
              <a:t>Adaptation of the legal base</a:t>
            </a:r>
            <a:r>
              <a:rPr lang="en-US" altLang="en-US" dirty="0" smtClean="0"/>
              <a:t> on Statistics surveys to make scanner data delivery compulsory</a:t>
            </a:r>
          </a:p>
          <a:p>
            <a:pPr lvl="2" eaLnBrk="1" hangingPunct="1">
              <a:defRPr/>
            </a:pPr>
            <a:r>
              <a:rPr lang="en-US" altLang="en-US" b="1" dirty="0" smtClean="0"/>
              <a:t>Involving</a:t>
            </a:r>
            <a:r>
              <a:rPr lang="en-US" altLang="en-US" dirty="0" smtClean="0"/>
              <a:t> the biggest retail chains in the price statistics (Swiss experience =&gt; biggest retail chains are active members of the </a:t>
            </a:r>
            <a:r>
              <a:rPr lang="en-US" altLang="en-US" b="1" dirty="0" smtClean="0"/>
              <a:t>expert group</a:t>
            </a:r>
            <a:r>
              <a:rPr lang="en-US" altLang="en-US" dirty="0" smtClean="0"/>
              <a:t> following the revisions of the Swiss CPI)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B. Scanner data supply (1)</a:t>
            </a:r>
          </a:p>
        </p:txBody>
      </p:sp>
      <p:sp>
        <p:nvSpPr>
          <p:cNvPr id="28675" name="Rectangle 3"/>
          <p:cNvSpPr>
            <a:spLocks noGrp="1" noChangeArrowheads="1"/>
          </p:cNvSpPr>
          <p:nvPr>
            <p:ph type="body" idx="1"/>
          </p:nvPr>
        </p:nvSpPr>
        <p:spPr/>
        <p:txBody>
          <a:bodyPr/>
          <a:lstStyle/>
          <a:p>
            <a:pPr lvl="1" eaLnBrk="1" hangingPunct="1">
              <a:buFontTx/>
              <a:buNone/>
            </a:pPr>
            <a:r>
              <a:rPr lang="en-US" altLang="en-US" b="1" u="sng" smtClean="0"/>
              <a:t>Contents</a:t>
            </a:r>
            <a:endParaRPr lang="en-US" altLang="en-US" u="sng" smtClean="0"/>
          </a:p>
          <a:p>
            <a:pPr lvl="1" eaLnBrk="1" hangingPunct="1"/>
            <a:r>
              <a:rPr lang="fr-CH" altLang="en-US" smtClean="0"/>
              <a:t>Scanner data at item code level (in order to calculate a unit value)</a:t>
            </a:r>
            <a:endParaRPr lang="en-US" altLang="en-US" smtClean="0"/>
          </a:p>
          <a:p>
            <a:pPr lvl="1" eaLnBrk="1" hangingPunct="1"/>
            <a:r>
              <a:rPr lang="en-US" altLang="en-US" smtClean="0"/>
              <a:t>The contents of the information you want to receive from the retail chains must be defined =&gt; which variables</a:t>
            </a:r>
          </a:p>
          <a:p>
            <a:pPr lvl="1" eaLnBrk="1" hangingPunct="1"/>
            <a:r>
              <a:rPr lang="en-US" altLang="en-US" smtClean="0"/>
              <a:t>Specificities of each retail chain have to be taken into account</a:t>
            </a:r>
          </a:p>
          <a:p>
            <a:pPr lvl="1" eaLnBrk="1" hangingPunct="1"/>
            <a:endParaRPr lang="en-US" altLang="en-US" smtClean="0"/>
          </a:p>
          <a:p>
            <a:pPr lvl="1" eaLnBrk="1" hangingPunct="1">
              <a:buFontTx/>
              <a:buNone/>
            </a:pPr>
            <a:r>
              <a:rPr lang="en-US" altLang="en-US" b="1" u="sng" smtClean="0"/>
              <a:t>Structure</a:t>
            </a:r>
          </a:p>
          <a:p>
            <a:pPr lvl="1" eaLnBrk="1" hangingPunct="1"/>
            <a:r>
              <a:rPr lang="en-US" altLang="en-US" smtClean="0"/>
              <a:t>The structure of the information you want to receive must be defined</a:t>
            </a:r>
          </a:p>
          <a:p>
            <a:pPr lvl="2" eaLnBrk="1" hangingPunct="1"/>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B. Scanner data supply (2)</a:t>
            </a:r>
          </a:p>
        </p:txBody>
      </p:sp>
      <p:sp>
        <p:nvSpPr>
          <p:cNvPr id="30723" name="Rectangle 3"/>
          <p:cNvSpPr>
            <a:spLocks noGrp="1" noChangeArrowheads="1"/>
          </p:cNvSpPr>
          <p:nvPr>
            <p:ph type="body" idx="1"/>
          </p:nvPr>
        </p:nvSpPr>
        <p:spPr/>
        <p:txBody>
          <a:bodyPr/>
          <a:lstStyle/>
          <a:p>
            <a:pPr lvl="1" eaLnBrk="1" hangingPunct="1">
              <a:buFontTx/>
              <a:buNone/>
            </a:pPr>
            <a:r>
              <a:rPr lang="en-US" altLang="en-US" b="1" u="sng" smtClean="0"/>
              <a:t>Aggregation</a:t>
            </a:r>
          </a:p>
          <a:p>
            <a:pPr lvl="1" eaLnBrk="1" hangingPunct="1"/>
            <a:r>
              <a:rPr lang="en-US" altLang="en-US" smtClean="0"/>
              <a:t>Need of scanner data in an aggregated form – cover the longer period as possible – includes the greater number of outlets as long as homogenous</a:t>
            </a:r>
          </a:p>
          <a:p>
            <a:pPr lvl="2" eaLnBrk="1" hangingPunct="1"/>
            <a:endParaRPr lang="en-US" altLang="en-US" smtClean="0"/>
          </a:p>
          <a:p>
            <a:pPr lvl="1" eaLnBrk="1" hangingPunct="1">
              <a:buFontTx/>
              <a:buNone/>
            </a:pPr>
            <a:r>
              <a:rPr lang="en-US" altLang="en-US" b="1" u="sng" smtClean="0"/>
              <a:t>Transmission</a:t>
            </a:r>
          </a:p>
          <a:p>
            <a:pPr lvl="1" eaLnBrk="1" hangingPunct="1"/>
            <a:r>
              <a:rPr lang="en-US" altLang="en-US" smtClean="0"/>
              <a:t>Timing of deliveries regarding your goals must be defined, if possible weekly deliveries</a:t>
            </a:r>
          </a:p>
          <a:p>
            <a:pPr lvl="1" eaLnBrk="1" hangingPunct="1"/>
            <a:r>
              <a:rPr lang="fr-CH" altLang="en-US" smtClean="0"/>
              <a:t>Provision should be automated and secure</a:t>
            </a:r>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C. Quality and risk management (1)</a:t>
            </a:r>
          </a:p>
        </p:txBody>
      </p:sp>
      <p:sp>
        <p:nvSpPr>
          <p:cNvPr id="32771" name="Rectangle 3"/>
          <p:cNvSpPr>
            <a:spLocks noGrp="1" noChangeArrowheads="1"/>
          </p:cNvSpPr>
          <p:nvPr>
            <p:ph type="body" idx="1"/>
          </p:nvPr>
        </p:nvSpPr>
        <p:spPr>
          <a:xfrm>
            <a:off x="1258888" y="2060575"/>
            <a:ext cx="7462837" cy="4032250"/>
          </a:xfrm>
        </p:spPr>
        <p:txBody>
          <a:bodyPr/>
          <a:lstStyle/>
          <a:p>
            <a:pPr lvl="1" eaLnBrk="1" hangingPunct="1"/>
            <a:r>
              <a:rPr lang="en-US" altLang="en-US" smtClean="0"/>
              <a:t>Quality framework : regular checks are necessary at different levels</a:t>
            </a:r>
          </a:p>
          <a:p>
            <a:pPr lvl="2" eaLnBrk="1" hangingPunct="1">
              <a:buFont typeface="Wingdings" panose="05000000000000000000" pitchFamily="2" charset="2"/>
              <a:buChar char="Ø"/>
            </a:pPr>
            <a:r>
              <a:rPr lang="en-US" altLang="en-US" smtClean="0"/>
              <a:t>Retailers</a:t>
            </a:r>
          </a:p>
          <a:p>
            <a:pPr lvl="2" eaLnBrk="1" hangingPunct="1">
              <a:buFont typeface="Wingdings" panose="05000000000000000000" pitchFamily="2" charset="2"/>
              <a:buChar char="Ø"/>
            </a:pPr>
            <a:r>
              <a:rPr lang="en-US" altLang="en-US" smtClean="0"/>
              <a:t>Test price collections</a:t>
            </a:r>
          </a:p>
          <a:p>
            <a:pPr lvl="2" eaLnBrk="1" hangingPunct="1">
              <a:buFont typeface="Wingdings" panose="05000000000000000000" pitchFamily="2" charset="2"/>
              <a:buChar char="Ø"/>
            </a:pPr>
            <a:r>
              <a:rPr lang="en-US" altLang="en-US" smtClean="0"/>
              <a:t>Quantitative and qualitative controls by statistical office</a:t>
            </a:r>
          </a:p>
          <a:p>
            <a:pPr lvl="1" eaLnBrk="1" hangingPunct="1"/>
            <a:r>
              <a:rPr lang="en-US" altLang="en-US" smtClean="0"/>
              <a:t>Dependence on retailers :  statistical office has no influence on data collection</a:t>
            </a:r>
          </a:p>
          <a:p>
            <a:pPr lvl="1" eaLnBrk="1" hangingPunct="1"/>
            <a:r>
              <a:rPr lang="en-US" altLang="en-US" smtClean="0"/>
              <a:t>Emergency plans in case of problems with the scanner data supply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pPr eaLnBrk="1" hangingPunct="1"/>
            <a:r>
              <a:rPr lang="en-US" altLang="de-DE" smtClean="0"/>
              <a:t>C. Checks on the received data (2)</a:t>
            </a:r>
            <a:endParaRPr lang="de-CH" altLang="fr-FR" smtClean="0">
              <a:solidFill>
                <a:srgbClr val="FF0000"/>
              </a:solidFill>
            </a:endParaRPr>
          </a:p>
        </p:txBody>
      </p:sp>
      <p:sp>
        <p:nvSpPr>
          <p:cNvPr id="34819" name="Inhaltsplatzhalter 2"/>
          <p:cNvSpPr>
            <a:spLocks noGrp="1"/>
          </p:cNvSpPr>
          <p:nvPr>
            <p:ph idx="1"/>
          </p:nvPr>
        </p:nvSpPr>
        <p:spPr/>
        <p:txBody>
          <a:bodyPr/>
          <a:lstStyle/>
          <a:p>
            <a:pPr lvl="2" eaLnBrk="1" hangingPunct="1"/>
            <a:r>
              <a:rPr lang="de-CH" altLang="fr-FR" b="1" smtClean="0"/>
              <a:t>Formal checks: </a:t>
            </a:r>
            <a:r>
              <a:rPr lang="de-CH" altLang="fr-FR" smtClean="0"/>
              <a:t>correct format, total number of records, missing values, number of changed records/values (per variable), number of new / deleted items etc</a:t>
            </a:r>
          </a:p>
          <a:p>
            <a:pPr lvl="2" eaLnBrk="1" hangingPunct="1"/>
            <a:r>
              <a:rPr lang="de-CH" altLang="fr-FR" b="1" smtClean="0"/>
              <a:t>More detailed checks for items in the sample: </a:t>
            </a:r>
            <a:r>
              <a:rPr lang="de-CH" altLang="fr-FR" smtClean="0"/>
              <a:t>Each change in master data is checked (quantities etc), validation rules for turnover, comparison with average price in the same survey position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eaLnBrk="1" hangingPunct="1"/>
            <a:r>
              <a:rPr lang="en-US" altLang="de-DE" smtClean="0"/>
              <a:t>C. Checks on the outcomes (3)</a:t>
            </a:r>
            <a:endParaRPr lang="de-CH" altLang="fr-FR" smtClean="0">
              <a:solidFill>
                <a:srgbClr val="FF0000"/>
              </a:solidFill>
            </a:endParaRPr>
          </a:p>
        </p:txBody>
      </p:sp>
      <p:sp>
        <p:nvSpPr>
          <p:cNvPr id="36867" name="Inhaltsplatzhalter 2"/>
          <p:cNvSpPr>
            <a:spLocks noGrp="1"/>
          </p:cNvSpPr>
          <p:nvPr>
            <p:ph idx="1"/>
          </p:nvPr>
        </p:nvSpPr>
        <p:spPr/>
        <p:txBody>
          <a:bodyPr/>
          <a:lstStyle/>
          <a:p>
            <a:pPr lvl="2" eaLnBrk="1" hangingPunct="1"/>
            <a:r>
              <a:rPr lang="de-CH" altLang="fr-FR" smtClean="0"/>
              <a:t>Outcomes are checked more or less the same way as it is the case with traditionally collected prices and indices</a:t>
            </a:r>
          </a:p>
          <a:p>
            <a:pPr lvl="2" eaLnBrk="1" hangingPunct="1"/>
            <a:r>
              <a:rPr lang="de-CH" altLang="fr-FR" b="1" smtClean="0"/>
              <a:t>Finding explanations from different sources</a:t>
            </a:r>
            <a:r>
              <a:rPr lang="de-CH" altLang="fr-FR" smtClean="0"/>
              <a:t>, eg </a:t>
            </a:r>
          </a:p>
          <a:p>
            <a:pPr lvl="3" eaLnBrk="1" hangingPunct="1"/>
            <a:r>
              <a:rPr lang="de-CH" altLang="fr-FR" smtClean="0"/>
              <a:t>Internet / online-shops, printed materials (flyers etc.) etc</a:t>
            </a:r>
          </a:p>
          <a:p>
            <a:pPr lvl="3" eaLnBrk="1" hangingPunct="1"/>
            <a:r>
              <a:rPr lang="de-CH" altLang="fr-FR" smtClean="0"/>
              <a:t>Retailers (direct contact)</a:t>
            </a:r>
          </a:p>
          <a:p>
            <a:pPr lvl="2" eaLnBrk="1" hangingPunct="1"/>
            <a:r>
              <a:rPr lang="de-CH" altLang="fr-FR" b="1" smtClean="0"/>
              <a:t>Analysing indices in the short and long run </a:t>
            </a:r>
            <a:r>
              <a:rPr lang="de-CH" altLang="fr-FR" smtClean="0"/>
              <a:t>(seasonal aspects, long-term and short term tendencies etc.)</a:t>
            </a:r>
          </a:p>
          <a:p>
            <a:pPr lvl="3" eaLnBrk="1" hangingPunct="1"/>
            <a:endParaRPr lang="de-CH" altLang="fr-F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1187450" y="1268413"/>
            <a:ext cx="7462838" cy="865187"/>
          </a:xfrm>
        </p:spPr>
        <p:txBody>
          <a:bodyPr/>
          <a:lstStyle/>
          <a:p>
            <a:pPr eaLnBrk="1" hangingPunct="1"/>
            <a:r>
              <a:rPr lang="de-CH" altLang="fr-FR" smtClean="0"/>
              <a:t>Swiss example of an emergency plan</a:t>
            </a:r>
          </a:p>
        </p:txBody>
      </p:sp>
      <p:sp>
        <p:nvSpPr>
          <p:cNvPr id="38915" name="Inhaltsplatzhalter 2"/>
          <p:cNvSpPr>
            <a:spLocks noGrp="1"/>
          </p:cNvSpPr>
          <p:nvPr>
            <p:ph idx="1"/>
          </p:nvPr>
        </p:nvSpPr>
        <p:spPr>
          <a:xfrm>
            <a:off x="995363" y="2133600"/>
            <a:ext cx="7848600" cy="3995738"/>
          </a:xfrm>
        </p:spPr>
        <p:txBody>
          <a:bodyPr/>
          <a:lstStyle/>
          <a:p>
            <a:pPr lvl="2" eaLnBrk="1" hangingPunct="1"/>
            <a:r>
              <a:rPr lang="de-CH" altLang="fr-FR" smtClean="0"/>
              <a:t>Regulated in a </a:t>
            </a:r>
            <a:r>
              <a:rPr lang="de-CH" altLang="fr-FR" b="1" smtClean="0"/>
              <a:t>separate amendment to the contract </a:t>
            </a:r>
            <a:r>
              <a:rPr lang="de-CH" altLang="fr-FR" smtClean="0"/>
              <a:t>with the private market research institute</a:t>
            </a:r>
          </a:p>
          <a:p>
            <a:pPr lvl="2" eaLnBrk="1" hangingPunct="1"/>
            <a:r>
              <a:rPr lang="de-CH" altLang="fr-FR" b="1" smtClean="0"/>
              <a:t>Price collectors go to the outlets to collect prices manually</a:t>
            </a:r>
          </a:p>
          <a:p>
            <a:pPr lvl="2" eaLnBrk="1" hangingPunct="1"/>
            <a:r>
              <a:rPr lang="de-CH" altLang="fr-FR" smtClean="0"/>
              <a:t>Must be put into effect by the 14th day of a month if</a:t>
            </a:r>
          </a:p>
          <a:p>
            <a:pPr lvl="3" eaLnBrk="1" hangingPunct="1"/>
            <a:r>
              <a:rPr lang="de-CH" altLang="fr-FR" smtClean="0"/>
              <a:t>no data is delivered at all (if the data from the first week is delivered, this one could be used for index calculation) </a:t>
            </a:r>
          </a:p>
          <a:p>
            <a:pPr lvl="3" eaLnBrk="1" hangingPunct="1"/>
            <a:r>
              <a:rPr lang="de-CH" altLang="fr-FR" smtClean="0"/>
              <a:t>or if the data quality is not ok</a:t>
            </a:r>
          </a:p>
          <a:p>
            <a:pPr lvl="3" eaLnBrk="1" hangingPunct="1"/>
            <a:r>
              <a:rPr lang="de-CH" altLang="fr-FR" smtClean="0"/>
              <a:t>and if no short time solution can be found with the retail chain </a:t>
            </a:r>
          </a:p>
          <a:p>
            <a:pPr lvl="2" eaLnBrk="1" hangingPunct="1"/>
            <a:r>
              <a:rPr lang="de-CH" altLang="fr-FR" smtClean="0"/>
              <a:t>Has never been needed so far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D. Mapping : allocation of items to the COICOP (1)</a:t>
            </a:r>
          </a:p>
        </p:txBody>
      </p:sp>
      <p:sp>
        <p:nvSpPr>
          <p:cNvPr id="40963" name="Rectangle 3"/>
          <p:cNvSpPr>
            <a:spLocks noGrp="1" noChangeArrowheads="1"/>
          </p:cNvSpPr>
          <p:nvPr>
            <p:ph type="body" idx="1"/>
          </p:nvPr>
        </p:nvSpPr>
        <p:spPr>
          <a:xfrm>
            <a:off x="1295400" y="2060575"/>
            <a:ext cx="7462838" cy="4032250"/>
          </a:xfrm>
        </p:spPr>
        <p:txBody>
          <a:bodyPr/>
          <a:lstStyle/>
          <a:p>
            <a:pPr lvl="1" eaLnBrk="1" hangingPunct="1"/>
            <a:endParaRPr lang="en-US" altLang="en-US" smtClean="0"/>
          </a:p>
          <a:p>
            <a:pPr lvl="1" eaLnBrk="1" hangingPunct="1"/>
            <a:r>
              <a:rPr lang="en-US" altLang="en-US" smtClean="0"/>
              <a:t>Scanner data from </a:t>
            </a:r>
            <a:r>
              <a:rPr lang="en-US" altLang="en-US" b="1" smtClean="0"/>
              <a:t>EACH</a:t>
            </a:r>
            <a:r>
              <a:rPr lang="en-US" altLang="en-US" smtClean="0"/>
              <a:t> retailer contain thousands of different items</a:t>
            </a:r>
          </a:p>
          <a:p>
            <a:pPr lvl="1" eaLnBrk="1" hangingPunct="1"/>
            <a:endParaRPr lang="en-US" altLang="en-US" smtClean="0"/>
          </a:p>
          <a:p>
            <a:pPr lvl="1" eaLnBrk="1" hangingPunct="1"/>
            <a:r>
              <a:rPr lang="en-US" altLang="en-US" b="1" u="sng" smtClean="0"/>
              <a:t>Main challenge</a:t>
            </a:r>
            <a:r>
              <a:rPr lang="en-US" altLang="en-US" smtClean="0"/>
              <a:t>: these items </a:t>
            </a:r>
            <a:r>
              <a:rPr lang="en-US" altLang="en-US" b="1" smtClean="0"/>
              <a:t>have to be allocated to the COICOP</a:t>
            </a:r>
            <a:r>
              <a:rPr lang="en-US" altLang="en-US" smtClean="0"/>
              <a:t> to make them usable for the CPI. In other words there is a </a:t>
            </a:r>
            <a:r>
              <a:rPr lang="en-US" altLang="en-US" b="1" smtClean="0"/>
              <a:t>need of information to link the retail chains structures and the COICOP</a:t>
            </a: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Objectives </a:t>
            </a:r>
          </a:p>
        </p:txBody>
      </p:sp>
      <p:sp>
        <p:nvSpPr>
          <p:cNvPr id="6147" name="Rectangle 3"/>
          <p:cNvSpPr>
            <a:spLocks noGrp="1" noChangeArrowheads="1"/>
          </p:cNvSpPr>
          <p:nvPr>
            <p:ph type="body" idx="1"/>
          </p:nvPr>
        </p:nvSpPr>
        <p:spPr/>
        <p:txBody>
          <a:bodyPr/>
          <a:lstStyle/>
          <a:p>
            <a:pPr lvl="1" eaLnBrk="1" hangingPunct="1">
              <a:buFontTx/>
              <a:buNone/>
            </a:pPr>
            <a:endParaRPr lang="en-US" altLang="en-US" smtClean="0"/>
          </a:p>
          <a:p>
            <a:pPr lvl="2" eaLnBrk="1" hangingPunct="1"/>
            <a:r>
              <a:rPr lang="fr-CH" altLang="en-US" smtClean="0"/>
              <a:t>Explain the advantages and disadvantages of scanner data</a:t>
            </a:r>
            <a:endParaRPr lang="en-US" altLang="en-US" smtClean="0"/>
          </a:p>
          <a:p>
            <a:pPr lvl="2" eaLnBrk="1" hangingPunct="1"/>
            <a:r>
              <a:rPr lang="en-US" altLang="en-US" smtClean="0"/>
              <a:t>Give an overview of the different ways of using scanner data</a:t>
            </a:r>
          </a:p>
          <a:p>
            <a:pPr lvl="2" eaLnBrk="1" hangingPunct="1"/>
            <a:r>
              <a:rPr lang="en-US" altLang="en-US" smtClean="0"/>
              <a:t>Highlight the main challenges</a:t>
            </a:r>
          </a:p>
          <a:p>
            <a:pPr lvl="2" eaLnBrk="1" hangingPunct="1"/>
            <a:r>
              <a:rPr lang="en-US" altLang="en-US" smtClean="0"/>
              <a:t>Give general recommendations (in line with Eurostat)</a:t>
            </a:r>
          </a:p>
          <a:p>
            <a:pPr lvl="1" eaLnBrk="1" hangingPunct="1"/>
            <a:endParaRPr lang="en-US" altLang="en-US" smtClean="0"/>
          </a:p>
        </p:txBody>
      </p:sp>
      <p:pic>
        <p:nvPicPr>
          <p:cNvPr id="61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709613"/>
            <a:ext cx="2093912"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altLang="en-US" smtClean="0"/>
              <a:t>D. Mapping (2)</a:t>
            </a:r>
          </a:p>
        </p:txBody>
      </p:sp>
      <p:sp>
        <p:nvSpPr>
          <p:cNvPr id="43011" name="Rectangle 3"/>
          <p:cNvSpPr>
            <a:spLocks noGrp="1" noChangeArrowheads="1"/>
          </p:cNvSpPr>
          <p:nvPr>
            <p:ph type="body" idx="4294967295"/>
          </p:nvPr>
        </p:nvSpPr>
        <p:spPr>
          <a:xfrm>
            <a:off x="1295400" y="1844675"/>
            <a:ext cx="7462838" cy="4248150"/>
          </a:xfrm>
        </p:spPr>
        <p:txBody>
          <a:bodyPr/>
          <a:lstStyle/>
          <a:p>
            <a:pPr lvl="1" eaLnBrk="1" hangingPunct="1"/>
            <a:endParaRPr lang="en-US" altLang="en-US" smtClean="0"/>
          </a:p>
          <a:p>
            <a:pPr lvl="1" eaLnBrk="1" hangingPunct="1"/>
            <a:r>
              <a:rPr lang="en-US" altLang="en-US" smtClean="0"/>
              <a:t>Three elements to consider when developing a solution for the allocation</a:t>
            </a:r>
          </a:p>
          <a:p>
            <a:pPr lvl="1" eaLnBrk="1" hangingPunct="1"/>
            <a:endParaRPr lang="en-US" altLang="en-US" smtClean="0"/>
          </a:p>
          <a:p>
            <a:pPr lvl="2" eaLnBrk="1" hangingPunct="1">
              <a:buFont typeface="Wingdings" panose="05000000000000000000" pitchFamily="2" charset="2"/>
              <a:buChar char="Ø"/>
            </a:pPr>
            <a:r>
              <a:rPr lang="en-US" altLang="en-US" smtClean="0"/>
              <a:t>In-store numbers vs. EAN/GTIN</a:t>
            </a:r>
          </a:p>
          <a:p>
            <a:pPr lvl="2" eaLnBrk="1" hangingPunct="1">
              <a:buFont typeface="Wingdings" panose="05000000000000000000" pitchFamily="2" charset="2"/>
              <a:buChar char="Ø"/>
            </a:pPr>
            <a:r>
              <a:rPr lang="en-US" altLang="en-US" smtClean="0"/>
              <a:t>Allocation on aggregated level vs. item level</a:t>
            </a:r>
          </a:p>
          <a:p>
            <a:pPr lvl="2" eaLnBrk="1" hangingPunct="1">
              <a:buFont typeface="Wingdings" panose="05000000000000000000" pitchFamily="2" charset="2"/>
              <a:buChar char="Ø"/>
            </a:pPr>
            <a:r>
              <a:rPr lang="en-US" altLang="en-US" smtClean="0"/>
              <a:t>Who allocates (in-house staff or market research institute)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n-US" smtClean="0"/>
              <a:t>E. Sampling and computation (1)</a:t>
            </a:r>
          </a:p>
        </p:txBody>
      </p:sp>
      <p:sp>
        <p:nvSpPr>
          <p:cNvPr id="45059" name="Rectangle 3"/>
          <p:cNvSpPr>
            <a:spLocks noGrp="1" noChangeArrowheads="1"/>
          </p:cNvSpPr>
          <p:nvPr>
            <p:ph type="body" idx="4294967295"/>
          </p:nvPr>
        </p:nvSpPr>
        <p:spPr/>
        <p:txBody>
          <a:bodyPr/>
          <a:lstStyle/>
          <a:p>
            <a:pPr lvl="1" eaLnBrk="1" hangingPunct="1"/>
            <a:r>
              <a:rPr lang="en-US" altLang="en-US" smtClean="0"/>
              <a:t>Maintaining the actual sampling techniques and computation methodology (static approach) has several advantages</a:t>
            </a:r>
          </a:p>
          <a:p>
            <a:pPr lvl="2" eaLnBrk="1" hangingPunct="1">
              <a:buFont typeface="Wingdings" panose="05000000000000000000" pitchFamily="2" charset="2"/>
              <a:buChar char="Ø"/>
            </a:pPr>
            <a:r>
              <a:rPr lang="en-US" altLang="en-US" smtClean="0"/>
              <a:t>Better data </a:t>
            </a:r>
            <a:r>
              <a:rPr lang="en-US" altLang="en-US" b="1" smtClean="0"/>
              <a:t>source</a:t>
            </a:r>
          </a:p>
          <a:p>
            <a:pPr lvl="2" eaLnBrk="1" hangingPunct="1">
              <a:buFont typeface="Wingdings" panose="05000000000000000000" pitchFamily="2" charset="2"/>
              <a:buChar char="Ø"/>
            </a:pPr>
            <a:r>
              <a:rPr lang="en-US" altLang="en-US" smtClean="0"/>
              <a:t>Basically the </a:t>
            </a:r>
            <a:r>
              <a:rPr lang="en-US" altLang="en-US" b="1" smtClean="0"/>
              <a:t>same methods</a:t>
            </a:r>
            <a:r>
              <a:rPr lang="en-US" altLang="en-US" smtClean="0"/>
              <a:t> of sampling as with traditional price collection</a:t>
            </a:r>
            <a:r>
              <a:rPr lang="en-US" altLang="en-US" b="1" smtClean="0"/>
              <a:t> but best selling articles</a:t>
            </a:r>
            <a:r>
              <a:rPr lang="en-US" altLang="en-US" smtClean="0"/>
              <a:t> can be pinpointed</a:t>
            </a:r>
          </a:p>
          <a:p>
            <a:pPr lvl="2" eaLnBrk="1" hangingPunct="1">
              <a:buFont typeface="Wingdings" panose="05000000000000000000" pitchFamily="2" charset="2"/>
              <a:buChar char="Ø"/>
            </a:pPr>
            <a:r>
              <a:rPr lang="en-US" altLang="en-US" b="1" smtClean="0"/>
              <a:t>Calculation methodology </a:t>
            </a:r>
            <a:r>
              <a:rPr lang="en-US" altLang="en-US" smtClean="0"/>
              <a:t>can be maintained unchanged</a:t>
            </a:r>
          </a:p>
          <a:p>
            <a:pPr lvl="2" eaLnBrk="1" hangingPunct="1">
              <a:buFont typeface="Wingdings" panose="05000000000000000000" pitchFamily="2" charset="2"/>
              <a:buChar char="Ø"/>
            </a:pPr>
            <a:r>
              <a:rPr lang="en-US" altLang="en-US" b="1" smtClean="0"/>
              <a:t>Reduced costs</a:t>
            </a:r>
          </a:p>
          <a:p>
            <a:pPr lvl="2" eaLnBrk="1" hangingPunct="1">
              <a:buFont typeface="Wingdings" panose="05000000000000000000" pitchFamily="2" charset="2"/>
              <a:buChar char="Ø"/>
            </a:pPr>
            <a:r>
              <a:rPr lang="en-US" altLang="en-US" b="1" smtClean="0"/>
              <a:t>Smaller burden </a:t>
            </a:r>
            <a:r>
              <a:rPr lang="en-US" altLang="en-US" smtClean="0"/>
              <a:t>of workload for the retail chains</a:t>
            </a:r>
          </a:p>
          <a:p>
            <a:pPr lvl="1" eaLnBrk="1" hangingPunct="1">
              <a:buFont typeface="Wingdings" panose="05000000000000000000" pitchFamily="2" charset="2"/>
              <a:buNone/>
            </a:pPr>
            <a:r>
              <a:rPr lang="fr-CH" altLang="en-US" smtClean="0"/>
              <a:t>=&gt; Risk is low</a:t>
            </a:r>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altLang="en-US" smtClean="0"/>
              <a:t>E. Sampling and computation (2)</a:t>
            </a:r>
          </a:p>
        </p:txBody>
      </p:sp>
      <p:sp>
        <p:nvSpPr>
          <p:cNvPr id="47107" name="Rectangle 3"/>
          <p:cNvSpPr>
            <a:spLocks noGrp="1" noChangeArrowheads="1"/>
          </p:cNvSpPr>
          <p:nvPr>
            <p:ph type="body" idx="4294967295"/>
          </p:nvPr>
        </p:nvSpPr>
        <p:spPr/>
        <p:txBody>
          <a:bodyPr/>
          <a:lstStyle/>
          <a:p>
            <a:pPr lvl="1" eaLnBrk="1" hangingPunct="1"/>
            <a:r>
              <a:rPr lang="en-US" altLang="en-US" smtClean="0"/>
              <a:t>Adapting the sampling techniques and the computation methodology (dynamic approach) is </a:t>
            </a:r>
            <a:r>
              <a:rPr lang="en-US" altLang="en-US" b="1" smtClean="0"/>
              <a:t>more demanding</a:t>
            </a:r>
            <a:endParaRPr lang="en-US" altLang="en-US" smtClean="0"/>
          </a:p>
          <a:p>
            <a:pPr lvl="2" eaLnBrk="1" hangingPunct="1">
              <a:buFont typeface="Wingdings" panose="05000000000000000000" pitchFamily="2" charset="2"/>
              <a:buChar char="Ø"/>
            </a:pPr>
            <a:r>
              <a:rPr lang="en-US" altLang="en-US" smtClean="0"/>
              <a:t>New sampling techniques and computation methods involves usually radical philosophical changes in actual methods of computing the CPI</a:t>
            </a:r>
          </a:p>
          <a:p>
            <a:pPr lvl="2" eaLnBrk="1" hangingPunct="1">
              <a:buFont typeface="Wingdings" panose="05000000000000000000" pitchFamily="2" charset="2"/>
              <a:buChar char="Ø"/>
            </a:pPr>
            <a:r>
              <a:rPr lang="en-US" altLang="en-US" smtClean="0"/>
              <a:t>Product groups with numerous range changes, price skimming, products highly related with technology or fashion can lead to </a:t>
            </a:r>
            <a:r>
              <a:rPr lang="en-US" altLang="en-US" b="1" smtClean="0"/>
              <a:t>chain drifts</a:t>
            </a:r>
            <a:r>
              <a:rPr lang="en-US" altLang="en-US" smtClean="0"/>
              <a:t> if not treated properly</a:t>
            </a:r>
          </a:p>
          <a:p>
            <a:pPr lvl="1" eaLnBrk="1" hangingPunct="1">
              <a:buFont typeface="Wingdings" panose="05000000000000000000" pitchFamily="2" charset="2"/>
              <a:buNone/>
            </a:pPr>
            <a:r>
              <a:rPr lang="fr-CH" altLang="en-US" smtClean="0"/>
              <a:t>=&gt; T</a:t>
            </a:r>
            <a:r>
              <a:rPr lang="en-US" altLang="en-US" smtClean="0"/>
              <a:t>his may lead to some risks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a:lstStyle/>
          <a:p>
            <a:pPr eaLnBrk="1" hangingPunct="1"/>
            <a:r>
              <a:rPr lang="en-US" altLang="en-US" smtClean="0"/>
              <a:t>E. Sampling and computation (3)</a:t>
            </a:r>
          </a:p>
        </p:txBody>
      </p:sp>
      <p:sp>
        <p:nvSpPr>
          <p:cNvPr id="49155" name="Rectangle 3"/>
          <p:cNvSpPr>
            <a:spLocks noGrp="1" noChangeArrowheads="1"/>
          </p:cNvSpPr>
          <p:nvPr>
            <p:ph type="body" idx="4294967295"/>
          </p:nvPr>
        </p:nvSpPr>
        <p:spPr/>
        <p:txBody>
          <a:bodyPr/>
          <a:lstStyle/>
          <a:p>
            <a:pPr lvl="1" eaLnBrk="1" hangingPunct="1"/>
            <a:r>
              <a:rPr lang="en-US" altLang="en-US" smtClean="0"/>
              <a:t>Use of the full potential of scanner data</a:t>
            </a:r>
          </a:p>
          <a:p>
            <a:pPr lvl="2" eaLnBrk="1" hangingPunct="1">
              <a:buFont typeface="Wingdings" panose="05000000000000000000" pitchFamily="2" charset="2"/>
              <a:buChar char="Ø"/>
            </a:pPr>
            <a:r>
              <a:rPr lang="en-US" altLang="en-US" smtClean="0"/>
              <a:t>International experience in this direction is increasing but </a:t>
            </a:r>
            <a:r>
              <a:rPr lang="en-US" altLang="en-US" b="1" smtClean="0"/>
              <a:t>not yet</a:t>
            </a:r>
            <a:r>
              <a:rPr lang="en-US" altLang="en-US" smtClean="0"/>
              <a:t> in a standardized way</a:t>
            </a:r>
          </a:p>
          <a:p>
            <a:pPr lvl="2" eaLnBrk="1" hangingPunct="1">
              <a:buFont typeface="Wingdings" panose="05000000000000000000" pitchFamily="2" charset="2"/>
              <a:buChar char="Ø"/>
            </a:pPr>
            <a:r>
              <a:rPr lang="en-US" altLang="en-US" smtClean="0"/>
              <a:t>Use of very demanding index computation methods can lead to </a:t>
            </a:r>
            <a:r>
              <a:rPr lang="en-US" altLang="en-US" b="1" smtClean="0"/>
              <a:t>problems in a production context</a:t>
            </a:r>
            <a:r>
              <a:rPr lang="en-US" altLang="en-US" smtClean="0"/>
              <a:t> (explaining the variations, etc.)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fr-CH" altLang="en-US" smtClean="0"/>
              <a:t>F. IT</a:t>
            </a:r>
            <a:endParaRPr lang="en-US" altLang="en-US" smtClean="0"/>
          </a:p>
        </p:txBody>
      </p:sp>
      <p:sp>
        <p:nvSpPr>
          <p:cNvPr id="51203" name="Rectangle 3"/>
          <p:cNvSpPr>
            <a:spLocks noGrp="1" noChangeArrowheads="1"/>
          </p:cNvSpPr>
          <p:nvPr>
            <p:ph type="body" idx="1"/>
          </p:nvPr>
        </p:nvSpPr>
        <p:spPr/>
        <p:txBody>
          <a:bodyPr/>
          <a:lstStyle/>
          <a:p>
            <a:pPr lvl="1" eaLnBrk="1" hangingPunct="1"/>
            <a:r>
              <a:rPr lang="en-US" altLang="en-US" smtClean="0"/>
              <a:t>Using scanner data for the CPI involves to develop specific IT-tools for:</a:t>
            </a:r>
          </a:p>
          <a:p>
            <a:pPr lvl="1" eaLnBrk="1" hangingPunct="1"/>
            <a:endParaRPr lang="en-US" altLang="en-US" smtClean="0"/>
          </a:p>
          <a:p>
            <a:pPr lvl="2" eaLnBrk="1" hangingPunct="1">
              <a:buFont typeface="Wingdings" panose="05000000000000000000" pitchFamily="2" charset="2"/>
              <a:buChar char="Ø"/>
            </a:pPr>
            <a:r>
              <a:rPr lang="en-US" altLang="en-US" smtClean="0"/>
              <a:t>Managing the scanner data</a:t>
            </a:r>
          </a:p>
          <a:p>
            <a:pPr lvl="2" eaLnBrk="1" hangingPunct="1">
              <a:buFont typeface="Wingdings" panose="05000000000000000000" pitchFamily="2" charset="2"/>
              <a:buChar char="Ø"/>
            </a:pPr>
            <a:r>
              <a:rPr lang="en-US" altLang="en-US" smtClean="0"/>
              <a:t>Sampling</a:t>
            </a:r>
          </a:p>
          <a:p>
            <a:pPr lvl="2" eaLnBrk="1" hangingPunct="1">
              <a:buFont typeface="Wingdings" panose="05000000000000000000" pitchFamily="2" charset="2"/>
              <a:buChar char="Ø"/>
            </a:pPr>
            <a:r>
              <a:rPr lang="en-US" altLang="en-US" smtClean="0"/>
              <a:t>Computation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e 31"/>
          <p:cNvGrpSpPr>
            <a:grpSpLocks/>
          </p:cNvGrpSpPr>
          <p:nvPr/>
        </p:nvGrpSpPr>
        <p:grpSpPr bwMode="auto">
          <a:xfrm>
            <a:off x="5197475" y="1412875"/>
            <a:ext cx="3622675" cy="3529013"/>
            <a:chOff x="5197725" y="1412776"/>
            <a:chExt cx="3622747" cy="3528392"/>
          </a:xfrm>
        </p:grpSpPr>
        <p:pic>
          <p:nvPicPr>
            <p:cNvPr id="532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24944"/>
              <a:ext cx="3188257"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7725" y="1412776"/>
              <a:ext cx="67041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ZoneTexte 18"/>
            <p:cNvSpPr txBox="1"/>
            <p:nvPr/>
          </p:nvSpPr>
          <p:spPr>
            <a:xfrm>
              <a:off x="6012129" y="1412776"/>
              <a:ext cx="2808343" cy="1385644"/>
            </a:xfrm>
            <a:prstGeom prst="rect">
              <a:avLst/>
            </a:prstGeom>
            <a:noFill/>
          </p:spPr>
          <p:txBody>
            <a:bodyPr>
              <a:spAutoFit/>
            </a:bodyPr>
            <a:lstStyle/>
            <a:p>
              <a:pPr>
                <a:defRPr/>
              </a:pPr>
              <a:r>
                <a:rPr lang="en-US" sz="2100" dirty="0">
                  <a:latin typeface="+mj-lt"/>
                </a:rPr>
                <a:t>List of positions where selected items have a turnover = 0 in the actual period</a:t>
              </a:r>
            </a:p>
          </p:txBody>
        </p:sp>
      </p:grpSp>
      <p:grpSp>
        <p:nvGrpSpPr>
          <p:cNvPr id="31" name="Groupe 30"/>
          <p:cNvGrpSpPr>
            <a:grpSpLocks/>
          </p:cNvGrpSpPr>
          <p:nvPr/>
        </p:nvGrpSpPr>
        <p:grpSpPr bwMode="auto">
          <a:xfrm>
            <a:off x="1116013" y="5084763"/>
            <a:ext cx="4032250" cy="901700"/>
            <a:chOff x="1115616" y="5085184"/>
            <a:chExt cx="4032448" cy="900905"/>
          </a:xfrm>
        </p:grpSpPr>
        <p:sp>
          <p:nvSpPr>
            <p:cNvPr id="14" name="ZoneTexte 13"/>
            <p:cNvSpPr txBox="1"/>
            <p:nvPr/>
          </p:nvSpPr>
          <p:spPr>
            <a:xfrm>
              <a:off x="1115616" y="5085184"/>
              <a:ext cx="4032448" cy="415558"/>
            </a:xfrm>
            <a:prstGeom prst="rect">
              <a:avLst/>
            </a:prstGeom>
            <a:noFill/>
          </p:spPr>
          <p:txBody>
            <a:bodyPr>
              <a:spAutoFit/>
            </a:bodyPr>
            <a:lstStyle/>
            <a:p>
              <a:pPr>
                <a:defRPr/>
              </a:pPr>
              <a:r>
                <a:rPr lang="en-US" sz="2100" dirty="0">
                  <a:latin typeface="+mj-lt"/>
                </a:rPr>
                <a:t>Positions without selected items  </a:t>
              </a:r>
            </a:p>
          </p:txBody>
        </p:sp>
        <p:pic>
          <p:nvPicPr>
            <p:cNvPr id="532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5589240"/>
              <a:ext cx="3459485" cy="3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e 28"/>
          <p:cNvGrpSpPr>
            <a:grpSpLocks/>
          </p:cNvGrpSpPr>
          <p:nvPr/>
        </p:nvGrpSpPr>
        <p:grpSpPr bwMode="auto">
          <a:xfrm>
            <a:off x="1116013" y="2133600"/>
            <a:ext cx="3846512" cy="1247775"/>
            <a:chOff x="1115616" y="2132856"/>
            <a:chExt cx="3846587" cy="1248121"/>
          </a:xfrm>
        </p:grpSpPr>
        <p:pic>
          <p:nvPicPr>
            <p:cNvPr id="53259"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2636912"/>
              <a:ext cx="3774579" cy="74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ZoneTexte 24"/>
            <p:cNvSpPr txBox="1"/>
            <p:nvPr/>
          </p:nvSpPr>
          <p:spPr>
            <a:xfrm>
              <a:off x="1115616" y="2132856"/>
              <a:ext cx="576273" cy="416040"/>
            </a:xfrm>
            <a:prstGeom prst="rect">
              <a:avLst/>
            </a:prstGeom>
            <a:noFill/>
          </p:spPr>
          <p:txBody>
            <a:bodyPr>
              <a:spAutoFit/>
            </a:bodyPr>
            <a:lstStyle/>
            <a:p>
              <a:pPr>
                <a:defRPr/>
              </a:pPr>
              <a:r>
                <a:rPr lang="en-US" sz="2100" dirty="0">
                  <a:latin typeface="+mj-lt"/>
                </a:rPr>
                <a:t>R1</a:t>
              </a:r>
            </a:p>
          </p:txBody>
        </p:sp>
      </p:grpSp>
      <p:grpSp>
        <p:nvGrpSpPr>
          <p:cNvPr id="30" name="Groupe 29"/>
          <p:cNvGrpSpPr>
            <a:grpSpLocks/>
          </p:cNvGrpSpPr>
          <p:nvPr/>
        </p:nvGrpSpPr>
        <p:grpSpPr bwMode="auto">
          <a:xfrm>
            <a:off x="1116013" y="3429000"/>
            <a:ext cx="3816350" cy="1547813"/>
            <a:chOff x="1115616" y="3429000"/>
            <a:chExt cx="3816424" cy="1548315"/>
          </a:xfrm>
        </p:grpSpPr>
        <p:pic>
          <p:nvPicPr>
            <p:cNvPr id="5325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933056"/>
              <a:ext cx="3744416" cy="104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p:cNvSpPr txBox="1"/>
            <p:nvPr/>
          </p:nvSpPr>
          <p:spPr>
            <a:xfrm>
              <a:off x="1115616" y="3429000"/>
              <a:ext cx="2016164" cy="416060"/>
            </a:xfrm>
            <a:prstGeom prst="rect">
              <a:avLst/>
            </a:prstGeom>
            <a:noFill/>
          </p:spPr>
          <p:txBody>
            <a:bodyPr>
              <a:spAutoFit/>
            </a:bodyPr>
            <a:lstStyle/>
            <a:p>
              <a:pPr>
                <a:defRPr/>
              </a:pPr>
              <a:r>
                <a:rPr lang="en-US" sz="2100" dirty="0">
                  <a:latin typeface="+mj-lt"/>
                </a:rPr>
                <a:t>Master data</a:t>
              </a:r>
            </a:p>
          </p:txBody>
        </p:sp>
      </p:grpSp>
      <p:grpSp>
        <p:nvGrpSpPr>
          <p:cNvPr id="28" name="Groupe 27"/>
          <p:cNvGrpSpPr>
            <a:grpSpLocks/>
          </p:cNvGrpSpPr>
          <p:nvPr/>
        </p:nvGrpSpPr>
        <p:grpSpPr bwMode="auto">
          <a:xfrm>
            <a:off x="1116013" y="1341438"/>
            <a:ext cx="3024187" cy="719137"/>
            <a:chOff x="1115616" y="1340768"/>
            <a:chExt cx="3024336" cy="720080"/>
          </a:xfrm>
        </p:grpSpPr>
        <p:pic>
          <p:nvPicPr>
            <p:cNvPr id="532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616" y="1340768"/>
              <a:ext cx="64292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ZoneTexte 26"/>
            <p:cNvSpPr txBox="1"/>
            <p:nvPr/>
          </p:nvSpPr>
          <p:spPr>
            <a:xfrm>
              <a:off x="1836377" y="1485419"/>
              <a:ext cx="2303575" cy="414881"/>
            </a:xfrm>
            <a:prstGeom prst="rect">
              <a:avLst/>
            </a:prstGeom>
            <a:noFill/>
          </p:spPr>
          <p:txBody>
            <a:bodyPr>
              <a:spAutoFit/>
            </a:bodyPr>
            <a:lstStyle/>
            <a:p>
              <a:pPr>
                <a:defRPr/>
              </a:pPr>
              <a:r>
                <a:rPr lang="en-US" sz="2100" dirty="0">
                  <a:latin typeface="+mj-lt"/>
                </a:rPr>
                <a:t>Lists of warnings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strVal val="#ppt_w*0.70"/>
                                          </p:val>
                                        </p:tav>
                                        <p:tav tm="100000">
                                          <p:val>
                                            <p:strVal val="#ppt_w"/>
                                          </p:val>
                                        </p:tav>
                                      </p:tavLst>
                                    </p:anim>
                                    <p:anim calcmode="lin" valueType="num">
                                      <p:cBhvr>
                                        <p:cTn id="15" dur="1000" fill="hold"/>
                                        <p:tgtEl>
                                          <p:spTgt spid="29"/>
                                        </p:tgtEl>
                                        <p:attrNameLst>
                                          <p:attrName>ppt_h</p:attrName>
                                        </p:attrNameLst>
                                      </p:cBhvr>
                                      <p:tavLst>
                                        <p:tav tm="0">
                                          <p:val>
                                            <p:strVal val="#ppt_h"/>
                                          </p:val>
                                        </p:tav>
                                        <p:tav tm="100000">
                                          <p:val>
                                            <p:strVal val="#ppt_h"/>
                                          </p:val>
                                        </p:tav>
                                      </p:tavLst>
                                    </p:anim>
                                    <p:animEffect transition="in" filter="fade">
                                      <p:cBhvr>
                                        <p:cTn id="16" dur="1000"/>
                                        <p:tgtEl>
                                          <p:spTgt spid="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ppt_w*0.70"/>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Effect transition="in" filter="fade">
                                      <p:cBhvr>
                                        <p:cTn id="23" dur="1000"/>
                                        <p:tgtEl>
                                          <p:spTgt spid="3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strVal val="#ppt_w*0.70"/>
                                          </p:val>
                                        </p:tav>
                                        <p:tav tm="100000">
                                          <p:val>
                                            <p:strVal val="#ppt_w"/>
                                          </p:val>
                                        </p:tav>
                                      </p:tavLst>
                                    </p:anim>
                                    <p:anim calcmode="lin" valueType="num">
                                      <p:cBhvr>
                                        <p:cTn id="29" dur="1000" fill="hold"/>
                                        <p:tgtEl>
                                          <p:spTgt spid="31"/>
                                        </p:tgtEl>
                                        <p:attrNameLst>
                                          <p:attrName>ppt_h</p:attrName>
                                        </p:attrNameLst>
                                      </p:cBhvr>
                                      <p:tavLst>
                                        <p:tav tm="0">
                                          <p:val>
                                            <p:strVal val="#ppt_h"/>
                                          </p:val>
                                        </p:tav>
                                        <p:tav tm="100000">
                                          <p:val>
                                            <p:strVal val="#ppt_h"/>
                                          </p:val>
                                        </p:tav>
                                      </p:tavLst>
                                    </p:anim>
                                    <p:animEffect transition="in" filter="fade">
                                      <p:cBhvr>
                                        <p:cTn id="30" dur="1000"/>
                                        <p:tgtEl>
                                          <p:spTgt spid="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de-DE" smtClean="0"/>
              <a:t>Treatment of seasonal products with care</a:t>
            </a:r>
          </a:p>
        </p:txBody>
      </p:sp>
      <p:sp>
        <p:nvSpPr>
          <p:cNvPr id="55299" name="Rectangle 3"/>
          <p:cNvSpPr>
            <a:spLocks noGrp="1" noChangeArrowheads="1"/>
          </p:cNvSpPr>
          <p:nvPr>
            <p:ph type="body" idx="1"/>
          </p:nvPr>
        </p:nvSpPr>
        <p:spPr>
          <a:xfrm>
            <a:off x="1295400" y="2276475"/>
            <a:ext cx="7462838" cy="3995738"/>
          </a:xfrm>
        </p:spPr>
        <p:txBody>
          <a:bodyPr/>
          <a:lstStyle/>
          <a:p>
            <a:pPr lvl="1" eaLnBrk="1" hangingPunct="1"/>
            <a:r>
              <a:rPr lang="en-US" altLang="de-DE" smtClean="0">
                <a:solidFill>
                  <a:srgbClr val="000000"/>
                </a:solidFill>
              </a:rPr>
              <a:t>Specific positions should be created to treat the seasonal products and allow to </a:t>
            </a:r>
            <a:r>
              <a:rPr lang="en-US" altLang="de-DE" b="1" smtClean="0">
                <a:solidFill>
                  <a:srgbClr val="000000"/>
                </a:solidFill>
              </a:rPr>
              <a:t>stipulate the specific collection months</a:t>
            </a:r>
          </a:p>
          <a:p>
            <a:pPr lvl="1" eaLnBrk="1" hangingPunct="1"/>
            <a:r>
              <a:rPr lang="en-US" altLang="de-DE" b="1" smtClean="0"/>
              <a:t>Separate validation rules </a:t>
            </a:r>
            <a:r>
              <a:rPr lang="en-US" altLang="de-DE" smtClean="0"/>
              <a:t>for monitoring sales movements are implemented for seasonal items, to prevent the software generating irrelevant warnings outside the season</a:t>
            </a:r>
          </a:p>
          <a:p>
            <a:pPr lvl="1" eaLnBrk="1" hangingPunct="1"/>
            <a:r>
              <a:rPr lang="en-US" altLang="de-DE" smtClean="0"/>
              <a:t>Outside the specific collection months, </a:t>
            </a:r>
            <a:r>
              <a:rPr lang="en-US" altLang="de-DE" b="1" smtClean="0"/>
              <a:t>no prices are surveyed</a:t>
            </a:r>
            <a:endParaRPr lang="en-US" altLang="de-DE" smtClean="0"/>
          </a:p>
          <a:p>
            <a:pPr lvl="1" eaLnBrk="1" hangingPunct="1"/>
            <a:r>
              <a:rPr lang="en-US" altLang="de-DE" smtClean="0"/>
              <a:t>For the index computation, the regulation on seasonal products for the HICP is applied </a:t>
            </a:r>
            <a:r>
              <a:rPr lang="en-US" altLang="de-DE" b="1" smtClean="0"/>
              <a:t>outside the scanner data module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General recommendations (1)</a:t>
            </a:r>
          </a:p>
        </p:txBody>
      </p:sp>
      <p:sp>
        <p:nvSpPr>
          <p:cNvPr id="36867" name="Rectangle 3"/>
          <p:cNvSpPr>
            <a:spLocks noGrp="1" noChangeArrowheads="1"/>
          </p:cNvSpPr>
          <p:nvPr>
            <p:ph type="body" idx="1"/>
          </p:nvPr>
        </p:nvSpPr>
        <p:spPr>
          <a:xfrm>
            <a:off x="1295400" y="2170113"/>
            <a:ext cx="7462838" cy="3995737"/>
          </a:xfrm>
        </p:spPr>
        <p:txBody>
          <a:bodyPr/>
          <a:lstStyle/>
          <a:p>
            <a:pPr lvl="1" eaLnBrk="1" hangingPunct="1">
              <a:defRPr/>
            </a:pPr>
            <a:r>
              <a:rPr lang="en-US" altLang="en-US" dirty="0" smtClean="0"/>
              <a:t>Due to the many methodical difficulties related to scanner data it is recommended</a:t>
            </a:r>
            <a:r>
              <a:rPr lang="en-US" altLang="en-US" dirty="0" smtClean="0">
                <a:solidFill>
                  <a:srgbClr val="FF0000"/>
                </a:solidFill>
              </a:rPr>
              <a:t> </a:t>
            </a:r>
            <a:r>
              <a:rPr lang="en-US" altLang="en-US" dirty="0" smtClean="0"/>
              <a:t>to </a:t>
            </a:r>
            <a:r>
              <a:rPr lang="en-US" altLang="en-US" dirty="0"/>
              <a:t>s</a:t>
            </a:r>
            <a:r>
              <a:rPr lang="en-US" altLang="en-US" dirty="0" smtClean="0"/>
              <a:t>ubstitute the price collection in the field with scanner data </a:t>
            </a:r>
            <a:r>
              <a:rPr lang="en-US" altLang="en-US" b="1" dirty="0" smtClean="0"/>
              <a:t>step by step</a:t>
            </a:r>
            <a:r>
              <a:rPr lang="en-US" altLang="en-US" dirty="0" smtClean="0"/>
              <a:t> :</a:t>
            </a:r>
          </a:p>
          <a:p>
            <a:pPr lvl="2" eaLnBrk="1" hangingPunct="1">
              <a:buFont typeface="Wingdings" panose="05000000000000000000" pitchFamily="2" charset="2"/>
              <a:buChar char="Ø"/>
              <a:defRPr/>
            </a:pPr>
            <a:r>
              <a:rPr lang="en-US" altLang="en-US" dirty="0" smtClean="0"/>
              <a:t>Gradual integration of</a:t>
            </a:r>
            <a:r>
              <a:rPr lang="en-US" altLang="en-US" b="1" dirty="0" smtClean="0"/>
              <a:t> outlets and product groups</a:t>
            </a:r>
            <a:r>
              <a:rPr lang="en-US" altLang="en-US" dirty="0" smtClean="0"/>
              <a:t>: Start with food/near-food groups (less demanding in quality adjustments and more stable product ranges)</a:t>
            </a:r>
          </a:p>
          <a:p>
            <a:pPr lvl="2" eaLnBrk="1" hangingPunct="1">
              <a:buFont typeface="Wingdings" panose="05000000000000000000" pitchFamily="2" charset="2"/>
              <a:buChar char="Ø"/>
              <a:defRPr/>
            </a:pPr>
            <a:r>
              <a:rPr lang="en-US" altLang="en-US" dirty="0" smtClean="0"/>
              <a:t>Next steps: extension to non food products and to explore more demanding sampling and computation methods</a:t>
            </a:r>
          </a:p>
          <a:p>
            <a:pPr lvl="1" eaLnBrk="1" hangingPunct="1">
              <a:defRPr/>
            </a:pPr>
            <a:endParaRPr lang="en-US" altLang="en-US" dirty="0" smtClean="0"/>
          </a:p>
          <a:p>
            <a:pPr lvl="1" eaLnBrk="1" hangingPunct="1">
              <a:defRPr/>
            </a:pPr>
            <a:endParaRPr lang="en-US" altLang="en-US" dirty="0" smtClean="0"/>
          </a:p>
          <a:p>
            <a:pPr marL="179388" lvl="2" indent="0" eaLnBrk="1" hangingPunct="1">
              <a:buFontTx/>
              <a:buNone/>
              <a:defRPr/>
            </a:pPr>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General recommendations (2)</a:t>
            </a:r>
          </a:p>
        </p:txBody>
      </p:sp>
      <p:sp>
        <p:nvSpPr>
          <p:cNvPr id="51203" name="Rectangle 3"/>
          <p:cNvSpPr>
            <a:spLocks noGrp="1" noChangeArrowheads="1"/>
          </p:cNvSpPr>
          <p:nvPr>
            <p:ph type="body" idx="1"/>
          </p:nvPr>
        </p:nvSpPr>
        <p:spPr>
          <a:xfrm>
            <a:off x="1295400" y="2170113"/>
            <a:ext cx="7462838" cy="3995737"/>
          </a:xfrm>
        </p:spPr>
        <p:txBody>
          <a:bodyPr/>
          <a:lstStyle/>
          <a:p>
            <a:pPr lvl="1" eaLnBrk="1" hangingPunct="1">
              <a:defRPr/>
            </a:pPr>
            <a:endParaRPr lang="en-US" altLang="en-US" dirty="0" smtClean="0"/>
          </a:p>
          <a:p>
            <a:pPr lvl="2" eaLnBrk="1" hangingPunct="1">
              <a:buFont typeface="Wingdings" panose="05000000000000000000" pitchFamily="2" charset="2"/>
              <a:buChar char="ü"/>
              <a:defRPr/>
            </a:pPr>
            <a:r>
              <a:rPr lang="fr-CH" altLang="en-US" dirty="0" smtClean="0"/>
              <a:t> </a:t>
            </a:r>
            <a:r>
              <a:rPr lang="fr-CH" altLang="en-US" dirty="0" err="1" smtClean="0"/>
              <a:t>Obtain</a:t>
            </a:r>
            <a:r>
              <a:rPr lang="fr-CH" altLang="en-US" dirty="0" smtClean="0"/>
              <a:t> scanner data </a:t>
            </a:r>
            <a:r>
              <a:rPr lang="fr-CH" altLang="en-US" dirty="0" err="1" smtClean="0"/>
              <a:t>directly</a:t>
            </a:r>
            <a:r>
              <a:rPr lang="fr-CH" altLang="en-US" dirty="0" smtClean="0"/>
              <a:t> </a:t>
            </a:r>
            <a:r>
              <a:rPr lang="fr-CH" altLang="en-US" dirty="0" err="1" smtClean="0"/>
              <a:t>from</a:t>
            </a:r>
            <a:r>
              <a:rPr lang="fr-CH" altLang="en-US" dirty="0" smtClean="0"/>
              <a:t> the </a:t>
            </a:r>
            <a:r>
              <a:rPr lang="fr-CH" altLang="en-US" dirty="0" err="1" smtClean="0"/>
              <a:t>outlet</a:t>
            </a:r>
            <a:r>
              <a:rPr lang="fr-CH" altLang="en-US" dirty="0" smtClean="0"/>
              <a:t>- </a:t>
            </a:r>
            <a:r>
              <a:rPr lang="fr-CH" altLang="en-US" dirty="0" err="1" smtClean="0"/>
              <a:t>formal</a:t>
            </a:r>
            <a:r>
              <a:rPr lang="fr-CH" altLang="en-US" dirty="0" smtClean="0"/>
              <a:t> agreement</a:t>
            </a:r>
          </a:p>
          <a:p>
            <a:pPr lvl="2" eaLnBrk="1" hangingPunct="1">
              <a:buFont typeface="Wingdings" panose="05000000000000000000" pitchFamily="2" charset="2"/>
              <a:buChar char="ü"/>
              <a:defRPr/>
            </a:pPr>
            <a:r>
              <a:rPr lang="fr-CH" altLang="en-US" dirty="0" smtClean="0"/>
              <a:t> Test</a:t>
            </a:r>
          </a:p>
          <a:p>
            <a:pPr lvl="2" eaLnBrk="1" hangingPunct="1">
              <a:buFont typeface="Wingdings" panose="05000000000000000000" pitchFamily="2" charset="2"/>
              <a:buChar char="ü"/>
              <a:defRPr/>
            </a:pPr>
            <a:r>
              <a:rPr lang="fr-CH" altLang="en-US" dirty="0" smtClean="0"/>
              <a:t> </a:t>
            </a:r>
            <a:r>
              <a:rPr lang="fr-CH" altLang="en-US" dirty="0" err="1" smtClean="0"/>
              <a:t>Collect</a:t>
            </a:r>
            <a:r>
              <a:rPr lang="fr-CH" altLang="en-US" dirty="0" smtClean="0"/>
              <a:t> data at item code </a:t>
            </a:r>
            <a:r>
              <a:rPr lang="fr-CH" altLang="en-US" dirty="0" err="1" smtClean="0"/>
              <a:t>level</a:t>
            </a:r>
            <a:endParaRPr lang="fr-CH" altLang="en-US" dirty="0" smtClean="0"/>
          </a:p>
          <a:p>
            <a:pPr lvl="2" eaLnBrk="1" hangingPunct="1">
              <a:buFont typeface="Wingdings" panose="05000000000000000000" pitchFamily="2" charset="2"/>
              <a:buChar char="ü"/>
              <a:defRPr/>
            </a:pPr>
            <a:r>
              <a:rPr lang="fr-CH" altLang="en-US" dirty="0" smtClean="0"/>
              <a:t> </a:t>
            </a:r>
            <a:r>
              <a:rPr lang="fr-CH" altLang="en-US" dirty="0" err="1" smtClean="0"/>
              <a:t>Aggregation</a:t>
            </a:r>
            <a:r>
              <a:rPr lang="fr-CH" altLang="en-US" dirty="0" smtClean="0"/>
              <a:t> (time) over a </a:t>
            </a:r>
            <a:r>
              <a:rPr lang="fr-CH" altLang="en-US" dirty="0" err="1" smtClean="0"/>
              <a:t>week</a:t>
            </a:r>
            <a:endParaRPr lang="fr-CH" altLang="en-US" dirty="0" smtClean="0"/>
          </a:p>
          <a:p>
            <a:pPr lvl="2" eaLnBrk="1" hangingPunct="1">
              <a:buFont typeface="Wingdings" panose="05000000000000000000" pitchFamily="2" charset="2"/>
              <a:buChar char="ü"/>
              <a:defRPr/>
            </a:pPr>
            <a:r>
              <a:rPr lang="fr-CH" altLang="en-US" dirty="0" smtClean="0"/>
              <a:t> </a:t>
            </a:r>
            <a:r>
              <a:rPr lang="fr-CH" altLang="en-US" dirty="0" err="1" smtClean="0"/>
              <a:t>Suitable</a:t>
            </a:r>
            <a:r>
              <a:rPr lang="fr-CH" altLang="en-US" dirty="0" smtClean="0"/>
              <a:t> </a:t>
            </a:r>
            <a:r>
              <a:rPr lang="fr-CH" altLang="en-US" dirty="0" err="1" smtClean="0"/>
              <a:t>quality</a:t>
            </a:r>
            <a:r>
              <a:rPr lang="fr-CH" altLang="en-US" dirty="0" smtClean="0"/>
              <a:t> </a:t>
            </a:r>
            <a:r>
              <a:rPr lang="fr-CH" altLang="en-US" dirty="0" err="1" smtClean="0"/>
              <a:t>framework</a:t>
            </a:r>
            <a:endParaRPr lang="fr-CH" altLang="en-US" dirty="0" smtClean="0"/>
          </a:p>
          <a:p>
            <a:pPr marL="179388" lvl="2" indent="0" eaLnBrk="1" hangingPunct="1">
              <a:buFontTx/>
              <a:buNone/>
              <a:defRPr/>
            </a:pPr>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Conclusions</a:t>
            </a:r>
          </a:p>
        </p:txBody>
      </p:sp>
      <p:sp>
        <p:nvSpPr>
          <p:cNvPr id="61443" name="Rectangle 3"/>
          <p:cNvSpPr>
            <a:spLocks noGrp="1" noChangeArrowheads="1"/>
          </p:cNvSpPr>
          <p:nvPr>
            <p:ph type="body" idx="1"/>
          </p:nvPr>
        </p:nvSpPr>
        <p:spPr/>
        <p:txBody>
          <a:bodyPr/>
          <a:lstStyle/>
          <a:p>
            <a:pPr lvl="1" eaLnBrk="1" hangingPunct="1"/>
            <a:r>
              <a:rPr lang="en-US" altLang="en-US" smtClean="0"/>
              <a:t>The </a:t>
            </a:r>
            <a:r>
              <a:rPr lang="en-US" altLang="en-US" b="1" smtClean="0"/>
              <a:t>way of using scanner data</a:t>
            </a:r>
            <a:r>
              <a:rPr lang="en-US" altLang="en-US" smtClean="0"/>
              <a:t> has to be defined at the beginning</a:t>
            </a:r>
          </a:p>
          <a:p>
            <a:pPr lvl="1" eaLnBrk="1" hangingPunct="1"/>
            <a:r>
              <a:rPr lang="en-US" altLang="en-US" b="1" smtClean="0"/>
              <a:t>Collaboration with retail chains</a:t>
            </a:r>
            <a:r>
              <a:rPr lang="en-US" altLang="en-US" smtClean="0"/>
              <a:t> is a central point</a:t>
            </a:r>
          </a:p>
          <a:p>
            <a:pPr lvl="1" eaLnBrk="1" hangingPunct="1"/>
            <a:r>
              <a:rPr lang="en-US" altLang="en-US" smtClean="0"/>
              <a:t>Solution for the </a:t>
            </a:r>
            <a:r>
              <a:rPr lang="en-US" altLang="en-US" b="1" smtClean="0"/>
              <a:t>allocation to the COICOP</a:t>
            </a:r>
            <a:r>
              <a:rPr lang="en-US" altLang="en-US" smtClean="0"/>
              <a:t> is necessary</a:t>
            </a:r>
          </a:p>
          <a:p>
            <a:pPr lvl="1" eaLnBrk="1" hangingPunct="1"/>
            <a:r>
              <a:rPr lang="en-US" altLang="en-US" b="1" smtClean="0"/>
              <a:t>Gradual approach</a:t>
            </a:r>
            <a:r>
              <a:rPr lang="en-US" altLang="en-US" smtClean="0"/>
              <a:t> allows to take immediate advantage of the most important benefits of scanner data without being exposed to any major risks</a:t>
            </a:r>
          </a:p>
          <a:p>
            <a:pPr lvl="1" eaLnBrk="1" hangingPunct="1"/>
            <a:r>
              <a:rPr lang="en-US" altLang="en-US" b="1" smtClean="0"/>
              <a:t>IT</a:t>
            </a:r>
            <a:r>
              <a:rPr lang="en-US" altLang="en-US" smtClean="0"/>
              <a:t> is also a main challenge to manage scanner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258888" y="2349500"/>
            <a:ext cx="7462837" cy="2808288"/>
          </a:xfrm>
        </p:spPr>
        <p:txBody>
          <a:bodyPr/>
          <a:lstStyle/>
          <a:p>
            <a:pPr lvl="1" eaLnBrk="1" hangingPunct="1"/>
            <a:endParaRPr lang="de-CH" altLang="en-US" smtClean="0"/>
          </a:p>
          <a:p>
            <a:pPr lvl="1" eaLnBrk="1" hangingPunct="1"/>
            <a:endParaRPr lang="de-DE" altLang="en-US" smtClean="0"/>
          </a:p>
          <a:p>
            <a:pPr marL="0" indent="0" eaLnBrk="1" hangingPunct="1">
              <a:buFontTx/>
              <a:buChar char="•"/>
            </a:pPr>
            <a:endParaRPr lang="en-US" altLang="en-US" smtClean="0"/>
          </a:p>
        </p:txBody>
      </p:sp>
      <p:sp>
        <p:nvSpPr>
          <p:cNvPr id="8195" name="Text Box 4"/>
          <p:cNvSpPr txBox="1">
            <a:spLocks noChangeArrowheads="1"/>
          </p:cNvSpPr>
          <p:nvPr/>
        </p:nvSpPr>
        <p:spPr bwMode="auto">
          <a:xfrm>
            <a:off x="1908175" y="3068638"/>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fr-FR" altLang="en-US"/>
          </a:p>
        </p:txBody>
      </p:sp>
      <p:sp>
        <p:nvSpPr>
          <p:cNvPr id="6149" name="Text Box 7"/>
          <p:cNvSpPr txBox="1">
            <a:spLocks noChangeArrowheads="1"/>
          </p:cNvSpPr>
          <p:nvPr/>
        </p:nvSpPr>
        <p:spPr bwMode="auto">
          <a:xfrm>
            <a:off x="1295400" y="2709863"/>
            <a:ext cx="7127875" cy="2308225"/>
          </a:xfrm>
          <a:prstGeom prst="rect">
            <a:avLst/>
          </a:prstGeom>
          <a:noFill/>
          <a:ln w="38100">
            <a:solidFill>
              <a:srgbClr val="000080"/>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spcBef>
                <a:spcPct val="50000"/>
              </a:spcBef>
              <a:defRPr/>
            </a:pPr>
            <a:r>
              <a:rPr lang="en-US" dirty="0" smtClean="0">
                <a:latin typeface="+mj-lt"/>
              </a:rPr>
              <a:t>“Detailed data on sales of consumer goods obtained by ‘scanning’ the bar codes for individual products at electronic points of sale in retail outlets. The data can provide detailed information about quantities, characteristics and values of goods sold as well as their prices.” </a:t>
            </a:r>
            <a:r>
              <a:rPr lang="en-US" altLang="en-US" dirty="0" smtClean="0">
                <a:latin typeface="+mj-lt"/>
              </a:rPr>
              <a:t>*</a:t>
            </a:r>
          </a:p>
        </p:txBody>
      </p:sp>
      <p:sp>
        <p:nvSpPr>
          <p:cNvPr id="8197" name="Text Box 8"/>
          <p:cNvSpPr txBox="1">
            <a:spLocks noChangeArrowheads="1"/>
          </p:cNvSpPr>
          <p:nvPr/>
        </p:nvSpPr>
        <p:spPr bwMode="auto">
          <a:xfrm>
            <a:off x="1331913" y="5734050"/>
            <a:ext cx="42497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fr-CH" altLang="en-US" sz="1400">
                <a:latin typeface="Arial" panose="020B0604020202020204" pitchFamily="34" charset="0"/>
              </a:rPr>
              <a:t>* Consumer price index manual</a:t>
            </a:r>
            <a:r>
              <a:rPr lang="en-US" altLang="en-US" sz="1400">
                <a:latin typeface="Arial" panose="020B0604020202020204" pitchFamily="34" charset="0"/>
              </a:rPr>
              <a:t>, 2004</a:t>
            </a:r>
          </a:p>
        </p:txBody>
      </p:sp>
      <p:sp>
        <p:nvSpPr>
          <p:cNvPr id="8198" name="Rectangle 11"/>
          <p:cNvSpPr>
            <a:spLocks noGrp="1" noChangeArrowheads="1"/>
          </p:cNvSpPr>
          <p:nvPr>
            <p:ph type="title"/>
          </p:nvPr>
        </p:nvSpPr>
        <p:spPr>
          <a:xfrm>
            <a:off x="962025" y="1274763"/>
            <a:ext cx="7462838" cy="865187"/>
          </a:xfrm>
          <a:noFill/>
        </p:spPr>
        <p:txBody>
          <a:bodyPr/>
          <a:lstStyle/>
          <a:p>
            <a:pPr marL="342900" indent="-342900" eaLnBrk="1" hangingPunct="1">
              <a:lnSpc>
                <a:spcPts val="2600"/>
              </a:lnSpc>
              <a:spcBef>
                <a:spcPct val="30000"/>
              </a:spcBef>
              <a:buClr>
                <a:srgbClr val="000000"/>
              </a:buClr>
            </a:pPr>
            <a:r>
              <a:rPr lang="en-US" altLang="en-US" smtClean="0"/>
              <a:t/>
            </a:r>
            <a:br>
              <a:rPr lang="en-US" altLang="en-US" smtClean="0"/>
            </a:br>
            <a:r>
              <a:rPr lang="en-US" altLang="en-US" smtClean="0"/>
              <a:t>Definition of scanner data</a:t>
            </a:r>
          </a:p>
        </p:txBody>
      </p:sp>
      <p:pic>
        <p:nvPicPr>
          <p:cNvPr id="81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709613"/>
            <a:ext cx="2093912"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Questions</a:t>
            </a:r>
          </a:p>
        </p:txBody>
      </p:sp>
      <p:sp>
        <p:nvSpPr>
          <p:cNvPr id="53251" name="Rectangle 3"/>
          <p:cNvSpPr>
            <a:spLocks noGrp="1" noChangeArrowheads="1"/>
          </p:cNvSpPr>
          <p:nvPr>
            <p:ph type="body" idx="1"/>
          </p:nvPr>
        </p:nvSpPr>
        <p:spPr/>
        <p:txBody>
          <a:bodyPr/>
          <a:lstStyle/>
          <a:p>
            <a:pPr lvl="1" eaLnBrk="1" hangingPunct="1">
              <a:defRPr/>
            </a:pPr>
            <a:endParaRPr lang="en-US" altLang="en-US" dirty="0" smtClean="0"/>
          </a:p>
          <a:p>
            <a:pPr lvl="1" eaLnBrk="1" hangingPunct="1">
              <a:defRPr/>
            </a:pPr>
            <a:r>
              <a:rPr lang="en-US" altLang="en-US" dirty="0" smtClean="0"/>
              <a:t>Do you use scanner data in your country or do you have the intention to use this data source ?</a:t>
            </a:r>
          </a:p>
          <a:p>
            <a:pPr lvl="1" eaLnBrk="1" hangingPunct="1">
              <a:defRPr/>
            </a:pPr>
            <a:r>
              <a:rPr lang="fr-CH" altLang="en-US" dirty="0" smtClean="0"/>
              <a:t>If </a:t>
            </a:r>
            <a:r>
              <a:rPr lang="fr-CH" altLang="en-US" dirty="0" err="1" smtClean="0"/>
              <a:t>yes</a:t>
            </a:r>
            <a:r>
              <a:rPr lang="fr-CH" altLang="en-US" dirty="0" smtClean="0"/>
              <a:t>, </a:t>
            </a:r>
            <a:r>
              <a:rPr lang="fr-CH" altLang="en-US" dirty="0" err="1" smtClean="0"/>
              <a:t>what</a:t>
            </a:r>
            <a:r>
              <a:rPr lang="fr-CH" altLang="en-US" dirty="0" smtClean="0"/>
              <a:t> </a:t>
            </a:r>
            <a:r>
              <a:rPr lang="fr-CH" altLang="en-US" dirty="0" err="1" smtClean="0"/>
              <a:t>approach</a:t>
            </a:r>
            <a:r>
              <a:rPr lang="fr-CH" altLang="en-US" dirty="0" smtClean="0"/>
              <a:t> do </a:t>
            </a:r>
            <a:r>
              <a:rPr lang="fr-CH" altLang="en-US" dirty="0" err="1" smtClean="0"/>
              <a:t>you</a:t>
            </a:r>
            <a:r>
              <a:rPr lang="fr-CH" altLang="en-US" dirty="0" smtClean="0"/>
              <a:t> have ?</a:t>
            </a:r>
          </a:p>
          <a:p>
            <a:pPr lvl="1" eaLnBrk="1" hangingPunct="1">
              <a:defRPr/>
            </a:pPr>
            <a:r>
              <a:rPr lang="fr-CH" altLang="en-US" dirty="0" smtClean="0"/>
              <a:t>If no, </a:t>
            </a:r>
            <a:r>
              <a:rPr lang="fr-CH" altLang="en-US" dirty="0" err="1" smtClean="0"/>
              <a:t>why</a:t>
            </a:r>
            <a:r>
              <a:rPr lang="fr-CH" altLang="en-US" dirty="0" smtClean="0"/>
              <a:t> ?</a:t>
            </a:r>
            <a:endParaRPr lang="en-US" altLang="en-US" dirty="0" smtClean="0"/>
          </a:p>
          <a:p>
            <a:pPr lvl="1" eaLnBrk="1" hangingPunct="1">
              <a:defRPr/>
            </a:pPr>
            <a:endParaRPr lang="en-US" altLang="en-US" dirty="0"/>
          </a:p>
          <a:p>
            <a:pPr lvl="1" eaLnBrk="1" hangingPunct="1">
              <a:defRPr/>
            </a:pPr>
            <a:endParaRPr lang="en-US" altLang="en-US" dirty="0" smtClean="0"/>
          </a:p>
          <a:p>
            <a:pPr marL="1587" lvl="1" indent="0" eaLnBrk="1" hangingPunct="1">
              <a:buFontTx/>
              <a:buNone/>
              <a:defRPr/>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de-DE" smtClean="0"/>
              <a:t>Advantages of scanner data (1) </a:t>
            </a:r>
            <a:br>
              <a:rPr lang="en-US" altLang="de-DE" smtClean="0"/>
            </a:br>
            <a:endParaRPr lang="en-US" altLang="de-DE" smtClean="0"/>
          </a:p>
        </p:txBody>
      </p:sp>
      <p:sp>
        <p:nvSpPr>
          <p:cNvPr id="10243" name="Rectangle 3"/>
          <p:cNvSpPr>
            <a:spLocks noGrp="1" noChangeArrowheads="1"/>
          </p:cNvSpPr>
          <p:nvPr>
            <p:ph type="body" idx="1"/>
          </p:nvPr>
        </p:nvSpPr>
        <p:spPr/>
        <p:txBody>
          <a:bodyPr/>
          <a:lstStyle/>
          <a:p>
            <a:pPr lvl="1" eaLnBrk="1" hangingPunct="1">
              <a:buFontTx/>
              <a:buNone/>
            </a:pPr>
            <a:r>
              <a:rPr lang="en-US" altLang="de-DE" b="1" smtClean="0"/>
              <a:t>Increased data quality:</a:t>
            </a:r>
          </a:p>
          <a:p>
            <a:pPr lvl="2" eaLnBrk="1" hangingPunct="1"/>
            <a:r>
              <a:rPr lang="en-US" altLang="de-DE" smtClean="0"/>
              <a:t>precise sampling method according to turnover (best selling items)</a:t>
            </a:r>
            <a:endParaRPr lang="de-DE" altLang="de-DE" smtClean="0"/>
          </a:p>
          <a:p>
            <a:pPr lvl="2" eaLnBrk="1" hangingPunct="1"/>
            <a:r>
              <a:rPr lang="en-US" altLang="de-DE" smtClean="0"/>
              <a:t>price collection during a longer period instead of a single day</a:t>
            </a:r>
            <a:endParaRPr lang="de-DE" altLang="de-DE" smtClean="0"/>
          </a:p>
          <a:p>
            <a:pPr lvl="2" eaLnBrk="1" hangingPunct="1"/>
            <a:r>
              <a:rPr lang="en-US" altLang="de-DE" smtClean="0"/>
              <a:t>scanner data usually include every transactions from every single outlet nationwide (</a:t>
            </a:r>
            <a:r>
              <a:rPr lang="en-GB" altLang="de-DE" smtClean="0"/>
              <a:t>full survey per item and survey period</a:t>
            </a:r>
            <a:r>
              <a:rPr lang="en-US" altLang="de-DE" smtClean="0"/>
              <a:t>)</a:t>
            </a:r>
            <a:endParaRPr lang="de-DE" altLang="de-DE" smtClean="0"/>
          </a:p>
          <a:p>
            <a:pPr lvl="2" eaLnBrk="1" hangingPunct="1"/>
            <a:r>
              <a:rPr lang="en-US" altLang="de-DE" smtClean="0"/>
              <a:t>sales, promotions and other offers are fully covered</a:t>
            </a:r>
          </a:p>
          <a:p>
            <a:pPr lvl="2" eaLnBrk="1" hangingPunct="1"/>
            <a:r>
              <a:rPr lang="en-US" altLang="de-DE" smtClean="0"/>
              <a:t>increased item sample size</a:t>
            </a:r>
            <a:endParaRPr lang="de-DE" altLang="de-DE" smtClean="0"/>
          </a:p>
          <a:p>
            <a:pPr eaLnBrk="1" hangingPunct="1"/>
            <a:endParaRPr lang="en-US" alt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de-DE" smtClean="0"/>
              <a:t>Advantages of scanner data (2) </a:t>
            </a:r>
            <a:br>
              <a:rPr lang="en-US" altLang="de-DE" smtClean="0"/>
            </a:br>
            <a:endParaRPr lang="en-US" altLang="de-DE" smtClean="0"/>
          </a:p>
        </p:txBody>
      </p:sp>
      <p:sp>
        <p:nvSpPr>
          <p:cNvPr id="12291" name="Rectangle 3"/>
          <p:cNvSpPr>
            <a:spLocks noGrp="1" noChangeArrowheads="1"/>
          </p:cNvSpPr>
          <p:nvPr>
            <p:ph type="body" idx="1"/>
          </p:nvPr>
        </p:nvSpPr>
        <p:spPr>
          <a:xfrm>
            <a:off x="1295400" y="2097088"/>
            <a:ext cx="7462838" cy="3995737"/>
          </a:xfrm>
        </p:spPr>
        <p:txBody>
          <a:bodyPr/>
          <a:lstStyle/>
          <a:p>
            <a:pPr lvl="1" eaLnBrk="1" hangingPunct="1">
              <a:buFontTx/>
              <a:buNone/>
            </a:pPr>
            <a:endParaRPr lang="en-US" altLang="de-DE" b="1" smtClean="0"/>
          </a:p>
          <a:p>
            <a:pPr lvl="1" eaLnBrk="1" hangingPunct="1">
              <a:buFontTx/>
              <a:buNone/>
            </a:pPr>
            <a:r>
              <a:rPr lang="en-US" altLang="de-DE" b="1" smtClean="0"/>
              <a:t>Smaller burden of workload for the retail chains</a:t>
            </a:r>
          </a:p>
          <a:p>
            <a:pPr lvl="1" eaLnBrk="1" hangingPunct="1">
              <a:buFontTx/>
              <a:buNone/>
            </a:pPr>
            <a:endParaRPr lang="en-US" altLang="de-DE" b="1" smtClean="0"/>
          </a:p>
          <a:p>
            <a:pPr lvl="1" eaLnBrk="1" hangingPunct="1">
              <a:buFontTx/>
              <a:buNone/>
            </a:pPr>
            <a:r>
              <a:rPr lang="en-US" altLang="de-DE" b="1" smtClean="0"/>
              <a:t>Reduced costs (?)</a:t>
            </a:r>
          </a:p>
          <a:p>
            <a:pPr lvl="2" eaLnBrk="1" hangingPunct="1"/>
            <a:r>
              <a:rPr lang="en-US" altLang="de-DE" smtClean="0"/>
              <a:t>Depends on the price collection system</a:t>
            </a:r>
          </a:p>
          <a:p>
            <a:pPr lvl="2" eaLnBrk="1" hangingPunct="1"/>
            <a:r>
              <a:rPr lang="en-US" altLang="de-DE" smtClean="0"/>
              <a:t>Burden transfer from stores to the statistical office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CH" altLang="de-DE" smtClean="0"/>
              <a:t>«Disadvantages»</a:t>
            </a:r>
            <a:endParaRPr lang="en-US" altLang="de-DE" smtClean="0"/>
          </a:p>
        </p:txBody>
      </p:sp>
      <p:sp>
        <p:nvSpPr>
          <p:cNvPr id="14339" name="Rectangle 3"/>
          <p:cNvSpPr>
            <a:spLocks noGrp="1" noChangeArrowheads="1"/>
          </p:cNvSpPr>
          <p:nvPr>
            <p:ph type="body" idx="1"/>
          </p:nvPr>
        </p:nvSpPr>
        <p:spPr>
          <a:xfrm>
            <a:off x="1295400" y="1917700"/>
            <a:ext cx="7462838" cy="4175125"/>
          </a:xfrm>
        </p:spPr>
        <p:txBody>
          <a:bodyPr/>
          <a:lstStyle/>
          <a:p>
            <a:pPr lvl="1" eaLnBrk="1" hangingPunct="1"/>
            <a:r>
              <a:rPr lang="en-US" altLang="de-DE" b="1" smtClean="0"/>
              <a:t>Quality assurance</a:t>
            </a:r>
            <a:r>
              <a:rPr lang="en-US" altLang="de-DE" smtClean="0"/>
              <a:t> of the supplied data is difficult:</a:t>
            </a:r>
          </a:p>
          <a:p>
            <a:pPr lvl="2" eaLnBrk="1" hangingPunct="1"/>
            <a:r>
              <a:rPr lang="en-US" altLang="de-DE" smtClean="0"/>
              <a:t>no influence on data collection</a:t>
            </a:r>
          </a:p>
          <a:p>
            <a:pPr lvl="2" eaLnBrk="1" hangingPunct="1"/>
            <a:r>
              <a:rPr lang="en-US" altLang="de-DE" smtClean="0"/>
              <a:t>Increased data checks necessary</a:t>
            </a:r>
          </a:p>
          <a:p>
            <a:pPr lvl="1" eaLnBrk="1" hangingPunct="1"/>
            <a:r>
              <a:rPr lang="en-US" altLang="de-DE" b="1" smtClean="0"/>
              <a:t>Dependence on retailers</a:t>
            </a:r>
            <a:endParaRPr lang="en-US" altLang="de-DE" smtClean="0"/>
          </a:p>
          <a:p>
            <a:pPr lvl="2" eaLnBrk="1" hangingPunct="1"/>
            <a:r>
              <a:rPr lang="en-US" altLang="de-DE" smtClean="0"/>
              <a:t>Risk though greatly reduced by independent data supply by each retailer</a:t>
            </a:r>
          </a:p>
          <a:p>
            <a:pPr lvl="2" eaLnBrk="1" hangingPunct="1"/>
            <a:r>
              <a:rPr lang="en-US" altLang="de-DE" smtClean="0"/>
              <a:t>Emergency plan</a:t>
            </a:r>
          </a:p>
          <a:p>
            <a:pPr lvl="1" eaLnBrk="1" hangingPunct="1"/>
            <a:r>
              <a:rPr lang="fr-CH" altLang="de-DE" b="1" smtClean="0"/>
              <a:t>Huge amount of data requiring appropriate IT structure </a:t>
            </a:r>
          </a:p>
          <a:p>
            <a:pPr lvl="2" eaLnBrk="1" hangingPunct="1"/>
            <a:r>
              <a:rPr lang="en-US" altLang="de-DE" smtClean="0"/>
              <a:t>Initial costs for development not to be underestimated</a:t>
            </a:r>
          </a:p>
          <a:p>
            <a:pPr lvl="2" eaLnBrk="1" hangingPunct="1"/>
            <a:r>
              <a:rPr lang="en-US" altLang="de-DE" smtClean="0"/>
              <a:t>New Software is needed for scanner data price collection</a:t>
            </a:r>
          </a:p>
          <a:p>
            <a:pPr lvl="1" eaLnBrk="1" hangingPunct="1"/>
            <a:endParaRPr lang="en-US" altLang="de-DE"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Ways of using scanner data for the CPI (1)</a:t>
            </a:r>
          </a:p>
        </p:txBody>
      </p:sp>
      <p:sp>
        <p:nvSpPr>
          <p:cNvPr id="16387" name="Rectangle 3"/>
          <p:cNvSpPr>
            <a:spLocks noGrp="1" noChangeArrowheads="1"/>
          </p:cNvSpPr>
          <p:nvPr>
            <p:ph type="body" idx="1"/>
          </p:nvPr>
        </p:nvSpPr>
        <p:spPr>
          <a:xfrm>
            <a:off x="1258888" y="2852738"/>
            <a:ext cx="7462837" cy="2952750"/>
          </a:xfrm>
          <a:extLst>
            <a:ext uri="{91240B29-F687-4F45-9708-019B960494DF}">
              <a14:hiddenLine xmlns:a14="http://schemas.microsoft.com/office/drawing/2010/main" w="19050">
                <a:solidFill>
                  <a:srgbClr val="FF0000"/>
                </a:solidFill>
                <a:miter lim="800000"/>
                <a:headEnd/>
                <a:tailEnd/>
              </a14:hiddenLine>
            </a:ext>
          </a:extLst>
        </p:spPr>
        <p:txBody>
          <a:bodyPr/>
          <a:lstStyle/>
          <a:p>
            <a:pPr marL="400050" indent="-400050">
              <a:lnSpc>
                <a:spcPct val="100000"/>
              </a:lnSpc>
              <a:spcBef>
                <a:spcPct val="0"/>
              </a:spcBef>
              <a:buFontTx/>
              <a:buAutoNum type="arabicPeriod"/>
            </a:pPr>
            <a:r>
              <a:rPr lang="en-US" altLang="en-US" smtClean="0"/>
              <a:t>Substitute the price collection in the field with scanner data maintaining the same procedures of sampling and the same calculation methodology (static approach)</a:t>
            </a:r>
          </a:p>
          <a:p>
            <a:pPr marL="400050" indent="-400050">
              <a:lnSpc>
                <a:spcPct val="100000"/>
              </a:lnSpc>
              <a:spcBef>
                <a:spcPct val="0"/>
              </a:spcBef>
              <a:buFontTx/>
              <a:buAutoNum type="arabicPeriod"/>
            </a:pPr>
            <a:r>
              <a:rPr lang="en-US" altLang="en-US" smtClean="0"/>
              <a:t>Substitute the price collection in the field with scanner data using adapted sampling techniques but maintaining standard calculation methods of the elementary indexes (dynamic approach)</a:t>
            </a:r>
          </a:p>
          <a:p>
            <a:pPr marL="400050" indent="-400050">
              <a:lnSpc>
                <a:spcPct val="100000"/>
              </a:lnSpc>
              <a:spcBef>
                <a:spcPct val="0"/>
              </a:spcBef>
              <a:buFontTx/>
              <a:buAutoNum type="arabicPeriod"/>
            </a:pPr>
            <a:r>
              <a:rPr lang="en-US" altLang="en-US" smtClean="0"/>
              <a:t>Use full potential of scanner data with adapted sampling and computation methods</a:t>
            </a:r>
          </a:p>
        </p:txBody>
      </p:sp>
      <p:sp>
        <p:nvSpPr>
          <p:cNvPr id="16388" name="Rectangle 3"/>
          <p:cNvSpPr>
            <a:spLocks noChangeArrowheads="1"/>
          </p:cNvSpPr>
          <p:nvPr/>
        </p:nvSpPr>
        <p:spPr bwMode="auto">
          <a:xfrm>
            <a:off x="1258888" y="2276475"/>
            <a:ext cx="746283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00050" indent="-400050">
              <a:lnSpc>
                <a:spcPts val="2600"/>
              </a:lnSpc>
              <a:spcBef>
                <a:spcPct val="30000"/>
              </a:spcBef>
              <a:defRPr sz="2100">
                <a:solidFill>
                  <a:schemeClr val="tx1"/>
                </a:solidFill>
                <a:latin typeface="Arial" panose="020B0604020202020204" pitchFamily="34" charset="0"/>
              </a:defRPr>
            </a:lvl1pPr>
            <a:lvl2pPr marL="401638" indent="-400050">
              <a:lnSpc>
                <a:spcPts val="2600"/>
              </a:lnSpc>
              <a:spcBef>
                <a:spcPct val="30000"/>
              </a:spcBef>
              <a:buClr>
                <a:srgbClr val="000000"/>
              </a:buClr>
              <a:buChar char="•"/>
              <a:defRPr sz="2100">
                <a:solidFill>
                  <a:schemeClr val="tx1"/>
                </a:solidFill>
                <a:latin typeface="Arial" panose="020B0604020202020204" pitchFamily="34" charset="0"/>
              </a:defRPr>
            </a:lvl2pPr>
            <a:lvl3pPr marL="1314450" indent="-400050">
              <a:lnSpc>
                <a:spcPts val="2600"/>
              </a:lnSpc>
              <a:spcBef>
                <a:spcPct val="30000"/>
              </a:spcBef>
              <a:buClr>
                <a:schemeClr val="bg2"/>
              </a:buClr>
              <a:buChar char="•"/>
              <a:defRPr sz="2100">
                <a:solidFill>
                  <a:schemeClr val="tx1"/>
                </a:solidFill>
                <a:latin typeface="Arial" panose="020B0604020202020204" pitchFamily="34" charset="0"/>
              </a:defRPr>
            </a:lvl3pPr>
            <a:lvl4pPr marL="1771650" indent="-400050">
              <a:lnSpc>
                <a:spcPts val="2600"/>
              </a:lnSpc>
              <a:spcBef>
                <a:spcPct val="30000"/>
              </a:spcBef>
              <a:buClr>
                <a:srgbClr val="B2B2B2"/>
              </a:buClr>
              <a:buChar char="•"/>
              <a:defRPr sz="2100">
                <a:solidFill>
                  <a:schemeClr val="tx1"/>
                </a:solidFill>
                <a:latin typeface="Arial" panose="020B0604020202020204" pitchFamily="34" charset="0"/>
              </a:defRPr>
            </a:lvl4pPr>
            <a:lvl5pPr marL="2228850" indent="-400050">
              <a:lnSpc>
                <a:spcPts val="2600"/>
              </a:lnSpc>
              <a:spcBef>
                <a:spcPct val="30000"/>
              </a:spcBef>
              <a:buClr>
                <a:srgbClr val="C0C0C0"/>
              </a:buClr>
              <a:buChar char="•"/>
              <a:defRPr sz="2100">
                <a:solidFill>
                  <a:schemeClr val="tx1"/>
                </a:solidFill>
                <a:latin typeface="Arial" panose="020B0604020202020204" pitchFamily="34" charset="0"/>
              </a:defRPr>
            </a:lvl5pPr>
            <a:lvl6pPr marL="26860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6pPr>
            <a:lvl7pPr marL="31432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7pPr>
            <a:lvl8pPr marL="36004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8pPr>
            <a:lvl9pPr marL="40576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9pPr>
          </a:lstStyle>
          <a:p>
            <a:pPr lvl="1" eaLnBrk="1" hangingPunct="1">
              <a:buFontTx/>
              <a:buNone/>
            </a:pPr>
            <a:r>
              <a:rPr lang="en-US" altLang="en-US" b="1" u="sng"/>
              <a:t>Using scanner data to compute the CPI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Ways of using scanner data for the CPI (2)</a:t>
            </a:r>
            <a:endParaRPr lang="en-US" altLang="de-DE" smtClean="0"/>
          </a:p>
        </p:txBody>
      </p:sp>
      <p:sp>
        <p:nvSpPr>
          <p:cNvPr id="18435" name="Rectangle 3"/>
          <p:cNvSpPr>
            <a:spLocks noGrp="1" noChangeArrowheads="1"/>
          </p:cNvSpPr>
          <p:nvPr>
            <p:ph type="body" idx="1"/>
          </p:nvPr>
        </p:nvSpPr>
        <p:spPr>
          <a:xfrm>
            <a:off x="1295400" y="2463800"/>
            <a:ext cx="7462838" cy="3995738"/>
          </a:xfrm>
        </p:spPr>
        <p:txBody>
          <a:bodyPr/>
          <a:lstStyle/>
          <a:p>
            <a:pPr eaLnBrk="1" hangingPunct="1"/>
            <a:endParaRPr lang="de-CH" altLang="de-DE" smtClean="0"/>
          </a:p>
          <a:p>
            <a:pPr eaLnBrk="1" hangingPunct="1"/>
            <a:endParaRPr lang="de-CH" altLang="de-DE" smtClean="0"/>
          </a:p>
          <a:p>
            <a:pPr eaLnBrk="1" hangingPunct="1"/>
            <a:endParaRPr lang="de-CH" altLang="de-DE" smtClean="0"/>
          </a:p>
          <a:p>
            <a:pPr lvl="1" eaLnBrk="1" hangingPunct="1"/>
            <a:r>
              <a:rPr lang="en-US" altLang="de-DE" smtClean="0"/>
              <a:t>Sales volumes of items can change regularly, thus sample must be updated </a:t>
            </a:r>
            <a:br>
              <a:rPr lang="en-US" altLang="de-DE" smtClean="0"/>
            </a:br>
            <a:r>
              <a:rPr lang="en-US" altLang="de-DE" b="1" smtClean="0">
                <a:cs typeface="Arial" panose="020B0604020202020204" pitchFamily="34" charset="0"/>
              </a:rPr>
              <a:t>→ ensuring </a:t>
            </a:r>
            <a:r>
              <a:rPr lang="en-GB" altLang="de-DE" b="1" smtClean="0"/>
              <a:t>representativeness</a:t>
            </a:r>
            <a:r>
              <a:rPr lang="en-GB" altLang="de-DE" smtClean="0"/>
              <a:t> </a:t>
            </a:r>
            <a:endParaRPr lang="en-US" altLang="de-DE" smtClean="0">
              <a:cs typeface="Arial" panose="020B0604020202020204" pitchFamily="34" charset="0"/>
            </a:endParaRPr>
          </a:p>
          <a:p>
            <a:pPr lvl="1" eaLnBrk="1" hangingPunct="1"/>
            <a:r>
              <a:rPr lang="en-US" altLang="de-DE" smtClean="0">
                <a:cs typeface="Arial" panose="020B0604020202020204" pitchFamily="34" charset="0"/>
              </a:rPr>
              <a:t>Items should not be replaced all the time when they are still sold / each time QA necessary</a:t>
            </a:r>
            <a:r>
              <a:rPr lang="en-US" altLang="de-DE" b="1" smtClean="0">
                <a:cs typeface="Arial" panose="020B0604020202020204" pitchFamily="34" charset="0"/>
              </a:rPr>
              <a:t> </a:t>
            </a:r>
            <a:br>
              <a:rPr lang="en-US" altLang="de-DE" b="1" smtClean="0">
                <a:cs typeface="Arial" panose="020B0604020202020204" pitchFamily="34" charset="0"/>
              </a:rPr>
            </a:br>
            <a:r>
              <a:rPr lang="en-US" altLang="de-DE" b="1" smtClean="0">
                <a:cs typeface="Arial" panose="020B0604020202020204" pitchFamily="34" charset="0"/>
              </a:rPr>
              <a:t>→ ensuring continuity</a:t>
            </a:r>
          </a:p>
        </p:txBody>
      </p:sp>
      <p:sp>
        <p:nvSpPr>
          <p:cNvPr id="18436" name="Text Box 6"/>
          <p:cNvSpPr txBox="1">
            <a:spLocks noChangeArrowheads="1"/>
          </p:cNvSpPr>
          <p:nvPr/>
        </p:nvSpPr>
        <p:spPr bwMode="auto">
          <a:xfrm>
            <a:off x="1223963" y="2625725"/>
            <a:ext cx="2881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de-DE" sz="2100" b="1">
                <a:latin typeface="Arial" panose="020B0604020202020204" pitchFamily="34" charset="0"/>
              </a:rPr>
              <a:t>Representativeness</a:t>
            </a:r>
            <a:r>
              <a:rPr lang="en-GB" altLang="de-DE" b="1">
                <a:latin typeface="Arial" panose="020B0604020202020204" pitchFamily="34" charset="0"/>
              </a:rPr>
              <a:t> </a:t>
            </a:r>
            <a:endParaRPr lang="en-US" altLang="de-DE" b="1">
              <a:latin typeface="Arial" panose="020B0604020202020204" pitchFamily="34" charset="0"/>
            </a:endParaRPr>
          </a:p>
        </p:txBody>
      </p:sp>
      <p:sp>
        <p:nvSpPr>
          <p:cNvPr id="18437" name="Text Box 7"/>
          <p:cNvSpPr txBox="1">
            <a:spLocks noChangeArrowheads="1"/>
          </p:cNvSpPr>
          <p:nvPr/>
        </p:nvSpPr>
        <p:spPr bwMode="auto">
          <a:xfrm>
            <a:off x="6110288" y="2670175"/>
            <a:ext cx="18018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de-CH" altLang="de-DE" sz="2100" b="1">
                <a:latin typeface="Arial" panose="020B0604020202020204" pitchFamily="34" charset="0"/>
              </a:rPr>
              <a:t>Continuity</a:t>
            </a:r>
            <a:endParaRPr lang="en-US" altLang="de-DE" sz="2100" b="1">
              <a:latin typeface="Arial" panose="020B0604020202020204" pitchFamily="34" charset="0"/>
            </a:endParaRPr>
          </a:p>
        </p:txBody>
      </p:sp>
      <p:sp>
        <p:nvSpPr>
          <p:cNvPr id="18438" name="AutoShape 15"/>
          <p:cNvSpPr>
            <a:spLocks noChangeArrowheads="1"/>
          </p:cNvSpPr>
          <p:nvPr/>
        </p:nvSpPr>
        <p:spPr bwMode="auto">
          <a:xfrm>
            <a:off x="3995738" y="2601913"/>
            <a:ext cx="865187" cy="504825"/>
          </a:xfrm>
          <a:prstGeom prst="rightArrow">
            <a:avLst>
              <a:gd name="adj1" fmla="val 50000"/>
              <a:gd name="adj2" fmla="val 4284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fr-FR" altLang="fr-FR"/>
          </a:p>
        </p:txBody>
      </p:sp>
      <p:sp>
        <p:nvSpPr>
          <p:cNvPr id="18439" name="AutoShape 17"/>
          <p:cNvSpPr>
            <a:spLocks noChangeArrowheads="1"/>
          </p:cNvSpPr>
          <p:nvPr/>
        </p:nvSpPr>
        <p:spPr bwMode="auto">
          <a:xfrm>
            <a:off x="5246688" y="2625725"/>
            <a:ext cx="792162" cy="504825"/>
          </a:xfrm>
          <a:prstGeom prst="leftArrow">
            <a:avLst>
              <a:gd name="adj1" fmla="val 50000"/>
              <a:gd name="adj2" fmla="val 39230"/>
            </a:avLst>
          </a:prstGeom>
          <a:solidFill>
            <a:srgbClr val="ED181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fr-FR" altLang="fr-FR"/>
          </a:p>
        </p:txBody>
      </p:sp>
      <p:sp>
        <p:nvSpPr>
          <p:cNvPr id="18440" name="AutoShape 18"/>
          <p:cNvSpPr>
            <a:spLocks noChangeArrowheads="1"/>
          </p:cNvSpPr>
          <p:nvPr/>
        </p:nvSpPr>
        <p:spPr bwMode="auto">
          <a:xfrm>
            <a:off x="4776788" y="2354263"/>
            <a:ext cx="503237" cy="1008062"/>
          </a:xfrm>
          <a:prstGeom prst="lightningBol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fr-FR" alt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altLang="en-US" smtClean="0"/>
              <a:t>Ways of using scanner data for the CPI (3)</a:t>
            </a:r>
            <a:br>
              <a:rPr lang="en-US" altLang="en-US" smtClean="0"/>
            </a:br>
            <a:endParaRPr lang="en-US" altLang="en-US" smtClean="0"/>
          </a:p>
        </p:txBody>
      </p:sp>
      <p:sp>
        <p:nvSpPr>
          <p:cNvPr id="20483" name="Rectangle 5"/>
          <p:cNvSpPr>
            <a:spLocks noChangeArrowheads="1"/>
          </p:cNvSpPr>
          <p:nvPr/>
        </p:nvSpPr>
        <p:spPr bwMode="auto">
          <a:xfrm>
            <a:off x="1258888" y="2997200"/>
            <a:ext cx="7462837"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57200" indent="-457200">
              <a:defRPr sz="2400">
                <a:solidFill>
                  <a:schemeClr val="tx1"/>
                </a:solidFill>
                <a:latin typeface="Times" panose="02020603050405020304" pitchFamily="18" charset="0"/>
              </a:defRPr>
            </a:lvl1pPr>
            <a:lvl2pPr marL="458788" indent="-457200">
              <a:defRPr sz="2400">
                <a:solidFill>
                  <a:schemeClr val="tx1"/>
                </a:solidFill>
                <a:latin typeface="Times" panose="02020603050405020304" pitchFamily="18" charset="0"/>
              </a:defRPr>
            </a:lvl2pPr>
            <a:lvl3pPr marL="1371600" indent="-4572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lvl="1" eaLnBrk="1" hangingPunct="1">
              <a:lnSpc>
                <a:spcPts val="2600"/>
              </a:lnSpc>
              <a:spcBef>
                <a:spcPct val="30000"/>
              </a:spcBef>
              <a:buClr>
                <a:srgbClr val="000000"/>
              </a:buClr>
              <a:buFontTx/>
              <a:buAutoNum type="arabicPeriod"/>
            </a:pPr>
            <a:r>
              <a:rPr lang="en-US" altLang="en-US" sz="2100">
                <a:latin typeface="Arial" panose="020B0604020202020204" pitchFamily="34" charset="0"/>
              </a:rPr>
              <a:t>Use scanner data for controlling the price collection done in the field</a:t>
            </a:r>
          </a:p>
          <a:p>
            <a:pPr lvl="1" eaLnBrk="1" hangingPunct="1">
              <a:lnSpc>
                <a:spcPts val="2600"/>
              </a:lnSpc>
              <a:spcBef>
                <a:spcPct val="30000"/>
              </a:spcBef>
              <a:buClr>
                <a:srgbClr val="000000"/>
              </a:buClr>
              <a:buFontTx/>
              <a:buAutoNum type="arabicPeriod"/>
            </a:pPr>
            <a:r>
              <a:rPr lang="fr-CH" altLang="en-US" sz="2100">
                <a:latin typeface="Arial" panose="020B0604020202020204" pitchFamily="34" charset="0"/>
              </a:rPr>
              <a:t>Data source for testing other calculation formulas</a:t>
            </a:r>
            <a:endParaRPr lang="en-US" altLang="en-US" sz="2100">
              <a:latin typeface="Arial" panose="020B0604020202020204" pitchFamily="34" charset="0"/>
            </a:endParaRPr>
          </a:p>
        </p:txBody>
      </p:sp>
      <p:sp>
        <p:nvSpPr>
          <p:cNvPr id="20484" name="Rectangle 3"/>
          <p:cNvSpPr>
            <a:spLocks noChangeArrowheads="1"/>
          </p:cNvSpPr>
          <p:nvPr/>
        </p:nvSpPr>
        <p:spPr bwMode="auto">
          <a:xfrm>
            <a:off x="1258888" y="2276475"/>
            <a:ext cx="7462837"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400050" indent="-400050">
              <a:lnSpc>
                <a:spcPts val="2600"/>
              </a:lnSpc>
              <a:spcBef>
                <a:spcPct val="30000"/>
              </a:spcBef>
              <a:defRPr sz="2100">
                <a:solidFill>
                  <a:schemeClr val="tx1"/>
                </a:solidFill>
                <a:latin typeface="Arial" panose="020B0604020202020204" pitchFamily="34" charset="0"/>
              </a:defRPr>
            </a:lvl1pPr>
            <a:lvl2pPr marL="401638" indent="-400050">
              <a:lnSpc>
                <a:spcPts val="2600"/>
              </a:lnSpc>
              <a:spcBef>
                <a:spcPct val="30000"/>
              </a:spcBef>
              <a:buClr>
                <a:srgbClr val="000000"/>
              </a:buClr>
              <a:buChar char="•"/>
              <a:defRPr sz="2100">
                <a:solidFill>
                  <a:schemeClr val="tx1"/>
                </a:solidFill>
                <a:latin typeface="Arial" panose="020B0604020202020204" pitchFamily="34" charset="0"/>
              </a:defRPr>
            </a:lvl2pPr>
            <a:lvl3pPr marL="1314450" indent="-400050">
              <a:lnSpc>
                <a:spcPts val="2600"/>
              </a:lnSpc>
              <a:spcBef>
                <a:spcPct val="30000"/>
              </a:spcBef>
              <a:buClr>
                <a:schemeClr val="bg2"/>
              </a:buClr>
              <a:buChar char="•"/>
              <a:defRPr sz="2100">
                <a:solidFill>
                  <a:schemeClr val="tx1"/>
                </a:solidFill>
                <a:latin typeface="Arial" panose="020B0604020202020204" pitchFamily="34" charset="0"/>
              </a:defRPr>
            </a:lvl3pPr>
            <a:lvl4pPr marL="1771650" indent="-400050">
              <a:lnSpc>
                <a:spcPts val="2600"/>
              </a:lnSpc>
              <a:spcBef>
                <a:spcPct val="30000"/>
              </a:spcBef>
              <a:buClr>
                <a:srgbClr val="B2B2B2"/>
              </a:buClr>
              <a:buChar char="•"/>
              <a:defRPr sz="2100">
                <a:solidFill>
                  <a:schemeClr val="tx1"/>
                </a:solidFill>
                <a:latin typeface="Arial" panose="020B0604020202020204" pitchFamily="34" charset="0"/>
              </a:defRPr>
            </a:lvl4pPr>
            <a:lvl5pPr marL="2228850" indent="-400050">
              <a:lnSpc>
                <a:spcPts val="2600"/>
              </a:lnSpc>
              <a:spcBef>
                <a:spcPct val="30000"/>
              </a:spcBef>
              <a:buClr>
                <a:srgbClr val="C0C0C0"/>
              </a:buClr>
              <a:buChar char="•"/>
              <a:defRPr sz="2100">
                <a:solidFill>
                  <a:schemeClr val="tx1"/>
                </a:solidFill>
                <a:latin typeface="Arial" panose="020B0604020202020204" pitchFamily="34" charset="0"/>
              </a:defRPr>
            </a:lvl5pPr>
            <a:lvl6pPr marL="26860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6pPr>
            <a:lvl7pPr marL="31432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7pPr>
            <a:lvl8pPr marL="36004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8pPr>
            <a:lvl9pPr marL="4057650" indent="-400050" eaLnBrk="0" fontAlgn="base" hangingPunct="0">
              <a:lnSpc>
                <a:spcPts val="2600"/>
              </a:lnSpc>
              <a:spcBef>
                <a:spcPct val="30000"/>
              </a:spcBef>
              <a:spcAft>
                <a:spcPct val="0"/>
              </a:spcAft>
              <a:buClr>
                <a:srgbClr val="C0C0C0"/>
              </a:buClr>
              <a:buChar char="•"/>
              <a:defRPr sz="2100">
                <a:solidFill>
                  <a:schemeClr val="tx1"/>
                </a:solidFill>
                <a:latin typeface="Arial" panose="020B0604020202020204" pitchFamily="34" charset="0"/>
              </a:defRPr>
            </a:lvl9pPr>
          </a:lstStyle>
          <a:p>
            <a:pPr lvl="1" eaLnBrk="1" hangingPunct="1">
              <a:buFontTx/>
              <a:buNone/>
            </a:pPr>
            <a:r>
              <a:rPr lang="en-US" altLang="en-US" b="1" u="sng"/>
              <a:t>Using scanner data for analyses, controls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 Bund DE">
  <a:themeElements>
    <a:clrScheme name="CD Bund 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 Bund 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 Bund 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 Bund 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 Bund 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 Bund 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 Bund 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 Bund 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 Bund 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 Bund 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 Bund 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 Bund 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 Bund 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 Bund 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CDBund_EN</Template>
  <TotalTime>0</TotalTime>
  <Words>1660</Words>
  <Application>Microsoft Office PowerPoint</Application>
  <PresentationFormat>Affichage à l'écran (4:3)</PresentationFormat>
  <Paragraphs>209</Paragraphs>
  <Slides>30</Slides>
  <Notes>30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Arial</vt:lpstr>
      <vt:lpstr>Times</vt:lpstr>
      <vt:lpstr>Wingdings</vt:lpstr>
      <vt:lpstr>CD Bund DE</vt:lpstr>
      <vt:lpstr>Scanner data as data source How to start, recommendations</vt:lpstr>
      <vt:lpstr>Objectives </vt:lpstr>
      <vt:lpstr> Definition of scanner data</vt:lpstr>
      <vt:lpstr>Advantages of scanner data (1)  </vt:lpstr>
      <vt:lpstr>Advantages of scanner data (2)  </vt:lpstr>
      <vt:lpstr>«Disadvantages»</vt:lpstr>
      <vt:lpstr>Ways of using scanner data for the CPI (1)</vt:lpstr>
      <vt:lpstr>Ways of using scanner data for the CPI (2)</vt:lpstr>
      <vt:lpstr>Ways of using scanner data for the CPI (3) </vt:lpstr>
      <vt:lpstr>Challenges to be faced with the use of scanner data</vt:lpstr>
      <vt:lpstr>A. Collaboration with retail chains (1)</vt:lpstr>
      <vt:lpstr>A. Collaboration with retail chains (2)</vt:lpstr>
      <vt:lpstr>B. Scanner data supply (1)</vt:lpstr>
      <vt:lpstr>B. Scanner data supply (2)</vt:lpstr>
      <vt:lpstr>C. Quality and risk management (1)</vt:lpstr>
      <vt:lpstr>C. Checks on the received data (2)</vt:lpstr>
      <vt:lpstr>C. Checks on the outcomes (3)</vt:lpstr>
      <vt:lpstr>Swiss example of an emergency plan</vt:lpstr>
      <vt:lpstr>D. Mapping : allocation of items to the COICOP (1)</vt:lpstr>
      <vt:lpstr>D. Mapping (2)</vt:lpstr>
      <vt:lpstr>E. Sampling and computation (1)</vt:lpstr>
      <vt:lpstr>E. Sampling and computation (2)</vt:lpstr>
      <vt:lpstr>E. Sampling and computation (3)</vt:lpstr>
      <vt:lpstr>F. IT</vt:lpstr>
      <vt:lpstr>Présentation PowerPoint</vt:lpstr>
      <vt:lpstr>Treatment of seasonal products with care</vt:lpstr>
      <vt:lpstr>General recommendations (1)</vt:lpstr>
      <vt:lpstr>General recommendations (2)</vt:lpstr>
      <vt:lpstr>Conclusions</vt:lpstr>
      <vt:lpstr>Questions</vt:lpstr>
    </vt:vector>
  </TitlesOfParts>
  <Company>IDZ-EDI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 collection with scanner data for the Swiss (H)CPI</dc:title>
  <dc:creator>Reto Müller</dc:creator>
  <cp:lastModifiedBy>Becker Vermeulen Corinne BFS</cp:lastModifiedBy>
  <cp:revision>486</cp:revision>
  <cp:lastPrinted>2017-04-13T10:14:46Z</cp:lastPrinted>
  <dcterms:created xsi:type="dcterms:W3CDTF">2009-05-25T13:05:52Z</dcterms:created>
  <dcterms:modified xsi:type="dcterms:W3CDTF">2019-07-03T06:25:56Z</dcterms:modified>
</cp:coreProperties>
</file>