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9"/>
  </p:notesMasterIdLst>
  <p:handoutMasterIdLst>
    <p:handoutMasterId r:id="rId10"/>
  </p:handoutMasterIdLst>
  <p:sldIdLst>
    <p:sldId id="347" r:id="rId2"/>
    <p:sldId id="338" r:id="rId3"/>
    <p:sldId id="341" r:id="rId4"/>
    <p:sldId id="342" r:id="rId5"/>
    <p:sldId id="343" r:id="rId6"/>
    <p:sldId id="320" r:id="rId7"/>
    <p:sldId id="322" r:id="rId8"/>
  </p:sldIdLst>
  <p:sldSz cx="9144000" cy="6858000" type="screen4x3"/>
  <p:notesSz cx="7010400" cy="9296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66"/>
    <a:srgbClr val="80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34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3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FF261EE-A154-4998-8FCA-A32FD1A9AE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621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6214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21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621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621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75F233-BC10-4F4A-96C8-ABBD0A9971C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CE510F5-DDF1-4AE3-8270-93F754E7E51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11981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A997B-F0DA-4F61-AFC4-87B6A005203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A3A4E-BD2E-4791-82AC-2B48A0A7BC0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B0DF214-E41F-4498-B9A9-3673766C89A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3FE09BE5-2345-4A1B-9DFF-2C7DDC3591B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893EF-70A9-4957-8EF2-A9A69A873FC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DFEE5-4869-4237-8014-C11E7F9373E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75F98-6E44-40AF-9DEE-DA48178F992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77931-FA91-4CCD-9D68-7E30DA3B276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DFB9-8CB2-4AAE-A099-05BD4408775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3BFFF-646A-4845-A935-4ED0C8F8886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C1EBB-4A0B-4C16-8DB5-3342C3B0F45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1D6FB-0D1B-4B0B-BAF4-5152B4493C5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18788" name="AutoShape 4"/>
          <p:cNvSpPr>
            <a:spLocks noChangeArrowheads="1"/>
          </p:cNvSpPr>
          <p:nvPr/>
        </p:nvSpPr>
        <p:spPr bwMode="auto">
          <a:xfrm>
            <a:off x="609600" y="1374775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18789" name="Line 5"/>
          <p:cNvSpPr>
            <a:spLocks noChangeShapeType="1"/>
          </p:cNvSpPr>
          <p:nvPr/>
        </p:nvSpPr>
        <p:spPr bwMode="auto">
          <a:xfrm flipV="1">
            <a:off x="609600" y="65976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tr-TR"/>
          </a:p>
        </p:txBody>
      </p:sp>
      <p:sp>
        <p:nvSpPr>
          <p:cNvPr id="1187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9F5027-92FD-49CF-895E-CD34DCB29F72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30250" y="1668463"/>
            <a:ext cx="7297738" cy="426086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UNECE Workshop on </a:t>
            </a:r>
            <a:r>
              <a:rPr lang="tr-TR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Consumer Price Indices</a:t>
            </a:r>
            <a:endParaRPr lang="tr-TR" sz="24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endParaRPr lang="tr-TR" sz="1800" b="1" dirty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endParaRPr lang="tr-TR" sz="1800" b="1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tr-TR" sz="2000" b="1" dirty="0" smtClean="0">
                <a:latin typeface="Tahoma" pitchFamily="34" charset="0"/>
              </a:rPr>
              <a:t>Session 9: Quality Control</a:t>
            </a:r>
          </a:p>
          <a:p>
            <a:pPr>
              <a:lnSpc>
                <a:spcPct val="80000"/>
              </a:lnSpc>
            </a:pPr>
            <a:endParaRPr lang="tr-TR" sz="1800" b="1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endParaRPr lang="tr-TR" sz="1800" b="1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endParaRPr lang="tr-TR" sz="1800" b="1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endParaRPr lang="tr-TR" sz="1800" b="1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endParaRPr lang="tr-TR" sz="1800" b="1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tr-TR" sz="1800" dirty="0" smtClean="0">
                <a:latin typeface="Tahoma" pitchFamily="34" charset="0"/>
              </a:rPr>
              <a:t>Presentation by Cengiz Erdoğan, TurkStat</a:t>
            </a:r>
          </a:p>
          <a:p>
            <a:pPr>
              <a:lnSpc>
                <a:spcPct val="80000"/>
              </a:lnSpc>
            </a:pPr>
            <a:endParaRPr lang="tr-TR" sz="1800" b="1" dirty="0">
              <a:latin typeface="Tahoma" pitchFamily="34" charset="0"/>
            </a:endParaRPr>
          </a:p>
          <a:p>
            <a:pPr algn="ctr">
              <a:lnSpc>
                <a:spcPct val="80000"/>
              </a:lnSpc>
            </a:pPr>
            <a:endParaRPr lang="tr-TR" sz="1800" b="1" dirty="0">
              <a:latin typeface="Tahoma" pitchFamily="34" charset="0"/>
            </a:endParaRPr>
          </a:p>
          <a:p>
            <a:pPr algn="ctr">
              <a:lnSpc>
                <a:spcPct val="80000"/>
              </a:lnSpc>
            </a:pPr>
            <a:endParaRPr lang="tr-TR" sz="1800" b="1" dirty="0">
              <a:latin typeface="Tahom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tr-TR" sz="1600" b="1" dirty="0" smtClean="0">
                <a:latin typeface="Tahoma" pitchFamily="34" charset="0"/>
              </a:rPr>
              <a:t>October 10-13 </a:t>
            </a:r>
            <a:endParaRPr lang="tr-TR" sz="1600" b="1" dirty="0">
              <a:latin typeface="Tahom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tr-TR" sz="1600" b="1" dirty="0" smtClean="0">
                <a:latin typeface="Tahoma" pitchFamily="34" charset="0"/>
              </a:rPr>
              <a:t>Istanbul, Turkey</a:t>
            </a:r>
            <a:endParaRPr lang="tr-TR" sz="1600" b="1" dirty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endParaRPr lang="tr-TR" sz="1600" b="1" dirty="0"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400" b="1" dirty="0">
                <a:latin typeface="Tahoma" pitchFamily="34" charset="0"/>
                <a:cs typeface="Tahoma" pitchFamily="34" charset="0"/>
              </a:rPr>
              <a:t>Quality </a:t>
            </a:r>
            <a:r>
              <a:rPr lang="tr-TR" sz="2400" b="1" dirty="0" smtClean="0">
                <a:latin typeface="Tahoma" pitchFamily="34" charset="0"/>
                <a:cs typeface="Tahoma" pitchFamily="34" charset="0"/>
              </a:rPr>
              <a:t>Controls</a:t>
            </a:r>
            <a:endParaRPr lang="tr-TR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100" y="3429000"/>
            <a:ext cx="7458100" cy="2214578"/>
          </a:xfrm>
        </p:spPr>
        <p:txBody>
          <a:bodyPr/>
          <a:lstStyle/>
          <a:p>
            <a:pPr algn="l"/>
            <a:r>
              <a:rPr lang="tr-TR" sz="2400" dirty="0" smtClean="0">
                <a:latin typeface="Tahoma" pitchFamily="34" charset="0"/>
                <a:cs typeface="Tahoma" pitchFamily="34" charset="0"/>
              </a:rPr>
              <a:t>Quality controls are carried out with two steps in Turkish CPI. </a:t>
            </a:r>
          </a:p>
          <a:p>
            <a:pPr algn="l"/>
            <a:endParaRPr lang="tr-TR" sz="2400" dirty="0">
              <a:latin typeface="Tahoma" pitchFamily="34" charset="0"/>
              <a:cs typeface="Tahoma" pitchFamily="34" charset="0"/>
            </a:endParaRPr>
          </a:p>
          <a:p>
            <a:pPr algn="l">
              <a:buClr>
                <a:srgbClr val="0000FF"/>
              </a:buClr>
              <a:buSzPct val="150000"/>
              <a:buFont typeface="Arial" pitchFamily="34" charset="0"/>
              <a:buChar char="•"/>
            </a:pPr>
            <a:r>
              <a:rPr lang="tr-TR" sz="2400" dirty="0" smtClean="0">
                <a:latin typeface="Tahoma" pitchFamily="34" charset="0"/>
                <a:cs typeface="Tahoma" pitchFamily="34" charset="0"/>
              </a:rPr>
              <a:t> Before the dissemination of CPI data</a:t>
            </a:r>
          </a:p>
          <a:p>
            <a:pPr algn="l">
              <a:buClr>
                <a:srgbClr val="0000FF"/>
              </a:buClr>
              <a:buSzPct val="150000"/>
              <a:buFont typeface="Arial" pitchFamily="34" charset="0"/>
              <a:buChar char="•"/>
            </a:pPr>
            <a:r>
              <a:rPr lang="tr-TR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r-TR" sz="2400" dirty="0" smtClean="0">
                <a:latin typeface="Tahoma" pitchFamily="34" charset="0"/>
                <a:cs typeface="Tahoma" pitchFamily="34" charset="0"/>
              </a:rPr>
              <a:t>After the dissemination of CPI data  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574675" y="1"/>
            <a:ext cx="8001000" cy="1214422"/>
          </a:xfrm>
        </p:spPr>
        <p:txBody>
          <a:bodyPr/>
          <a:lstStyle/>
          <a:p>
            <a:r>
              <a:rPr lang="tr-TR" sz="2400" b="1" dirty="0" smtClean="0">
                <a:latin typeface="Tahoma" pitchFamily="34" charset="0"/>
                <a:cs typeface="Tahoma" pitchFamily="34" charset="0"/>
              </a:rPr>
              <a:t>Quality Control Before the Dissemination</a:t>
            </a:r>
            <a:endParaRPr lang="tr-TR" sz="2400" b="1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600200"/>
            <a:ext cx="8207375" cy="4525963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1"/>
            <a:ext cx="8001000" cy="838184"/>
          </a:xfrm>
        </p:spPr>
        <p:txBody>
          <a:bodyPr/>
          <a:lstStyle/>
          <a:p>
            <a:r>
              <a:rPr lang="tr-TR" sz="2400" b="1" dirty="0" smtClean="0">
                <a:latin typeface="Tahoma" pitchFamily="34" charset="0"/>
                <a:cs typeface="Tahoma" pitchFamily="34" charset="0"/>
              </a:rPr>
              <a:t>Quality Control Before the Dissemination</a:t>
            </a:r>
            <a:endParaRPr lang="tr-TR" sz="24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tr-TR" dirty="0"/>
              <a:t>   </a:t>
            </a:r>
            <a:r>
              <a:rPr lang="en-US" sz="2400" dirty="0">
                <a:latin typeface="Tahoma" pitchFamily="34" charset="0"/>
              </a:rPr>
              <a:t>Price is automatically calculated by considering quantity, </a:t>
            </a:r>
            <a:r>
              <a:rPr lang="tr-TR" sz="2400" dirty="0" smtClean="0">
                <a:latin typeface="Tahoma" pitchFamily="34" charset="0"/>
              </a:rPr>
              <a:t>discount as a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percentage and rayon </a:t>
            </a:r>
            <a:r>
              <a:rPr lang="en-US" sz="2400" dirty="0" smtClean="0">
                <a:latin typeface="Tahoma" pitchFamily="34" charset="0"/>
              </a:rPr>
              <a:t>price</a:t>
            </a:r>
            <a:r>
              <a:rPr lang="tr-TR" sz="2400" dirty="0" smtClean="0">
                <a:latin typeface="Tahoma" pitchFamily="34" charset="0"/>
              </a:rPr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tr-TR" sz="2400" dirty="0" smtClean="0">
              <a:latin typeface="Tahoma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tr-TR" sz="2400" dirty="0" smtClean="0">
                <a:latin typeface="Tahoma" pitchFamily="34" charset="0"/>
              </a:rPr>
              <a:t>	</a:t>
            </a:r>
            <a:r>
              <a:rPr lang="en-US" sz="2400" dirty="0" smtClean="0">
                <a:latin typeface="Tahoma" pitchFamily="34" charset="0"/>
              </a:rPr>
              <a:t>By </a:t>
            </a:r>
            <a:r>
              <a:rPr lang="en-US" sz="2400" dirty="0">
                <a:latin typeface="Tahoma" pitchFamily="34" charset="0"/>
              </a:rPr>
              <a:t>comparing the preceding price and current price, if change rate exceeds %20 limit, system gives warning.</a:t>
            </a:r>
            <a:r>
              <a:rPr lang="tr-TR" sz="2400" dirty="0">
                <a:latin typeface="Tahoma" pitchFamily="34" charset="0"/>
              </a:rPr>
              <a:t> This is the first alert for the </a:t>
            </a:r>
            <a:r>
              <a:rPr lang="tr-TR" sz="2400" dirty="0" smtClean="0">
                <a:latin typeface="Tahoma" pitchFamily="34" charset="0"/>
              </a:rPr>
              <a:t>price collector.</a:t>
            </a:r>
            <a:endParaRPr lang="tr-TR" sz="2400" dirty="0"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001000" cy="552432"/>
          </a:xfrm>
        </p:spPr>
        <p:txBody>
          <a:bodyPr/>
          <a:lstStyle/>
          <a:p>
            <a:r>
              <a:rPr lang="tr-TR" sz="2400" b="1" dirty="0" smtClean="0">
                <a:latin typeface="Tahoma" pitchFamily="34" charset="0"/>
                <a:cs typeface="Tahoma" pitchFamily="34" charset="0"/>
              </a:rPr>
              <a:t>Quality Control Before the Dissemination</a:t>
            </a:r>
            <a:endParaRPr lang="tr-TR" sz="2400" b="1" dirty="0"/>
          </a:p>
        </p:txBody>
      </p:sp>
      <p:pic>
        <p:nvPicPr>
          <p:cNvPr id="9221" name="Picture 1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1857364"/>
            <a:ext cx="8353425" cy="4470395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3250" y="584200"/>
            <a:ext cx="8001000" cy="684213"/>
          </a:xfrm>
        </p:spPr>
        <p:txBody>
          <a:bodyPr/>
          <a:lstStyle/>
          <a:p>
            <a:r>
              <a:rPr lang="tr-TR" sz="2400" b="1" dirty="0" smtClean="0">
                <a:latin typeface="Tahoma" pitchFamily="34" charset="0"/>
              </a:rPr>
              <a:t>Quality  Control After Dissemination</a:t>
            </a:r>
            <a:endParaRPr lang="tr-TR" sz="2400" b="1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557338"/>
            <a:ext cx="8288337" cy="4267200"/>
          </a:xfrm>
        </p:spPr>
        <p:txBody>
          <a:bodyPr/>
          <a:lstStyle/>
          <a:p>
            <a:pPr>
              <a:lnSpc>
                <a:spcPct val="120000"/>
              </a:lnSpc>
              <a:buClr>
                <a:srgbClr val="0000FF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CATI is an interactive front-end computer system that aids interviewers to ask questions over the telephone. The answers are then keyed into the c</a:t>
            </a:r>
            <a:r>
              <a:rPr lang="tr-TR" sz="24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mputer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system immediately by the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inteviewer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</a:t>
            </a:r>
            <a:endParaRPr lang="tr-TR" sz="24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SzPct val="125000"/>
              <a:buNone/>
            </a:pPr>
            <a:endParaRPr lang="tr-TR" sz="24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SzPct val="150000"/>
              <a:buFont typeface="Arial" pitchFamily="34" charset="0"/>
              <a:buChar char="•"/>
            </a:pPr>
            <a:r>
              <a:rPr lang="tr-TR" sz="2400" dirty="0" smtClean="0">
                <a:latin typeface="Tahoma" pitchFamily="34" charset="0"/>
                <a:cs typeface="Tahoma" pitchFamily="34" charset="0"/>
              </a:rPr>
              <a:t>The computer program controls branching to or skipping amoung questions and validates the data as it is entered. CATI application has been used in TURKSTAT since 2006.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3250" y="584200"/>
            <a:ext cx="8001000" cy="684213"/>
          </a:xfrm>
        </p:spPr>
        <p:txBody>
          <a:bodyPr/>
          <a:lstStyle/>
          <a:p>
            <a:r>
              <a:rPr lang="tr-TR" sz="2400" b="1" dirty="0" smtClean="0">
                <a:latin typeface="Tahoma" pitchFamily="34" charset="0"/>
              </a:rPr>
              <a:t>Quality Control After Dissemination</a:t>
            </a:r>
            <a:endParaRPr lang="tr-TR" sz="2400" b="1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557338"/>
            <a:ext cx="8288337" cy="4267200"/>
          </a:xfrm>
        </p:spPr>
        <p:txBody>
          <a:bodyPr/>
          <a:lstStyle/>
          <a:p>
            <a:pPr>
              <a:lnSpc>
                <a:spcPct val="120000"/>
              </a:lnSpc>
              <a:buClr>
                <a:srgbClr val="0000FF"/>
              </a:buClr>
              <a:buSzPct val="125000"/>
              <a:buFontTx/>
              <a:buNone/>
            </a:pPr>
            <a:endParaRPr lang="tr-TR" sz="2100" dirty="0"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SzPct val="150000"/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The smart electronic form also performed on-line checks on the responses keyed in and alerted the interviewer of inconsistent or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doub</a:t>
            </a:r>
            <a:r>
              <a:rPr lang="tr-TR" sz="2400" dirty="0" smtClean="0">
                <a:latin typeface="Tahoma" pitchFamily="34" charset="0"/>
                <a:cs typeface="Tahoma" pitchFamily="34" charset="0"/>
              </a:rPr>
              <a:t>t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ful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answers. </a:t>
            </a:r>
            <a:r>
              <a:rPr lang="tr-TR" sz="2400" dirty="0" smtClean="0">
                <a:latin typeface="Tahoma" pitchFamily="34" charset="0"/>
                <a:cs typeface="Tahoma" pitchFamily="34" charset="0"/>
              </a:rPr>
              <a:t>The outlet or renter is not called twice in a year. </a:t>
            </a:r>
            <a:endParaRPr lang="tr-TR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1982</TotalTime>
  <Words>189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Profil</vt:lpstr>
      <vt:lpstr>Slide 1</vt:lpstr>
      <vt:lpstr>Quality Controls</vt:lpstr>
      <vt:lpstr>Quality Control Before the Dissemination</vt:lpstr>
      <vt:lpstr>Quality Control Before the Dissemination</vt:lpstr>
      <vt:lpstr>Quality Control Before the Dissemination</vt:lpstr>
      <vt:lpstr>Quality  Control After Dissemination</vt:lpstr>
      <vt:lpstr>Quality Control After Dissemination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meraldaskiran</dc:creator>
  <cp:lastModifiedBy>Hansen</cp:lastModifiedBy>
  <cp:revision>170</cp:revision>
  <dcterms:created xsi:type="dcterms:W3CDTF">2005-10-04T14:03:15Z</dcterms:created>
  <dcterms:modified xsi:type="dcterms:W3CDTF">2011-09-19T12:54:18Z</dcterms:modified>
</cp:coreProperties>
</file>