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10"/>
  </p:notesMasterIdLst>
  <p:handoutMasterIdLst>
    <p:handoutMasterId r:id="rId11"/>
  </p:handoutMasterIdLst>
  <p:sldIdLst>
    <p:sldId id="345" r:id="rId2"/>
    <p:sldId id="338" r:id="rId3"/>
    <p:sldId id="339" r:id="rId4"/>
    <p:sldId id="340" r:id="rId5"/>
    <p:sldId id="341" r:id="rId6"/>
    <p:sldId id="343" r:id="rId7"/>
    <p:sldId id="344" r:id="rId8"/>
    <p:sldId id="346" r:id="rId9"/>
  </p:sldIdLst>
  <p:sldSz cx="9144000" cy="6858000" type="screen4x3"/>
  <p:notesSz cx="7010400" cy="9296400"/>
  <p:defaultTextStyle>
    <a:defPPr>
      <a:defRPr lang="tr-TR"/>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366"/>
    <a:srgbClr val="8000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534"/>
    </p:cViewPr>
  </p:sorterViewPr>
  <p:notesViewPr>
    <p:cSldViewPr>
      <p:cViewPr varScale="1">
        <p:scale>
          <a:sx n="40" d="100"/>
          <a:sy n="40" d="100"/>
        </p:scale>
        <p:origin x="-1488" y="-96"/>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395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endParaRPr lang="en-US"/>
          </a:p>
        </p:txBody>
      </p:sp>
      <p:sp>
        <p:nvSpPr>
          <p:cNvPr id="253955"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endParaRPr lang="en-US"/>
          </a:p>
        </p:txBody>
      </p:sp>
      <p:sp>
        <p:nvSpPr>
          <p:cNvPr id="253956"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endParaRPr lang="en-US"/>
          </a:p>
        </p:txBody>
      </p:sp>
      <p:sp>
        <p:nvSpPr>
          <p:cNvPr id="253957"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fld id="{1FF261EE-A154-4998-8FCA-A32FD1A9AEF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2146" name="Rectangle 1026"/>
          <p:cNvSpPr>
            <a:spLocks noGrp="1" noChangeArrowheads="1"/>
          </p:cNvSpPr>
          <p:nvPr>
            <p:ph type="hdr" sz="quarter"/>
          </p:nvPr>
        </p:nvSpPr>
        <p:spPr bwMode="auto">
          <a:xfrm>
            <a:off x="0" y="0"/>
            <a:ext cx="3037840" cy="464820"/>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a:defRPr sz="1200"/>
            </a:lvl1pPr>
          </a:lstStyle>
          <a:p>
            <a:endParaRPr lang="en-AU"/>
          </a:p>
        </p:txBody>
      </p:sp>
      <p:sp>
        <p:nvSpPr>
          <p:cNvPr id="262147" name="Rectangle 1027"/>
          <p:cNvSpPr>
            <a:spLocks noGrp="1" noChangeArrowheads="1"/>
          </p:cNvSpPr>
          <p:nvPr>
            <p:ph type="dt" idx="1"/>
          </p:nvPr>
        </p:nvSpPr>
        <p:spPr bwMode="auto">
          <a:xfrm>
            <a:off x="3972560" y="0"/>
            <a:ext cx="3037840" cy="464820"/>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algn="r">
              <a:defRPr sz="1200"/>
            </a:lvl1pPr>
          </a:lstStyle>
          <a:p>
            <a:endParaRPr lang="en-AU"/>
          </a:p>
        </p:txBody>
      </p:sp>
      <p:sp>
        <p:nvSpPr>
          <p:cNvPr id="262148" name="Rectangle 1028"/>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262149" name="Rectangle 1029"/>
          <p:cNvSpPr>
            <a:spLocks noGrp="1" noChangeArrowheads="1"/>
          </p:cNvSpPr>
          <p:nvPr>
            <p:ph type="body" sz="quarter" idx="3"/>
          </p:nvPr>
        </p:nvSpPr>
        <p:spPr bwMode="auto">
          <a:xfrm>
            <a:off x="934720" y="4415790"/>
            <a:ext cx="5140960" cy="4183380"/>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262150" name="Rectangle 1030"/>
          <p:cNvSpPr>
            <a:spLocks noGrp="1" noChangeArrowheads="1"/>
          </p:cNvSpPr>
          <p:nvPr>
            <p:ph type="ftr" sz="quarter" idx="4"/>
          </p:nvPr>
        </p:nvSpPr>
        <p:spPr bwMode="auto">
          <a:xfrm>
            <a:off x="0" y="8831580"/>
            <a:ext cx="3037840" cy="464820"/>
          </a:xfrm>
          <a:prstGeom prst="rect">
            <a:avLst/>
          </a:prstGeom>
          <a:noFill/>
          <a:ln w="12700" cap="sq">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a:defRPr sz="1200"/>
            </a:lvl1pPr>
          </a:lstStyle>
          <a:p>
            <a:endParaRPr lang="en-AU"/>
          </a:p>
        </p:txBody>
      </p:sp>
      <p:sp>
        <p:nvSpPr>
          <p:cNvPr id="262151" name="Rectangle 1031"/>
          <p:cNvSpPr>
            <a:spLocks noGrp="1" noChangeArrowheads="1"/>
          </p:cNvSpPr>
          <p:nvPr>
            <p:ph type="sldNum" sz="quarter" idx="5"/>
          </p:nvPr>
        </p:nvSpPr>
        <p:spPr bwMode="auto">
          <a:xfrm>
            <a:off x="3972560" y="8831580"/>
            <a:ext cx="3037840" cy="464820"/>
          </a:xfrm>
          <a:prstGeom prst="rect">
            <a:avLst/>
          </a:prstGeom>
          <a:noFill/>
          <a:ln w="12700" cap="sq">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algn="r">
              <a:defRPr sz="1200"/>
            </a:lvl1pPr>
          </a:lstStyle>
          <a:p>
            <a:fld id="{5F75F233-BC10-4F4A-96C8-ABBD0A9971CB}" type="slidenum">
              <a:rPr lang="en-AU"/>
              <a:pPr/>
              <a:t>‹#›</a:t>
            </a:fld>
            <a:endParaRPr lang="en-A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9810" name="Rectangle 2"/>
          <p:cNvSpPr>
            <a:spLocks noGrp="1" noChangeArrowheads="1"/>
          </p:cNvSpPr>
          <p:nvPr>
            <p:ph type="ctrTitle"/>
          </p:nvPr>
        </p:nvSpPr>
        <p:spPr>
          <a:xfrm>
            <a:off x="685800" y="990600"/>
            <a:ext cx="7772400" cy="1371600"/>
          </a:xfrm>
        </p:spPr>
        <p:txBody>
          <a:bodyPr/>
          <a:lstStyle>
            <a:lvl1pPr>
              <a:defRPr sz="4000"/>
            </a:lvl1pPr>
          </a:lstStyle>
          <a:p>
            <a:r>
              <a:rPr lang="tr-TR"/>
              <a:t>Asıl başlık stili için tıklatın</a:t>
            </a:r>
          </a:p>
        </p:txBody>
      </p:sp>
      <p:sp>
        <p:nvSpPr>
          <p:cNvPr id="11981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tr-TR"/>
              <a:t>Asıl alt başlık stilini düzenlemek için tıklatın</a:t>
            </a:r>
          </a:p>
        </p:txBody>
      </p:sp>
      <p:sp>
        <p:nvSpPr>
          <p:cNvPr id="119812" name="Rectangle 4"/>
          <p:cNvSpPr>
            <a:spLocks noGrp="1" noChangeArrowheads="1"/>
          </p:cNvSpPr>
          <p:nvPr>
            <p:ph type="dt" sz="half" idx="2"/>
          </p:nvPr>
        </p:nvSpPr>
        <p:spPr>
          <a:xfrm>
            <a:off x="685800" y="6248400"/>
            <a:ext cx="1905000" cy="457200"/>
          </a:xfrm>
        </p:spPr>
        <p:txBody>
          <a:bodyPr/>
          <a:lstStyle>
            <a:lvl1pPr>
              <a:defRPr/>
            </a:lvl1pPr>
          </a:lstStyle>
          <a:p>
            <a:endParaRPr lang="tr-TR"/>
          </a:p>
        </p:txBody>
      </p:sp>
      <p:sp>
        <p:nvSpPr>
          <p:cNvPr id="119813" name="Rectangle 5"/>
          <p:cNvSpPr>
            <a:spLocks noGrp="1" noChangeArrowheads="1"/>
          </p:cNvSpPr>
          <p:nvPr>
            <p:ph type="ftr" sz="quarter" idx="3"/>
          </p:nvPr>
        </p:nvSpPr>
        <p:spPr>
          <a:xfrm>
            <a:off x="3124200" y="6248400"/>
            <a:ext cx="2895600" cy="457200"/>
          </a:xfrm>
        </p:spPr>
        <p:txBody>
          <a:bodyPr/>
          <a:lstStyle>
            <a:lvl1pPr>
              <a:defRPr/>
            </a:lvl1pPr>
          </a:lstStyle>
          <a:p>
            <a:endParaRPr lang="tr-TR"/>
          </a:p>
        </p:txBody>
      </p:sp>
      <p:sp>
        <p:nvSpPr>
          <p:cNvPr id="119814" name="Rectangle 6"/>
          <p:cNvSpPr>
            <a:spLocks noGrp="1" noChangeArrowheads="1"/>
          </p:cNvSpPr>
          <p:nvPr>
            <p:ph type="sldNum" sz="quarter" idx="4"/>
          </p:nvPr>
        </p:nvSpPr>
        <p:spPr>
          <a:xfrm>
            <a:off x="6553200" y="6248400"/>
            <a:ext cx="1905000" cy="457200"/>
          </a:xfrm>
        </p:spPr>
        <p:txBody>
          <a:bodyPr/>
          <a:lstStyle>
            <a:lvl1pPr>
              <a:defRPr/>
            </a:lvl1pPr>
          </a:lstStyle>
          <a:p>
            <a:fld id="{ECE510F5-DDF1-4AE3-8270-93F754E7E51D}" type="slidenum">
              <a:rPr lang="tr-TR"/>
              <a:pPr/>
              <a:t>‹#›</a:t>
            </a:fld>
            <a:endParaRPr lang="tr-TR"/>
          </a:p>
        </p:txBody>
      </p:sp>
      <p:sp>
        <p:nvSpPr>
          <p:cNvPr id="119815"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sz="2400">
              <a:latin typeface="Times New Roman" pitchFamily="18" charset="0"/>
            </a:endParaRP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287A997B-F0DA-4F61-AFC4-87B6A0052039}" type="slidenum">
              <a:rPr lang="tr-TR"/>
              <a:pPr/>
              <a:t>‹#›</a:t>
            </a:fld>
            <a:endParaRPr lang="tr-T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8C8A3A4E-BD2E-4791-82AC-2B48A0A7BC03}" type="slidenum">
              <a:rPr lang="tr-TR"/>
              <a:pPr/>
              <a:t>‹#›</a:t>
            </a:fld>
            <a:endParaRPr lang="tr-T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1981200" cy="476250"/>
          </a:xfrm>
        </p:spPr>
        <p:txBody>
          <a:bodyPr/>
          <a:lstStyle>
            <a:lvl1pPr>
              <a:defRPr/>
            </a:lvl1pPr>
          </a:lstStyle>
          <a:p>
            <a:endParaRPr lang="tr-T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tr-TR"/>
          </a:p>
        </p:txBody>
      </p:sp>
      <p:sp>
        <p:nvSpPr>
          <p:cNvPr id="7" name="Slide Number Placeholder 6"/>
          <p:cNvSpPr>
            <a:spLocks noGrp="1"/>
          </p:cNvSpPr>
          <p:nvPr>
            <p:ph type="sldNum" sz="quarter" idx="12"/>
          </p:nvPr>
        </p:nvSpPr>
        <p:spPr>
          <a:xfrm>
            <a:off x="6553200" y="6245225"/>
            <a:ext cx="1981200" cy="476250"/>
          </a:xfrm>
        </p:spPr>
        <p:txBody>
          <a:bodyPr/>
          <a:lstStyle>
            <a:lvl1pPr>
              <a:defRPr/>
            </a:lvl1pPr>
          </a:lstStyle>
          <a:p>
            <a:fld id="{2B0DF214-E41F-4498-B9A9-3673766C89A1}" type="slidenum">
              <a:rPr lang="tr-TR"/>
              <a:pPr/>
              <a:t>‹#›</a:t>
            </a:fld>
            <a:endParaRPr lang="tr-T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66738" y="1752600"/>
            <a:ext cx="8001000" cy="4267200"/>
          </a:xfrm>
        </p:spPr>
        <p:txBody>
          <a:bodyPr/>
          <a:lstStyle/>
          <a:p>
            <a:endParaRPr lang="en-US"/>
          </a:p>
        </p:txBody>
      </p:sp>
      <p:sp>
        <p:nvSpPr>
          <p:cNvPr id="4" name="Date Placeholder 3"/>
          <p:cNvSpPr>
            <a:spLocks noGrp="1"/>
          </p:cNvSpPr>
          <p:nvPr>
            <p:ph type="dt" sz="half" idx="10"/>
          </p:nvPr>
        </p:nvSpPr>
        <p:spPr>
          <a:xfrm>
            <a:off x="609600" y="6245225"/>
            <a:ext cx="1981200" cy="476250"/>
          </a:xfrm>
        </p:spPr>
        <p:txBody>
          <a:bodyPr/>
          <a:lstStyle>
            <a:lvl1pPr>
              <a:defRPr/>
            </a:lvl1pPr>
          </a:lstStyle>
          <a:p>
            <a:endParaRPr lang="tr-T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tr-TR"/>
          </a:p>
        </p:txBody>
      </p:sp>
      <p:sp>
        <p:nvSpPr>
          <p:cNvPr id="6" name="Slide Number Placeholder 5"/>
          <p:cNvSpPr>
            <a:spLocks noGrp="1"/>
          </p:cNvSpPr>
          <p:nvPr>
            <p:ph type="sldNum" sz="quarter" idx="12"/>
          </p:nvPr>
        </p:nvSpPr>
        <p:spPr>
          <a:xfrm>
            <a:off x="6553200" y="6245225"/>
            <a:ext cx="1981200" cy="476250"/>
          </a:xfrm>
        </p:spPr>
        <p:txBody>
          <a:bodyPr/>
          <a:lstStyle>
            <a:lvl1pPr>
              <a:defRPr/>
            </a:lvl1pPr>
          </a:lstStyle>
          <a:p>
            <a:fld id="{3FE09BE5-2345-4A1B-9DFF-2C7DDC3591B9}" type="slidenum">
              <a:rPr lang="tr-TR"/>
              <a:pPr/>
              <a:t>‹#›</a:t>
            </a:fld>
            <a:endParaRPr lang="tr-T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B67893EF-70A9-4957-8EF2-A9A69A873FC5}" type="slidenum">
              <a:rPr lang="tr-TR"/>
              <a:pPr/>
              <a:t>‹#›</a:t>
            </a:fld>
            <a:endParaRPr lang="tr-T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FA2DFEE5-4869-4237-8014-C11E7F9373E6}" type="slidenum">
              <a:rPr lang="tr-TR"/>
              <a:pPr/>
              <a:t>‹#›</a:t>
            </a:fld>
            <a:endParaRPr lang="tr-T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B6075F98-6E44-40AF-9DEE-DA48178F9921}" type="slidenum">
              <a:rPr lang="tr-TR"/>
              <a:pPr/>
              <a:t>‹#›</a:t>
            </a:fld>
            <a:endParaRPr lang="tr-T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tr-TR"/>
          </a:p>
        </p:txBody>
      </p:sp>
      <p:sp>
        <p:nvSpPr>
          <p:cNvPr id="8" name="Footer Placeholder 7"/>
          <p:cNvSpPr>
            <a:spLocks noGrp="1"/>
          </p:cNvSpPr>
          <p:nvPr>
            <p:ph type="ftr" sz="quarter" idx="11"/>
          </p:nvPr>
        </p:nvSpPr>
        <p:spPr/>
        <p:txBody>
          <a:bodyPr/>
          <a:lstStyle>
            <a:lvl1pPr>
              <a:defRPr/>
            </a:lvl1pPr>
          </a:lstStyle>
          <a:p>
            <a:endParaRPr lang="tr-TR"/>
          </a:p>
        </p:txBody>
      </p:sp>
      <p:sp>
        <p:nvSpPr>
          <p:cNvPr id="9" name="Slide Number Placeholder 8"/>
          <p:cNvSpPr>
            <a:spLocks noGrp="1"/>
          </p:cNvSpPr>
          <p:nvPr>
            <p:ph type="sldNum" sz="quarter" idx="12"/>
          </p:nvPr>
        </p:nvSpPr>
        <p:spPr/>
        <p:txBody>
          <a:bodyPr/>
          <a:lstStyle>
            <a:lvl1pPr>
              <a:defRPr/>
            </a:lvl1pPr>
          </a:lstStyle>
          <a:p>
            <a:fld id="{22A77931-FA91-4CCD-9D68-7E30DA3B2763}" type="slidenum">
              <a:rPr lang="tr-TR"/>
              <a:pPr/>
              <a:t>‹#›</a:t>
            </a:fld>
            <a:endParaRPr lang="tr-T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tr-TR"/>
          </a:p>
        </p:txBody>
      </p:sp>
      <p:sp>
        <p:nvSpPr>
          <p:cNvPr id="4" name="Footer Placeholder 3"/>
          <p:cNvSpPr>
            <a:spLocks noGrp="1"/>
          </p:cNvSpPr>
          <p:nvPr>
            <p:ph type="ftr" sz="quarter" idx="11"/>
          </p:nvPr>
        </p:nvSpPr>
        <p:spPr/>
        <p:txBody>
          <a:bodyPr/>
          <a:lstStyle>
            <a:lvl1pPr>
              <a:defRPr/>
            </a:lvl1pPr>
          </a:lstStyle>
          <a:p>
            <a:endParaRPr lang="tr-TR"/>
          </a:p>
        </p:txBody>
      </p:sp>
      <p:sp>
        <p:nvSpPr>
          <p:cNvPr id="5" name="Slide Number Placeholder 4"/>
          <p:cNvSpPr>
            <a:spLocks noGrp="1"/>
          </p:cNvSpPr>
          <p:nvPr>
            <p:ph type="sldNum" sz="quarter" idx="12"/>
          </p:nvPr>
        </p:nvSpPr>
        <p:spPr/>
        <p:txBody>
          <a:bodyPr/>
          <a:lstStyle>
            <a:lvl1pPr>
              <a:defRPr/>
            </a:lvl1pPr>
          </a:lstStyle>
          <a:p>
            <a:fld id="{8645DFB9-8CB2-4AAE-A099-05BD44087753}" type="slidenum">
              <a:rPr lang="tr-TR"/>
              <a:pPr/>
              <a:t>‹#›</a:t>
            </a:fld>
            <a:endParaRPr lang="tr-T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p>
        </p:txBody>
      </p:sp>
      <p:sp>
        <p:nvSpPr>
          <p:cNvPr id="3" name="Footer Placeholder 2"/>
          <p:cNvSpPr>
            <a:spLocks noGrp="1"/>
          </p:cNvSpPr>
          <p:nvPr>
            <p:ph type="ftr" sz="quarter" idx="11"/>
          </p:nvPr>
        </p:nvSpPr>
        <p:spPr/>
        <p:txBody>
          <a:bodyPr/>
          <a:lstStyle>
            <a:lvl1pPr>
              <a:defRPr/>
            </a:lvl1pPr>
          </a:lstStyle>
          <a:p>
            <a:endParaRPr lang="tr-TR"/>
          </a:p>
        </p:txBody>
      </p:sp>
      <p:sp>
        <p:nvSpPr>
          <p:cNvPr id="4" name="Slide Number Placeholder 3"/>
          <p:cNvSpPr>
            <a:spLocks noGrp="1"/>
          </p:cNvSpPr>
          <p:nvPr>
            <p:ph type="sldNum" sz="quarter" idx="12"/>
          </p:nvPr>
        </p:nvSpPr>
        <p:spPr/>
        <p:txBody>
          <a:bodyPr/>
          <a:lstStyle>
            <a:lvl1pPr>
              <a:defRPr/>
            </a:lvl1pPr>
          </a:lstStyle>
          <a:p>
            <a:fld id="{4313BFFF-646A-4845-A935-4ED0C8F88866}" type="slidenum">
              <a:rPr lang="tr-TR"/>
              <a:pPr/>
              <a:t>‹#›</a:t>
            </a:fld>
            <a:endParaRPr lang="tr-T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8EAC1EBB-4A0B-4C16-8DB5-3342C3B0F45C}" type="slidenum">
              <a:rPr lang="tr-TR"/>
              <a:pPr/>
              <a:t>‹#›</a:t>
            </a:fld>
            <a:endParaRPr lang="tr-T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D831D6FB-0D1B-4B0B-BAF4-5152B4493C54}" type="slidenum">
              <a:rPr lang="tr-TR"/>
              <a:pPr/>
              <a:t>‹#›</a:t>
            </a:fld>
            <a:endParaRPr lang="tr-T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11878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18788" name="AutoShape 4"/>
          <p:cNvSpPr>
            <a:spLocks noChangeArrowheads="1"/>
          </p:cNvSpPr>
          <p:nvPr/>
        </p:nvSpPr>
        <p:spPr bwMode="auto">
          <a:xfrm>
            <a:off x="609600" y="1374775"/>
            <a:ext cx="7958138" cy="109538"/>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sz="2400">
              <a:latin typeface="Times New Roman" pitchFamily="18" charset="0"/>
            </a:endParaRPr>
          </a:p>
        </p:txBody>
      </p:sp>
      <p:sp>
        <p:nvSpPr>
          <p:cNvPr id="118789" name="Line 5"/>
          <p:cNvSpPr>
            <a:spLocks noChangeShapeType="1"/>
          </p:cNvSpPr>
          <p:nvPr/>
        </p:nvSpPr>
        <p:spPr bwMode="auto">
          <a:xfrm flipV="1">
            <a:off x="609600" y="6597650"/>
            <a:ext cx="7924800" cy="0"/>
          </a:xfrm>
          <a:prstGeom prst="line">
            <a:avLst/>
          </a:prstGeom>
          <a:noFill/>
          <a:ln w="3175">
            <a:solidFill>
              <a:schemeClr val="accent2"/>
            </a:solidFill>
            <a:round/>
            <a:headEnd/>
            <a:tailEnd/>
          </a:ln>
          <a:effectLst/>
        </p:spPr>
        <p:txBody>
          <a:bodyPr/>
          <a:lstStyle/>
          <a:p>
            <a:endParaRPr lang="en-US"/>
          </a:p>
        </p:txBody>
      </p:sp>
      <p:sp>
        <p:nvSpPr>
          <p:cNvPr id="11879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tr-TR"/>
          </a:p>
        </p:txBody>
      </p:sp>
      <p:sp>
        <p:nvSpPr>
          <p:cNvPr id="11879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endParaRPr lang="tr-TR"/>
          </a:p>
        </p:txBody>
      </p:sp>
      <p:sp>
        <p:nvSpPr>
          <p:cNvPr id="11879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689F5027-92FD-49CF-895E-CD34DCB29F72}"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Lst>
  <p:transition>
    <p:fade/>
  </p:transition>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cs typeface="Arial" charset="0"/>
        </a:defRPr>
      </a:lvl2pPr>
      <a:lvl3pPr algn="l" rtl="0" fontAlgn="base">
        <a:spcBef>
          <a:spcPct val="0"/>
        </a:spcBef>
        <a:spcAft>
          <a:spcPct val="0"/>
        </a:spcAft>
        <a:defRPr sz="3800">
          <a:solidFill>
            <a:schemeClr val="tx2"/>
          </a:solidFill>
          <a:latin typeface="Verdana" pitchFamily="34" charset="0"/>
          <a:cs typeface="Arial" charset="0"/>
        </a:defRPr>
      </a:lvl3pPr>
      <a:lvl4pPr algn="l" rtl="0" fontAlgn="base">
        <a:spcBef>
          <a:spcPct val="0"/>
        </a:spcBef>
        <a:spcAft>
          <a:spcPct val="0"/>
        </a:spcAft>
        <a:defRPr sz="3800">
          <a:solidFill>
            <a:schemeClr val="tx2"/>
          </a:solidFill>
          <a:latin typeface="Verdana" pitchFamily="34" charset="0"/>
          <a:cs typeface="Arial" charset="0"/>
        </a:defRPr>
      </a:lvl4pPr>
      <a:lvl5pPr algn="l" rtl="0" fontAlgn="base">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Rectangle 5"/>
          <p:cNvSpPr>
            <a:spLocks noGrp="1" noChangeArrowheads="1"/>
          </p:cNvSpPr>
          <p:nvPr>
            <p:ph type="subTitle" idx="1"/>
          </p:nvPr>
        </p:nvSpPr>
        <p:spPr>
          <a:xfrm>
            <a:off x="730250" y="1668463"/>
            <a:ext cx="7297738" cy="4260867"/>
          </a:xfrm>
        </p:spPr>
        <p:txBody>
          <a:bodyPr/>
          <a:lstStyle/>
          <a:p>
            <a:pPr>
              <a:lnSpc>
                <a:spcPct val="80000"/>
              </a:lnSpc>
            </a:pPr>
            <a:r>
              <a:rPr lang="en-GB" sz="2400" b="1" dirty="0" smtClean="0">
                <a:solidFill>
                  <a:schemeClr val="tx2"/>
                </a:solidFill>
                <a:latin typeface="Tahoma" pitchFamily="34" charset="0"/>
                <a:cs typeface="Tahoma" pitchFamily="34" charset="0"/>
              </a:rPr>
              <a:t>UNECE Workshop on </a:t>
            </a:r>
            <a:r>
              <a:rPr lang="tr-TR" sz="2400" b="1" dirty="0" smtClean="0">
                <a:solidFill>
                  <a:schemeClr val="tx2"/>
                </a:solidFill>
                <a:latin typeface="Tahoma" pitchFamily="34" charset="0"/>
                <a:cs typeface="Tahoma" pitchFamily="34" charset="0"/>
              </a:rPr>
              <a:t>Consumer Price Indices</a:t>
            </a:r>
            <a:endParaRPr lang="tr-TR" sz="2400" b="1" dirty="0">
              <a:solidFill>
                <a:schemeClr val="tx2"/>
              </a:solidFill>
              <a:latin typeface="Tahoma" pitchFamily="34" charset="0"/>
              <a:cs typeface="Tahoma" pitchFamily="34" charset="0"/>
            </a:endParaRPr>
          </a:p>
          <a:p>
            <a:pPr>
              <a:lnSpc>
                <a:spcPct val="80000"/>
              </a:lnSpc>
            </a:pPr>
            <a:endParaRPr lang="tr-TR" sz="1800" b="1" dirty="0">
              <a:latin typeface="Tahoma" pitchFamily="34" charset="0"/>
            </a:endParaRPr>
          </a:p>
          <a:p>
            <a:pPr>
              <a:lnSpc>
                <a:spcPct val="80000"/>
              </a:lnSpc>
            </a:pPr>
            <a:endParaRPr lang="tr-TR" sz="1800" b="1" dirty="0" smtClean="0">
              <a:latin typeface="Tahoma" pitchFamily="34" charset="0"/>
            </a:endParaRPr>
          </a:p>
          <a:p>
            <a:pPr>
              <a:lnSpc>
                <a:spcPct val="80000"/>
              </a:lnSpc>
            </a:pPr>
            <a:r>
              <a:rPr lang="tr-TR" sz="2000" b="1" dirty="0" smtClean="0">
                <a:latin typeface="Tahoma" pitchFamily="34" charset="0"/>
              </a:rPr>
              <a:t>Session 8: OOH-Turkish Experiences</a:t>
            </a:r>
          </a:p>
          <a:p>
            <a:pPr>
              <a:lnSpc>
                <a:spcPct val="80000"/>
              </a:lnSpc>
            </a:pPr>
            <a:endParaRPr lang="tr-TR" sz="1800" b="1" dirty="0" smtClean="0">
              <a:latin typeface="Tahoma" pitchFamily="34" charset="0"/>
            </a:endParaRPr>
          </a:p>
          <a:p>
            <a:pPr>
              <a:lnSpc>
                <a:spcPct val="80000"/>
              </a:lnSpc>
            </a:pPr>
            <a:endParaRPr lang="tr-TR" sz="1800" b="1" dirty="0" smtClean="0">
              <a:latin typeface="Tahoma" pitchFamily="34" charset="0"/>
            </a:endParaRPr>
          </a:p>
          <a:p>
            <a:pPr>
              <a:lnSpc>
                <a:spcPct val="80000"/>
              </a:lnSpc>
            </a:pPr>
            <a:endParaRPr lang="tr-TR" sz="1800" b="1" dirty="0" smtClean="0">
              <a:latin typeface="Tahoma" pitchFamily="34" charset="0"/>
            </a:endParaRPr>
          </a:p>
          <a:p>
            <a:pPr>
              <a:lnSpc>
                <a:spcPct val="80000"/>
              </a:lnSpc>
            </a:pPr>
            <a:endParaRPr lang="tr-TR" sz="1800" b="1" dirty="0" smtClean="0">
              <a:latin typeface="Tahoma" pitchFamily="34" charset="0"/>
            </a:endParaRPr>
          </a:p>
          <a:p>
            <a:pPr>
              <a:lnSpc>
                <a:spcPct val="80000"/>
              </a:lnSpc>
            </a:pPr>
            <a:endParaRPr lang="tr-TR" sz="1800" b="1" dirty="0" smtClean="0">
              <a:latin typeface="Tahoma" pitchFamily="34" charset="0"/>
            </a:endParaRPr>
          </a:p>
          <a:p>
            <a:pPr>
              <a:lnSpc>
                <a:spcPct val="80000"/>
              </a:lnSpc>
            </a:pPr>
            <a:r>
              <a:rPr lang="tr-TR" sz="1800" dirty="0" smtClean="0">
                <a:latin typeface="Tahoma" pitchFamily="34" charset="0"/>
              </a:rPr>
              <a:t>Presentation by Cengiz Erdoğan, TurkStat</a:t>
            </a:r>
          </a:p>
          <a:p>
            <a:pPr>
              <a:lnSpc>
                <a:spcPct val="80000"/>
              </a:lnSpc>
            </a:pPr>
            <a:endParaRPr lang="tr-TR" sz="1800" b="1" dirty="0">
              <a:latin typeface="Tahoma" pitchFamily="34" charset="0"/>
            </a:endParaRPr>
          </a:p>
          <a:p>
            <a:pPr algn="ctr">
              <a:lnSpc>
                <a:spcPct val="80000"/>
              </a:lnSpc>
            </a:pPr>
            <a:endParaRPr lang="tr-TR" sz="1800" b="1" dirty="0">
              <a:latin typeface="Tahoma" pitchFamily="34" charset="0"/>
            </a:endParaRPr>
          </a:p>
          <a:p>
            <a:pPr algn="ctr">
              <a:lnSpc>
                <a:spcPct val="80000"/>
              </a:lnSpc>
            </a:pPr>
            <a:endParaRPr lang="tr-TR" sz="1800" b="1" dirty="0">
              <a:latin typeface="Tahoma" pitchFamily="34" charset="0"/>
            </a:endParaRPr>
          </a:p>
          <a:p>
            <a:pPr algn="ctr">
              <a:lnSpc>
                <a:spcPct val="80000"/>
              </a:lnSpc>
            </a:pPr>
            <a:r>
              <a:rPr lang="tr-TR" sz="1600" b="1" dirty="0" smtClean="0">
                <a:latin typeface="Tahoma" pitchFamily="34" charset="0"/>
              </a:rPr>
              <a:t>October 10-13 </a:t>
            </a:r>
            <a:endParaRPr lang="tr-TR" sz="1600" b="1" dirty="0">
              <a:latin typeface="Tahoma" pitchFamily="34" charset="0"/>
            </a:endParaRPr>
          </a:p>
          <a:p>
            <a:pPr algn="ctr">
              <a:lnSpc>
                <a:spcPct val="80000"/>
              </a:lnSpc>
            </a:pPr>
            <a:r>
              <a:rPr lang="tr-TR" sz="1600" b="1" dirty="0" smtClean="0">
                <a:latin typeface="Tahoma" pitchFamily="34" charset="0"/>
              </a:rPr>
              <a:t>Istanbul, Turkey</a:t>
            </a:r>
            <a:endParaRPr lang="tr-TR" sz="1600" b="1" dirty="0">
              <a:latin typeface="Tahoma" pitchFamily="34" charset="0"/>
            </a:endParaRPr>
          </a:p>
          <a:p>
            <a:pPr>
              <a:lnSpc>
                <a:spcPct val="80000"/>
              </a:lnSpc>
            </a:pPr>
            <a:endParaRPr lang="tr-TR" sz="1600" b="1" dirty="0">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603250" y="571480"/>
            <a:ext cx="8001000" cy="642941"/>
          </a:xfrm>
        </p:spPr>
        <p:txBody>
          <a:bodyPr/>
          <a:lstStyle/>
          <a:p>
            <a:r>
              <a:rPr lang="tr-TR" sz="2800" b="1" dirty="0" smtClean="0">
                <a:latin typeface="Tahoma" pitchFamily="34" charset="0"/>
              </a:rPr>
              <a:t/>
            </a:r>
            <a:br>
              <a:rPr lang="tr-TR" sz="2800" b="1" dirty="0" smtClean="0">
                <a:latin typeface="Tahoma" pitchFamily="34" charset="0"/>
              </a:rPr>
            </a:br>
            <a:r>
              <a:rPr lang="tr-TR" sz="2800" b="1" dirty="0" smtClean="0">
                <a:latin typeface="Tahoma" pitchFamily="34" charset="0"/>
              </a:rPr>
              <a:t/>
            </a:r>
            <a:br>
              <a:rPr lang="tr-TR" sz="2800" b="1" dirty="0" smtClean="0">
                <a:latin typeface="Tahoma" pitchFamily="34" charset="0"/>
              </a:rPr>
            </a:br>
            <a:r>
              <a:rPr lang="tr-TR" sz="2800" b="1" dirty="0" smtClean="0">
                <a:latin typeface="Tahoma" pitchFamily="34" charset="0"/>
              </a:rPr>
              <a:t/>
            </a:r>
            <a:br>
              <a:rPr lang="tr-TR" sz="2800" b="1" dirty="0" smtClean="0">
                <a:latin typeface="Tahoma" pitchFamily="34" charset="0"/>
              </a:rPr>
            </a:br>
            <a:r>
              <a:rPr lang="tr-TR" sz="2400" b="1" dirty="0" smtClean="0">
                <a:latin typeface="Tahoma" pitchFamily="34" charset="0"/>
              </a:rPr>
              <a:t>OOH-Turkish Experiences</a:t>
            </a:r>
            <a:endParaRPr lang="tr-TR" sz="2400" b="1" dirty="0">
              <a:solidFill>
                <a:schemeClr val="tx1"/>
              </a:solidFill>
              <a:latin typeface="Tahoma" pitchFamily="34" charset="0"/>
            </a:endParaRPr>
          </a:p>
        </p:txBody>
      </p:sp>
      <p:sp>
        <p:nvSpPr>
          <p:cNvPr id="215043" name="Rectangle 3"/>
          <p:cNvSpPr>
            <a:spLocks noGrp="1" noChangeArrowheads="1"/>
          </p:cNvSpPr>
          <p:nvPr>
            <p:ph type="body" idx="1"/>
          </p:nvPr>
        </p:nvSpPr>
        <p:spPr>
          <a:xfrm>
            <a:off x="531813" y="1557338"/>
            <a:ext cx="8288337" cy="4267200"/>
          </a:xfrm>
        </p:spPr>
        <p:txBody>
          <a:bodyPr/>
          <a:lstStyle/>
          <a:p>
            <a:pPr>
              <a:lnSpc>
                <a:spcPct val="120000"/>
              </a:lnSpc>
              <a:buClr>
                <a:srgbClr val="0000FF"/>
              </a:buClr>
              <a:buSzPct val="125000"/>
              <a:buNone/>
            </a:pPr>
            <a:endParaRPr lang="tr-TR" sz="2400" dirty="0" smtClean="0">
              <a:latin typeface="Tahoma" pitchFamily="34" charset="0"/>
              <a:cs typeface="Tahoma" pitchFamily="34" charset="0"/>
            </a:endParaRPr>
          </a:p>
          <a:p>
            <a:pPr>
              <a:lnSpc>
                <a:spcPct val="120000"/>
              </a:lnSpc>
              <a:buClr>
                <a:srgbClr val="0000FF"/>
              </a:buClr>
              <a:buSzPct val="125000"/>
              <a:buNone/>
            </a:pPr>
            <a:r>
              <a:rPr lang="tr-TR" sz="2400" dirty="0" smtClean="0">
                <a:latin typeface="Tahoma" pitchFamily="34" charset="0"/>
                <a:cs typeface="Tahoma" pitchFamily="34" charset="0"/>
              </a:rPr>
              <a:t>	</a:t>
            </a:r>
            <a:r>
              <a:rPr lang="en-GB" sz="2400" dirty="0" smtClean="0">
                <a:latin typeface="Tahoma" pitchFamily="34" charset="0"/>
                <a:cs typeface="Tahoma" pitchFamily="34" charset="0"/>
              </a:rPr>
              <a:t>A durable good is therefore defined as one which may be used repeatedly or continuously over a period of more than a year, assuming a normal or average rate of physical usage. A consumer durable is a good that may be used for purposes of consumption repeatedly or continuously over a period of a year or more.</a:t>
            </a:r>
            <a:r>
              <a:rPr lang="tr-TR" sz="2400" dirty="0" smtClean="0">
                <a:latin typeface="Tahoma" pitchFamily="34" charset="0"/>
                <a:cs typeface="Tahoma" pitchFamily="34" charset="0"/>
              </a:rPr>
              <a:t> </a:t>
            </a:r>
            <a:endParaRPr lang="tr-TR" sz="2400" dirty="0">
              <a:latin typeface="Tahoma" pitchFamily="34" charset="0"/>
              <a:cs typeface="Tahoma"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603250" y="571480"/>
            <a:ext cx="8001000" cy="642941"/>
          </a:xfrm>
        </p:spPr>
        <p:txBody>
          <a:bodyPr/>
          <a:lstStyle/>
          <a:p>
            <a:r>
              <a:rPr lang="tr-TR" sz="2800" b="1" dirty="0" smtClean="0">
                <a:latin typeface="Tahoma" pitchFamily="34" charset="0"/>
              </a:rPr>
              <a:t/>
            </a:r>
            <a:br>
              <a:rPr lang="tr-TR" sz="2800" b="1" dirty="0" smtClean="0">
                <a:latin typeface="Tahoma" pitchFamily="34" charset="0"/>
              </a:rPr>
            </a:br>
            <a:r>
              <a:rPr lang="tr-TR" sz="2800" b="1" dirty="0" smtClean="0">
                <a:latin typeface="Tahoma" pitchFamily="34" charset="0"/>
              </a:rPr>
              <a:t/>
            </a:r>
            <a:br>
              <a:rPr lang="tr-TR" sz="2800" b="1" dirty="0" smtClean="0">
                <a:latin typeface="Tahoma" pitchFamily="34" charset="0"/>
              </a:rPr>
            </a:br>
            <a:r>
              <a:rPr lang="tr-TR" sz="2800" b="1" dirty="0" smtClean="0">
                <a:latin typeface="Tahoma" pitchFamily="34" charset="0"/>
              </a:rPr>
              <a:t/>
            </a:r>
            <a:br>
              <a:rPr lang="tr-TR" sz="2800" b="1" dirty="0" smtClean="0">
                <a:latin typeface="Tahoma" pitchFamily="34" charset="0"/>
              </a:rPr>
            </a:br>
            <a:r>
              <a:rPr lang="tr-TR" sz="2400" b="1" dirty="0" smtClean="0">
                <a:latin typeface="Tahoma" pitchFamily="34" charset="0"/>
              </a:rPr>
              <a:t>OOH-Turkish Experiences</a:t>
            </a:r>
            <a:endParaRPr lang="tr-TR" sz="2400" b="1" dirty="0">
              <a:solidFill>
                <a:schemeClr val="tx1"/>
              </a:solidFill>
              <a:latin typeface="Tahoma" pitchFamily="34" charset="0"/>
            </a:endParaRPr>
          </a:p>
        </p:txBody>
      </p:sp>
      <p:sp>
        <p:nvSpPr>
          <p:cNvPr id="215043" name="Rectangle 3"/>
          <p:cNvSpPr>
            <a:spLocks noGrp="1" noChangeArrowheads="1"/>
          </p:cNvSpPr>
          <p:nvPr>
            <p:ph type="body" idx="1"/>
          </p:nvPr>
        </p:nvSpPr>
        <p:spPr>
          <a:xfrm>
            <a:off x="531813" y="1557338"/>
            <a:ext cx="8288337" cy="4267200"/>
          </a:xfrm>
        </p:spPr>
        <p:txBody>
          <a:bodyPr/>
          <a:lstStyle/>
          <a:p>
            <a:pPr algn="just">
              <a:buFontTx/>
              <a:buNone/>
            </a:pPr>
            <a:r>
              <a:rPr lang="en-GB" sz="2400" dirty="0" smtClean="0">
                <a:latin typeface="Tahoma" pitchFamily="34" charset="0"/>
                <a:cs typeface="Tahoma" pitchFamily="34" charset="0"/>
              </a:rPr>
              <a:t>There are 3 main methods for dealing with the durability problem:</a:t>
            </a:r>
            <a:endParaRPr lang="tr-TR" sz="2400" dirty="0" smtClean="0">
              <a:latin typeface="Tahoma" pitchFamily="34" charset="0"/>
              <a:cs typeface="Tahoma" pitchFamily="34" charset="0"/>
            </a:endParaRPr>
          </a:p>
          <a:p>
            <a:pPr algn="just">
              <a:buFontTx/>
              <a:buNone/>
            </a:pPr>
            <a:endParaRPr lang="en-GB" sz="2400" dirty="0" smtClean="0">
              <a:latin typeface="Tahoma" pitchFamily="34" charset="0"/>
              <a:cs typeface="Tahoma" pitchFamily="34" charset="0"/>
            </a:endParaRPr>
          </a:p>
          <a:p>
            <a:pPr algn="just">
              <a:buFont typeface="Wingdings" pitchFamily="2" charset="2"/>
              <a:buChar char="Ø"/>
            </a:pPr>
            <a:r>
              <a:rPr lang="en-GB" sz="2400" dirty="0" smtClean="0">
                <a:latin typeface="Tahoma" pitchFamily="34" charset="0"/>
                <a:cs typeface="Tahoma" pitchFamily="34" charset="0"/>
              </a:rPr>
              <a:t>Ignore the problem of distributing the initial cost of the durable over the useful life of the good and allocate the entire charge to the period of purchase.  This is known as the </a:t>
            </a:r>
            <a:r>
              <a:rPr lang="en-GB" sz="2400" i="1" dirty="0" smtClean="0">
                <a:latin typeface="Tahoma" pitchFamily="34" charset="0"/>
                <a:cs typeface="Tahoma" pitchFamily="34" charset="0"/>
              </a:rPr>
              <a:t>acquisitions approach</a:t>
            </a:r>
            <a:r>
              <a:rPr lang="en-GB" sz="2400" dirty="0" smtClean="0">
                <a:latin typeface="Tahoma" pitchFamily="34" charset="0"/>
                <a:cs typeface="Tahoma" pitchFamily="34" charset="0"/>
              </a:rPr>
              <a:t> and it is the present approach used by Consumer Price Index statisticians for all durables with the exception of housing.</a:t>
            </a:r>
            <a:endParaRPr lang="tr-TR" sz="2400" dirty="0" smtClean="0">
              <a:latin typeface="Tahoma" pitchFamily="34" charset="0"/>
              <a:cs typeface="Tahoma"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603250" y="571480"/>
            <a:ext cx="8001000" cy="642941"/>
          </a:xfrm>
        </p:spPr>
        <p:txBody>
          <a:bodyPr/>
          <a:lstStyle/>
          <a:p>
            <a:r>
              <a:rPr lang="tr-TR" sz="2800" b="1" dirty="0" smtClean="0">
                <a:latin typeface="Tahoma" pitchFamily="34" charset="0"/>
              </a:rPr>
              <a:t/>
            </a:r>
            <a:br>
              <a:rPr lang="tr-TR" sz="2800" b="1" dirty="0" smtClean="0">
                <a:latin typeface="Tahoma" pitchFamily="34" charset="0"/>
              </a:rPr>
            </a:br>
            <a:r>
              <a:rPr lang="tr-TR" sz="2800" b="1" dirty="0" smtClean="0">
                <a:latin typeface="Tahoma" pitchFamily="34" charset="0"/>
              </a:rPr>
              <a:t/>
            </a:r>
            <a:br>
              <a:rPr lang="tr-TR" sz="2800" b="1" dirty="0" smtClean="0">
                <a:latin typeface="Tahoma" pitchFamily="34" charset="0"/>
              </a:rPr>
            </a:br>
            <a:r>
              <a:rPr lang="tr-TR" sz="2800" b="1" dirty="0" smtClean="0">
                <a:latin typeface="Tahoma" pitchFamily="34" charset="0"/>
              </a:rPr>
              <a:t/>
            </a:r>
            <a:br>
              <a:rPr lang="tr-TR" sz="2800" b="1" dirty="0" smtClean="0">
                <a:latin typeface="Tahoma" pitchFamily="34" charset="0"/>
              </a:rPr>
            </a:br>
            <a:r>
              <a:rPr lang="tr-TR" sz="2400" b="1" dirty="0" smtClean="0">
                <a:latin typeface="Tahoma" pitchFamily="34" charset="0"/>
              </a:rPr>
              <a:t>OOH-Turkish Experiences</a:t>
            </a:r>
            <a:endParaRPr lang="tr-TR" sz="2400" b="1" dirty="0">
              <a:solidFill>
                <a:schemeClr val="tx1"/>
              </a:solidFill>
              <a:latin typeface="Tahoma" pitchFamily="34" charset="0"/>
            </a:endParaRPr>
          </a:p>
        </p:txBody>
      </p:sp>
      <p:sp>
        <p:nvSpPr>
          <p:cNvPr id="215043" name="Rectangle 3"/>
          <p:cNvSpPr>
            <a:spLocks noGrp="1" noChangeArrowheads="1"/>
          </p:cNvSpPr>
          <p:nvPr>
            <p:ph type="body" idx="1"/>
          </p:nvPr>
        </p:nvSpPr>
        <p:spPr>
          <a:xfrm>
            <a:off x="531813" y="1557338"/>
            <a:ext cx="8288337" cy="4267200"/>
          </a:xfrm>
        </p:spPr>
        <p:txBody>
          <a:bodyPr/>
          <a:lstStyle/>
          <a:p>
            <a:pPr algn="just">
              <a:lnSpc>
                <a:spcPct val="90000"/>
              </a:lnSpc>
              <a:buFont typeface="Wingdings" pitchFamily="2" charset="2"/>
              <a:buChar char="Ø"/>
            </a:pPr>
            <a:endParaRPr lang="tr-TR" sz="2400" dirty="0" smtClean="0">
              <a:latin typeface="Tahoma" pitchFamily="34" charset="0"/>
              <a:cs typeface="Tahoma" pitchFamily="34" charset="0"/>
            </a:endParaRPr>
          </a:p>
          <a:p>
            <a:pPr algn="just">
              <a:lnSpc>
                <a:spcPct val="90000"/>
              </a:lnSpc>
              <a:buFont typeface="Wingdings" pitchFamily="2" charset="2"/>
              <a:buChar char="Ø"/>
            </a:pPr>
            <a:r>
              <a:rPr lang="en-GB" sz="2400" dirty="0" smtClean="0">
                <a:latin typeface="Tahoma" pitchFamily="34" charset="0"/>
                <a:cs typeface="Tahoma" pitchFamily="34" charset="0"/>
              </a:rPr>
              <a:t>The </a:t>
            </a:r>
            <a:r>
              <a:rPr lang="en-GB" sz="2400" i="1" dirty="0" smtClean="0">
                <a:latin typeface="Tahoma" pitchFamily="34" charset="0"/>
                <a:cs typeface="Tahoma" pitchFamily="34" charset="0"/>
              </a:rPr>
              <a:t>rental equivalence</a:t>
            </a:r>
            <a:r>
              <a:rPr lang="en-GB" sz="2400" dirty="0" smtClean="0">
                <a:latin typeface="Tahoma" pitchFamily="34" charset="0"/>
                <a:cs typeface="Tahoma" pitchFamily="34" charset="0"/>
              </a:rPr>
              <a:t> or </a:t>
            </a:r>
            <a:r>
              <a:rPr lang="en-GB" sz="2400" i="1" dirty="0" smtClean="0">
                <a:latin typeface="Tahoma" pitchFamily="34" charset="0"/>
                <a:cs typeface="Tahoma" pitchFamily="34" charset="0"/>
              </a:rPr>
              <a:t>leasing equivalence approach</a:t>
            </a:r>
            <a:r>
              <a:rPr lang="en-GB" sz="2400" dirty="0" smtClean="0">
                <a:latin typeface="Tahoma" pitchFamily="34" charset="0"/>
                <a:cs typeface="Tahoma" pitchFamily="34" charset="0"/>
              </a:rPr>
              <a:t>.  In this approach, a period price is imputed for the durable which is equal to the rental price or leasing price of an equivalent consumer durable for the same period of time.</a:t>
            </a:r>
            <a:endParaRPr lang="tr-TR" sz="2400" dirty="0" smtClean="0">
              <a:latin typeface="Tahoma" pitchFamily="34" charset="0"/>
              <a:cs typeface="Tahoma" pitchFamily="34" charset="0"/>
            </a:endParaRPr>
          </a:p>
          <a:p>
            <a:pPr algn="just">
              <a:lnSpc>
                <a:spcPct val="90000"/>
              </a:lnSpc>
              <a:buFontTx/>
              <a:buNone/>
            </a:pPr>
            <a:endParaRPr lang="en-GB" sz="2400" dirty="0" smtClean="0">
              <a:latin typeface="Tahoma" pitchFamily="34" charset="0"/>
              <a:cs typeface="Tahoma" pitchFamily="34" charset="0"/>
            </a:endParaRPr>
          </a:p>
          <a:p>
            <a:pPr algn="just">
              <a:lnSpc>
                <a:spcPct val="90000"/>
              </a:lnSpc>
              <a:buFont typeface="Wingdings" pitchFamily="2" charset="2"/>
              <a:buChar char="Ø"/>
            </a:pPr>
            <a:r>
              <a:rPr lang="en-GB" sz="2400" dirty="0" smtClean="0">
                <a:latin typeface="Tahoma" pitchFamily="34" charset="0"/>
                <a:cs typeface="Tahoma" pitchFamily="34" charset="0"/>
              </a:rPr>
              <a:t>The </a:t>
            </a:r>
            <a:r>
              <a:rPr lang="en-GB" sz="2400" i="1" dirty="0" smtClean="0">
                <a:latin typeface="Tahoma" pitchFamily="34" charset="0"/>
                <a:cs typeface="Tahoma" pitchFamily="34" charset="0"/>
              </a:rPr>
              <a:t>user cost approach.</a:t>
            </a:r>
            <a:r>
              <a:rPr lang="en-GB" sz="2400" dirty="0" smtClean="0">
                <a:latin typeface="Tahoma" pitchFamily="34" charset="0"/>
                <a:cs typeface="Tahoma" pitchFamily="34" charset="0"/>
              </a:rPr>
              <a:t>  In this approach, the initial purchase cost of the durable is decomposed into two parts: one part which reflects an estimated cost of using the services of the durable for the period and another part, which is regarded as an investment, which must earn some exogenous rate of return.</a:t>
            </a:r>
            <a:endParaRPr lang="tr-TR" sz="2400" dirty="0" smtClean="0">
              <a:latin typeface="Tahoma" pitchFamily="34" charset="0"/>
              <a:cs typeface="Tahoma"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603250" y="571480"/>
            <a:ext cx="8001000" cy="642941"/>
          </a:xfrm>
        </p:spPr>
        <p:txBody>
          <a:bodyPr/>
          <a:lstStyle/>
          <a:p>
            <a:r>
              <a:rPr lang="tr-TR" sz="2800" b="1" dirty="0" smtClean="0">
                <a:latin typeface="Tahoma" pitchFamily="34" charset="0"/>
              </a:rPr>
              <a:t/>
            </a:r>
            <a:br>
              <a:rPr lang="tr-TR" sz="2800" b="1" dirty="0" smtClean="0">
                <a:latin typeface="Tahoma" pitchFamily="34" charset="0"/>
              </a:rPr>
            </a:br>
            <a:r>
              <a:rPr lang="tr-TR" sz="2800" b="1" dirty="0" smtClean="0">
                <a:latin typeface="Tahoma" pitchFamily="34" charset="0"/>
              </a:rPr>
              <a:t/>
            </a:r>
            <a:br>
              <a:rPr lang="tr-TR" sz="2800" b="1" dirty="0" smtClean="0">
                <a:latin typeface="Tahoma" pitchFamily="34" charset="0"/>
              </a:rPr>
            </a:br>
            <a:r>
              <a:rPr lang="tr-TR" sz="2800" b="1" dirty="0" smtClean="0">
                <a:latin typeface="Tahoma" pitchFamily="34" charset="0"/>
              </a:rPr>
              <a:t/>
            </a:r>
            <a:br>
              <a:rPr lang="tr-TR" sz="2800" b="1" dirty="0" smtClean="0">
                <a:latin typeface="Tahoma" pitchFamily="34" charset="0"/>
              </a:rPr>
            </a:br>
            <a:r>
              <a:rPr lang="tr-TR" sz="2400" b="1" dirty="0" smtClean="0">
                <a:latin typeface="Tahoma" pitchFamily="34" charset="0"/>
              </a:rPr>
              <a:t>OOH-Turkish Experiences</a:t>
            </a:r>
            <a:endParaRPr lang="tr-TR" sz="2400" b="1" dirty="0">
              <a:solidFill>
                <a:schemeClr val="tx1"/>
              </a:solidFill>
              <a:latin typeface="Tahoma" pitchFamily="34" charset="0"/>
            </a:endParaRPr>
          </a:p>
        </p:txBody>
      </p:sp>
      <p:sp>
        <p:nvSpPr>
          <p:cNvPr id="215043" name="Rectangle 3"/>
          <p:cNvSpPr>
            <a:spLocks noGrp="1" noChangeArrowheads="1"/>
          </p:cNvSpPr>
          <p:nvPr>
            <p:ph type="body" idx="1"/>
          </p:nvPr>
        </p:nvSpPr>
        <p:spPr>
          <a:xfrm>
            <a:off x="531813" y="1557338"/>
            <a:ext cx="8288337" cy="4267200"/>
          </a:xfrm>
        </p:spPr>
        <p:txBody>
          <a:bodyPr/>
          <a:lstStyle/>
          <a:p>
            <a:pPr algn="just">
              <a:lnSpc>
                <a:spcPct val="90000"/>
              </a:lnSpc>
              <a:buFont typeface="Wingdings" pitchFamily="2" charset="2"/>
              <a:buChar char="Ø"/>
            </a:pPr>
            <a:endParaRPr lang="tr-TR" sz="2400" dirty="0" smtClean="0">
              <a:latin typeface="Tahoma" pitchFamily="34" charset="0"/>
              <a:cs typeface="Tahoma" pitchFamily="34" charset="0"/>
            </a:endParaRPr>
          </a:p>
          <a:p>
            <a:pPr algn="just">
              <a:lnSpc>
                <a:spcPct val="90000"/>
              </a:lnSpc>
              <a:buNone/>
            </a:pPr>
            <a:r>
              <a:rPr lang="tr-TR" sz="2400" dirty="0" smtClean="0"/>
              <a:t>	</a:t>
            </a:r>
            <a:r>
              <a:rPr lang="en-GB" sz="2400" dirty="0" smtClean="0">
                <a:latin typeface="Tahoma" pitchFamily="34" charset="0"/>
                <a:cs typeface="Tahoma" pitchFamily="34" charset="0"/>
              </a:rPr>
              <a:t>The net acquisition approach is the change in the price of newly purchased owner occupied dwellings, weighted by the net purchases of the reference population.  This is an asset based measure, and therefore comes close to (preferred) measure of inflation as a change in the value of money, though the change in the price of the stock of existing houses rather than just of net purchases would in some respects be even better.  It is, moreover, consistent with the treatment of other durables.</a:t>
            </a:r>
            <a:endParaRPr lang="tr-TR" sz="2400" dirty="0" smtClean="0">
              <a:latin typeface="Tahoma" pitchFamily="34" charset="0"/>
              <a:cs typeface="Tahoma"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Group 2"/>
          <p:cNvGraphicFramePr>
            <a:graphicFrameLocks noGrp="1"/>
          </p:cNvGraphicFramePr>
          <p:nvPr/>
        </p:nvGraphicFramePr>
        <p:xfrm>
          <a:off x="179388" y="1341438"/>
          <a:ext cx="8424862" cy="5270819"/>
        </p:xfrm>
        <a:graphic>
          <a:graphicData uri="http://schemas.openxmlformats.org/drawingml/2006/table">
            <a:tbl>
              <a:tblPr/>
              <a:tblGrid>
                <a:gridCol w="1079500"/>
                <a:gridCol w="2520950"/>
                <a:gridCol w="2305050"/>
                <a:gridCol w="2519362"/>
              </a:tblGrid>
              <a:tr h="2159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charset="0"/>
                          <a:cs typeface="Arial" charset="0"/>
                        </a:rPr>
                        <a:t>COICOP/HICP </a:t>
                      </a:r>
                      <a:endParaRPr kumimoji="0" lang="tr-TR"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Arial" charset="0"/>
                          <a:cs typeface="Arial" charset="0"/>
                        </a:rPr>
                        <a:t>Content</a:t>
                      </a:r>
                      <a:endParaRPr kumimoji="0" lang="tr-TR"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Arial" charset="0"/>
                          <a:cs typeface="Arial" charset="0"/>
                        </a:rPr>
                        <a:t>Preferred</a:t>
                      </a:r>
                      <a:endParaRPr kumimoji="0" lang="tr-TR"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Arial" charset="0"/>
                          <a:cs typeface="Arial" charset="0"/>
                        </a:rPr>
                        <a:t>Potential source </a:t>
                      </a:r>
                      <a:endParaRPr kumimoji="0" lang="tr-TR"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30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 </a:t>
                      </a:r>
                      <a:endParaRPr kumimoji="0" lang="tr-TR"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 </a:t>
                      </a:r>
                      <a:endParaRPr kumimoji="0" lang="tr-TR"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Arial" charset="0"/>
                          <a:cs typeface="Arial" charset="0"/>
                        </a:rPr>
                        <a:t>price indicator</a:t>
                      </a:r>
                      <a:endParaRPr kumimoji="0" lang="tr-TR"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Arial" charset="0"/>
                          <a:cs typeface="Arial" charset="0"/>
                        </a:rPr>
                        <a:t>of expenditure weight</a:t>
                      </a:r>
                      <a:endParaRPr kumimoji="0" lang="tr-TR"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159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Arial" charset="0"/>
                          <a:cs typeface="Arial" charset="0"/>
                        </a:rPr>
                        <a:t>04.2</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Arial" charset="0"/>
                          <a:cs typeface="Arial" charset="0"/>
                        </a:rPr>
                        <a:t>Owner occupied housing</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 </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 </a:t>
                      </a:r>
                      <a:endParaRPr kumimoji="0" lang="tr-TR"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746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1" i="1" u="none" strike="noStrike" cap="none" normalizeH="0" baseline="0" dirty="0" smtClean="0">
                          <a:ln>
                            <a:noFill/>
                          </a:ln>
                          <a:solidFill>
                            <a:schemeClr val="tx1"/>
                          </a:solidFill>
                          <a:effectLst/>
                          <a:latin typeface="Arial" charset="0"/>
                          <a:cs typeface="Arial" charset="0"/>
                        </a:rPr>
                        <a:t>04.2.1</a:t>
                      </a:r>
                      <a:endParaRPr kumimoji="0" lang="tr-TR"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1" i="1" u="none" strike="noStrike" cap="none" normalizeH="0" baseline="0" dirty="0" smtClean="0">
                          <a:ln>
                            <a:noFill/>
                          </a:ln>
                          <a:solidFill>
                            <a:schemeClr val="tx1"/>
                          </a:solidFill>
                          <a:effectLst/>
                          <a:latin typeface="Arial" charset="0"/>
                          <a:cs typeface="Arial" charset="0"/>
                        </a:rPr>
                        <a:t>Acquisition of newly built dwellings</a:t>
                      </a:r>
                      <a:endParaRPr kumimoji="0" lang="tr-TR"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 </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 </a:t>
                      </a:r>
                      <a:endParaRPr kumimoji="0" lang="tr-TR"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4635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Arial" charset="0"/>
                          <a:cs typeface="Arial" charset="0"/>
                        </a:rPr>
                        <a:t>04.2.1.1</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Arial" charset="0"/>
                          <a:cs typeface="Arial" charset="0"/>
                        </a:rPr>
                        <a:t>Dwellings in blocks of flats, terraced houses and turn-key ready houses</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Price index for newly built dwellings</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Construction statistics/National Accounts</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3018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Arial" charset="0"/>
                          <a:cs typeface="Arial" charset="0"/>
                        </a:rPr>
                        <a:t>04.2.1.2</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Arial" charset="0"/>
                          <a:cs typeface="Arial" charset="0"/>
                        </a:rPr>
                        <a:t>"Self built" houses</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 </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 </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238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04.2.1.2.1</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Land</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Land price index</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Land registry statistics/National Accounts</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4651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04.2.1.2.2</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Construction costs</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Construction price index (subset)</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Construction statistics/HBS/Special surveys</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7782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1" i="1" u="none" strike="noStrike" cap="none" normalizeH="0" baseline="0" smtClean="0">
                          <a:ln>
                            <a:noFill/>
                          </a:ln>
                          <a:solidFill>
                            <a:schemeClr val="tx1"/>
                          </a:solidFill>
                          <a:effectLst/>
                          <a:latin typeface="Arial" charset="0"/>
                          <a:cs typeface="Arial" charset="0"/>
                        </a:rPr>
                        <a:t>04.2.2</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1" i="1" u="none" strike="noStrike" cap="none" normalizeH="0" baseline="0" smtClean="0">
                          <a:ln>
                            <a:noFill/>
                          </a:ln>
                          <a:solidFill>
                            <a:schemeClr val="tx1"/>
                          </a:solidFill>
                          <a:effectLst/>
                          <a:latin typeface="Arial" charset="0"/>
                          <a:cs typeface="Arial" charset="0"/>
                        </a:rPr>
                        <a:t>Acquisition of second-hand dwellings from other sectors</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Arial" charset="0"/>
                          <a:cs typeface="Arial" charset="0"/>
                        </a:rPr>
                        <a:t> </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 </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762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04.2.2.1</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Acquisition of second-hand dwellings </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Price index of second-hand houses (subset)</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Dwelling stock statistics</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4635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1" i="1" u="none" strike="noStrike" cap="none" normalizeH="0" baseline="0" smtClean="0">
                          <a:ln>
                            <a:noFill/>
                          </a:ln>
                          <a:solidFill>
                            <a:schemeClr val="tx1"/>
                          </a:solidFill>
                          <a:effectLst/>
                          <a:latin typeface="Arial" charset="0"/>
                          <a:cs typeface="Arial" charset="0"/>
                        </a:rPr>
                        <a:t>04.2.3</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1" i="1" u="none" strike="noStrike" cap="none" normalizeH="0" baseline="0" smtClean="0">
                          <a:ln>
                            <a:noFill/>
                          </a:ln>
                          <a:solidFill>
                            <a:schemeClr val="tx1"/>
                          </a:solidFill>
                          <a:effectLst/>
                          <a:latin typeface="Arial" charset="0"/>
                          <a:cs typeface="Arial" charset="0"/>
                        </a:rPr>
                        <a:t>Major repairs and conversions</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Construction price index (subset)</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Construction statistics/HBS/Special surveys</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746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1" i="1" u="none" strike="noStrike" cap="none" normalizeH="0" baseline="0" smtClean="0">
                          <a:ln>
                            <a:noFill/>
                          </a:ln>
                          <a:solidFill>
                            <a:schemeClr val="tx1"/>
                          </a:solidFill>
                          <a:effectLst/>
                          <a:latin typeface="Arial" charset="0"/>
                          <a:cs typeface="Arial" charset="0"/>
                        </a:rPr>
                        <a:t>04.2.4</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1" i="1" u="none" strike="noStrike" cap="none" normalizeH="0" baseline="0" smtClean="0">
                          <a:ln>
                            <a:noFill/>
                          </a:ln>
                          <a:solidFill>
                            <a:schemeClr val="tx1"/>
                          </a:solidFill>
                          <a:effectLst/>
                          <a:latin typeface="Arial" charset="0"/>
                          <a:cs typeface="Arial" charset="0"/>
                        </a:rPr>
                        <a:t>Other costs relating to owner occupied housing</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 </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 </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49688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04.2.4.1 </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Transfer costs (asset transfer tax etc.)</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Price index of second-hand dwellings, price index of newly built houses</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House price statistics</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51911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04.2.4.3</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Other costs (ground rent etc.)</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cs typeface="Arial" charset="0"/>
                        </a:rPr>
                        <a:t>Ground rent index (CPI?)</a:t>
                      </a: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Arial" charset="0"/>
                          <a:cs typeface="Arial" charset="0"/>
                        </a:rPr>
                        <a:t>Household expenditure survey/Housing corporation statistics</a:t>
                      </a:r>
                      <a:endParaRPr kumimoji="0" lang="tr-TR"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2354" name="Rectangle 66"/>
          <p:cNvSpPr>
            <a:spLocks noGrp="1" noChangeArrowheads="1"/>
          </p:cNvSpPr>
          <p:nvPr>
            <p:ph type="ctrTitle"/>
          </p:nvPr>
        </p:nvSpPr>
        <p:spPr>
          <a:xfrm>
            <a:off x="539750" y="260350"/>
            <a:ext cx="7772400" cy="792163"/>
          </a:xfrm>
        </p:spPr>
        <p:txBody>
          <a:bodyPr/>
          <a:lstStyle/>
          <a:p>
            <a:r>
              <a:rPr lang="tr-TR" sz="2400" b="1" dirty="0" smtClean="0">
                <a:latin typeface="Tahoma" pitchFamily="34" charset="0"/>
              </a:rPr>
              <a:t>OOH-Turkish Experiences</a:t>
            </a:r>
            <a:endParaRPr lang="tr-TR" sz="24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603250" y="571480"/>
            <a:ext cx="8001000" cy="642941"/>
          </a:xfrm>
        </p:spPr>
        <p:txBody>
          <a:bodyPr/>
          <a:lstStyle/>
          <a:p>
            <a:r>
              <a:rPr lang="tr-TR" sz="2800" b="1" dirty="0" smtClean="0">
                <a:latin typeface="Tahoma" pitchFamily="34" charset="0"/>
              </a:rPr>
              <a:t/>
            </a:r>
            <a:br>
              <a:rPr lang="tr-TR" sz="2800" b="1" dirty="0" smtClean="0">
                <a:latin typeface="Tahoma" pitchFamily="34" charset="0"/>
              </a:rPr>
            </a:br>
            <a:r>
              <a:rPr lang="tr-TR" sz="2800" b="1" dirty="0" smtClean="0">
                <a:latin typeface="Tahoma" pitchFamily="34" charset="0"/>
              </a:rPr>
              <a:t/>
            </a:r>
            <a:br>
              <a:rPr lang="tr-TR" sz="2800" b="1" dirty="0" smtClean="0">
                <a:latin typeface="Tahoma" pitchFamily="34" charset="0"/>
              </a:rPr>
            </a:br>
            <a:r>
              <a:rPr lang="tr-TR" sz="2800" b="1" dirty="0" smtClean="0">
                <a:latin typeface="Tahoma" pitchFamily="34" charset="0"/>
              </a:rPr>
              <a:t/>
            </a:r>
            <a:br>
              <a:rPr lang="tr-TR" sz="2800" b="1" dirty="0" smtClean="0">
                <a:latin typeface="Tahoma" pitchFamily="34" charset="0"/>
              </a:rPr>
            </a:br>
            <a:r>
              <a:rPr lang="tr-TR" sz="2400" b="1" dirty="0" smtClean="0">
                <a:latin typeface="Tahoma" pitchFamily="34" charset="0"/>
              </a:rPr>
              <a:t>OOH-Turkish Experiences</a:t>
            </a:r>
            <a:endParaRPr lang="tr-TR" sz="2400" b="1" dirty="0">
              <a:solidFill>
                <a:schemeClr val="tx1"/>
              </a:solidFill>
              <a:latin typeface="Tahoma" pitchFamily="34" charset="0"/>
            </a:endParaRPr>
          </a:p>
        </p:txBody>
      </p:sp>
      <p:sp>
        <p:nvSpPr>
          <p:cNvPr id="215043" name="Rectangle 3"/>
          <p:cNvSpPr>
            <a:spLocks noGrp="1" noChangeArrowheads="1"/>
          </p:cNvSpPr>
          <p:nvPr>
            <p:ph type="body" idx="1"/>
          </p:nvPr>
        </p:nvSpPr>
        <p:spPr>
          <a:xfrm>
            <a:off x="531813" y="1557338"/>
            <a:ext cx="8288337" cy="5086372"/>
          </a:xfrm>
        </p:spPr>
        <p:txBody>
          <a:bodyPr/>
          <a:lstStyle/>
          <a:p>
            <a:pPr algn="just">
              <a:lnSpc>
                <a:spcPct val="90000"/>
              </a:lnSpc>
              <a:buNone/>
            </a:pPr>
            <a:r>
              <a:rPr lang="tr-TR" sz="2400" dirty="0" smtClean="0"/>
              <a:t>	</a:t>
            </a:r>
            <a:r>
              <a:rPr lang="tr-TR" sz="2400" dirty="0" smtClean="0">
                <a:latin typeface="Tahoma" pitchFamily="34" charset="0"/>
                <a:cs typeface="Tahoma" pitchFamily="34" charset="0"/>
              </a:rPr>
              <a:t>Turkey has an experience of rental equivalence approach. This approach is used in 1994 Based CPI. </a:t>
            </a:r>
          </a:p>
          <a:p>
            <a:pPr algn="just">
              <a:lnSpc>
                <a:spcPct val="90000"/>
              </a:lnSpc>
              <a:buNone/>
            </a:pPr>
            <a:r>
              <a:rPr lang="tr-TR" sz="2400" dirty="0" smtClean="0">
                <a:latin typeface="Tahoma" pitchFamily="34" charset="0"/>
                <a:cs typeface="Tahoma" pitchFamily="34" charset="0"/>
              </a:rPr>
              <a:t>	</a:t>
            </a:r>
          </a:p>
          <a:p>
            <a:pPr algn="just">
              <a:lnSpc>
                <a:spcPct val="90000"/>
              </a:lnSpc>
              <a:buNone/>
            </a:pPr>
            <a:r>
              <a:rPr lang="tr-TR" sz="2400" dirty="0" smtClean="0">
                <a:latin typeface="Tahoma" pitchFamily="34" charset="0"/>
                <a:cs typeface="Tahoma" pitchFamily="34" charset="0"/>
              </a:rPr>
              <a:t>	In the 1994 Based CPI, the rate of OOH was % 77,1 while the rented houses rate was %22,9.</a:t>
            </a:r>
          </a:p>
          <a:p>
            <a:pPr algn="just">
              <a:lnSpc>
                <a:spcPct val="90000"/>
              </a:lnSpc>
              <a:buNone/>
            </a:pPr>
            <a:r>
              <a:rPr lang="tr-TR" sz="2400" dirty="0" smtClean="0">
                <a:latin typeface="Tahoma" pitchFamily="34" charset="0"/>
                <a:cs typeface="Tahoma" pitchFamily="34" charset="0"/>
              </a:rPr>
              <a:t>	</a:t>
            </a:r>
          </a:p>
          <a:p>
            <a:pPr algn="just">
              <a:lnSpc>
                <a:spcPct val="90000"/>
              </a:lnSpc>
              <a:buNone/>
            </a:pPr>
            <a:r>
              <a:rPr lang="tr-TR" sz="2400" dirty="0" smtClean="0">
                <a:latin typeface="Tahoma" pitchFamily="34" charset="0"/>
                <a:cs typeface="Tahoma" pitchFamily="34" charset="0"/>
              </a:rPr>
              <a:t>	In the field work, data collectors were trying to find rented houses which have the similar specifications with Owner’s houses in that area</a:t>
            </a:r>
          </a:p>
          <a:p>
            <a:pPr algn="just">
              <a:lnSpc>
                <a:spcPct val="90000"/>
              </a:lnSpc>
              <a:buNone/>
            </a:pPr>
            <a:endParaRPr lang="tr-TR" sz="2400" dirty="0" smtClean="0">
              <a:latin typeface="Tahoma" pitchFamily="34" charset="0"/>
              <a:cs typeface="Tahoma" pitchFamily="34" charset="0"/>
            </a:endParaRPr>
          </a:p>
          <a:p>
            <a:pPr algn="just">
              <a:lnSpc>
                <a:spcPct val="90000"/>
              </a:lnSpc>
              <a:buNone/>
            </a:pPr>
            <a:r>
              <a:rPr lang="tr-TR" sz="2400" dirty="0" smtClean="0">
                <a:latin typeface="Tahoma" pitchFamily="34" charset="0"/>
                <a:cs typeface="Tahoma" pitchFamily="34" charset="0"/>
              </a:rPr>
              <a:t>	Currently, OOH cost is not covered </a:t>
            </a:r>
          </a:p>
          <a:p>
            <a:pPr algn="just">
              <a:lnSpc>
                <a:spcPct val="90000"/>
              </a:lnSpc>
              <a:buNone/>
            </a:pPr>
            <a:endParaRPr lang="tr-TR" sz="2200" dirty="0" smtClean="0">
              <a:latin typeface="Tahoma" pitchFamily="34" charset="0"/>
              <a:cs typeface="Tahoma" pitchFamily="34"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603250" y="571480"/>
            <a:ext cx="8001000" cy="642941"/>
          </a:xfrm>
        </p:spPr>
        <p:txBody>
          <a:bodyPr/>
          <a:lstStyle/>
          <a:p>
            <a:r>
              <a:rPr lang="tr-TR" sz="2800" b="1" dirty="0" smtClean="0">
                <a:latin typeface="Tahoma" pitchFamily="34" charset="0"/>
              </a:rPr>
              <a:t/>
            </a:r>
            <a:br>
              <a:rPr lang="tr-TR" sz="2800" b="1" dirty="0" smtClean="0">
                <a:latin typeface="Tahoma" pitchFamily="34" charset="0"/>
              </a:rPr>
            </a:br>
            <a:r>
              <a:rPr lang="tr-TR" sz="2800" b="1" dirty="0" smtClean="0">
                <a:latin typeface="Tahoma" pitchFamily="34" charset="0"/>
              </a:rPr>
              <a:t/>
            </a:r>
            <a:br>
              <a:rPr lang="tr-TR" sz="2800" b="1" dirty="0" smtClean="0">
                <a:latin typeface="Tahoma" pitchFamily="34" charset="0"/>
              </a:rPr>
            </a:br>
            <a:r>
              <a:rPr lang="tr-TR" sz="2800" b="1" dirty="0" smtClean="0">
                <a:latin typeface="Tahoma" pitchFamily="34" charset="0"/>
              </a:rPr>
              <a:t/>
            </a:r>
            <a:br>
              <a:rPr lang="tr-TR" sz="2800" b="1" dirty="0" smtClean="0">
                <a:latin typeface="Tahoma" pitchFamily="34" charset="0"/>
              </a:rPr>
            </a:br>
            <a:r>
              <a:rPr lang="tr-TR" sz="2800" b="1" dirty="0" smtClean="0">
                <a:latin typeface="Tahoma" pitchFamily="34" charset="0"/>
              </a:rPr>
              <a:t>Main Difficulties in </a:t>
            </a:r>
            <a:r>
              <a:rPr lang="tr-TR" sz="2400" b="1" dirty="0" smtClean="0">
                <a:latin typeface="Tahoma" pitchFamily="34" charset="0"/>
              </a:rPr>
              <a:t>OOH-Turkish Experiences</a:t>
            </a:r>
            <a:endParaRPr lang="tr-TR" sz="2400" b="1" dirty="0">
              <a:solidFill>
                <a:schemeClr val="tx1"/>
              </a:solidFill>
              <a:latin typeface="Tahoma" pitchFamily="34" charset="0"/>
            </a:endParaRPr>
          </a:p>
        </p:txBody>
      </p:sp>
      <p:sp>
        <p:nvSpPr>
          <p:cNvPr id="215043" name="Rectangle 3"/>
          <p:cNvSpPr>
            <a:spLocks noGrp="1" noChangeArrowheads="1"/>
          </p:cNvSpPr>
          <p:nvPr>
            <p:ph type="body" idx="1"/>
          </p:nvPr>
        </p:nvSpPr>
        <p:spPr>
          <a:xfrm>
            <a:off x="531813" y="1557338"/>
            <a:ext cx="8288337" cy="5086372"/>
          </a:xfrm>
        </p:spPr>
        <p:txBody>
          <a:bodyPr/>
          <a:lstStyle/>
          <a:p>
            <a:pPr algn="just">
              <a:lnSpc>
                <a:spcPct val="90000"/>
              </a:lnSpc>
              <a:buNone/>
            </a:pPr>
            <a:endParaRPr lang="tr-TR" sz="2400" dirty="0" smtClean="0"/>
          </a:p>
          <a:p>
            <a:pPr algn="just">
              <a:lnSpc>
                <a:spcPct val="90000"/>
              </a:lnSpc>
              <a:buNone/>
            </a:pPr>
            <a:r>
              <a:rPr lang="tr-TR" sz="2400" dirty="0" smtClean="0"/>
              <a:t>	</a:t>
            </a:r>
            <a:r>
              <a:rPr lang="tr-TR" sz="2400" dirty="0" smtClean="0">
                <a:latin typeface="Tahoma" pitchFamily="34" charset="0"/>
                <a:cs typeface="Tahoma" pitchFamily="34" charset="0"/>
              </a:rPr>
              <a:t>Turkey has big rural areas where people have their own houses. The main difficulty is to find rented houses to impute OOH.</a:t>
            </a:r>
          </a:p>
          <a:p>
            <a:pPr algn="just">
              <a:lnSpc>
                <a:spcPct val="90000"/>
              </a:lnSpc>
              <a:buNone/>
            </a:pPr>
            <a:endParaRPr lang="tr-TR" sz="2400" dirty="0" smtClean="0">
              <a:latin typeface="Tahoma" pitchFamily="34" charset="0"/>
              <a:cs typeface="Tahoma" pitchFamily="34" charset="0"/>
            </a:endParaRPr>
          </a:p>
          <a:p>
            <a:pPr algn="just">
              <a:lnSpc>
                <a:spcPct val="90000"/>
              </a:lnSpc>
              <a:buNone/>
            </a:pPr>
            <a:r>
              <a:rPr lang="tr-TR" sz="2400" dirty="0" smtClean="0">
                <a:latin typeface="Tahoma" pitchFamily="34" charset="0"/>
                <a:cs typeface="Tahoma" pitchFamily="34" charset="0"/>
              </a:rPr>
              <a:t>	The weight given to rent (actual rent + imputed</a:t>
            </a:r>
            <a:r>
              <a:rPr lang="tr-TR" sz="2400" smtClean="0">
                <a:latin typeface="Tahoma" pitchFamily="34" charset="0"/>
                <a:cs typeface="Tahoma" pitchFamily="34" charset="0"/>
              </a:rPr>
              <a:t>) is </a:t>
            </a:r>
            <a:r>
              <a:rPr lang="tr-TR" sz="2400" dirty="0" smtClean="0">
                <a:latin typeface="Tahoma" pitchFamily="34" charset="0"/>
                <a:cs typeface="Tahoma" pitchFamily="34" charset="0"/>
              </a:rPr>
              <a:t>bigger than the actual </a:t>
            </a:r>
            <a:r>
              <a:rPr lang="tr-TR" sz="2400" smtClean="0">
                <a:latin typeface="Tahoma" pitchFamily="34" charset="0"/>
                <a:cs typeface="Tahoma" pitchFamily="34" charset="0"/>
              </a:rPr>
              <a:t>rent payment.</a:t>
            </a:r>
            <a:endParaRPr lang="tr-TR" sz="2200" dirty="0" smtClean="0">
              <a:latin typeface="Tahoma" pitchFamily="34" charset="0"/>
              <a:cs typeface="Tahoma" pitchFamily="34"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1946</TotalTime>
  <Words>352</Words>
  <Application>Microsoft Office PowerPoint</Application>
  <PresentationFormat>On-screen Show (4:3)</PresentationFormat>
  <Paragraphs>100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Profil</vt:lpstr>
      <vt:lpstr>Slide 1</vt:lpstr>
      <vt:lpstr>   OOH-Turkish Experiences</vt:lpstr>
      <vt:lpstr>   OOH-Turkish Experiences</vt:lpstr>
      <vt:lpstr>   OOH-Turkish Experiences</vt:lpstr>
      <vt:lpstr>   OOH-Turkish Experiences</vt:lpstr>
      <vt:lpstr>OOH-Turkish Experiences</vt:lpstr>
      <vt:lpstr>   OOH-Turkish Experiences</vt:lpstr>
      <vt:lpstr>   Main Difficulties in OOH-Turkish Experiences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meraldaskiran</dc:creator>
  <cp:lastModifiedBy>Hansen</cp:lastModifiedBy>
  <cp:revision>170</cp:revision>
  <dcterms:created xsi:type="dcterms:W3CDTF">2005-10-04T14:03:15Z</dcterms:created>
  <dcterms:modified xsi:type="dcterms:W3CDTF">2011-09-19T12:52:54Z</dcterms:modified>
</cp:coreProperties>
</file>