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1"/>
  </p:notesMasterIdLst>
  <p:handoutMasterIdLst>
    <p:handoutMasterId r:id="rId12"/>
  </p:handoutMasterIdLst>
  <p:sldIdLst>
    <p:sldId id="349" r:id="rId2"/>
    <p:sldId id="309" r:id="rId3"/>
    <p:sldId id="338" r:id="rId4"/>
    <p:sldId id="339" r:id="rId5"/>
    <p:sldId id="340" r:id="rId6"/>
    <p:sldId id="343" r:id="rId7"/>
    <p:sldId id="344" r:id="rId8"/>
    <p:sldId id="348" r:id="rId9"/>
    <p:sldId id="346"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003366"/>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34"/>
    </p:cViewPr>
  </p:sorterViewPr>
  <p:notesViewPr>
    <p:cSldViewPr>
      <p:cViewPr varScale="1">
        <p:scale>
          <a:sx n="40" d="100"/>
          <a:sy n="40" d="100"/>
        </p:scale>
        <p:origin x="-14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539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539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539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64FE0EA-505C-4400-9D9B-8A8F27719D2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262147"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262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2149"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62150"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262151"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23A1673C-F9BF-426B-8EB6-3E7177BAE4EE}"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tr-TR"/>
              <a:t>TUFE_Takım</a:t>
            </a:r>
          </a:p>
        </p:txBody>
      </p:sp>
      <p:sp>
        <p:nvSpPr>
          <p:cNvPr id="7" name="Rectangle 7"/>
          <p:cNvSpPr>
            <a:spLocks noGrp="1" noChangeArrowheads="1"/>
          </p:cNvSpPr>
          <p:nvPr>
            <p:ph type="sldNum" sz="quarter" idx="5"/>
          </p:nvPr>
        </p:nvSpPr>
        <p:spPr>
          <a:ln/>
        </p:spPr>
        <p:txBody>
          <a:bodyPr/>
          <a:lstStyle/>
          <a:p>
            <a:fld id="{5602BFC1-4B3F-404F-B94A-21FD02CDCD8D}" type="slidenum">
              <a:rPr lang="tr-TR"/>
              <a:pPr/>
              <a:t>9</a:t>
            </a:fld>
            <a:endParaRPr lang="tr-TR"/>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685800" y="990600"/>
            <a:ext cx="7772400" cy="1371600"/>
          </a:xfrm>
        </p:spPr>
        <p:txBody>
          <a:bodyPr/>
          <a:lstStyle>
            <a:lvl1pPr>
              <a:defRPr sz="4000"/>
            </a:lvl1pPr>
          </a:lstStyle>
          <a:p>
            <a:r>
              <a:rPr lang="tr-TR"/>
              <a:t>Asıl başlık stili için tıklatın</a:t>
            </a:r>
          </a:p>
        </p:txBody>
      </p:sp>
      <p:sp>
        <p:nvSpPr>
          <p:cNvPr id="11981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tr-TR"/>
              <a:t>Asıl alt başlık stilini düzenlemek için tıklatın</a:t>
            </a:r>
          </a:p>
        </p:txBody>
      </p:sp>
      <p:sp>
        <p:nvSpPr>
          <p:cNvPr id="119812" name="Rectangle 4"/>
          <p:cNvSpPr>
            <a:spLocks noGrp="1" noChangeArrowheads="1"/>
          </p:cNvSpPr>
          <p:nvPr>
            <p:ph type="dt" sz="half" idx="2"/>
          </p:nvPr>
        </p:nvSpPr>
        <p:spPr>
          <a:xfrm>
            <a:off x="685800" y="6248400"/>
            <a:ext cx="1905000" cy="457200"/>
          </a:xfrm>
        </p:spPr>
        <p:txBody>
          <a:bodyPr/>
          <a:lstStyle>
            <a:lvl1pPr>
              <a:defRPr/>
            </a:lvl1pPr>
          </a:lstStyle>
          <a:p>
            <a:endParaRPr lang="tr-TR"/>
          </a:p>
        </p:txBody>
      </p:sp>
      <p:sp>
        <p:nvSpPr>
          <p:cNvPr id="119813" name="Rectangle 5"/>
          <p:cNvSpPr>
            <a:spLocks noGrp="1" noChangeArrowheads="1"/>
          </p:cNvSpPr>
          <p:nvPr>
            <p:ph type="ftr" sz="quarter" idx="3"/>
          </p:nvPr>
        </p:nvSpPr>
        <p:spPr>
          <a:xfrm>
            <a:off x="3124200" y="6248400"/>
            <a:ext cx="2895600" cy="457200"/>
          </a:xfrm>
        </p:spPr>
        <p:txBody>
          <a:bodyPr/>
          <a:lstStyle>
            <a:lvl1pPr>
              <a:defRPr/>
            </a:lvl1pPr>
          </a:lstStyle>
          <a:p>
            <a:endParaRPr lang="tr-TR"/>
          </a:p>
        </p:txBody>
      </p:sp>
      <p:sp>
        <p:nvSpPr>
          <p:cNvPr id="119814" name="Rectangle 6"/>
          <p:cNvSpPr>
            <a:spLocks noGrp="1" noChangeArrowheads="1"/>
          </p:cNvSpPr>
          <p:nvPr>
            <p:ph type="sldNum" sz="quarter" idx="4"/>
          </p:nvPr>
        </p:nvSpPr>
        <p:spPr>
          <a:xfrm>
            <a:off x="6553200" y="6248400"/>
            <a:ext cx="1905000" cy="457200"/>
          </a:xfrm>
        </p:spPr>
        <p:txBody>
          <a:bodyPr/>
          <a:lstStyle>
            <a:lvl1pPr>
              <a:defRPr/>
            </a:lvl1pPr>
          </a:lstStyle>
          <a:p>
            <a:fld id="{8677EB19-839D-47FB-901D-A43E081A7782}" type="slidenum">
              <a:rPr lang="tr-TR"/>
              <a:pPr/>
              <a:t>‹#›</a:t>
            </a:fld>
            <a:endParaRPr lang="tr-TR"/>
          </a:p>
        </p:txBody>
      </p:sp>
      <p:sp>
        <p:nvSpPr>
          <p:cNvPr id="11981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0654CB8A-1E34-4838-8BCB-DC09FF3F7D44}" type="slidenum">
              <a:rPr lang="tr-TR"/>
              <a:pPr/>
              <a:t>‹#›</a:t>
            </a:fld>
            <a:endParaRPr lang="tr-T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4E3B0976-6E87-41DB-8D27-1514563E042A}" type="slidenum">
              <a:rPr lang="tr-TR"/>
              <a:pPr/>
              <a:t>‹#›</a:t>
            </a:fld>
            <a:endParaRPr lang="tr-T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81075"/>
            <a:ext cx="8229600" cy="5145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524750" y="6553200"/>
            <a:ext cx="2133600" cy="476250"/>
          </a:xfrm>
        </p:spPr>
        <p:txBody>
          <a:bodyPr/>
          <a:lstStyle>
            <a:lvl1pPr>
              <a:defRPr/>
            </a:lvl1pPr>
          </a:lstStyle>
          <a:p>
            <a:fld id="{D4AB838B-1EDD-4B28-832C-9849D5C2992C}" type="datetime1">
              <a:rPr lang="tr-TR"/>
              <a:pPr/>
              <a:t>13.09.2011</a:t>
            </a:fld>
            <a:endParaRPr lang="tr-TR"/>
          </a:p>
        </p:txBody>
      </p:sp>
      <p:sp>
        <p:nvSpPr>
          <p:cNvPr id="4" name="Slide Number Placeholder 3"/>
          <p:cNvSpPr>
            <a:spLocks noGrp="1"/>
          </p:cNvSpPr>
          <p:nvPr>
            <p:ph type="sldNum" sz="quarter" idx="11"/>
          </p:nvPr>
        </p:nvSpPr>
        <p:spPr>
          <a:xfrm>
            <a:off x="6948488" y="6553200"/>
            <a:ext cx="2133600" cy="476250"/>
          </a:xfrm>
        </p:spPr>
        <p:txBody>
          <a:bodyPr/>
          <a:lstStyle>
            <a:lvl1pPr>
              <a:defRPr/>
            </a:lvl1pPr>
          </a:lstStyle>
          <a:p>
            <a:fld id="{3444F441-ED6B-4C64-9EFE-DC8C3738FBF7}"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C7CA2EB1-4F7C-4D60-90D9-CC7974A1295F}" type="slidenum">
              <a:rPr lang="tr-TR"/>
              <a:pPr/>
              <a:t>‹#›</a:t>
            </a:fld>
            <a:endParaRPr lang="tr-T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484A4862-573C-4515-AB47-FEB87D05061E}" type="slidenum">
              <a:rPr lang="tr-TR"/>
              <a:pPr/>
              <a:t>‹#›</a:t>
            </a:fld>
            <a:endParaRPr lang="tr-T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EAEE7CE3-D183-41F1-8FDB-1A7EA173E617}" type="slidenum">
              <a:rPr lang="tr-TR"/>
              <a:pPr/>
              <a:t>‹#›</a:t>
            </a:fld>
            <a:endParaRPr lang="tr-T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08EC89CF-295C-4626-B8FA-7B6235865D64}" type="slidenum">
              <a:rPr lang="tr-TR"/>
              <a:pPr/>
              <a:t>‹#›</a:t>
            </a:fld>
            <a:endParaRPr lang="tr-T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9F5D5178-7D50-49AE-AF83-3B63B8AFD876}" type="slidenum">
              <a:rPr lang="tr-TR"/>
              <a:pPr/>
              <a:t>‹#›</a:t>
            </a:fld>
            <a:endParaRPr lang="tr-T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4CB7E7F3-4924-4D21-9F71-78C2FA2DB297}" type="slidenum">
              <a:rPr lang="tr-TR"/>
              <a:pPr/>
              <a:t>‹#›</a:t>
            </a:fld>
            <a:endParaRPr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04F6194F-FE82-4CFC-BFDA-8C3B63DF5E18}" type="slidenum">
              <a:rPr lang="tr-TR"/>
              <a:pPr/>
              <a:t>‹#›</a:t>
            </a:fld>
            <a:endParaRPr lang="tr-T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5259D8BD-99CA-4FB3-8BDD-F576E134987A}" type="slidenum">
              <a:rPr lang="tr-TR"/>
              <a:pPr/>
              <a:t>‹#›</a:t>
            </a:fld>
            <a:endParaRPr lang="tr-T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1878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18788" name="AutoShape 4"/>
          <p:cNvSpPr>
            <a:spLocks noChangeArrowheads="1"/>
          </p:cNvSpPr>
          <p:nvPr/>
        </p:nvSpPr>
        <p:spPr bwMode="auto">
          <a:xfrm>
            <a:off x="609600" y="1374775"/>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
        <p:nvSpPr>
          <p:cNvPr id="118789" name="Line 5"/>
          <p:cNvSpPr>
            <a:spLocks noChangeShapeType="1"/>
          </p:cNvSpPr>
          <p:nvPr/>
        </p:nvSpPr>
        <p:spPr bwMode="auto">
          <a:xfrm flipV="1">
            <a:off x="609600" y="6597650"/>
            <a:ext cx="7924800" cy="0"/>
          </a:xfrm>
          <a:prstGeom prst="line">
            <a:avLst/>
          </a:prstGeom>
          <a:noFill/>
          <a:ln w="3175">
            <a:solidFill>
              <a:schemeClr val="accent2"/>
            </a:solidFill>
            <a:round/>
            <a:headEnd/>
            <a:tailEnd/>
          </a:ln>
          <a:effectLst/>
        </p:spPr>
        <p:txBody>
          <a:bodyPr/>
          <a:lstStyle/>
          <a:p>
            <a:endParaRPr lang="en-US"/>
          </a:p>
        </p:txBody>
      </p:sp>
      <p:sp>
        <p:nvSpPr>
          <p:cNvPr id="11879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1879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tr-TR"/>
          </a:p>
        </p:txBody>
      </p:sp>
      <p:sp>
        <p:nvSpPr>
          <p:cNvPr id="11879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3A6E6F0-3F17-47D5-9C2F-4E521C9DA79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ransition>
    <p:fade/>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730250" y="1668463"/>
            <a:ext cx="7297738" cy="4260867"/>
          </a:xfrm>
        </p:spPr>
        <p:txBody>
          <a:bodyPr/>
          <a:lstStyle/>
          <a:p>
            <a:pPr>
              <a:lnSpc>
                <a:spcPct val="80000"/>
              </a:lnSpc>
            </a:pPr>
            <a:r>
              <a:rPr lang="en-GB" sz="2400" b="1" dirty="0" smtClean="0">
                <a:solidFill>
                  <a:schemeClr val="tx2"/>
                </a:solidFill>
                <a:latin typeface="Tahoma" pitchFamily="34" charset="0"/>
                <a:cs typeface="Tahoma" pitchFamily="34" charset="0"/>
              </a:rPr>
              <a:t>UNECE Workshop on </a:t>
            </a:r>
            <a:r>
              <a:rPr lang="tr-TR" sz="2400" b="1" dirty="0" smtClean="0">
                <a:solidFill>
                  <a:schemeClr val="tx2"/>
                </a:solidFill>
                <a:latin typeface="Tahoma" pitchFamily="34" charset="0"/>
                <a:cs typeface="Tahoma" pitchFamily="34" charset="0"/>
              </a:rPr>
              <a:t>Consumer Price Indices</a:t>
            </a:r>
            <a:endParaRPr lang="tr-TR" sz="2400" b="1" dirty="0">
              <a:solidFill>
                <a:schemeClr val="tx2"/>
              </a:solidFill>
              <a:latin typeface="Tahoma" pitchFamily="34" charset="0"/>
              <a:cs typeface="Tahoma" pitchFamily="34" charset="0"/>
            </a:endParaRPr>
          </a:p>
          <a:p>
            <a:pPr>
              <a:lnSpc>
                <a:spcPct val="80000"/>
              </a:lnSpc>
            </a:pPr>
            <a:endParaRPr lang="tr-TR" sz="1800" b="1" dirty="0">
              <a:latin typeface="Tahoma" pitchFamily="34" charset="0"/>
            </a:endParaRPr>
          </a:p>
          <a:p>
            <a:pPr>
              <a:lnSpc>
                <a:spcPct val="80000"/>
              </a:lnSpc>
            </a:pPr>
            <a:endParaRPr lang="tr-TR" sz="1800" b="1" dirty="0" smtClean="0">
              <a:latin typeface="Tahoma" pitchFamily="34" charset="0"/>
            </a:endParaRPr>
          </a:p>
          <a:p>
            <a:pPr>
              <a:lnSpc>
                <a:spcPct val="80000"/>
              </a:lnSpc>
            </a:pPr>
            <a:r>
              <a:rPr lang="tr-TR" sz="2000" b="1" dirty="0" smtClean="0">
                <a:latin typeface="Tahoma" pitchFamily="34" charset="0"/>
              </a:rPr>
              <a:t>Session 6: Seasonal Products in the Turkish CPI</a:t>
            </a: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r>
              <a:rPr lang="tr-TR" sz="1800" dirty="0" smtClean="0">
                <a:latin typeface="Tahoma" pitchFamily="34" charset="0"/>
              </a:rPr>
              <a:t>Presentation by Cengiz Erdoğan, TurkStat</a:t>
            </a:r>
          </a:p>
          <a:p>
            <a:pPr>
              <a:lnSpc>
                <a:spcPct val="80000"/>
              </a:lnSpc>
            </a:pPr>
            <a:endParaRPr lang="tr-TR" sz="1800" b="1" dirty="0">
              <a:latin typeface="Tahoma" pitchFamily="34" charset="0"/>
            </a:endParaRPr>
          </a:p>
          <a:p>
            <a:pPr algn="ctr">
              <a:lnSpc>
                <a:spcPct val="80000"/>
              </a:lnSpc>
            </a:pPr>
            <a:endParaRPr lang="tr-TR" sz="1800" b="1" dirty="0">
              <a:latin typeface="Tahoma" pitchFamily="34" charset="0"/>
            </a:endParaRPr>
          </a:p>
          <a:p>
            <a:pPr algn="ctr">
              <a:lnSpc>
                <a:spcPct val="80000"/>
              </a:lnSpc>
            </a:pPr>
            <a:endParaRPr lang="tr-TR" sz="1800" b="1" dirty="0">
              <a:latin typeface="Tahoma" pitchFamily="34" charset="0"/>
            </a:endParaRPr>
          </a:p>
          <a:p>
            <a:pPr algn="ctr">
              <a:lnSpc>
                <a:spcPct val="80000"/>
              </a:lnSpc>
            </a:pPr>
            <a:r>
              <a:rPr lang="tr-TR" sz="1600" b="1" dirty="0" smtClean="0">
                <a:latin typeface="Tahoma" pitchFamily="34" charset="0"/>
              </a:rPr>
              <a:t>October </a:t>
            </a:r>
            <a:r>
              <a:rPr lang="tr-TR" sz="1600" b="1" dirty="0" smtClean="0">
                <a:latin typeface="Tahoma" pitchFamily="34" charset="0"/>
              </a:rPr>
              <a:t>10-13 </a:t>
            </a:r>
            <a:endParaRPr lang="tr-TR" sz="1600" b="1" dirty="0">
              <a:latin typeface="Tahoma" pitchFamily="34" charset="0"/>
            </a:endParaRPr>
          </a:p>
          <a:p>
            <a:pPr algn="ctr">
              <a:lnSpc>
                <a:spcPct val="80000"/>
              </a:lnSpc>
            </a:pPr>
            <a:r>
              <a:rPr lang="tr-TR" sz="1600" b="1" dirty="0" smtClean="0">
                <a:latin typeface="Tahoma" pitchFamily="34" charset="0"/>
              </a:rPr>
              <a:t>Istanbul, Turkey</a:t>
            </a:r>
            <a:endParaRPr lang="tr-TR" sz="1600" b="1" dirty="0">
              <a:latin typeface="Tahoma" pitchFamily="34" charset="0"/>
            </a:endParaRPr>
          </a:p>
          <a:p>
            <a:pPr>
              <a:lnSpc>
                <a:spcPct val="80000"/>
              </a:lnSpc>
            </a:pPr>
            <a:endParaRPr lang="tr-TR" sz="1600" b="1"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03250" y="584200"/>
            <a:ext cx="8001000" cy="684213"/>
          </a:xfrm>
        </p:spPr>
        <p:txBody>
          <a:bodyPr/>
          <a:lstStyle/>
          <a:p>
            <a:r>
              <a:rPr lang="tr-TR" sz="2400" b="1" dirty="0" smtClean="0">
                <a:solidFill>
                  <a:schemeClr val="tx1"/>
                </a:solidFill>
                <a:latin typeface="Tahoma" pitchFamily="34" charset="0"/>
              </a:rPr>
              <a:t>Implementation of Commution Regulation</a:t>
            </a:r>
            <a:endParaRPr lang="tr-TR" sz="2400" b="1" dirty="0">
              <a:solidFill>
                <a:schemeClr val="tx1"/>
              </a:solidFill>
              <a:latin typeface="Tahoma" pitchFamily="34" charset="0"/>
            </a:endParaRPr>
          </a:p>
        </p:txBody>
      </p:sp>
      <p:sp>
        <p:nvSpPr>
          <p:cNvPr id="200707" name="Rectangle 3"/>
          <p:cNvSpPr>
            <a:spLocks noGrp="1" noChangeArrowheads="1"/>
          </p:cNvSpPr>
          <p:nvPr>
            <p:ph type="body" idx="1"/>
          </p:nvPr>
        </p:nvSpPr>
        <p:spPr>
          <a:xfrm>
            <a:off x="531813" y="1825624"/>
            <a:ext cx="7712075" cy="4675210"/>
          </a:xfrm>
        </p:spPr>
        <p:txBody>
          <a:bodyPr/>
          <a:lstStyle/>
          <a:p>
            <a:pPr>
              <a:lnSpc>
                <a:spcPct val="80000"/>
              </a:lnSpc>
              <a:buFont typeface="Wingdings" pitchFamily="2" charset="2"/>
              <a:buNone/>
            </a:pPr>
            <a:r>
              <a:rPr lang="tr-TR" sz="2200" dirty="0">
                <a:latin typeface="Tahoma" pitchFamily="34" charset="0"/>
              </a:rPr>
              <a:t>Commission Regulation (EC) No 330/2009 on the treatment of seasonal products</a:t>
            </a:r>
          </a:p>
          <a:p>
            <a:pPr>
              <a:lnSpc>
                <a:spcPct val="80000"/>
              </a:lnSpc>
              <a:buFont typeface="Wingdings" pitchFamily="2" charset="2"/>
              <a:buNone/>
            </a:pPr>
            <a:endParaRPr lang="tr-TR" sz="2200" dirty="0">
              <a:latin typeface="Tahoma" pitchFamily="34" charset="0"/>
            </a:endParaRPr>
          </a:p>
          <a:p>
            <a:pPr>
              <a:lnSpc>
                <a:spcPct val="80000"/>
              </a:lnSpc>
              <a:buFont typeface="Wingdings" pitchFamily="2" charset="2"/>
              <a:buNone/>
            </a:pPr>
            <a:r>
              <a:rPr lang="tr-TR" sz="2200" dirty="0">
                <a:latin typeface="Tahoma" pitchFamily="34" charset="0"/>
              </a:rPr>
              <a:t>Seasonal products’ </a:t>
            </a:r>
            <a:r>
              <a:rPr lang="tr-TR" sz="2200" dirty="0" smtClean="0">
                <a:latin typeface="Tahoma" pitchFamily="34" charset="0"/>
              </a:rPr>
              <a:t>means; goods </a:t>
            </a:r>
            <a:r>
              <a:rPr lang="tr-TR" sz="2200" dirty="0">
                <a:latin typeface="Tahoma" pitchFamily="34" charset="0"/>
              </a:rPr>
              <a:t>and services that are available for purchase in some period of the year but are not available for purchase for certain periods in a typical annual cyclical. </a:t>
            </a:r>
          </a:p>
          <a:p>
            <a:pPr>
              <a:lnSpc>
                <a:spcPct val="120000"/>
              </a:lnSpc>
              <a:buClr>
                <a:srgbClr val="0000FF"/>
              </a:buClr>
              <a:buSzPct val="125000"/>
              <a:buNone/>
            </a:pPr>
            <a:r>
              <a:rPr lang="tr-TR" sz="2200" dirty="0" smtClean="0">
                <a:latin typeface="Tahoma" pitchFamily="34" charset="0"/>
              </a:rPr>
              <a:t>Two </a:t>
            </a:r>
            <a:r>
              <a:rPr lang="tr-TR" sz="2200" dirty="0">
                <a:latin typeface="Tahoma" pitchFamily="34" charset="0"/>
              </a:rPr>
              <a:t>methods: </a:t>
            </a:r>
          </a:p>
          <a:p>
            <a:pPr>
              <a:lnSpc>
                <a:spcPct val="120000"/>
              </a:lnSpc>
              <a:buClr>
                <a:srgbClr val="0000FF"/>
              </a:buClr>
              <a:buSzPct val="125000"/>
              <a:buFontTx/>
              <a:buNone/>
            </a:pPr>
            <a:r>
              <a:rPr lang="tr-TR" sz="2200" dirty="0">
                <a:latin typeface="Tahoma" pitchFamily="34" charset="0"/>
              </a:rPr>
              <a:t>	- Strict annual weights method: Prices in out-of-season months are estimated</a:t>
            </a:r>
          </a:p>
          <a:p>
            <a:pPr>
              <a:lnSpc>
                <a:spcPct val="120000"/>
              </a:lnSpc>
              <a:buClr>
                <a:srgbClr val="0000FF"/>
              </a:buClr>
              <a:buSzPct val="125000"/>
              <a:buFontTx/>
              <a:buNone/>
            </a:pPr>
            <a:r>
              <a:rPr lang="tr-TR" sz="2200" dirty="0">
                <a:latin typeface="Tahoma" pitchFamily="34" charset="0"/>
              </a:rPr>
              <a:t>	- Class-confined seasonal weights method: Weights are put to zero in out-of-season months and so prices for the products are not needed.</a:t>
            </a:r>
            <a:endParaRPr lang="en-US" sz="2200"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03250" y="584200"/>
            <a:ext cx="8001000" cy="684213"/>
          </a:xfrm>
        </p:spPr>
        <p:txBody>
          <a:bodyPr/>
          <a:lstStyle/>
          <a:p>
            <a:r>
              <a:rPr lang="tr-TR" sz="2400" b="1" dirty="0" smtClean="0">
                <a:solidFill>
                  <a:schemeClr val="tx1"/>
                </a:solidFill>
                <a:latin typeface="Tahoma" pitchFamily="34" charset="0"/>
              </a:rPr>
              <a:t>Implementation of Commution Regulation</a:t>
            </a:r>
            <a:endParaRPr lang="tr-TR" sz="2400" b="1" dirty="0">
              <a:solidFill>
                <a:schemeClr val="tx1"/>
              </a:solidFill>
              <a:latin typeface="Tahoma" pitchFamily="34" charset="0"/>
            </a:endParaRPr>
          </a:p>
        </p:txBody>
      </p:sp>
      <p:sp>
        <p:nvSpPr>
          <p:cNvPr id="266243" name="Rectangle 3"/>
          <p:cNvSpPr>
            <a:spLocks noGrp="1" noChangeArrowheads="1"/>
          </p:cNvSpPr>
          <p:nvPr>
            <p:ph type="body" idx="1"/>
          </p:nvPr>
        </p:nvSpPr>
        <p:spPr>
          <a:xfrm>
            <a:off x="531813" y="1825625"/>
            <a:ext cx="7712075" cy="4267200"/>
          </a:xfrm>
        </p:spPr>
        <p:txBody>
          <a:bodyPr/>
          <a:lstStyle/>
          <a:p>
            <a:pPr>
              <a:lnSpc>
                <a:spcPct val="80000"/>
              </a:lnSpc>
              <a:buFont typeface="Wingdings" pitchFamily="2" charset="2"/>
              <a:buNone/>
            </a:pPr>
            <a:r>
              <a:rPr lang="tr-TR" sz="2200" dirty="0">
                <a:latin typeface="Tahoma" pitchFamily="34" charset="0"/>
              </a:rPr>
              <a:t>Strict annual weights method: Two estimation methods ensure a sufficient level of comparability</a:t>
            </a:r>
          </a:p>
          <a:p>
            <a:pPr>
              <a:lnSpc>
                <a:spcPct val="80000"/>
              </a:lnSpc>
              <a:buFont typeface="Wingdings" pitchFamily="2" charset="2"/>
              <a:buNone/>
            </a:pPr>
            <a:endParaRPr lang="tr-TR" sz="2200" dirty="0">
              <a:latin typeface="Tahoma" pitchFamily="34" charset="0"/>
            </a:endParaRPr>
          </a:p>
          <a:p>
            <a:pPr>
              <a:lnSpc>
                <a:spcPct val="80000"/>
              </a:lnSpc>
              <a:buNone/>
            </a:pPr>
            <a:r>
              <a:rPr lang="tr-TR" sz="2200" dirty="0">
                <a:latin typeface="Tahoma" pitchFamily="34" charset="0"/>
              </a:rPr>
              <a:t>Counter-seasonal estimation: </a:t>
            </a:r>
          </a:p>
          <a:p>
            <a:pPr>
              <a:lnSpc>
                <a:spcPct val="80000"/>
              </a:lnSpc>
              <a:buFontTx/>
              <a:buNone/>
            </a:pPr>
            <a:endParaRPr lang="tr-TR" sz="2200" dirty="0">
              <a:latin typeface="Tahoma" pitchFamily="34" charset="0"/>
            </a:endParaRPr>
          </a:p>
          <a:p>
            <a:pPr>
              <a:lnSpc>
                <a:spcPct val="80000"/>
              </a:lnSpc>
              <a:buClr>
                <a:srgbClr val="0000FF"/>
              </a:buClr>
              <a:buSzPct val="150000"/>
              <a:buFont typeface="Arial" pitchFamily="34" charset="0"/>
              <a:buChar char="•"/>
            </a:pPr>
            <a:r>
              <a:rPr lang="tr-TR" sz="2200" dirty="0">
                <a:latin typeface="Tahoma" pitchFamily="34" charset="0"/>
              </a:rPr>
              <a:t>Recommended when the year clearly has two seasons where summer products replace winter products and vice versa and where in each month of the year there are sufficient seasonal products available.</a:t>
            </a:r>
          </a:p>
          <a:p>
            <a:pPr>
              <a:lnSpc>
                <a:spcPct val="80000"/>
              </a:lnSpc>
              <a:buFontTx/>
              <a:buNone/>
            </a:pPr>
            <a:endParaRPr lang="tr-TR" sz="2200" dirty="0">
              <a:latin typeface="Tahoma" pitchFamily="34" charset="0"/>
            </a:endParaRPr>
          </a:p>
          <a:p>
            <a:pPr>
              <a:lnSpc>
                <a:spcPct val="80000"/>
              </a:lnSpc>
              <a:buClr>
                <a:srgbClr val="0000FF"/>
              </a:buClr>
              <a:buSzPct val="150000"/>
              <a:buFont typeface="Arial" pitchFamily="34" charset="0"/>
              <a:buChar char="•"/>
            </a:pPr>
            <a:r>
              <a:rPr lang="tr-TR" sz="2200" dirty="0">
                <a:latin typeface="Tahoma" pitchFamily="34" charset="0"/>
              </a:rPr>
              <a:t>Use only the prices of seasonal products that are in-season to estimate the index for out-of-season products and disregard the products that are available all the year  </a:t>
            </a:r>
          </a:p>
          <a:p>
            <a:pPr>
              <a:lnSpc>
                <a:spcPct val="80000"/>
              </a:lnSpc>
              <a:buFont typeface="Wingdings" pitchFamily="2" charset="2"/>
              <a:buNone/>
            </a:pPr>
            <a:endParaRPr lang="tr-TR" sz="1800" dirty="0">
              <a:latin typeface="Tahoma" pitchFamily="34" charset="0"/>
            </a:endParaRPr>
          </a:p>
          <a:p>
            <a:pPr>
              <a:lnSpc>
                <a:spcPct val="80000"/>
              </a:lnSpc>
              <a:buFont typeface="Wingdings" pitchFamily="2" charset="2"/>
              <a:buNone/>
            </a:pPr>
            <a:endParaRPr lang="en-US" sz="2000"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03250" y="584200"/>
            <a:ext cx="8001000" cy="684213"/>
          </a:xfrm>
        </p:spPr>
        <p:txBody>
          <a:bodyPr/>
          <a:lstStyle/>
          <a:p>
            <a:r>
              <a:rPr lang="tr-TR" sz="2400" b="1" dirty="0" smtClean="0">
                <a:solidFill>
                  <a:schemeClr val="tx1"/>
                </a:solidFill>
                <a:latin typeface="Tahoma" pitchFamily="34" charset="0"/>
              </a:rPr>
              <a:t>Implementation of Commution Regula</a:t>
            </a:r>
            <a:r>
              <a:rPr lang="tr-TR" sz="2800" b="1" dirty="0" smtClean="0">
                <a:solidFill>
                  <a:schemeClr val="tx1"/>
                </a:solidFill>
                <a:latin typeface="Tahoma" pitchFamily="34" charset="0"/>
              </a:rPr>
              <a:t>tion</a:t>
            </a:r>
            <a:endParaRPr lang="tr-TR" sz="2800" b="1" dirty="0">
              <a:solidFill>
                <a:schemeClr val="tx1"/>
              </a:solidFill>
              <a:latin typeface="Tahoma" pitchFamily="34" charset="0"/>
            </a:endParaRPr>
          </a:p>
        </p:txBody>
      </p:sp>
      <p:sp>
        <p:nvSpPr>
          <p:cNvPr id="267267" name="Rectangle 3"/>
          <p:cNvSpPr>
            <a:spLocks noGrp="1" noChangeArrowheads="1"/>
          </p:cNvSpPr>
          <p:nvPr>
            <p:ph type="body" idx="1"/>
          </p:nvPr>
        </p:nvSpPr>
        <p:spPr>
          <a:xfrm>
            <a:off x="531813" y="1825624"/>
            <a:ext cx="7712075" cy="4746647"/>
          </a:xfrm>
        </p:spPr>
        <p:txBody>
          <a:bodyPr/>
          <a:lstStyle/>
          <a:p>
            <a:pPr>
              <a:lnSpc>
                <a:spcPct val="80000"/>
              </a:lnSpc>
              <a:buFont typeface="Wingdings" pitchFamily="2" charset="2"/>
              <a:buNone/>
            </a:pPr>
            <a:r>
              <a:rPr lang="tr-TR" sz="2000" dirty="0">
                <a:latin typeface="Tahoma" pitchFamily="34" charset="0"/>
              </a:rPr>
              <a:t>All-seasonal estimation</a:t>
            </a:r>
          </a:p>
          <a:p>
            <a:pPr>
              <a:lnSpc>
                <a:spcPct val="80000"/>
              </a:lnSpc>
              <a:buFont typeface="Wingdings" pitchFamily="2" charset="2"/>
              <a:buNone/>
            </a:pPr>
            <a:endParaRPr lang="en-US" sz="2000" dirty="0">
              <a:latin typeface="Tahoma" pitchFamily="34" charset="0"/>
            </a:endParaRPr>
          </a:p>
          <a:p>
            <a:pPr>
              <a:lnSpc>
                <a:spcPct val="120000"/>
              </a:lnSpc>
              <a:buClr>
                <a:srgbClr val="0000FF"/>
              </a:buClr>
              <a:buSzPct val="150000"/>
              <a:buFont typeface="Arial" pitchFamily="34" charset="0"/>
              <a:buChar char="•"/>
            </a:pPr>
            <a:r>
              <a:rPr lang="tr-TR" sz="2000" dirty="0">
                <a:latin typeface="Tahoma" pitchFamily="34" charset="0"/>
              </a:rPr>
              <a:t>Recommended when the seasonal pattern is not so clearly dichotomous or when the number of available seasonal products is small in part of the year and so counter-seasonal estimation is not feasable.</a:t>
            </a:r>
          </a:p>
          <a:p>
            <a:pPr>
              <a:lnSpc>
                <a:spcPct val="120000"/>
              </a:lnSpc>
              <a:buClr>
                <a:srgbClr val="0000FF"/>
              </a:buClr>
              <a:buSzPct val="150000"/>
              <a:buFont typeface="Arial" pitchFamily="34" charset="0"/>
              <a:buChar char="•"/>
            </a:pPr>
            <a:r>
              <a:rPr lang="tr-TR" sz="2000" dirty="0">
                <a:latin typeface="Tahoma" pitchFamily="34" charset="0"/>
              </a:rPr>
              <a:t>In the all-seasonal estimation method the index of out-of-season products is estimated using the price developments of all available products in the COICOP class, group or on a more detailed level such as for strata. For example, if all-seasonal estimation method is used in the case of summer fruit the price index of summer fruit during the winter months is estimated using data for all fruits available in winter</a:t>
            </a:r>
            <a:endParaRPr lang="en-US" sz="2000"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603250" y="584200"/>
            <a:ext cx="8001000" cy="684213"/>
          </a:xfrm>
        </p:spPr>
        <p:txBody>
          <a:bodyPr/>
          <a:lstStyle/>
          <a:p>
            <a:r>
              <a:rPr lang="tr-TR" sz="2400" b="1" dirty="0" smtClean="0">
                <a:solidFill>
                  <a:schemeClr val="tx1"/>
                </a:solidFill>
                <a:latin typeface="Tahoma" pitchFamily="34" charset="0"/>
              </a:rPr>
              <a:t>Implementation of Commution Regulation</a:t>
            </a:r>
            <a:endParaRPr lang="tr-TR" sz="2400" b="1" dirty="0">
              <a:solidFill>
                <a:schemeClr val="tx1"/>
              </a:solidFill>
              <a:latin typeface="Tahoma" pitchFamily="34" charset="0"/>
            </a:endParaRPr>
          </a:p>
        </p:txBody>
      </p:sp>
      <p:sp>
        <p:nvSpPr>
          <p:cNvPr id="268291" name="Rectangle 3"/>
          <p:cNvSpPr>
            <a:spLocks noGrp="1" noChangeArrowheads="1"/>
          </p:cNvSpPr>
          <p:nvPr>
            <p:ph type="body" idx="1"/>
          </p:nvPr>
        </p:nvSpPr>
        <p:spPr>
          <a:xfrm>
            <a:off x="531813" y="1825625"/>
            <a:ext cx="7712075" cy="4267200"/>
          </a:xfrm>
        </p:spPr>
        <p:txBody>
          <a:bodyPr/>
          <a:lstStyle/>
          <a:p>
            <a:pPr>
              <a:lnSpc>
                <a:spcPct val="80000"/>
              </a:lnSpc>
              <a:buFont typeface="Wingdings" pitchFamily="2" charset="2"/>
              <a:buNone/>
            </a:pPr>
            <a:r>
              <a:rPr lang="tr-TR" sz="2200" dirty="0">
                <a:latin typeface="Tahoma" pitchFamily="34" charset="0"/>
              </a:rPr>
              <a:t>Class-confined seasonal weights method</a:t>
            </a:r>
          </a:p>
          <a:p>
            <a:pPr>
              <a:lnSpc>
                <a:spcPct val="80000"/>
              </a:lnSpc>
              <a:buFont typeface="Wingdings" pitchFamily="2" charset="2"/>
              <a:buNone/>
            </a:pPr>
            <a:endParaRPr lang="tr-TR" sz="2200" dirty="0">
              <a:latin typeface="Tahoma" pitchFamily="34" charset="0"/>
            </a:endParaRPr>
          </a:p>
          <a:p>
            <a:pPr>
              <a:lnSpc>
                <a:spcPct val="120000"/>
              </a:lnSpc>
              <a:buClr>
                <a:srgbClr val="0000FF"/>
              </a:buClr>
              <a:buSzPct val="125000"/>
              <a:buFontTx/>
              <a:buChar char="•"/>
            </a:pPr>
            <a:r>
              <a:rPr lang="tr-TR" sz="2200" dirty="0">
                <a:latin typeface="Tahoma" pitchFamily="34" charset="0"/>
              </a:rPr>
              <a:t>The weights are variable with the aim to allow for zero weights for products that are out-of-season.</a:t>
            </a:r>
          </a:p>
          <a:p>
            <a:pPr>
              <a:lnSpc>
                <a:spcPct val="120000"/>
              </a:lnSpc>
              <a:buClr>
                <a:srgbClr val="0000FF"/>
              </a:buClr>
              <a:buSzPct val="125000"/>
              <a:buFontTx/>
              <a:buChar char="•"/>
            </a:pPr>
            <a:r>
              <a:rPr lang="tr-TR" sz="2200" dirty="0">
                <a:latin typeface="Tahoma" pitchFamily="34" charset="0"/>
              </a:rPr>
              <a:t>When weights are zero no price data are needed for the index calculation.</a:t>
            </a:r>
          </a:p>
          <a:p>
            <a:pPr>
              <a:lnSpc>
                <a:spcPct val="120000"/>
              </a:lnSpc>
              <a:buClr>
                <a:srgbClr val="0000FF"/>
              </a:buClr>
              <a:buSzPct val="125000"/>
              <a:buFontTx/>
              <a:buChar char="•"/>
            </a:pPr>
            <a:r>
              <a:rPr lang="tr-TR" sz="2200" dirty="0">
                <a:latin typeface="Tahoma" pitchFamily="34" charset="0"/>
              </a:rPr>
              <a:t>The weights of the in-season products are adjusted to ensure that the total weight of the COICOP class or group or on a more detailed level such as strata is constant through the year.</a:t>
            </a:r>
            <a:endParaRPr lang="en-US" sz="2200"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68313" y="428604"/>
            <a:ext cx="8229600" cy="623909"/>
          </a:xfrm>
        </p:spPr>
        <p:txBody>
          <a:bodyPr/>
          <a:lstStyle/>
          <a:p>
            <a:r>
              <a:rPr lang="tr-TR" sz="2400" b="1" dirty="0" smtClean="0">
                <a:solidFill>
                  <a:schemeClr val="tx1"/>
                </a:solidFill>
                <a:latin typeface="Tahoma" pitchFamily="34" charset="0"/>
              </a:rPr>
              <a:t>Seasonal Products in Turkish CPI</a:t>
            </a:r>
            <a:endParaRPr lang="en-US" sz="2400" dirty="0"/>
          </a:p>
        </p:txBody>
      </p:sp>
      <p:sp>
        <p:nvSpPr>
          <p:cNvPr id="222211" name="Rectangle 3"/>
          <p:cNvSpPr>
            <a:spLocks noGrp="1" noChangeArrowheads="1"/>
          </p:cNvSpPr>
          <p:nvPr>
            <p:ph type="body" idx="1"/>
          </p:nvPr>
        </p:nvSpPr>
        <p:spPr>
          <a:xfrm>
            <a:off x="785786" y="1714488"/>
            <a:ext cx="7358114" cy="4500594"/>
          </a:xfrm>
        </p:spPr>
        <p:txBody>
          <a:bodyPr/>
          <a:lstStyle/>
          <a:p>
            <a:pPr marL="0" indent="0" algn="just">
              <a:lnSpc>
                <a:spcPct val="90000"/>
              </a:lnSpc>
              <a:buFontTx/>
              <a:buNone/>
            </a:pPr>
            <a:r>
              <a:rPr lang="tr-TR" sz="2400" dirty="0" smtClean="0">
                <a:latin typeface="Tahoma" pitchFamily="34" charset="0"/>
                <a:cs typeface="Tahoma" pitchFamily="34" charset="0"/>
              </a:rPr>
              <a:t>In Turkish CPI, products covered under the fresh fruit, vegetables, clothing and footwear are the seasonal products. For these products, t</a:t>
            </a:r>
            <a:r>
              <a:rPr lang="tr-TR" sz="2400" dirty="0" smtClean="0">
                <a:latin typeface="Tahoma" pitchFamily="34" charset="0"/>
              </a:rPr>
              <a:t>he weights are variable during the in-season period and zero weights for the products that are out-of-season</a:t>
            </a:r>
            <a:endParaRPr lang="tr-TR" sz="2400" dirty="0">
              <a:latin typeface="Tahoma" pitchFamily="34" charset="0"/>
              <a:cs typeface="Tahoma" pitchFamily="34" charset="0"/>
            </a:endParaRPr>
          </a:p>
          <a:p>
            <a:pPr marL="0" indent="0" algn="just">
              <a:lnSpc>
                <a:spcPct val="90000"/>
              </a:lnSpc>
              <a:buFontTx/>
              <a:buNone/>
            </a:pPr>
            <a:endParaRPr lang="tr-TR" sz="2400" dirty="0">
              <a:latin typeface="Tahoma" pitchFamily="34" charset="0"/>
              <a:cs typeface="Tahoma" pitchFamily="34" charset="0"/>
            </a:endParaRPr>
          </a:p>
          <a:p>
            <a:pPr marL="0" indent="0" algn="just">
              <a:lnSpc>
                <a:spcPct val="90000"/>
              </a:lnSpc>
              <a:buNone/>
            </a:pPr>
            <a:r>
              <a:rPr lang="tr-TR" sz="2400" dirty="0" smtClean="0">
                <a:latin typeface="Tahoma" pitchFamily="34" charset="0"/>
                <a:cs typeface="Tahoma" pitchFamily="34" charset="0"/>
              </a:rPr>
              <a:t>Turkey has four seasons. For this reason, </a:t>
            </a:r>
            <a:r>
              <a:rPr lang="tr-TR" sz="2400" dirty="0" smtClean="0">
                <a:latin typeface="Tahoma" pitchFamily="34" charset="0"/>
              </a:rPr>
              <a:t>Class-confined seasonal weights method</a:t>
            </a:r>
            <a:r>
              <a:rPr lang="tr-TR" sz="2400" dirty="0" smtClean="0">
                <a:latin typeface="Tahoma" pitchFamily="34" charset="0"/>
                <a:cs typeface="Tahoma" pitchFamily="34" charset="0"/>
              </a:rPr>
              <a:t> is used for a long time.</a:t>
            </a:r>
            <a:endParaRPr lang="tr-TR" sz="2400" dirty="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468313" y="500042"/>
            <a:ext cx="8229600" cy="552471"/>
          </a:xfrm>
        </p:spPr>
        <p:txBody>
          <a:bodyPr/>
          <a:lstStyle/>
          <a:p>
            <a:r>
              <a:rPr lang="tr-TR" sz="2400" b="1" dirty="0" smtClean="0">
                <a:solidFill>
                  <a:schemeClr val="tx1"/>
                </a:solidFill>
                <a:latin typeface="Tahoma" pitchFamily="34" charset="0"/>
              </a:rPr>
              <a:t>Seasonal Products in Turkish CPI</a:t>
            </a:r>
            <a:endParaRPr lang="en-US" sz="2400" dirty="0"/>
          </a:p>
        </p:txBody>
      </p:sp>
      <p:sp>
        <p:nvSpPr>
          <p:cNvPr id="271363" name="Rectangle 3"/>
          <p:cNvSpPr>
            <a:spLocks noGrp="1" noChangeArrowheads="1"/>
          </p:cNvSpPr>
          <p:nvPr>
            <p:ph type="body" idx="1"/>
          </p:nvPr>
        </p:nvSpPr>
        <p:spPr>
          <a:xfrm>
            <a:off x="250825" y="1643050"/>
            <a:ext cx="8497888" cy="4572032"/>
          </a:xfrm>
        </p:spPr>
        <p:txBody>
          <a:bodyPr/>
          <a:lstStyle/>
          <a:p>
            <a:pPr marL="0" indent="0" algn="just">
              <a:buFontTx/>
              <a:buNone/>
            </a:pPr>
            <a:r>
              <a:rPr lang="tr-TR" sz="2400" dirty="0" smtClean="0">
                <a:latin typeface="Tahoma" pitchFamily="34" charset="0"/>
                <a:cs typeface="Tahoma" pitchFamily="34" charset="0"/>
              </a:rPr>
              <a:t>The source for the seasonal products is the HBS results and the weights are derived properly using the HBS data.</a:t>
            </a:r>
            <a:endParaRPr lang="tr-TR" sz="2400" dirty="0">
              <a:latin typeface="Tahoma" pitchFamily="34" charset="0"/>
              <a:cs typeface="Tahoma" pitchFamily="34" charset="0"/>
            </a:endParaRPr>
          </a:p>
          <a:p>
            <a:pPr marL="0" indent="0" algn="just">
              <a:buFontTx/>
              <a:buNone/>
            </a:pPr>
            <a:endParaRPr lang="tr-TR" sz="2400" dirty="0">
              <a:latin typeface="Tahoma" pitchFamily="34" charset="0"/>
              <a:cs typeface="Tahoma" pitchFamily="34" charset="0"/>
            </a:endParaRPr>
          </a:p>
          <a:p>
            <a:pPr marL="0" indent="0" algn="just">
              <a:buFontTx/>
              <a:buNone/>
            </a:pPr>
            <a:r>
              <a:rPr lang="tr-TR" sz="2400" dirty="0" smtClean="0">
                <a:latin typeface="Tahoma" pitchFamily="34" charset="0"/>
                <a:cs typeface="Tahoma" pitchFamily="34" charset="0"/>
              </a:rPr>
              <a:t>According to the HBS, first the months are decided as the in season period and then the weights for the products are given. </a:t>
            </a:r>
            <a:endParaRPr lang="tr-TR" sz="2400" dirty="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468313" y="500042"/>
            <a:ext cx="8229600" cy="552471"/>
          </a:xfrm>
        </p:spPr>
        <p:txBody>
          <a:bodyPr/>
          <a:lstStyle/>
          <a:p>
            <a:r>
              <a:rPr lang="tr-TR" sz="2400" b="1" dirty="0" smtClean="0">
                <a:solidFill>
                  <a:schemeClr val="tx1"/>
                </a:solidFill>
                <a:latin typeface="Tahoma" pitchFamily="34" charset="0"/>
              </a:rPr>
              <a:t>Seasonal Products in Turkish CPI</a:t>
            </a:r>
            <a:endParaRPr lang="en-US" sz="2400" dirty="0"/>
          </a:p>
        </p:txBody>
      </p:sp>
      <p:sp>
        <p:nvSpPr>
          <p:cNvPr id="271363" name="Rectangle 3"/>
          <p:cNvSpPr>
            <a:spLocks noGrp="1" noChangeArrowheads="1"/>
          </p:cNvSpPr>
          <p:nvPr>
            <p:ph type="body" idx="1"/>
          </p:nvPr>
        </p:nvSpPr>
        <p:spPr>
          <a:xfrm>
            <a:off x="357158" y="1571612"/>
            <a:ext cx="8497888" cy="5000660"/>
          </a:xfrm>
        </p:spPr>
        <p:txBody>
          <a:bodyPr/>
          <a:lstStyle/>
          <a:p>
            <a:pPr marL="0" indent="0" algn="just">
              <a:buFontTx/>
              <a:buNone/>
            </a:pPr>
            <a:r>
              <a:rPr lang="tr-TR" sz="2400" dirty="0" smtClean="0">
                <a:latin typeface="Tahoma" pitchFamily="34" charset="0"/>
                <a:cs typeface="Tahoma" pitchFamily="34" charset="0"/>
              </a:rPr>
              <a:t>For instance, water melon is in the basket between June and September. In this period, weights for the water melon are as follows; 18.76, 31.58, 25.82, 11.69. </a:t>
            </a:r>
          </a:p>
          <a:p>
            <a:pPr marL="0" indent="0" algn="just">
              <a:buFontTx/>
              <a:buNone/>
            </a:pPr>
            <a:endParaRPr lang="tr-TR" sz="2400" dirty="0" smtClean="0">
              <a:latin typeface="Tahoma" pitchFamily="34" charset="0"/>
              <a:cs typeface="Tahoma" pitchFamily="34" charset="0"/>
            </a:endParaRPr>
          </a:p>
          <a:p>
            <a:pPr marL="0" indent="0" algn="just">
              <a:buFontTx/>
              <a:buNone/>
            </a:pPr>
            <a:r>
              <a:rPr lang="tr-TR" sz="2400" dirty="0" smtClean="0">
                <a:latin typeface="Tahoma" pitchFamily="34" charset="0"/>
                <a:cs typeface="Tahoma" pitchFamily="34" charset="0"/>
              </a:rPr>
              <a:t>On the other hand, strawberry is in the basket between April and July. In this period, weights for the water melon are as follows; 9.41, 21.88, 8.60, 2.81. </a:t>
            </a:r>
          </a:p>
          <a:p>
            <a:pPr marL="0" indent="0" algn="just">
              <a:buFontTx/>
              <a:buNone/>
            </a:pPr>
            <a:endParaRPr lang="tr-TR" sz="30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a:xfrm flipV="1">
            <a:off x="7524750" y="6857999"/>
            <a:ext cx="2133600" cy="45719"/>
          </a:xfrm>
        </p:spPr>
        <p:txBody>
          <a:bodyPr/>
          <a:lstStyle/>
          <a:p>
            <a:endParaRPr lang="tr-TR" dirty="0"/>
          </a:p>
        </p:txBody>
      </p:sp>
      <p:sp>
        <p:nvSpPr>
          <p:cNvPr id="5" name="Slide Number Placeholder 3"/>
          <p:cNvSpPr>
            <a:spLocks noGrp="1"/>
          </p:cNvSpPr>
          <p:nvPr>
            <p:ph type="sldNum" sz="quarter" idx="11"/>
          </p:nvPr>
        </p:nvSpPr>
        <p:spPr>
          <a:xfrm>
            <a:off x="6948488" y="6858000"/>
            <a:ext cx="2133600" cy="171450"/>
          </a:xfrm>
        </p:spPr>
        <p:txBody>
          <a:bodyPr/>
          <a:lstStyle/>
          <a:p>
            <a:fld id="{F3BA54FB-C1DA-4418-A919-65D97BBD0F54}" type="slidenum">
              <a:rPr lang="tr-TR"/>
              <a:pPr/>
              <a:t>9</a:t>
            </a:fld>
            <a:endParaRPr lang="tr-TR" dirty="0"/>
          </a:p>
        </p:txBody>
      </p:sp>
      <p:pic>
        <p:nvPicPr>
          <p:cNvPr id="8" name="Content Placeholder 7" descr="season.JPG"/>
          <p:cNvPicPr>
            <a:picLocks noGrp="1" noChangeAspect="1"/>
          </p:cNvPicPr>
          <p:nvPr>
            <p:ph/>
          </p:nvPr>
        </p:nvPicPr>
        <p:blipFill>
          <a:blip r:embed="rId3"/>
          <a:stretch>
            <a:fillRect/>
          </a:stretch>
        </p:blipFill>
        <p:spPr>
          <a:xfrm>
            <a:off x="428596" y="1785926"/>
            <a:ext cx="8229600" cy="3643338"/>
          </a:xfrm>
        </p:spPr>
      </p:pic>
      <p:sp>
        <p:nvSpPr>
          <p:cNvPr id="9" name="Rectangle 2"/>
          <p:cNvSpPr txBox="1">
            <a:spLocks noChangeArrowheads="1"/>
          </p:cNvSpPr>
          <p:nvPr/>
        </p:nvSpPr>
        <p:spPr bwMode="auto">
          <a:xfrm>
            <a:off x="468313" y="500042"/>
            <a:ext cx="8229600" cy="5524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100000"/>
              </a:lnSpc>
              <a:spcBef>
                <a:spcPct val="20000"/>
              </a:spcBef>
              <a:spcAft>
                <a:spcPct val="0"/>
              </a:spcAft>
              <a:buClr>
                <a:schemeClr val="accent2"/>
              </a:buClr>
              <a:buSzTx/>
              <a:tabLst/>
              <a:defRPr/>
            </a:pPr>
            <a:r>
              <a:rPr kumimoji="0" lang="tr-TR" sz="2400" b="1" i="0" u="none" strike="noStrike" kern="0" cap="none" spc="0" normalizeH="0" baseline="0" noProof="0" dirty="0" smtClean="0">
                <a:ln>
                  <a:noFill/>
                </a:ln>
                <a:solidFill>
                  <a:schemeClr val="tx1"/>
                </a:solidFill>
                <a:effectLst/>
                <a:uLnTx/>
                <a:uFillTx/>
                <a:latin typeface="Tahoma" pitchFamily="34" charset="0"/>
                <a:ea typeface="+mn-ea"/>
                <a:cs typeface="+mn-cs"/>
              </a:rPr>
              <a:t>Seasonal Products in Turkish CPI</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2070</TotalTime>
  <Words>548</Words>
  <Application>Microsoft Office PowerPoint</Application>
  <PresentationFormat>On-screen Show (4:3)</PresentationFormat>
  <Paragraphs>57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Profil</vt:lpstr>
      <vt:lpstr>Slide 1</vt:lpstr>
      <vt:lpstr>Implementation of Commution Regulation</vt:lpstr>
      <vt:lpstr>Implementation of Commution Regulation</vt:lpstr>
      <vt:lpstr>Implementation of Commution Regulation</vt:lpstr>
      <vt:lpstr>Implementation of Commution Regulation</vt:lpstr>
      <vt:lpstr>Seasonal Products in Turkish CPI</vt:lpstr>
      <vt:lpstr>Seasonal Products in Turkish CPI</vt:lpstr>
      <vt:lpstr>Seasonal Products in Turkish CPI</vt:lpstr>
      <vt:lpstr>Slide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meraldaskiran</dc:creator>
  <cp:lastModifiedBy>CENGİZ ERDOĞAN</cp:lastModifiedBy>
  <cp:revision>184</cp:revision>
  <dcterms:created xsi:type="dcterms:W3CDTF">2005-10-04T14:03:15Z</dcterms:created>
  <dcterms:modified xsi:type="dcterms:W3CDTF">2011-09-13T12:38:14Z</dcterms:modified>
</cp:coreProperties>
</file>