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8" r:id="rId2"/>
    <p:sldId id="463" r:id="rId3"/>
    <p:sldId id="468" r:id="rId4"/>
    <p:sldId id="469" r:id="rId5"/>
    <p:sldId id="428" r:id="rId6"/>
    <p:sldId id="440" r:id="rId7"/>
    <p:sldId id="464" r:id="rId8"/>
    <p:sldId id="444" r:id="rId9"/>
    <p:sldId id="470" r:id="rId10"/>
    <p:sldId id="471" r:id="rId11"/>
    <p:sldId id="459" r:id="rId12"/>
    <p:sldId id="460" r:id="rId13"/>
    <p:sldId id="461" r:id="rId14"/>
    <p:sldId id="458" r:id="rId15"/>
    <p:sldId id="456" r:id="rId16"/>
    <p:sldId id="3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676A6"/>
    <a:srgbClr val="5F9DCB"/>
    <a:srgbClr val="6485C6"/>
    <a:srgbClr val="33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472" autoAdjust="0"/>
  </p:normalViewPr>
  <p:slideViewPr>
    <p:cSldViewPr>
      <p:cViewPr>
        <p:scale>
          <a:sx n="104" d="100"/>
          <a:sy n="104" d="100"/>
        </p:scale>
        <p:origin x="-1764" y="-678"/>
      </p:cViewPr>
      <p:guideLst>
        <p:guide orient="horz" pos="754"/>
        <p:guide pos="1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163B07-AA38-4816-91D7-26A00F9F6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71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42BE8E-A4BB-468C-AEC9-E85185CF6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25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E03132-1DFA-4D20-88A3-D540F6E163E9}" type="slidenum">
              <a:rPr lang="ru-RU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o-RO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6EC233-E7CB-4D00-8E11-605B33C439C6}" type="slidenum">
              <a:rPr lang="ru-RU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en-US" smtClean="0"/>
          </a:p>
        </p:txBody>
      </p:sp>
      <p:sp>
        <p:nvSpPr>
          <p:cNvPr id="26627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o-RO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altLang="en-US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8ED44E-7EDB-4EF3-82BA-89FF6087FFD6}" type="slidenum">
              <a:rPr lang="ru-RU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BD3E92-1A2A-4C7E-A4FB-9C767B374222}" type="slidenum">
              <a:rPr lang="ru-RU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o-RO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o-R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0037D9-9CDA-4F7C-BAEB-051B948A1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4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6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8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o-RO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6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7EFFE4-09B3-417E-99EB-69CB70849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6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9DCB22-5206-4AA5-BB48-0D6FABA59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F1CCE6-433D-4B21-9BF8-FE8E6A528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7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95337-C4F1-4C78-8222-9A4D5A7CF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26DFBA-50FC-4744-BC49-CF6925CDB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0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PPOINT cop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50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28" name="Picture 14" descr="Picture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339975" y="2852738"/>
            <a:ext cx="66246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en-US" sz="1400" b="1">
              <a:solidFill>
                <a:srgbClr val="3676A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 			</a:t>
            </a:r>
            <a:endParaRPr lang="en-US" altLang="en-US" sz="2400" b="1">
              <a:solidFill>
                <a:srgbClr val="3676A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altLang="en-US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Валентина Гыдилика</a:t>
            </a:r>
            <a: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			  </a:t>
            </a:r>
            <a:r>
              <a:rPr lang="ru-RU" altLang="en-US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начальник управления</a:t>
            </a:r>
            <a:br>
              <a:rPr lang="ru-RU" altLang="en-US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 			   национальных счетов и </a:t>
            </a:r>
          </a:p>
          <a:p>
            <a:pPr algn="ctr" eaLnBrk="1" hangingPunct="1"/>
            <a:r>
              <a:rPr lang="ru-RU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altLang="en-US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макроэкономического синтеза</a:t>
            </a:r>
            <a:r>
              <a:rPr lang="ru-RU" altLang="en-US">
                <a:solidFill>
                  <a:srgbClr val="6485C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ru-RU" altLang="en-US">
                <a:solidFill>
                  <a:srgbClr val="6485C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en-US" altLang="en-US">
              <a:solidFill>
                <a:srgbClr val="6485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en-US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195" name="Text Box 0"/>
          <p:cNvSpPr txBox="1">
            <a:spLocks noChangeArrowheads="1"/>
          </p:cNvSpPr>
          <p:nvPr/>
        </p:nvSpPr>
        <p:spPr bwMode="auto">
          <a:xfrm>
            <a:off x="2771775" y="5300663"/>
            <a:ext cx="37449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en-US" sz="1900" b="1">
              <a:solidFill>
                <a:srgbClr val="3676A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en-US" sz="19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Стамбул, 6-8 мая </a:t>
            </a:r>
            <a:r>
              <a:rPr lang="en-US" altLang="en-US" sz="19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altLang="en-US" sz="19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15г.</a:t>
            </a:r>
          </a:p>
        </p:txBody>
      </p:sp>
      <p:sp>
        <p:nvSpPr>
          <p:cNvPr id="8196" name="Прямоугольник 6"/>
          <p:cNvSpPr>
            <a:spLocks noChangeArrowheads="1"/>
          </p:cNvSpPr>
          <p:nvPr/>
        </p:nvSpPr>
        <p:spPr bwMode="auto">
          <a:xfrm>
            <a:off x="2484438" y="333375"/>
            <a:ext cx="60277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Национальные Счета Республики Молдова</a:t>
            </a:r>
            <a:b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400" b="1">
                <a:solidFill>
                  <a:srgbClr val="3676A6"/>
                </a:solidFill>
                <a:latin typeface="Times New Roman" pitchFamily="18" charset="0"/>
                <a:cs typeface="Times New Roman" pitchFamily="18" charset="0"/>
              </a:rPr>
              <a:t>Достигнутые результаты и перспективы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13" y="115888"/>
            <a:ext cx="6059487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en-US" sz="1600" b="1" i="1" smtClean="0">
                <a:latin typeface="Times New Roman" pitchFamily="18" charset="0"/>
                <a:cs typeface="Times New Roman" pitchFamily="18" charset="0"/>
              </a:rPr>
              <a:t>3. Улучшения показателей объема ВВП.</a:t>
            </a:r>
            <a:br>
              <a:rPr lang="ru-RU" altLang="en-US" sz="1600" b="1" i="1" smtClean="0">
                <a:latin typeface="Times New Roman" pitchFamily="18" charset="0"/>
                <a:cs typeface="Times New Roman" pitchFamily="18" charset="0"/>
              </a:rPr>
            </a:br>
            <a:endParaRPr lang="ro-RO" altLang="en-US" sz="1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975" y="549275"/>
            <a:ext cx="6408738" cy="55768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274638" algn="just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   Совершенствование пересчета налогов на продукты в сопоставимые цены :</a:t>
            </a:r>
          </a:p>
          <a:p>
            <a:pPr marL="447675" indent="-274638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Акцизы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дефлятирование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посредством номинального роста ставки акцизов. Для определения средневзвешенного индекса физического объема приняты 4 группы акцизов (наиболее весомые) – сигареты, алкогольные напитки кроме вина), автомобили и энергетические ресурсы;</a:t>
            </a:r>
          </a:p>
          <a:p>
            <a:pPr marL="447675" indent="-274638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НДС - экстраполирование через индекс физического объема части конечного потребления домашних хозяйств;</a:t>
            </a:r>
          </a:p>
          <a:p>
            <a:pPr marL="447675" indent="-274638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Таможенные пошлины – через индекс физического объема импортируемых товаров из –за рубежа (кроме стран СНГ).</a:t>
            </a:r>
          </a:p>
          <a:p>
            <a:pPr marL="447675" indent="-274638" algn="just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д.  Пересчет машин и оборудования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дефлятирование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ИЦП стран ЕС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7675" indent="-274638" algn="just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е. Пересчет импорта и экспорта услуг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сопоставимые цены при помощи средневзвешенного индекса услуг туризма, транспорта и связи, так как именно эти услуги занимают наибольший удельный вес в услугах.</a:t>
            </a:r>
          </a:p>
          <a:p>
            <a:pPr marL="447675" indent="-274638" algn="just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274638" algn="just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Внедрение в официальную практику квартальных расчетов ВВП на дискретной основе и пересчет в среднегодовые цены предыдущего года, позволило получить предварительную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годовую оценку ВВП как сумму четырех кварталов.</a:t>
            </a:r>
          </a:p>
          <a:p>
            <a:pPr marL="447675" indent="-274638" algn="just">
              <a:buFont typeface="Wingdings" pitchFamily="2" charset="2"/>
              <a:buNone/>
              <a:defRPr/>
            </a:pP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Внедрения Классификатора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видов экономической деятельности Молдовы, Рев.2, (КЭДМ, рев.2).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274638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а.   отраслевая статистика официально внедрила КЭДМ рев.2 с января 2014 года.</a:t>
            </a:r>
          </a:p>
          <a:p>
            <a:pPr marL="447675" indent="-274638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б. управление национальных счетов пересчитало динамические ряды ВВП (годовые, квартальные) за 1995-2014гг., в текущих и сопоставимых ценах в  соответствии с КЭДМ рев.2 .</a:t>
            </a:r>
          </a:p>
          <a:p>
            <a:pPr marL="447675" indent="-274638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CAB51E-277A-4EA1-A911-1E65D66CB3E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188913"/>
            <a:ext cx="4968875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en-US" sz="2000" b="1" smtClean="0"/>
              <a:t>Внедрение СНС - 2008</a:t>
            </a:r>
            <a:endParaRPr lang="ru-RU" altLang="en-US" sz="2000" b="1" i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4075" y="692150"/>
            <a:ext cx="6696075" cy="55451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5563" lvl="1" indent="22860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 2014 года мероприятия по переходу на СНС-2008 были отражены в документе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развития статистики на 2012-2014 годы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настоящее время разрабатывается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Стратегия развития национальной системы статистики на 2015-2020 годы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которой будут отражены дальнейшие шаги по внедрению СНС-2008.  В первую очередь  обозначена разработка тех показателей, которые влияют на величину и структуру ВВП.</a:t>
            </a:r>
          </a:p>
          <a:p>
            <a:pPr marL="971550" lvl="1" indent="-6873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Разработка УФПИК.   </a:t>
            </a:r>
          </a:p>
          <a:p>
            <a:pPr marL="512763" lvl="1" indent="-16510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а. </a:t>
            </a:r>
            <a:r>
              <a:rPr lang="ru-RU" sz="1400" i="1" dirty="0" smtClean="0">
                <a:latin typeface="Times New Roman" pitchFamily="18" charset="0"/>
              </a:rPr>
              <a:t>Расчёт в текущих ценах. </a:t>
            </a:r>
            <a:r>
              <a:rPr lang="ru-RU" sz="1400" dirty="0" smtClean="0">
                <a:solidFill>
                  <a:srgbClr val="595959"/>
                </a:solidFill>
                <a:latin typeface="Times New Roman" pitchFamily="18" charset="0"/>
              </a:rPr>
              <a:t>Расчеты производятся</a:t>
            </a:r>
            <a:r>
              <a:rPr lang="ru-RU" sz="1400" dirty="0" smtClean="0">
                <a:latin typeface="Times New Roman" pitchFamily="18" charset="0"/>
              </a:rPr>
              <a:t> на базе полученной информации от Национального Банка Молдовы об остатков кредитов </a:t>
            </a:r>
            <a:r>
              <a:rPr lang="ru-RU" sz="1400" dirty="0" smtClean="0">
                <a:solidFill>
                  <a:srgbClr val="FF3300"/>
                </a:solidFill>
                <a:latin typeface="Times New Roman" pitchFamily="18" charset="0"/>
              </a:rPr>
              <a:t>(L)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</a:rPr>
              <a:t>и депозитов (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D) </a:t>
            </a:r>
            <a:r>
              <a:rPr lang="ru-RU" sz="1400" dirty="0" smtClean="0">
                <a:latin typeface="Times New Roman" pitchFamily="18" charset="0"/>
              </a:rPr>
              <a:t>по институциональным секторам и средней процентной ставки по выданным кредитам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</a:rPr>
              <a:t>rL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</a:rPr>
              <a:t> и по депозитам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</a:rPr>
              <a:t>rD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),</a:t>
            </a:r>
            <a:r>
              <a:rPr lang="ru-RU" sz="1400" dirty="0" smtClean="0">
                <a:latin typeface="Times New Roman" pitchFamily="18" charset="0"/>
              </a:rPr>
              <a:t> по месяцам в национальной и иностранной валюте. </a:t>
            </a:r>
          </a:p>
          <a:p>
            <a:pPr marL="576263" lvl="1" indent="-228600" algn="just">
              <a:spcBef>
                <a:spcPct val="0"/>
              </a:spcBef>
              <a:buFont typeface="Wingdings" pitchFamily="2" charset="2"/>
              <a:buNone/>
              <a:tabLst>
                <a:tab pos="576263" algn="l"/>
              </a:tabLst>
              <a:defRPr/>
            </a:pPr>
            <a:r>
              <a:rPr lang="ru-RU" sz="1400" dirty="0" smtClean="0">
                <a:latin typeface="Times New Roman" pitchFamily="18" charset="0"/>
              </a:rPr>
              <a:t>б. Для определения базисной ставки </a:t>
            </a:r>
            <a:r>
              <a:rPr lang="ru-RU" sz="1400" dirty="0" smtClean="0">
                <a:solidFill>
                  <a:srgbClr val="FF3300"/>
                </a:solidFill>
                <a:latin typeface="Times New Roman" pitchFamily="18" charset="0"/>
              </a:rPr>
              <a:t>(</a:t>
            </a:r>
            <a:r>
              <a:rPr lang="ru-RU" sz="1400" dirty="0" err="1" smtClean="0">
                <a:solidFill>
                  <a:srgbClr val="FF3300"/>
                </a:solidFill>
                <a:latin typeface="Times New Roman" pitchFamily="18" charset="0"/>
              </a:rPr>
              <a:t>rr</a:t>
            </a:r>
            <a:r>
              <a:rPr lang="ru-RU" sz="1400" dirty="0" smtClean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</a:rPr>
              <a:t> используется наибольший выданный процент за депозит, по месяцам в национальной и иностранной валюте.</a:t>
            </a:r>
          </a:p>
          <a:p>
            <a:pPr marL="971550" lvl="1" indent="-623888" algn="just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в. Согласно методологии СНС-2008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УФПИК</a:t>
            </a:r>
            <a:r>
              <a:rPr lang="ru-RU" sz="1400" dirty="0" smtClean="0">
                <a:latin typeface="Times New Roman" pitchFamily="18" charset="0"/>
              </a:rPr>
              <a:t> рассчитывается по формуле: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УФПИК = [(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</a:rPr>
              <a:t>rL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</a:rPr>
              <a:t>rr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x L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] + [(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rr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rD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x D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</a:rPr>
              <a:t> </a:t>
            </a:r>
          </a:p>
          <a:p>
            <a:pPr marL="971550" lvl="1" indent="-514350"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УФПИК в текущих ценах, млн.лей</a:t>
            </a:r>
            <a:endParaRPr lang="ru-RU" sz="1400" b="1" i="1" dirty="0" smtClean="0">
              <a:latin typeface="Times New Roman" pitchFamily="18" charset="0"/>
            </a:endParaRPr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2843213" y="4724400"/>
          <a:ext cx="5832475" cy="1387475"/>
        </p:xfrm>
        <a:graphic>
          <a:graphicData uri="http://schemas.openxmlformats.org/drawingml/2006/table">
            <a:tbl>
              <a:tblPr/>
              <a:tblGrid>
                <a:gridCol w="1944158"/>
                <a:gridCol w="2016164"/>
                <a:gridCol w="1872152"/>
              </a:tblGrid>
              <a:tr h="243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СНС-1993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СНС-2008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1499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1711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1706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7" marR="9143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2251</a:t>
                      </a: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2059</a:t>
                      </a:r>
                    </a:p>
                  </a:txBody>
                  <a:tcPr marL="91437" marR="9143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B84AF9-347D-46BC-A210-2F36F5B2D9A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484438" y="333375"/>
            <a:ext cx="6191250" cy="55435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5563" indent="117475" algn="just">
              <a:lnSpc>
                <a:spcPct val="80000"/>
              </a:lnSpc>
              <a:buFont typeface="Wingdings" pitchFamily="2" charset="2"/>
              <a:buNone/>
              <a:tabLst>
                <a:tab pos="228600" algn="l"/>
                <a:tab pos="401638" algn="l"/>
              </a:tabLst>
              <a:defRPr/>
            </a:pP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Расчёт в сопоставимых ценах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производится путём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дефлятирования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остатков кредитов и депозитов по кварталам в национальной и иностранной валюте используя общий ИПЦ (для текущего квартала) рассчитанный в среднегодовых ценах предыдущего года. </a:t>
            </a:r>
          </a:p>
          <a:p>
            <a:pPr marL="55563" indent="117475" algn="just">
              <a:lnSpc>
                <a:spcPct val="80000"/>
              </a:lnSpc>
              <a:buFont typeface="Wingdings" pitchFamily="2" charset="2"/>
              <a:buNone/>
              <a:tabLst>
                <a:tab pos="228600" algn="l"/>
                <a:tab pos="401638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Используя среднегодовое значение процентной ставки по кредитам, депозитам и базисной процентной ставки от предыдущего года,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национальной и иностранной валюте определяется УФПИК по известной формуле для кредитов и депозитов в иностранной и национальной валюте, для каждого квартала в отдельности. Годовые данные - сумма четырех кварталов.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УФПИК в сопоставимых ценах, млн.лей</a:t>
            </a:r>
          </a:p>
        </p:txBody>
      </p:sp>
      <p:graphicFrame>
        <p:nvGraphicFramePr>
          <p:cNvPr id="45088" name="Group 32"/>
          <p:cNvGraphicFramePr>
            <a:graphicFrameLocks noGrp="1"/>
          </p:cNvGraphicFramePr>
          <p:nvPr>
            <p:ph sz="half" idx="2"/>
          </p:nvPr>
        </p:nvGraphicFramePr>
        <p:xfrm>
          <a:off x="2700338" y="3429000"/>
          <a:ext cx="6048375" cy="1905000"/>
        </p:xfrm>
        <a:graphic>
          <a:graphicData uri="http://schemas.openxmlformats.org/drawingml/2006/table">
            <a:tbl>
              <a:tblPr/>
              <a:tblGrid>
                <a:gridCol w="1920781"/>
                <a:gridCol w="1919194"/>
                <a:gridCol w="2208401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СНС-1993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СНС-2008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771775" y="188913"/>
            <a:ext cx="61214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en-US" sz="1600" b="1" i="1" smtClean="0">
                <a:latin typeface="Times New Roman" pitchFamily="18" charset="0"/>
                <a:cs typeface="Times New Roman" pitchFamily="18" charset="0"/>
              </a:rPr>
              <a:t>2.  Распределение УФПИК-а между конечным и промежуточным потреблением по секторам: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195513" y="908050"/>
            <a:ext cx="6697662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457200" algn="just" eaLnBrk="1" hangingPunct="1">
              <a:buClr>
                <a:srgbClr val="CC99FF"/>
              </a:buClr>
              <a:buFont typeface="Wingdings" pitchFamily="2" charset="2"/>
              <a:buNone/>
            </a:pPr>
            <a:r>
              <a:rPr lang="ru-RU" altLang="en-US" sz="1300" i="1" smtClean="0">
                <a:latin typeface="Times New Roman" pitchFamily="18" charset="0"/>
                <a:cs typeface="Times New Roman" pitchFamily="18" charset="0"/>
              </a:rPr>
              <a:t>Промежуточное потребление </a:t>
            </a:r>
            <a:r>
              <a:rPr lang="ru-RU" altLang="en-US" sz="1300" smtClean="0">
                <a:latin typeface="Times New Roman" pitchFamily="18" charset="0"/>
                <a:cs typeface="Times New Roman" pitchFamily="18" charset="0"/>
              </a:rPr>
              <a:t>распределяется по видам экономических деятельностей используя структуру полученных и выплаченных процентов на основе приложений по финансовым результатам экономических агентов, а по секторам согласно полученной исходной информации от Национального банка в разрезе секторов.</a:t>
            </a:r>
          </a:p>
          <a:p>
            <a:pPr marL="0" indent="457200" algn="just" eaLnBrk="1" hangingPunct="1">
              <a:buClr>
                <a:srgbClr val="CC99FF"/>
              </a:buClr>
              <a:buFont typeface="Wingdings" pitchFamily="2" charset="2"/>
              <a:buNone/>
            </a:pPr>
            <a:r>
              <a:rPr lang="ru-RU" altLang="en-US" sz="1300" i="1" smtClean="0">
                <a:latin typeface="Times New Roman" pitchFamily="18" charset="0"/>
                <a:cs typeface="Times New Roman" pitchFamily="18" charset="0"/>
              </a:rPr>
              <a:t>Конечное потребление </a:t>
            </a:r>
            <a:r>
              <a:rPr lang="ru-RU" altLang="en-US" sz="1300" smtClean="0">
                <a:latin typeface="Times New Roman" pitchFamily="18" charset="0"/>
                <a:cs typeface="Times New Roman" pitchFamily="18" charset="0"/>
              </a:rPr>
              <a:t>распределяется по секторам согласно той же полученной исходной информации от Национального банка в разрезе секторов.</a:t>
            </a:r>
          </a:p>
        </p:txBody>
      </p:sp>
      <p:graphicFrame>
        <p:nvGraphicFramePr>
          <p:cNvPr id="49224" name="Group 72"/>
          <p:cNvGraphicFramePr>
            <a:graphicFrameLocks noGrp="1"/>
          </p:cNvGraphicFramePr>
          <p:nvPr/>
        </p:nvGraphicFramePr>
        <p:xfrm>
          <a:off x="2339975" y="2420938"/>
          <a:ext cx="6337300" cy="3084512"/>
        </p:xfrm>
        <a:graphic>
          <a:graphicData uri="http://schemas.openxmlformats.org/drawingml/2006/table">
            <a:tbl>
              <a:tblPr/>
              <a:tblGrid>
                <a:gridCol w="2679141"/>
                <a:gridCol w="2027460"/>
                <a:gridCol w="1630699"/>
              </a:tblGrid>
              <a:tr h="2743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Сектора 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Нефинансовый сектор 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сектор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Государственное управление 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Домашние хозяйства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Потребительский кредит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32">
                <a:tc>
                  <a:txBody>
                    <a:bodyPr/>
                    <a:lstStyle/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Ипотечный кредит (К70 – операции с недвижимым имуществом)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Другие кредиты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4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епозиты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Некоммерческие организации обслуживающие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домашние хозяйства </a:t>
                      </a:r>
                    </a:p>
                  </a:txBody>
                  <a:tcPr marL="91449" marR="91449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o-R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2555875" y="188913"/>
            <a:ext cx="6119813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en-US" sz="1600" b="1" smtClean="0">
                <a:latin typeface="Times New Roman" pitchFamily="18" charset="0"/>
                <a:cs typeface="Times New Roman" pitchFamily="18" charset="0"/>
              </a:rPr>
              <a:t>2. Выпуск центрального банка, отражения военных расходов и  расходов на научные исследования и разработки. </a:t>
            </a:r>
            <a:endParaRPr lang="ro-RO" altLang="en-US" sz="160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xfrm>
            <a:off x="2124075" y="765175"/>
            <a:ext cx="6408738" cy="547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5563" indent="228600" algn="just">
              <a:buFont typeface="Wingdings" pitchFamily="2" charset="2"/>
              <a:buNone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По выпуску Центрального банка, отражения военных расходов и расходов на научные исследования и разработки были произведены экспериментальные расчеты, в соответствии с СНС-2008, за 2013 год. Расчеты были произведены на базе существующих источников информации: 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Исполнения публичного бюджета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Затраты, расходы и инвестиции предприятия, Структурная анкета,  Выполнения научных исследований и разработок, Таблица ресурсы-использования. </a:t>
            </a:r>
          </a:p>
          <a:p>
            <a:pPr marL="55563" indent="228600" algn="just">
              <a:buFont typeface="Wingdings" pitchFamily="2" charset="2"/>
              <a:buNone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  В процессе разработок были выявлены недостающие показатели (недостающая информация). </a:t>
            </a:r>
          </a:p>
          <a:p>
            <a:pPr marL="55563" indent="228600" algn="just">
              <a:buFont typeface="Wingdings" pitchFamily="2" charset="2"/>
              <a:buNone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 В этой связи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5563" indent="22860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совместно с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 Министерством обороны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, был составлен перечень показателей (виды вооружений, стоимость, сроки эксплуатации), который Министерство обороны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(на определенных условиях и утвержденных документах) будет представлять регулярно в адрес НБС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en-US" sz="1400" smtClean="0">
              <a:latin typeface="Times New Roman" pitchFamily="18" charset="0"/>
              <a:cs typeface="Times New Roman" pitchFamily="18" charset="0"/>
            </a:endParaRPr>
          </a:p>
          <a:p>
            <a:pPr marL="55563" indent="22860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с Национальным банком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завершается процедура подписания договора об обмене информации, в котором перечислены показатели необходимые для проведения расчетов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en-US" sz="1400" smtClean="0">
              <a:latin typeface="Times New Roman" pitchFamily="18" charset="0"/>
              <a:cs typeface="Times New Roman" pitchFamily="18" charset="0"/>
            </a:endParaRPr>
          </a:p>
          <a:p>
            <a:pPr marL="55563" indent="22860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для разработки 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расходов на научные исследования и разработки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,  НБС внесет необходимые изменения в статистическую форму отчетности 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О выполнении научных исследований и разработок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В этом направлении установлено сотрудничество и с Академией наук, которая (по договоренности) представит в адрес НБС имеющуюся информацию о расходов на научные исследования и разработки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5AD984-D4BF-4AA4-A140-CAB3CAC8411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2484438" y="188913"/>
            <a:ext cx="5616575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en-US" sz="1600" b="1" smtClean="0">
                <a:latin typeface="Times New Roman" pitchFamily="18" charset="0"/>
                <a:cs typeface="Times New Roman" pitchFamily="18" charset="0"/>
              </a:rPr>
              <a:t>ПЕРСПЕКТИВЫ РАЗВИТИЯ НАЦИОНАЛЬНЫХ СЧЕТОВ РЕСПУБЛИКИ МОЛДОВА</a:t>
            </a:r>
            <a:endParaRPr lang="ro-RO" altLang="en-US" sz="1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2051050" y="765175"/>
            <a:ext cx="684212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1143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en-US" sz="1400" b="1">
                <a:latin typeface="Times New Roman" pitchFamily="18" charset="0"/>
                <a:cs typeface="Times New Roman" pitchFamily="18" charset="0"/>
              </a:rPr>
              <a:t>1. Внедрение, с первого квартала 2015 года, классификатора видов экономической деятельности – КЭДМ, рев. 2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/>
            <a:endParaRPr lang="en-US" altLang="en-US" sz="14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b="1">
                <a:latin typeface="Times New Roman" pitchFamily="18" charset="0"/>
                <a:cs typeface="Times New Roman" pitchFamily="18" charset="0"/>
              </a:rPr>
              <a:t>2. Произвести экспериментальные расчеты стоимости услуг по проживанию в собственных жилищах в соответствии с рекомендациями ОЭСР, учитывая и результаты переписи населения 2014 года (июнь 2016 года)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/>
            <a:endParaRPr lang="en-US" altLang="en-US" sz="14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b="1">
                <a:latin typeface="Times New Roman" pitchFamily="18" charset="0"/>
                <a:cs typeface="Times New Roman" pitchFamily="18" charset="0"/>
              </a:rPr>
              <a:t>3. Произвести экспериментальные расчеты Валового регионального продукта (2016 год)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/>
            <a:endParaRPr lang="en-US" altLang="en-US" sz="14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1400" b="1">
                <a:latin typeface="Times New Roman" pitchFamily="18" charset="0"/>
                <a:cs typeface="Times New Roman" pitchFamily="18" charset="0"/>
              </a:rPr>
              <a:t>4. Внедрение СНС-2008</a:t>
            </a:r>
            <a:r>
              <a:rPr lang="en-US" altLang="en-US" sz="1400" b="1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en-US" sz="14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Совершенствование расчетов УФПИК:</a:t>
            </a:r>
          </a:p>
          <a:p>
            <a:pPr algn="just" eaLnBrk="1" hangingPunct="1"/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     - распределение по институциональным секторам и по видам экономической   </a:t>
            </a: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деятельности (в соответствии с КЭДМ,  рев. 2);</a:t>
            </a:r>
          </a:p>
          <a:p>
            <a:pPr algn="just" eaLnBrk="1" hangingPunct="1"/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   - совместная работа с Национальным банком для определения импорта/экспорта УФПИК-а (платежный баланс-</a:t>
            </a: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выпуск). 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en-US" sz="1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Произвести</a:t>
            </a: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экспериментальные расчеты по:</a:t>
            </a:r>
          </a:p>
          <a:p>
            <a:pPr algn="just" eaLnBrk="1" hangingPunct="1"/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       -   отражению военных расходов (октябрь 2015 года);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-   выпуску центрального банка (июль 2015 года);</a:t>
            </a: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 отражению расходов на научные исследования и разработки (ноябрь </a:t>
            </a:r>
            <a:r>
              <a:rPr lang="en-US" altLang="en-US" sz="1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en-US" sz="1400">
                <a:latin typeface="Times New Roman" pitchFamily="18" charset="0"/>
                <a:cs typeface="Times New Roman" pitchFamily="18" charset="0"/>
              </a:rPr>
              <a:t>  2015года). </a:t>
            </a:r>
          </a:p>
          <a:p>
            <a:pPr algn="just" eaLnBrk="1" hangingPunct="1"/>
            <a:endParaRPr lang="ru-RU" altLang="en-US" sz="1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en-US" sz="1400" b="1">
                <a:latin typeface="Times New Roman" pitchFamily="18" charset="0"/>
                <a:cs typeface="Times New Roman" pitchFamily="18" charset="0"/>
              </a:rPr>
              <a:t>Внедрение СНС – 2008 (2017 год)  и пересчет динамических рядов (с 1995 года).</a:t>
            </a:r>
            <a:endParaRPr lang="ro-RO" alt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ro-RO" altLang="en-US" smtClean="0"/>
          </a:p>
          <a:p>
            <a:pPr eaLnBrk="1" hangingPunct="1">
              <a:buFont typeface="Wingdings" pitchFamily="2" charset="2"/>
              <a:buNone/>
            </a:pPr>
            <a:endParaRPr lang="ro-RO" alt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en-US" sz="3400" b="1" smtClean="0">
                <a:solidFill>
                  <a:srgbClr val="5F9DCB"/>
                </a:solidFill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2555875" y="260350"/>
            <a:ext cx="63373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Национальные счета Республики Молдова</a:t>
            </a:r>
            <a:endParaRPr lang="ro-RO" altLang="en-US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 bwMode="auto">
          <a:xfrm>
            <a:off x="2627313" y="1341438"/>
            <a:ext cx="5905500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buFont typeface="Wingdings" pitchFamily="2" charset="2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Текущее состояние разработки национальных счетов</a:t>
            </a:r>
          </a:p>
          <a:p>
            <a:pPr marL="347663" indent="-347663">
              <a:buFont typeface="Wingdings" pitchFamily="2" charset="2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Повышение качества разработки национальных счетов</a:t>
            </a:r>
          </a:p>
          <a:p>
            <a:pPr marL="347663" indent="-347663">
              <a:buFont typeface="Wingdings" pitchFamily="2" charset="2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Достигнутые результаты в разработке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национальных счетов</a:t>
            </a:r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347663" indent="-347663">
              <a:buFont typeface="Wingdings" pitchFamily="2" charset="2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.Внедрение СНС-2008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347663" indent="-347663">
              <a:buFont typeface="Wingdings" pitchFamily="2" charset="2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Перспективы развития национальных счетов</a:t>
            </a:r>
            <a:endParaRPr lang="ro-RO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F3BACF-29C4-43AD-941B-9442AF7CEB5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2700338" y="188913"/>
            <a:ext cx="6048375" cy="287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altLang="en-US" sz="1800" b="1" smtClean="0">
                <a:latin typeface="Times New Roman" pitchFamily="18" charset="0"/>
                <a:cs typeface="Times New Roman" pitchFamily="18" charset="0"/>
              </a:rPr>
              <a:t> Текущее состояние разработки национальных счетов</a:t>
            </a:r>
            <a:endParaRPr lang="ro-RO" altLang="en-US" sz="18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xfrm>
            <a:off x="2124075" y="549275"/>
            <a:ext cx="6840538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В Республике Молдова, национальные счета, внедрены в официальную практику с 1995 года, с расчетами в ретроспективе с 1993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Составляются текущие счета: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производства, образования доходов, первичного и вторичного распределения доходов, перераспределения доходов в натуральной форме, использования располагаемого дохода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. Из счетов накопления разрабатывается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счет операций с капиталом.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Для резидентов страны счета разрабатываются и публикуются по пяти институциональным секторам экономики: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нефинансовые корпорации, финансовые корпорации, государственное управление, некоммерческие организации, обслуживающие домашние хозяйства и домашние хозяйства.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Счет производства и образования доходов разрабатываются также и по видам экономической деятельности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Операции между резидентами и нерезидентами отражается в секторе </a:t>
            </a:r>
            <a:r>
              <a:rPr lang="en-US" altLang="en-US" sz="1600" i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остальной мир</a:t>
            </a:r>
            <a:r>
              <a:rPr lang="en-US" altLang="en-US" sz="1600" i="1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который состоит из счетов: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товаров и услуг, первичных доходов и текущих трансфертов, операций с капиталом.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Счета разрабатываются в текущих и сопоставимых ценах.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alt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Таблица ресурсы-использования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разрабатывается по 55-ти видам экономической деятельности в текущих и сопоставимых ценах.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altLang="en-US" sz="1600" i="1" smtClean="0">
                <a:latin typeface="Times New Roman" pitchFamily="18" charset="0"/>
                <a:cs typeface="Times New Roman" pitchFamily="18" charset="0"/>
              </a:rPr>
              <a:t>Таблица интегрированных экономических счетов </a:t>
            </a: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разрабатывается в текущих ценах, по секторам внутренней и внешней экономики. </a:t>
            </a:r>
            <a:endParaRPr lang="ru-RU" altLang="en-US" sz="16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altLang="en-US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DA0ACD-3F4C-424A-B9D7-6261F2B5668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13" y="274638"/>
            <a:ext cx="6059487" cy="34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b="1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altLang="en-US" sz="1800" b="1" smtClean="0">
                <a:latin typeface="Times New Roman" pitchFamily="18" charset="0"/>
                <a:cs typeface="Times New Roman" pitchFamily="18" charset="0"/>
              </a:rPr>
              <a:t> Текущее состояние разработки национальных счетов</a:t>
            </a:r>
            <a:endParaRPr lang="ro-RO" altLang="en-US" sz="1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413" y="908050"/>
            <a:ext cx="6553200" cy="5041900"/>
          </a:xfrm>
        </p:spPr>
        <p:txBody>
          <a:bodyPr/>
          <a:lstStyle/>
          <a:p>
            <a:pPr marL="0" indent="457200" algn="just">
              <a:lnSpc>
                <a:spcPts val="168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квартальной основе разрабатывается Валовой внутренний продукт методами производства: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целом по экономике и видам экономической деятельности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использования по семи агрегатам: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домашние хозяйства, государственное управление, некоммерческие организации, обслуживающие домашние хозяйства,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валовое накопление основного капитала,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изменение запасов,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экспорт и импорт товаров и услуг.</a:t>
            </a:r>
          </a:p>
          <a:p>
            <a:pPr marL="0" indent="457200" algn="just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годовые, так и квартальные данные корректируются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объемы элементов ненаблюдаемой экономики.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Оценка элементов ненаблюдаемой экономики производится в соответствии с международными стандартами (СНС-93), а также с «Рекомендациями по измерению ненаблюдаемой экономики», изданной под руководством ОЭСР в 2002 году.  </a:t>
            </a:r>
          </a:p>
          <a:p>
            <a:pPr marL="0" indent="457200" algn="just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Расчеты производятся по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видам экономической деятельности и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секторам: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формальный сектор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(уклонение от уплаты налогов, нелегальная занятость, скрытая заработная плата),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неформальный сектор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(работающие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свой счет,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неоплачиваемый работник семейного предприятия, работодатели, имеющие от 1 до 5 и от 6 до 10 постоянных наемных работников, продукция домашних хозяйств для продажи) и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продукция домашних хозяйств для собственного конечного потребления.</a:t>
            </a:r>
            <a:endParaRPr lang="ro-RO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ts val="168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168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o-RO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6B60EC-BA17-4428-BD7A-F21AD1935C9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476250"/>
            <a:ext cx="6284913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en-US" sz="2000" b="1" smtClean="0"/>
              <a:t>Классификаторы, используемые в расчетах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1413" y="1052513"/>
            <a:ext cx="6275387" cy="388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Tx/>
              <a:buFont typeface="Wingdings" pitchFamily="2" charset="2"/>
              <a:buChar char="Ш"/>
            </a:pPr>
            <a:endParaRPr lang="ru-RU" altLang="en-US" sz="2000" smtClean="0"/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Классификатор видов экономической деятельности Молдовы   (КЭДМ, рев. 1);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Классификатор индивидуального потребления по целям (КИПЦ);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Классификатор функций органов государственного управления (КФОГУ). 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F83205-30E1-44E6-BECD-C56940FEF3C4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ChangeArrowheads="1"/>
          </p:cNvSpPr>
          <p:nvPr>
            <p:ph type="ctrTitle"/>
          </p:nvPr>
        </p:nvSpPr>
        <p:spPr bwMode="auto">
          <a:xfrm>
            <a:off x="2627313" y="115888"/>
            <a:ext cx="6121400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lnSpc>
                <a:spcPct val="90000"/>
              </a:lnSpc>
            </a:pPr>
            <a:r>
              <a:rPr lang="en-US" altLang="en-US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en-US" sz="1600" b="1" smtClean="0">
                <a:latin typeface="Times New Roman" pitchFamily="18" charset="0"/>
                <a:cs typeface="Times New Roman" pitchFamily="18" charset="0"/>
              </a:rPr>
              <a:t>Повышение качества разработки национальных счетов</a:t>
            </a:r>
            <a:endParaRPr lang="en-US" altLang="en-US" sz="1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95513" y="692150"/>
            <a:ext cx="6697662" cy="554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en-US" sz="1400" b="1" i="1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b="1" i="1" smtClean="0">
                <a:latin typeface="Times New Roman" pitchFamily="18" charset="0"/>
                <a:cs typeface="Times New Roman" pitchFamily="18" charset="0"/>
              </a:rPr>
              <a:t>Улучшение (совершенствование) информационной базы.</a:t>
            </a: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пересмотр и внедрение в статистические формы отчетности показателей 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разделов), необходимых для разработки национальных счетов;</a:t>
            </a:r>
            <a:endParaRPr lang="en-US" altLang="en-US" sz="1400" smtClean="0">
              <a:latin typeface="Times New Roman" pitchFamily="18" charset="0"/>
              <a:cs typeface="Times New Roman" pitchFamily="18" charset="0"/>
            </a:endParaRP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б.  внедрение статистической отчетности на квартальной дискретной основе;</a:t>
            </a: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в.  анализ информационной базы данных на уровне экономического агента;</a:t>
            </a: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г. оценка статистических методов для проверки исходных данных и их корректирования;</a:t>
            </a: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д.  совершенствование методов и техник сбора информации бизнес обследований;</a:t>
            </a: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е. совершенствование качества выборки и улучшение методов распространения  данных на всю совокупность.</a:t>
            </a:r>
          </a:p>
          <a:p>
            <a:pPr marL="347663" lvl="1" indent="-174625" algn="just">
              <a:spcBef>
                <a:spcPct val="0"/>
              </a:spcBef>
            </a:pPr>
            <a:r>
              <a:rPr lang="ru-RU" altLang="en-US" sz="1400" b="1" i="1" smtClean="0">
                <a:latin typeface="Times New Roman" pitchFamily="18" charset="0"/>
                <a:cs typeface="Times New Roman" pitchFamily="18" charset="0"/>
              </a:rPr>
              <a:t>2. Сотрудничество с другими ведомствами в области обмена информации.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представляет в адрес Национального бюро статистики детальную расшифровку данных Публичного Национального Бюджета; 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квартальные данные представляются на дискретной основе.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Министерство информационных технологий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представляет данные для полноты охвата расчетов конечного потребления домашних хозяйств и валового накопления основного капитала.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Национальное Агентство по Регулированию в Энергетике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представляет данные об</a:t>
            </a:r>
            <a:r>
              <a:rPr lang="ru-RU" altLang="en-US" sz="1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отпуске природного газа, электрической и тепловой энергии потребителям (домашним хозяйствам, бюджетным организациям и экономическим агентам) в натуральном и стоимостном выражении, на годовой и квартальной основе.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Таможенная служба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представляет</a:t>
            </a:r>
            <a:r>
              <a:rPr lang="ru-RU" altLang="en-US" sz="1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информацию по импорту товаров (в стоимостном выражении) с указанием по каждому виду товара платежей по НДС, акцизам, таможенным пошлинам. 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endParaRPr lang="ru-RU" altLang="en-US" sz="1400" smtClean="0">
              <a:latin typeface="Times New Roman" pitchFamily="18" charset="0"/>
              <a:cs typeface="Times New Roman" pitchFamily="18" charset="0"/>
            </a:endParaRPr>
          </a:p>
          <a:p>
            <a:pPr marL="347663" lvl="1" indent="-174625" algn="just" eaLnBrk="1" hangingPunct="1">
              <a:lnSpc>
                <a:spcPct val="90000"/>
              </a:lnSpc>
              <a:buClr>
                <a:schemeClr val="tx1"/>
              </a:buClr>
            </a:pPr>
            <a:endParaRPr lang="ru-RU" altLang="en-US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B428A2-BA31-4503-A825-003BD43546A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13" y="260350"/>
            <a:ext cx="63373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b="1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en-US" sz="2000" b="1" smtClean="0">
                <a:latin typeface="Times New Roman" pitchFamily="18" charset="0"/>
                <a:cs typeface="Times New Roman" pitchFamily="18" charset="0"/>
              </a:rPr>
              <a:t>Повышение качества разработки</a:t>
            </a:r>
            <a:r>
              <a:rPr lang="en-US" alt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000" b="1" smtClean="0">
                <a:latin typeface="Times New Roman" pitchFamily="18" charset="0"/>
                <a:cs typeface="Times New Roman" pitchFamily="18" charset="0"/>
              </a:rPr>
              <a:t>национальных счетов</a:t>
            </a:r>
            <a:r>
              <a:rPr lang="en-US" altLang="en-US" sz="2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en-US" sz="2000" b="1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o-RO" altLang="en-US" sz="20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2411413" y="1052513"/>
            <a:ext cx="6408737" cy="507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265113" algn="just">
              <a:spcBef>
                <a:spcPct val="0"/>
              </a:spcBef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По экономическим агентам информация предоставляется на уровне 9 знаков (Номенклатура Товаров), а по физическим лицам – на уровне 6 знаков. Информация используется для перехода базисных цен в цены покупателей,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для расчета среднегодовых индексов цен по импорту/экспорту товаров,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а также для перекрестной проверки сумм налогов полученных из двух ведомств: Министерства финансов и Таможенной службы. Кроме того Таможенная служба представляет </a:t>
            </a: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базу данных с указанием импорта и экспорта товаров для которых не меняется собственник.</a:t>
            </a:r>
          </a:p>
          <a:p>
            <a:pPr marL="0" indent="265113" algn="just">
              <a:spcBef>
                <a:spcPct val="0"/>
              </a:spcBef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Национальный банк</a:t>
            </a:r>
            <a:r>
              <a:rPr lang="ru-RU" altLang="en-US" sz="14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данные платежного баланса на детальном уровне.</a:t>
            </a:r>
          </a:p>
          <a:p>
            <a:pPr marL="0" indent="265113" algn="just"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Государственная налоговая служба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представляет декларации по подоходному налогу и налогу на добавленную стоимость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идентификационными кодами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обобщенную информацию о предпринимательских патентах (для полноты охвата предоставления услуг населению)</a:t>
            </a:r>
            <a:r>
              <a:rPr lang="en-US" altLang="en-US" sz="14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информацию о налоговых проверках (в целях совершенствования расчетов ненаблюдаемой экономики).</a:t>
            </a:r>
          </a:p>
          <a:p>
            <a:pPr marL="0" indent="265113" algn="just"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i="1" smtClean="0">
                <a:latin typeface="Times New Roman" pitchFamily="18" charset="0"/>
                <a:cs typeface="Times New Roman" pitchFamily="18" charset="0"/>
              </a:rPr>
              <a:t>Национальная касса социального страхования</a:t>
            </a:r>
            <a:r>
              <a:rPr lang="ru-RU" altLang="en-US" sz="1400" b="1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перечень экономических агентов, осуществляющие платежи в Национальную кассу социального страхования, с идентификационными кодами. </a:t>
            </a:r>
          </a:p>
          <a:p>
            <a:pPr marL="0" indent="265113" algn="just"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В последствии, для полноты охвата регистра производится гармонизация данных из всех источников информации - административные источники, финансовые  результаты, бизнес статистики.  </a:t>
            </a:r>
          </a:p>
          <a:p>
            <a:pPr marL="0" indent="265113" algn="just">
              <a:buFont typeface="Wingdings" pitchFamily="2" charset="2"/>
              <a:buNone/>
              <a:tabLst>
                <a:tab pos="228600" algn="l"/>
                <a:tab pos="284163" algn="l"/>
              </a:tabLst>
            </a:pPr>
            <a:r>
              <a:rPr lang="ru-RU" altLang="en-US" sz="140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o-RO" altLang="en-US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B40867-8800-4BAB-90A1-B83C6E72629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115888"/>
            <a:ext cx="5256213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en-US" sz="1600" b="1" smtClean="0">
                <a:latin typeface="Times New Roman" pitchFamily="18" charset="0"/>
                <a:cs typeface="Times New Roman" pitchFamily="18" charset="0"/>
              </a:rPr>
              <a:t>Улучшение измерения показателей объема Валового внутреннего продукта (ВВП).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1413" y="765175"/>
            <a:ext cx="6553200" cy="547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381000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До 2012 года расчеты квартального ВВП производились в ценах соответствующего периода предыдущего года. Этот метод не позволял получать годовые предварительные данные ВВП в сопоставимые цены как сумму 4-х кварталов. Было принято решение осуществлять расчеты в среднегодовые цены предыдущего года. В связи с этим было необходимо пересмотреть все дефляторы и ценовые индексы используемые для квартальных расчетов ВВП. </a:t>
            </a:r>
          </a:p>
          <a:p>
            <a:pPr marL="0" indent="381000" algn="just" eaLnBrk="1" hangingPunct="1">
              <a:lnSpc>
                <a:spcPct val="80000"/>
              </a:lnSpc>
              <a:buClr>
                <a:srgbClr val="EAEAEA"/>
              </a:buClr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      Так как для некоторых отраслевых отделов проблематично представлять необходимые временные индексы, некоторые расчеты осуществляются непосредственно Управлением национальных счетов и макроэкономического синтеза. </a:t>
            </a:r>
          </a:p>
          <a:p>
            <a:pPr marL="0" indent="381000" algn="just">
              <a:lnSpc>
                <a:spcPct val="80000"/>
              </a:lnSpc>
              <a:buClr>
                <a:srgbClr val="0033CC"/>
              </a:buClr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     Квартальные индексы цен производителей (ИЦП), потребительских цен (ИПЦ), цен импорта/экспорта товаров в среднегодовых ценах предыдущего года рассчитываются на базе месячных индексов представленных отделами промышленности, статистики цен и статистики внешней торговли.</a:t>
            </a:r>
          </a:p>
          <a:p>
            <a:pPr marL="0" indent="381000" algn="just">
              <a:lnSpc>
                <a:spcPct val="80000"/>
              </a:lnSpc>
              <a:buClr>
                <a:srgbClr val="0033CC"/>
              </a:buClr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     Для валового накопления основного капитала используются ИЦП стран Европейского Союза, которые корректируются обменным курсом. </a:t>
            </a:r>
          </a:p>
          <a:p>
            <a:pPr marL="0" indent="38100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Внедрение на регулярной основе среднегодовых цен предыдущего года Национальное бюро статистики осуществил начиная расчетами за первый квартал 2013 года. Для формирования динамических рядов также были пересчитаны квартальные данные за 2011 и 2012 годы в среднегодовые цены предыдущего года.</a:t>
            </a:r>
            <a:endParaRPr lang="ru-RU" altLang="en-US" sz="16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81000" algn="just">
              <a:lnSpc>
                <a:spcPct val="90000"/>
              </a:lnSpc>
              <a:buFont typeface="Wingdings" pitchFamily="2" charset="2"/>
              <a:buNone/>
            </a:pPr>
            <a:endParaRPr lang="ru-RU" altLang="en-US" sz="16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974E91-6956-434D-8011-40E2789AE2C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13" y="188913"/>
            <a:ext cx="6059487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600" b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en-US" sz="1600" b="1" smtClean="0">
                <a:latin typeface="Times New Roman" pitchFamily="18" charset="0"/>
                <a:cs typeface="Times New Roman" pitchFamily="18" charset="0"/>
              </a:rPr>
              <a:t>. Достигнутый результат в разработке национальных счетов Республики Молдова</a:t>
            </a:r>
            <a:endParaRPr lang="ro-RO" altLang="en-US" sz="1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075" y="981075"/>
            <a:ext cx="6840538" cy="52562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Результаты достигнуты за счет: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Совершенствования информационной базы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а. улучшения статистических источников информации, внедрения необходимых показателей для проведения расчетов;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б. полноты охвата и достоверности данных (сотрудничество с другими министерствами, ведомствами в области обмена информации);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в. интеграции всех источников данных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бизнес обследования и административные источники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целью усовершенствования качества бизнес регистра.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  Внедрения метода товарных потоков на годовой и квартальной основе для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69863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а. расчета конечного потребления домашних хозяйств на уровне 4-х знаков КИПЦ;</a:t>
            </a:r>
          </a:p>
          <a:p>
            <a:pPr indent="-223838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б. расчета валового накопления основного капитала (ВНОК) - инвестиции (элемент ВНОК) дезагрегированы на строительство и машины и оборудование.</a:t>
            </a:r>
          </a:p>
          <a:p>
            <a:pPr marL="228600" indent="-173038" algn="just">
              <a:buFont typeface="Wingdings" pitchFamily="2" charset="2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Осуществления экспериментальных расчетов по вмененной ренте в соответствии с рекомендациями ОЭСР (метод расходов пользователей). </a:t>
            </a:r>
          </a:p>
          <a:p>
            <a:pPr indent="-287338">
              <a:buFont typeface="Wingdings" pitchFamily="2" charset="2"/>
              <a:buNone/>
              <a:defRPr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4.  Улучшения показателей объема ВВП.</a:t>
            </a:r>
          </a:p>
          <a:p>
            <a:pPr indent="-169863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внедрение расчетов квартальных данных ВВП в среднегодовых ценах предыдущего года.</a:t>
            </a:r>
          </a:p>
          <a:p>
            <a:pPr marL="347663" indent="-174625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б. применение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benchmarkin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для подведения квартальных данных под годовые   итоги.</a:t>
            </a:r>
          </a:p>
          <a:p>
            <a:pPr indent="-169863" algn="just"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 пересчет динамики ВВП за 1995-2014 годы в цены 2010 года и применение сезонных корректировок .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o-RO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8EC10C-CFDB-424C-B9B1-AD9D1D16C2F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19538</TotalTime>
  <Words>2263</Words>
  <Application>Microsoft Office PowerPoint</Application>
  <PresentationFormat>On-screen Show (4:3)</PresentationFormat>
  <Paragraphs>198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Wingdings</vt:lpstr>
      <vt:lpstr>Times New Roman</vt:lpstr>
      <vt:lpstr>Calibri</vt:lpstr>
      <vt:lpstr>Watermark</vt:lpstr>
      <vt:lpstr>PowerPoint Presentation</vt:lpstr>
      <vt:lpstr>Национальные счета Республики Молдова</vt:lpstr>
      <vt:lpstr>I. Текущее состояние разработки национальных счетов</vt:lpstr>
      <vt:lpstr>I. Текущее состояние разработки национальных счетов</vt:lpstr>
      <vt:lpstr>Классификаторы, используемые в расчетах</vt:lpstr>
      <vt:lpstr>II. Повышение качества разработки национальных счетов</vt:lpstr>
      <vt:lpstr>II. Повышение качества разработки национальных счетов – продолжение</vt:lpstr>
      <vt:lpstr>Улучшение измерения показателей объема Валового внутреннего продукта (ВВП).</vt:lpstr>
      <vt:lpstr>III. Достигнутый результат в разработке национальных счетов Республики Молдова</vt:lpstr>
      <vt:lpstr>3. Улучшения показателей объема ВВП. </vt:lpstr>
      <vt:lpstr>Внедрение СНС - 2008</vt:lpstr>
      <vt:lpstr>PowerPoint Presentation</vt:lpstr>
      <vt:lpstr>2.  Распределение УФПИК-а между конечным и промежуточным потреблением по секторам:</vt:lpstr>
      <vt:lpstr>2. Выпуск центрального банка, отражения военных расходов и  расходов на научные исследования и разработки. </vt:lpstr>
      <vt:lpstr>ПЕРСПЕКТИВЫ РАЗВИТИЯ НАЦИОНАЛЬНЫХ СЧЕТОВ РЕСПУБЛИКИ МОЛДОВА</vt:lpstr>
      <vt:lpstr>PowerPoint Presentation</vt:lpstr>
    </vt:vector>
  </TitlesOfParts>
  <Company>VOXTEL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DENUMIREA PREZENTĂRII</dc:title>
  <dc:creator>Eugen Boico</dc:creator>
  <cp:lastModifiedBy>Oleksandr Svirchevskyy</cp:lastModifiedBy>
  <cp:revision>793</cp:revision>
  <dcterms:created xsi:type="dcterms:W3CDTF">2003-08-21T13:34:43Z</dcterms:created>
  <dcterms:modified xsi:type="dcterms:W3CDTF">2015-04-14T13:39:29Z</dcterms:modified>
</cp:coreProperties>
</file>