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256" r:id="rId2"/>
    <p:sldId id="257" r:id="rId3"/>
    <p:sldId id="264" r:id="rId4"/>
    <p:sldId id="258" r:id="rId5"/>
    <p:sldId id="265" r:id="rId6"/>
    <p:sldId id="266" r:id="rId7"/>
    <p:sldId id="261" r:id="rId8"/>
    <p:sldId id="268" r:id="rId9"/>
    <p:sldId id="269" r:id="rId10"/>
    <p:sldId id="270" r:id="rId11"/>
    <p:sldId id="271" r:id="rId12"/>
    <p:sldId id="283" r:id="rId13"/>
    <p:sldId id="282" r:id="rId14"/>
    <p:sldId id="285" r:id="rId15"/>
    <p:sldId id="287" r:id="rId16"/>
    <p:sldId id="286" r:id="rId17"/>
    <p:sldId id="284" r:id="rId18"/>
    <p:sldId id="273" r:id="rId19"/>
    <p:sldId id="274" r:id="rId20"/>
    <p:sldId id="276" r:id="rId21"/>
    <p:sldId id="277" r:id="rId22"/>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F3F"/>
    <a:srgbClr val="FF0000"/>
    <a:srgbClr val="CC3300"/>
    <a:srgbClr val="FF3300"/>
    <a:srgbClr val="0000FF"/>
    <a:srgbClr val="B1D7BA"/>
    <a:srgbClr val="00CC99"/>
    <a:srgbClr val="9FCDA2"/>
    <a:srgbClr val="88C28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85369" autoAdjust="0"/>
  </p:normalViewPr>
  <p:slideViewPr>
    <p:cSldViewPr>
      <p:cViewPr varScale="1">
        <p:scale>
          <a:sx n="117" d="100"/>
          <a:sy n="117" d="100"/>
        </p:scale>
        <p:origin x="-16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131" y="-8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ata4\users4\DTanzer\My%20Documents\PSDS%20WG\Net%20debt\150201_IMF_GFS_assets_liab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a4\users4\DTanzer\My%20Documents\PSDS%20WG\TFFS\PSDS%20status3.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b="1" i="0" u="none" strike="noStrike" baseline="0" dirty="0" smtClean="0"/>
              <a:t>Composition of gross government debt as a percentage of GDP</a:t>
            </a:r>
            <a:endParaRPr lang="en-US" sz="1400" dirty="0"/>
          </a:p>
        </c:rich>
      </c:tx>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v>GL1</c:v>
          </c:tx>
          <c:spPr>
            <a:solidFill>
              <a:srgbClr val="FFC000"/>
            </a:solidFill>
          </c:spPr>
          <c:invertIfNegative val="0"/>
          <c:cat>
            <c:strRef>
              <c:f>INdiv_graph!$AC$6:$AC$9</c:f>
              <c:strCache>
                <c:ptCount val="4"/>
                <c:pt idx="0">
                  <c:v>D1</c:v>
                </c:pt>
                <c:pt idx="1">
                  <c:v>D2</c:v>
                </c:pt>
                <c:pt idx="2">
                  <c:v>D3</c:v>
                </c:pt>
                <c:pt idx="3">
                  <c:v>D4</c:v>
                </c:pt>
              </c:strCache>
            </c:strRef>
          </c:cat>
          <c:val>
            <c:numRef>
              <c:f>INdiv_graph!$AD$6:$AD$9</c:f>
              <c:numCache>
                <c:formatCode>0.0</c:formatCode>
                <c:ptCount val="4"/>
                <c:pt idx="0">
                  <c:v>38.441300400000003</c:v>
                </c:pt>
                <c:pt idx="1">
                  <c:v>38.746127900000012</c:v>
                </c:pt>
                <c:pt idx="2">
                  <c:v>43.124365900000143</c:v>
                </c:pt>
                <c:pt idx="3">
                  <c:v>51.586180900000002</c:v>
                </c:pt>
              </c:numCache>
            </c:numRef>
          </c:val>
        </c:ser>
        <c:ser>
          <c:idx val="1"/>
          <c:order val="1"/>
          <c:tx>
            <c:v>GL2</c:v>
          </c:tx>
          <c:spPr>
            <a:solidFill>
              <a:srgbClr val="4472C4"/>
            </a:solidFill>
          </c:spPr>
          <c:invertIfNegative val="0"/>
          <c:cat>
            <c:strRef>
              <c:f>INdiv_graph!$AC$6:$AC$9</c:f>
              <c:strCache>
                <c:ptCount val="4"/>
                <c:pt idx="0">
                  <c:v>D1</c:v>
                </c:pt>
                <c:pt idx="1">
                  <c:v>D2</c:v>
                </c:pt>
                <c:pt idx="2">
                  <c:v>D3</c:v>
                </c:pt>
                <c:pt idx="3">
                  <c:v>D4</c:v>
                </c:pt>
              </c:strCache>
            </c:strRef>
          </c:cat>
          <c:val>
            <c:numRef>
              <c:f>INdiv_graph!$AE$6:$AE$9</c:f>
              <c:numCache>
                <c:formatCode>0.0</c:formatCode>
                <c:ptCount val="4"/>
                <c:pt idx="0">
                  <c:v>38.521840400000002</c:v>
                </c:pt>
                <c:pt idx="1">
                  <c:v>38.826667900000004</c:v>
                </c:pt>
                <c:pt idx="2">
                  <c:v>43.448003900000003</c:v>
                </c:pt>
                <c:pt idx="3">
                  <c:v>51.909818900000012</c:v>
                </c:pt>
              </c:numCache>
            </c:numRef>
          </c:val>
        </c:ser>
        <c:ser>
          <c:idx val="2"/>
          <c:order val="2"/>
          <c:tx>
            <c:v>GL3</c:v>
          </c:tx>
          <c:spPr>
            <a:solidFill>
              <a:schemeClr val="accent6"/>
            </a:solidFill>
          </c:spPr>
          <c:invertIfNegative val="0"/>
          <c:cat>
            <c:strRef>
              <c:f>INdiv_graph!$AC$6:$AC$9</c:f>
              <c:strCache>
                <c:ptCount val="4"/>
                <c:pt idx="0">
                  <c:v>D1</c:v>
                </c:pt>
                <c:pt idx="1">
                  <c:v>D2</c:v>
                </c:pt>
                <c:pt idx="2">
                  <c:v>D3</c:v>
                </c:pt>
                <c:pt idx="3">
                  <c:v>D4</c:v>
                </c:pt>
              </c:strCache>
            </c:strRef>
          </c:cat>
          <c:val>
            <c:numRef>
              <c:f>INdiv_graph!$AF$6:$AF$9</c:f>
              <c:numCache>
                <c:formatCode>0.0</c:formatCode>
                <c:ptCount val="4"/>
                <c:pt idx="0">
                  <c:v>70.118141999999978</c:v>
                </c:pt>
                <c:pt idx="1">
                  <c:v>70.422969499999994</c:v>
                </c:pt>
                <c:pt idx="2">
                  <c:v>93.495609500000285</c:v>
                </c:pt>
                <c:pt idx="3">
                  <c:v>106.19456950000028</c:v>
                </c:pt>
              </c:numCache>
            </c:numRef>
          </c:val>
        </c:ser>
        <c:dLbls>
          <c:showLegendKey val="0"/>
          <c:showVal val="0"/>
          <c:showCatName val="0"/>
          <c:showSerName val="0"/>
          <c:showPercent val="0"/>
          <c:showBubbleSize val="0"/>
        </c:dLbls>
        <c:gapWidth val="150"/>
        <c:shape val="box"/>
        <c:axId val="84148736"/>
        <c:axId val="77738496"/>
        <c:axId val="114121856"/>
      </c:bar3DChart>
      <c:catAx>
        <c:axId val="84148736"/>
        <c:scaling>
          <c:orientation val="minMax"/>
        </c:scaling>
        <c:delete val="0"/>
        <c:axPos val="b"/>
        <c:majorTickMark val="out"/>
        <c:minorTickMark val="none"/>
        <c:tickLblPos val="nextTo"/>
        <c:crossAx val="77738496"/>
        <c:crosses val="autoZero"/>
        <c:auto val="1"/>
        <c:lblAlgn val="ctr"/>
        <c:lblOffset val="100"/>
        <c:noMultiLvlLbl val="0"/>
      </c:catAx>
      <c:valAx>
        <c:axId val="77738496"/>
        <c:scaling>
          <c:orientation val="minMax"/>
          <c:max val="140"/>
        </c:scaling>
        <c:delete val="0"/>
        <c:axPos val="l"/>
        <c:majorGridlines>
          <c:spPr>
            <a:ln>
              <a:solidFill>
                <a:schemeClr val="bg1">
                  <a:lumMod val="85000"/>
                </a:schemeClr>
              </a:solidFill>
            </a:ln>
          </c:spPr>
        </c:majorGridlines>
        <c:numFmt formatCode="0" sourceLinked="0"/>
        <c:majorTickMark val="out"/>
        <c:minorTickMark val="none"/>
        <c:tickLblPos val="nextTo"/>
        <c:crossAx val="84148736"/>
        <c:crosses val="autoZero"/>
        <c:crossBetween val="between"/>
      </c:valAx>
      <c:serAx>
        <c:axId val="114121856"/>
        <c:scaling>
          <c:orientation val="minMax"/>
        </c:scaling>
        <c:delete val="0"/>
        <c:axPos val="b"/>
        <c:majorTickMark val="out"/>
        <c:minorTickMark val="none"/>
        <c:tickLblPos val="nextTo"/>
        <c:crossAx val="77738496"/>
        <c:crosses val="autoZero"/>
      </c:serAx>
    </c:plotArea>
    <c:plotVisOnly val="1"/>
    <c:dispBlanksAs val="zero"/>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stacked"/>
        <c:varyColors val="0"/>
        <c:ser>
          <c:idx val="0"/>
          <c:order val="0"/>
          <c:tx>
            <c:strRef>
              <c:f>'D1-D4'!$C$3</c:f>
              <c:strCache>
                <c:ptCount val="1"/>
                <c:pt idx="0">
                  <c:v>D1</c:v>
                </c:pt>
              </c:strCache>
            </c:strRef>
          </c:tx>
          <c:spPr>
            <a:solidFill>
              <a:srgbClr val="858585"/>
            </a:solidFill>
          </c:spPr>
          <c:invertIfNegative val="0"/>
          <c:cat>
            <c:strRef>
              <c:f>'D1-D4'!$B$4:$B$82</c:f>
              <c:strCache>
                <c:ptCount val="79"/>
                <c:pt idx="0">
                  <c:v>1995Q1</c:v>
                </c:pt>
                <c:pt idx="1">
                  <c:v>1995Q2</c:v>
                </c:pt>
                <c:pt idx="2">
                  <c:v>1995Q3</c:v>
                </c:pt>
                <c:pt idx="3">
                  <c:v>1995Q4</c:v>
                </c:pt>
                <c:pt idx="4">
                  <c:v>1996Q1</c:v>
                </c:pt>
                <c:pt idx="5">
                  <c:v>1996Q2</c:v>
                </c:pt>
                <c:pt idx="6">
                  <c:v>1996Q3</c:v>
                </c:pt>
                <c:pt idx="7">
                  <c:v>1996Q4</c:v>
                </c:pt>
                <c:pt idx="8">
                  <c:v>1997Q1</c:v>
                </c:pt>
                <c:pt idx="9">
                  <c:v>1997Q2</c:v>
                </c:pt>
                <c:pt idx="10">
                  <c:v>1997Q3</c:v>
                </c:pt>
                <c:pt idx="11">
                  <c:v>1997Q4</c:v>
                </c:pt>
                <c:pt idx="12">
                  <c:v>1998Q1</c:v>
                </c:pt>
                <c:pt idx="13">
                  <c:v>1998Q2</c:v>
                </c:pt>
                <c:pt idx="14">
                  <c:v>1998Q3</c:v>
                </c:pt>
                <c:pt idx="15">
                  <c:v>1998Q4</c:v>
                </c:pt>
                <c:pt idx="16">
                  <c:v>1999Q1</c:v>
                </c:pt>
                <c:pt idx="17">
                  <c:v>1999Q2</c:v>
                </c:pt>
                <c:pt idx="18">
                  <c:v>1999Q3</c:v>
                </c:pt>
                <c:pt idx="19">
                  <c:v>1999Q4</c:v>
                </c:pt>
                <c:pt idx="20">
                  <c:v>2000Q1</c:v>
                </c:pt>
                <c:pt idx="21">
                  <c:v>2000Q2</c:v>
                </c:pt>
                <c:pt idx="22">
                  <c:v>2000Q3</c:v>
                </c:pt>
                <c:pt idx="23">
                  <c:v>2000Q4</c:v>
                </c:pt>
                <c:pt idx="24">
                  <c:v>2001Q1</c:v>
                </c:pt>
                <c:pt idx="25">
                  <c:v>2001Q2</c:v>
                </c:pt>
                <c:pt idx="26">
                  <c:v>2001Q3</c:v>
                </c:pt>
                <c:pt idx="27">
                  <c:v>2001Q4</c:v>
                </c:pt>
                <c:pt idx="28">
                  <c:v>2002Q1</c:v>
                </c:pt>
                <c:pt idx="29">
                  <c:v>2002Q2</c:v>
                </c:pt>
                <c:pt idx="30">
                  <c:v>2002Q3</c:v>
                </c:pt>
                <c:pt idx="31">
                  <c:v>2002Q4</c:v>
                </c:pt>
                <c:pt idx="32">
                  <c:v>2003Q1</c:v>
                </c:pt>
                <c:pt idx="33">
                  <c:v>2003Q2</c:v>
                </c:pt>
                <c:pt idx="34">
                  <c:v>2003Q3</c:v>
                </c:pt>
                <c:pt idx="35">
                  <c:v>2003Q4</c:v>
                </c:pt>
                <c:pt idx="36">
                  <c:v>2004Q1</c:v>
                </c:pt>
                <c:pt idx="37">
                  <c:v>2004Q2</c:v>
                </c:pt>
                <c:pt idx="38">
                  <c:v>2004Q3</c:v>
                </c:pt>
                <c:pt idx="39">
                  <c:v>2004Q4</c:v>
                </c:pt>
                <c:pt idx="40">
                  <c:v>2005Q1</c:v>
                </c:pt>
                <c:pt idx="41">
                  <c:v>2005Q2</c:v>
                </c:pt>
                <c:pt idx="42">
                  <c:v>2005Q3</c:v>
                </c:pt>
                <c:pt idx="43">
                  <c:v>2005Q4</c:v>
                </c:pt>
                <c:pt idx="44">
                  <c:v>2006Q1</c:v>
                </c:pt>
                <c:pt idx="45">
                  <c:v>2006Q2</c:v>
                </c:pt>
                <c:pt idx="46">
                  <c:v>2006Q3</c:v>
                </c:pt>
                <c:pt idx="47">
                  <c:v>2006Q4</c:v>
                </c:pt>
                <c:pt idx="48">
                  <c:v>2007Q1</c:v>
                </c:pt>
                <c:pt idx="49">
                  <c:v>2007Q2</c:v>
                </c:pt>
                <c:pt idx="50">
                  <c:v>2007Q3</c:v>
                </c:pt>
                <c:pt idx="51">
                  <c:v>2007Q4</c:v>
                </c:pt>
                <c:pt idx="52">
                  <c:v>2008Q1</c:v>
                </c:pt>
                <c:pt idx="53">
                  <c:v>2008Q2</c:v>
                </c:pt>
                <c:pt idx="54">
                  <c:v>2008Q3</c:v>
                </c:pt>
                <c:pt idx="55">
                  <c:v>2008Q4</c:v>
                </c:pt>
                <c:pt idx="56">
                  <c:v>2009Q1</c:v>
                </c:pt>
                <c:pt idx="57">
                  <c:v>2009Q2</c:v>
                </c:pt>
                <c:pt idx="58">
                  <c:v>2009Q3</c:v>
                </c:pt>
                <c:pt idx="59">
                  <c:v>2009Q4</c:v>
                </c:pt>
                <c:pt idx="60">
                  <c:v>2010Q1</c:v>
                </c:pt>
                <c:pt idx="61">
                  <c:v>2010Q2</c:v>
                </c:pt>
                <c:pt idx="62">
                  <c:v>2010Q3</c:v>
                </c:pt>
                <c:pt idx="63">
                  <c:v>2010Q4</c:v>
                </c:pt>
                <c:pt idx="64">
                  <c:v>2011Q1</c:v>
                </c:pt>
                <c:pt idx="65">
                  <c:v>2011Q2</c:v>
                </c:pt>
                <c:pt idx="66">
                  <c:v>2011Q3</c:v>
                </c:pt>
                <c:pt idx="67">
                  <c:v>2011Q4</c:v>
                </c:pt>
                <c:pt idx="68">
                  <c:v>2012Q1</c:v>
                </c:pt>
                <c:pt idx="69">
                  <c:v>2012Q2</c:v>
                </c:pt>
                <c:pt idx="70">
                  <c:v>2012Q3</c:v>
                </c:pt>
                <c:pt idx="71">
                  <c:v>2012Q4</c:v>
                </c:pt>
                <c:pt idx="72">
                  <c:v>2013Q1</c:v>
                </c:pt>
                <c:pt idx="73">
                  <c:v>2013Q2</c:v>
                </c:pt>
                <c:pt idx="74">
                  <c:v>2013Q3</c:v>
                </c:pt>
                <c:pt idx="75">
                  <c:v>2013Q4</c:v>
                </c:pt>
                <c:pt idx="76">
                  <c:v>2014Q1</c:v>
                </c:pt>
                <c:pt idx="77">
                  <c:v>2014Q2</c:v>
                </c:pt>
                <c:pt idx="78">
                  <c:v>2014Q3</c:v>
                </c:pt>
              </c:strCache>
            </c:strRef>
          </c:cat>
          <c:val>
            <c:numRef>
              <c:f>'D1-D4'!$C$4:$C$82</c:f>
              <c:numCache>
                <c:formatCode>General</c:formatCode>
                <c:ptCount val="79"/>
                <c:pt idx="0">
                  <c:v>1</c:v>
                </c:pt>
                <c:pt idx="1">
                  <c:v>0</c:v>
                </c:pt>
                <c:pt idx="2">
                  <c:v>0</c:v>
                </c:pt>
                <c:pt idx="3">
                  <c:v>1</c:v>
                </c:pt>
                <c:pt idx="4">
                  <c:v>1</c:v>
                </c:pt>
                <c:pt idx="5">
                  <c:v>0</c:v>
                </c:pt>
                <c:pt idx="6">
                  <c:v>0</c:v>
                </c:pt>
                <c:pt idx="7">
                  <c:v>1</c:v>
                </c:pt>
                <c:pt idx="8">
                  <c:v>1</c:v>
                </c:pt>
                <c:pt idx="9">
                  <c:v>0</c:v>
                </c:pt>
                <c:pt idx="10">
                  <c:v>0</c:v>
                </c:pt>
                <c:pt idx="11">
                  <c:v>2</c:v>
                </c:pt>
                <c:pt idx="12">
                  <c:v>1</c:v>
                </c:pt>
                <c:pt idx="13">
                  <c:v>1</c:v>
                </c:pt>
                <c:pt idx="14">
                  <c:v>1</c:v>
                </c:pt>
                <c:pt idx="15">
                  <c:v>2</c:v>
                </c:pt>
                <c:pt idx="16">
                  <c:v>1</c:v>
                </c:pt>
                <c:pt idx="17">
                  <c:v>1</c:v>
                </c:pt>
                <c:pt idx="18">
                  <c:v>1</c:v>
                </c:pt>
                <c:pt idx="19">
                  <c:v>2</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pt idx="41">
                  <c:v>5</c:v>
                </c:pt>
                <c:pt idx="42">
                  <c:v>5</c:v>
                </c:pt>
                <c:pt idx="43">
                  <c:v>6</c:v>
                </c:pt>
                <c:pt idx="44">
                  <c:v>7</c:v>
                </c:pt>
                <c:pt idx="45">
                  <c:v>6</c:v>
                </c:pt>
                <c:pt idx="46">
                  <c:v>7</c:v>
                </c:pt>
                <c:pt idx="47">
                  <c:v>7</c:v>
                </c:pt>
                <c:pt idx="48">
                  <c:v>7</c:v>
                </c:pt>
                <c:pt idx="49">
                  <c:v>7</c:v>
                </c:pt>
                <c:pt idx="50">
                  <c:v>7</c:v>
                </c:pt>
                <c:pt idx="51">
                  <c:v>7</c:v>
                </c:pt>
                <c:pt idx="52">
                  <c:v>6</c:v>
                </c:pt>
                <c:pt idx="53">
                  <c:v>6</c:v>
                </c:pt>
                <c:pt idx="54">
                  <c:v>6</c:v>
                </c:pt>
                <c:pt idx="55">
                  <c:v>6</c:v>
                </c:pt>
                <c:pt idx="56">
                  <c:v>7</c:v>
                </c:pt>
                <c:pt idx="57">
                  <c:v>8</c:v>
                </c:pt>
                <c:pt idx="58">
                  <c:v>20</c:v>
                </c:pt>
                <c:pt idx="59">
                  <c:v>24</c:v>
                </c:pt>
                <c:pt idx="60">
                  <c:v>25</c:v>
                </c:pt>
                <c:pt idx="61">
                  <c:v>27</c:v>
                </c:pt>
                <c:pt idx="62">
                  <c:v>25</c:v>
                </c:pt>
                <c:pt idx="63">
                  <c:v>27</c:v>
                </c:pt>
                <c:pt idx="64">
                  <c:v>32</c:v>
                </c:pt>
                <c:pt idx="65">
                  <c:v>34</c:v>
                </c:pt>
                <c:pt idx="66">
                  <c:v>33</c:v>
                </c:pt>
                <c:pt idx="67">
                  <c:v>35</c:v>
                </c:pt>
                <c:pt idx="68">
                  <c:v>33</c:v>
                </c:pt>
                <c:pt idx="69">
                  <c:v>34</c:v>
                </c:pt>
                <c:pt idx="70">
                  <c:v>34</c:v>
                </c:pt>
                <c:pt idx="71">
                  <c:v>34</c:v>
                </c:pt>
                <c:pt idx="72">
                  <c:v>34</c:v>
                </c:pt>
                <c:pt idx="73">
                  <c:v>33</c:v>
                </c:pt>
                <c:pt idx="74">
                  <c:v>33</c:v>
                </c:pt>
                <c:pt idx="75">
                  <c:v>34</c:v>
                </c:pt>
                <c:pt idx="76">
                  <c:v>33</c:v>
                </c:pt>
                <c:pt idx="77">
                  <c:v>34</c:v>
                </c:pt>
                <c:pt idx="78">
                  <c:v>30</c:v>
                </c:pt>
              </c:numCache>
            </c:numRef>
          </c:val>
        </c:ser>
        <c:ser>
          <c:idx val="1"/>
          <c:order val="1"/>
          <c:tx>
            <c:strRef>
              <c:f>'D1-D4'!$D$3</c:f>
              <c:strCache>
                <c:ptCount val="1"/>
                <c:pt idx="0">
                  <c:v>D2</c:v>
                </c:pt>
              </c:strCache>
            </c:strRef>
          </c:tx>
          <c:spPr>
            <a:solidFill>
              <a:srgbClr val="A2C816"/>
            </a:solidFill>
          </c:spPr>
          <c:invertIfNegative val="0"/>
          <c:cat>
            <c:strRef>
              <c:f>'D1-D4'!$B$4:$B$82</c:f>
              <c:strCache>
                <c:ptCount val="79"/>
                <c:pt idx="0">
                  <c:v>1995Q1</c:v>
                </c:pt>
                <c:pt idx="1">
                  <c:v>1995Q2</c:v>
                </c:pt>
                <c:pt idx="2">
                  <c:v>1995Q3</c:v>
                </c:pt>
                <c:pt idx="3">
                  <c:v>1995Q4</c:v>
                </c:pt>
                <c:pt idx="4">
                  <c:v>1996Q1</c:v>
                </c:pt>
                <c:pt idx="5">
                  <c:v>1996Q2</c:v>
                </c:pt>
                <c:pt idx="6">
                  <c:v>1996Q3</c:v>
                </c:pt>
                <c:pt idx="7">
                  <c:v>1996Q4</c:v>
                </c:pt>
                <c:pt idx="8">
                  <c:v>1997Q1</c:v>
                </c:pt>
                <c:pt idx="9">
                  <c:v>1997Q2</c:v>
                </c:pt>
                <c:pt idx="10">
                  <c:v>1997Q3</c:v>
                </c:pt>
                <c:pt idx="11">
                  <c:v>1997Q4</c:v>
                </c:pt>
                <c:pt idx="12">
                  <c:v>1998Q1</c:v>
                </c:pt>
                <c:pt idx="13">
                  <c:v>1998Q2</c:v>
                </c:pt>
                <c:pt idx="14">
                  <c:v>1998Q3</c:v>
                </c:pt>
                <c:pt idx="15">
                  <c:v>1998Q4</c:v>
                </c:pt>
                <c:pt idx="16">
                  <c:v>1999Q1</c:v>
                </c:pt>
                <c:pt idx="17">
                  <c:v>1999Q2</c:v>
                </c:pt>
                <c:pt idx="18">
                  <c:v>1999Q3</c:v>
                </c:pt>
                <c:pt idx="19">
                  <c:v>1999Q4</c:v>
                </c:pt>
                <c:pt idx="20">
                  <c:v>2000Q1</c:v>
                </c:pt>
                <c:pt idx="21">
                  <c:v>2000Q2</c:v>
                </c:pt>
                <c:pt idx="22">
                  <c:v>2000Q3</c:v>
                </c:pt>
                <c:pt idx="23">
                  <c:v>2000Q4</c:v>
                </c:pt>
                <c:pt idx="24">
                  <c:v>2001Q1</c:v>
                </c:pt>
                <c:pt idx="25">
                  <c:v>2001Q2</c:v>
                </c:pt>
                <c:pt idx="26">
                  <c:v>2001Q3</c:v>
                </c:pt>
                <c:pt idx="27">
                  <c:v>2001Q4</c:v>
                </c:pt>
                <c:pt idx="28">
                  <c:v>2002Q1</c:v>
                </c:pt>
                <c:pt idx="29">
                  <c:v>2002Q2</c:v>
                </c:pt>
                <c:pt idx="30">
                  <c:v>2002Q3</c:v>
                </c:pt>
                <c:pt idx="31">
                  <c:v>2002Q4</c:v>
                </c:pt>
                <c:pt idx="32">
                  <c:v>2003Q1</c:v>
                </c:pt>
                <c:pt idx="33">
                  <c:v>2003Q2</c:v>
                </c:pt>
                <c:pt idx="34">
                  <c:v>2003Q3</c:v>
                </c:pt>
                <c:pt idx="35">
                  <c:v>2003Q4</c:v>
                </c:pt>
                <c:pt idx="36">
                  <c:v>2004Q1</c:v>
                </c:pt>
                <c:pt idx="37">
                  <c:v>2004Q2</c:v>
                </c:pt>
                <c:pt idx="38">
                  <c:v>2004Q3</c:v>
                </c:pt>
                <c:pt idx="39">
                  <c:v>2004Q4</c:v>
                </c:pt>
                <c:pt idx="40">
                  <c:v>2005Q1</c:v>
                </c:pt>
                <c:pt idx="41">
                  <c:v>2005Q2</c:v>
                </c:pt>
                <c:pt idx="42">
                  <c:v>2005Q3</c:v>
                </c:pt>
                <c:pt idx="43">
                  <c:v>2005Q4</c:v>
                </c:pt>
                <c:pt idx="44">
                  <c:v>2006Q1</c:v>
                </c:pt>
                <c:pt idx="45">
                  <c:v>2006Q2</c:v>
                </c:pt>
                <c:pt idx="46">
                  <c:v>2006Q3</c:v>
                </c:pt>
                <c:pt idx="47">
                  <c:v>2006Q4</c:v>
                </c:pt>
                <c:pt idx="48">
                  <c:v>2007Q1</c:v>
                </c:pt>
                <c:pt idx="49">
                  <c:v>2007Q2</c:v>
                </c:pt>
                <c:pt idx="50">
                  <c:v>2007Q3</c:v>
                </c:pt>
                <c:pt idx="51">
                  <c:v>2007Q4</c:v>
                </c:pt>
                <c:pt idx="52">
                  <c:v>2008Q1</c:v>
                </c:pt>
                <c:pt idx="53">
                  <c:v>2008Q2</c:v>
                </c:pt>
                <c:pt idx="54">
                  <c:v>2008Q3</c:v>
                </c:pt>
                <c:pt idx="55">
                  <c:v>2008Q4</c:v>
                </c:pt>
                <c:pt idx="56">
                  <c:v>2009Q1</c:v>
                </c:pt>
                <c:pt idx="57">
                  <c:v>2009Q2</c:v>
                </c:pt>
                <c:pt idx="58">
                  <c:v>2009Q3</c:v>
                </c:pt>
                <c:pt idx="59">
                  <c:v>2009Q4</c:v>
                </c:pt>
                <c:pt idx="60">
                  <c:v>2010Q1</c:v>
                </c:pt>
                <c:pt idx="61">
                  <c:v>2010Q2</c:v>
                </c:pt>
                <c:pt idx="62">
                  <c:v>2010Q3</c:v>
                </c:pt>
                <c:pt idx="63">
                  <c:v>2010Q4</c:v>
                </c:pt>
                <c:pt idx="64">
                  <c:v>2011Q1</c:v>
                </c:pt>
                <c:pt idx="65">
                  <c:v>2011Q2</c:v>
                </c:pt>
                <c:pt idx="66">
                  <c:v>2011Q3</c:v>
                </c:pt>
                <c:pt idx="67">
                  <c:v>2011Q4</c:v>
                </c:pt>
                <c:pt idx="68">
                  <c:v>2012Q1</c:v>
                </c:pt>
                <c:pt idx="69">
                  <c:v>2012Q2</c:v>
                </c:pt>
                <c:pt idx="70">
                  <c:v>2012Q3</c:v>
                </c:pt>
                <c:pt idx="71">
                  <c:v>2012Q4</c:v>
                </c:pt>
                <c:pt idx="72">
                  <c:v>2013Q1</c:v>
                </c:pt>
                <c:pt idx="73">
                  <c:v>2013Q2</c:v>
                </c:pt>
                <c:pt idx="74">
                  <c:v>2013Q3</c:v>
                </c:pt>
                <c:pt idx="75">
                  <c:v>2013Q4</c:v>
                </c:pt>
                <c:pt idx="76">
                  <c:v>2014Q1</c:v>
                </c:pt>
                <c:pt idx="77">
                  <c:v>2014Q2</c:v>
                </c:pt>
                <c:pt idx="78">
                  <c:v>2014Q3</c:v>
                </c:pt>
              </c:strCache>
            </c:strRef>
          </c:cat>
          <c:val>
            <c:numRef>
              <c:f>'D1-D4'!$D$4:$D$82</c:f>
              <c:numCache>
                <c:formatCode>General</c:formatCode>
                <c:ptCount val="79"/>
                <c:pt idx="0">
                  <c:v>0</c:v>
                </c:pt>
                <c:pt idx="1">
                  <c:v>1</c:v>
                </c:pt>
                <c:pt idx="2">
                  <c:v>1</c:v>
                </c:pt>
                <c:pt idx="3">
                  <c:v>2</c:v>
                </c:pt>
                <c:pt idx="4">
                  <c:v>0</c:v>
                </c:pt>
                <c:pt idx="5">
                  <c:v>1</c:v>
                </c:pt>
                <c:pt idx="6">
                  <c:v>1</c:v>
                </c:pt>
                <c:pt idx="7">
                  <c:v>1</c:v>
                </c:pt>
                <c:pt idx="8">
                  <c:v>0</c:v>
                </c:pt>
                <c:pt idx="9">
                  <c:v>1</c:v>
                </c:pt>
                <c:pt idx="10">
                  <c:v>1</c:v>
                </c:pt>
                <c:pt idx="11">
                  <c:v>0</c:v>
                </c:pt>
                <c:pt idx="12">
                  <c:v>1</c:v>
                </c:pt>
                <c:pt idx="13">
                  <c:v>1</c:v>
                </c:pt>
                <c:pt idx="14">
                  <c:v>1</c:v>
                </c:pt>
                <c:pt idx="15">
                  <c:v>1</c:v>
                </c:pt>
                <c:pt idx="16">
                  <c:v>0</c:v>
                </c:pt>
                <c:pt idx="17">
                  <c:v>0</c:v>
                </c:pt>
                <c:pt idx="18">
                  <c:v>0</c:v>
                </c:pt>
                <c:pt idx="19">
                  <c:v>0</c:v>
                </c:pt>
                <c:pt idx="20">
                  <c:v>3</c:v>
                </c:pt>
                <c:pt idx="21">
                  <c:v>3</c:v>
                </c:pt>
                <c:pt idx="22">
                  <c:v>3</c:v>
                </c:pt>
                <c:pt idx="23">
                  <c:v>3</c:v>
                </c:pt>
                <c:pt idx="24">
                  <c:v>3</c:v>
                </c:pt>
                <c:pt idx="25">
                  <c:v>3</c:v>
                </c:pt>
                <c:pt idx="26">
                  <c:v>3</c:v>
                </c:pt>
                <c:pt idx="27">
                  <c:v>3</c:v>
                </c:pt>
                <c:pt idx="28">
                  <c:v>3</c:v>
                </c:pt>
                <c:pt idx="29">
                  <c:v>3</c:v>
                </c:pt>
                <c:pt idx="30">
                  <c:v>3</c:v>
                </c:pt>
                <c:pt idx="31">
                  <c:v>3</c:v>
                </c:pt>
                <c:pt idx="32">
                  <c:v>3</c:v>
                </c:pt>
                <c:pt idx="33">
                  <c:v>3</c:v>
                </c:pt>
                <c:pt idx="34">
                  <c:v>3</c:v>
                </c:pt>
                <c:pt idx="35">
                  <c:v>3</c:v>
                </c:pt>
                <c:pt idx="36">
                  <c:v>3</c:v>
                </c:pt>
                <c:pt idx="37">
                  <c:v>3</c:v>
                </c:pt>
                <c:pt idx="38">
                  <c:v>3</c:v>
                </c:pt>
                <c:pt idx="39">
                  <c:v>3</c:v>
                </c:pt>
                <c:pt idx="40">
                  <c:v>4</c:v>
                </c:pt>
                <c:pt idx="41">
                  <c:v>4</c:v>
                </c:pt>
                <c:pt idx="42">
                  <c:v>4</c:v>
                </c:pt>
                <c:pt idx="43">
                  <c:v>4</c:v>
                </c:pt>
                <c:pt idx="44">
                  <c:v>3</c:v>
                </c:pt>
                <c:pt idx="45">
                  <c:v>4</c:v>
                </c:pt>
                <c:pt idx="46">
                  <c:v>2</c:v>
                </c:pt>
                <c:pt idx="47">
                  <c:v>2</c:v>
                </c:pt>
                <c:pt idx="48">
                  <c:v>2</c:v>
                </c:pt>
                <c:pt idx="49">
                  <c:v>2</c:v>
                </c:pt>
                <c:pt idx="50">
                  <c:v>2</c:v>
                </c:pt>
                <c:pt idx="51">
                  <c:v>2</c:v>
                </c:pt>
                <c:pt idx="52">
                  <c:v>3</c:v>
                </c:pt>
                <c:pt idx="53">
                  <c:v>3</c:v>
                </c:pt>
                <c:pt idx="54">
                  <c:v>3</c:v>
                </c:pt>
                <c:pt idx="55">
                  <c:v>3</c:v>
                </c:pt>
                <c:pt idx="56">
                  <c:v>3</c:v>
                </c:pt>
                <c:pt idx="57">
                  <c:v>5</c:v>
                </c:pt>
                <c:pt idx="58">
                  <c:v>6</c:v>
                </c:pt>
                <c:pt idx="59">
                  <c:v>7</c:v>
                </c:pt>
                <c:pt idx="60">
                  <c:v>6</c:v>
                </c:pt>
                <c:pt idx="61">
                  <c:v>4</c:v>
                </c:pt>
                <c:pt idx="62">
                  <c:v>5</c:v>
                </c:pt>
                <c:pt idx="63">
                  <c:v>5</c:v>
                </c:pt>
                <c:pt idx="64">
                  <c:v>5</c:v>
                </c:pt>
                <c:pt idx="65">
                  <c:v>5</c:v>
                </c:pt>
                <c:pt idx="66">
                  <c:v>5</c:v>
                </c:pt>
                <c:pt idx="67">
                  <c:v>4</c:v>
                </c:pt>
                <c:pt idx="68">
                  <c:v>4</c:v>
                </c:pt>
                <c:pt idx="69">
                  <c:v>4</c:v>
                </c:pt>
                <c:pt idx="70">
                  <c:v>4</c:v>
                </c:pt>
                <c:pt idx="71">
                  <c:v>4</c:v>
                </c:pt>
                <c:pt idx="72">
                  <c:v>4</c:v>
                </c:pt>
                <c:pt idx="73">
                  <c:v>4</c:v>
                </c:pt>
                <c:pt idx="74">
                  <c:v>4</c:v>
                </c:pt>
                <c:pt idx="75">
                  <c:v>4</c:v>
                </c:pt>
                <c:pt idx="76">
                  <c:v>4</c:v>
                </c:pt>
                <c:pt idx="77">
                  <c:v>4</c:v>
                </c:pt>
                <c:pt idx="78">
                  <c:v>4</c:v>
                </c:pt>
              </c:numCache>
            </c:numRef>
          </c:val>
        </c:ser>
        <c:ser>
          <c:idx val="2"/>
          <c:order val="2"/>
          <c:tx>
            <c:strRef>
              <c:f>'D1-D4'!$E$3</c:f>
              <c:strCache>
                <c:ptCount val="1"/>
                <c:pt idx="0">
                  <c:v>D3</c:v>
                </c:pt>
              </c:strCache>
            </c:strRef>
          </c:tx>
          <c:spPr>
            <a:solidFill>
              <a:srgbClr val="FFC000"/>
            </a:solidFill>
          </c:spPr>
          <c:invertIfNegative val="0"/>
          <c:cat>
            <c:strRef>
              <c:f>'D1-D4'!$B$4:$B$82</c:f>
              <c:strCache>
                <c:ptCount val="79"/>
                <c:pt idx="0">
                  <c:v>1995Q1</c:v>
                </c:pt>
                <c:pt idx="1">
                  <c:v>1995Q2</c:v>
                </c:pt>
                <c:pt idx="2">
                  <c:v>1995Q3</c:v>
                </c:pt>
                <c:pt idx="3">
                  <c:v>1995Q4</c:v>
                </c:pt>
                <c:pt idx="4">
                  <c:v>1996Q1</c:v>
                </c:pt>
                <c:pt idx="5">
                  <c:v>1996Q2</c:v>
                </c:pt>
                <c:pt idx="6">
                  <c:v>1996Q3</c:v>
                </c:pt>
                <c:pt idx="7">
                  <c:v>1996Q4</c:v>
                </c:pt>
                <c:pt idx="8">
                  <c:v>1997Q1</c:v>
                </c:pt>
                <c:pt idx="9">
                  <c:v>1997Q2</c:v>
                </c:pt>
                <c:pt idx="10">
                  <c:v>1997Q3</c:v>
                </c:pt>
                <c:pt idx="11">
                  <c:v>1997Q4</c:v>
                </c:pt>
                <c:pt idx="12">
                  <c:v>1998Q1</c:v>
                </c:pt>
                <c:pt idx="13">
                  <c:v>1998Q2</c:v>
                </c:pt>
                <c:pt idx="14">
                  <c:v>1998Q3</c:v>
                </c:pt>
                <c:pt idx="15">
                  <c:v>1998Q4</c:v>
                </c:pt>
                <c:pt idx="16">
                  <c:v>1999Q1</c:v>
                </c:pt>
                <c:pt idx="17">
                  <c:v>1999Q2</c:v>
                </c:pt>
                <c:pt idx="18">
                  <c:v>1999Q3</c:v>
                </c:pt>
                <c:pt idx="19">
                  <c:v>1999Q4</c:v>
                </c:pt>
                <c:pt idx="20">
                  <c:v>2000Q1</c:v>
                </c:pt>
                <c:pt idx="21">
                  <c:v>2000Q2</c:v>
                </c:pt>
                <c:pt idx="22">
                  <c:v>2000Q3</c:v>
                </c:pt>
                <c:pt idx="23">
                  <c:v>2000Q4</c:v>
                </c:pt>
                <c:pt idx="24">
                  <c:v>2001Q1</c:v>
                </c:pt>
                <c:pt idx="25">
                  <c:v>2001Q2</c:v>
                </c:pt>
                <c:pt idx="26">
                  <c:v>2001Q3</c:v>
                </c:pt>
                <c:pt idx="27">
                  <c:v>2001Q4</c:v>
                </c:pt>
                <c:pt idx="28">
                  <c:v>2002Q1</c:v>
                </c:pt>
                <c:pt idx="29">
                  <c:v>2002Q2</c:v>
                </c:pt>
                <c:pt idx="30">
                  <c:v>2002Q3</c:v>
                </c:pt>
                <c:pt idx="31">
                  <c:v>2002Q4</c:v>
                </c:pt>
                <c:pt idx="32">
                  <c:v>2003Q1</c:v>
                </c:pt>
                <c:pt idx="33">
                  <c:v>2003Q2</c:v>
                </c:pt>
                <c:pt idx="34">
                  <c:v>2003Q3</c:v>
                </c:pt>
                <c:pt idx="35">
                  <c:v>2003Q4</c:v>
                </c:pt>
                <c:pt idx="36">
                  <c:v>2004Q1</c:v>
                </c:pt>
                <c:pt idx="37">
                  <c:v>2004Q2</c:v>
                </c:pt>
                <c:pt idx="38">
                  <c:v>2004Q3</c:v>
                </c:pt>
                <c:pt idx="39">
                  <c:v>2004Q4</c:v>
                </c:pt>
                <c:pt idx="40">
                  <c:v>2005Q1</c:v>
                </c:pt>
                <c:pt idx="41">
                  <c:v>2005Q2</c:v>
                </c:pt>
                <c:pt idx="42">
                  <c:v>2005Q3</c:v>
                </c:pt>
                <c:pt idx="43">
                  <c:v>2005Q4</c:v>
                </c:pt>
                <c:pt idx="44">
                  <c:v>2006Q1</c:v>
                </c:pt>
                <c:pt idx="45">
                  <c:v>2006Q2</c:v>
                </c:pt>
                <c:pt idx="46">
                  <c:v>2006Q3</c:v>
                </c:pt>
                <c:pt idx="47">
                  <c:v>2006Q4</c:v>
                </c:pt>
                <c:pt idx="48">
                  <c:v>2007Q1</c:v>
                </c:pt>
                <c:pt idx="49">
                  <c:v>2007Q2</c:v>
                </c:pt>
                <c:pt idx="50">
                  <c:v>2007Q3</c:v>
                </c:pt>
                <c:pt idx="51">
                  <c:v>2007Q4</c:v>
                </c:pt>
                <c:pt idx="52">
                  <c:v>2008Q1</c:v>
                </c:pt>
                <c:pt idx="53">
                  <c:v>2008Q2</c:v>
                </c:pt>
                <c:pt idx="54">
                  <c:v>2008Q3</c:v>
                </c:pt>
                <c:pt idx="55">
                  <c:v>2008Q4</c:v>
                </c:pt>
                <c:pt idx="56">
                  <c:v>2009Q1</c:v>
                </c:pt>
                <c:pt idx="57">
                  <c:v>2009Q2</c:v>
                </c:pt>
                <c:pt idx="58">
                  <c:v>2009Q3</c:v>
                </c:pt>
                <c:pt idx="59">
                  <c:v>2009Q4</c:v>
                </c:pt>
                <c:pt idx="60">
                  <c:v>2010Q1</c:v>
                </c:pt>
                <c:pt idx="61">
                  <c:v>2010Q2</c:v>
                </c:pt>
                <c:pt idx="62">
                  <c:v>2010Q3</c:v>
                </c:pt>
                <c:pt idx="63">
                  <c:v>2010Q4</c:v>
                </c:pt>
                <c:pt idx="64">
                  <c:v>2011Q1</c:v>
                </c:pt>
                <c:pt idx="65">
                  <c:v>2011Q2</c:v>
                </c:pt>
                <c:pt idx="66">
                  <c:v>2011Q3</c:v>
                </c:pt>
                <c:pt idx="67">
                  <c:v>2011Q4</c:v>
                </c:pt>
                <c:pt idx="68">
                  <c:v>2012Q1</c:v>
                </c:pt>
                <c:pt idx="69">
                  <c:v>2012Q2</c:v>
                </c:pt>
                <c:pt idx="70">
                  <c:v>2012Q3</c:v>
                </c:pt>
                <c:pt idx="71">
                  <c:v>2012Q4</c:v>
                </c:pt>
                <c:pt idx="72">
                  <c:v>2013Q1</c:v>
                </c:pt>
                <c:pt idx="73">
                  <c:v>2013Q2</c:v>
                </c:pt>
                <c:pt idx="74">
                  <c:v>2013Q3</c:v>
                </c:pt>
                <c:pt idx="75">
                  <c:v>2013Q4</c:v>
                </c:pt>
                <c:pt idx="76">
                  <c:v>2014Q1</c:v>
                </c:pt>
                <c:pt idx="77">
                  <c:v>2014Q2</c:v>
                </c:pt>
                <c:pt idx="78">
                  <c:v>2014Q3</c:v>
                </c:pt>
              </c:strCache>
            </c:strRef>
          </c:cat>
          <c:val>
            <c:numRef>
              <c:f>'D1-D4'!$E$4:$E$82</c:f>
              <c:numCache>
                <c:formatCode>General</c:formatCode>
                <c:ptCount val="79"/>
                <c:pt idx="0">
                  <c:v>1</c:v>
                </c:pt>
                <c:pt idx="1">
                  <c:v>0</c:v>
                </c:pt>
                <c:pt idx="2">
                  <c:v>0</c:v>
                </c:pt>
                <c:pt idx="3">
                  <c:v>4</c:v>
                </c:pt>
                <c:pt idx="4">
                  <c:v>3</c:v>
                </c:pt>
                <c:pt idx="5">
                  <c:v>2</c:v>
                </c:pt>
                <c:pt idx="6">
                  <c:v>2</c:v>
                </c:pt>
                <c:pt idx="7">
                  <c:v>5</c:v>
                </c:pt>
                <c:pt idx="8">
                  <c:v>2</c:v>
                </c:pt>
                <c:pt idx="9">
                  <c:v>1</c:v>
                </c:pt>
                <c:pt idx="10">
                  <c:v>1</c:v>
                </c:pt>
                <c:pt idx="11">
                  <c:v>5</c:v>
                </c:pt>
                <c:pt idx="12">
                  <c:v>2</c:v>
                </c:pt>
                <c:pt idx="13">
                  <c:v>2</c:v>
                </c:pt>
                <c:pt idx="14">
                  <c:v>2</c:v>
                </c:pt>
                <c:pt idx="15">
                  <c:v>5</c:v>
                </c:pt>
                <c:pt idx="16">
                  <c:v>3</c:v>
                </c:pt>
                <c:pt idx="17">
                  <c:v>3</c:v>
                </c:pt>
                <c:pt idx="18">
                  <c:v>3</c:v>
                </c:pt>
                <c:pt idx="19">
                  <c:v>5</c:v>
                </c:pt>
                <c:pt idx="20">
                  <c:v>6</c:v>
                </c:pt>
                <c:pt idx="21">
                  <c:v>6</c:v>
                </c:pt>
                <c:pt idx="22">
                  <c:v>6</c:v>
                </c:pt>
                <c:pt idx="23">
                  <c:v>7</c:v>
                </c:pt>
                <c:pt idx="24">
                  <c:v>6</c:v>
                </c:pt>
                <c:pt idx="25">
                  <c:v>6</c:v>
                </c:pt>
                <c:pt idx="26">
                  <c:v>6</c:v>
                </c:pt>
                <c:pt idx="27">
                  <c:v>7</c:v>
                </c:pt>
                <c:pt idx="28">
                  <c:v>6</c:v>
                </c:pt>
                <c:pt idx="29">
                  <c:v>6</c:v>
                </c:pt>
                <c:pt idx="30">
                  <c:v>6</c:v>
                </c:pt>
                <c:pt idx="31">
                  <c:v>7</c:v>
                </c:pt>
                <c:pt idx="32">
                  <c:v>6</c:v>
                </c:pt>
                <c:pt idx="33">
                  <c:v>6</c:v>
                </c:pt>
                <c:pt idx="34">
                  <c:v>6</c:v>
                </c:pt>
                <c:pt idx="35">
                  <c:v>7</c:v>
                </c:pt>
                <c:pt idx="36">
                  <c:v>6</c:v>
                </c:pt>
                <c:pt idx="37">
                  <c:v>6</c:v>
                </c:pt>
                <c:pt idx="38">
                  <c:v>6</c:v>
                </c:pt>
                <c:pt idx="39">
                  <c:v>7</c:v>
                </c:pt>
                <c:pt idx="40">
                  <c:v>6</c:v>
                </c:pt>
                <c:pt idx="41">
                  <c:v>6</c:v>
                </c:pt>
                <c:pt idx="42">
                  <c:v>6</c:v>
                </c:pt>
                <c:pt idx="43">
                  <c:v>7</c:v>
                </c:pt>
                <c:pt idx="44">
                  <c:v>7</c:v>
                </c:pt>
                <c:pt idx="45">
                  <c:v>7</c:v>
                </c:pt>
                <c:pt idx="46">
                  <c:v>7</c:v>
                </c:pt>
                <c:pt idx="47">
                  <c:v>8</c:v>
                </c:pt>
                <c:pt idx="48">
                  <c:v>7</c:v>
                </c:pt>
                <c:pt idx="49">
                  <c:v>7</c:v>
                </c:pt>
                <c:pt idx="50">
                  <c:v>7</c:v>
                </c:pt>
                <c:pt idx="51">
                  <c:v>8</c:v>
                </c:pt>
                <c:pt idx="52">
                  <c:v>6</c:v>
                </c:pt>
                <c:pt idx="53">
                  <c:v>6</c:v>
                </c:pt>
                <c:pt idx="54">
                  <c:v>6</c:v>
                </c:pt>
                <c:pt idx="55">
                  <c:v>7</c:v>
                </c:pt>
                <c:pt idx="56">
                  <c:v>5</c:v>
                </c:pt>
                <c:pt idx="57">
                  <c:v>5</c:v>
                </c:pt>
                <c:pt idx="58">
                  <c:v>6</c:v>
                </c:pt>
                <c:pt idx="59">
                  <c:v>7</c:v>
                </c:pt>
                <c:pt idx="60">
                  <c:v>8</c:v>
                </c:pt>
                <c:pt idx="61">
                  <c:v>9</c:v>
                </c:pt>
                <c:pt idx="62">
                  <c:v>7</c:v>
                </c:pt>
                <c:pt idx="63">
                  <c:v>9</c:v>
                </c:pt>
                <c:pt idx="64">
                  <c:v>9</c:v>
                </c:pt>
                <c:pt idx="65">
                  <c:v>9</c:v>
                </c:pt>
                <c:pt idx="66">
                  <c:v>9</c:v>
                </c:pt>
                <c:pt idx="67">
                  <c:v>11</c:v>
                </c:pt>
                <c:pt idx="68">
                  <c:v>10</c:v>
                </c:pt>
                <c:pt idx="69">
                  <c:v>10</c:v>
                </c:pt>
                <c:pt idx="70">
                  <c:v>10</c:v>
                </c:pt>
                <c:pt idx="71">
                  <c:v>12</c:v>
                </c:pt>
                <c:pt idx="72">
                  <c:v>11</c:v>
                </c:pt>
                <c:pt idx="73">
                  <c:v>11</c:v>
                </c:pt>
                <c:pt idx="74">
                  <c:v>11</c:v>
                </c:pt>
                <c:pt idx="75">
                  <c:v>12</c:v>
                </c:pt>
                <c:pt idx="76">
                  <c:v>11</c:v>
                </c:pt>
                <c:pt idx="77">
                  <c:v>11</c:v>
                </c:pt>
                <c:pt idx="78">
                  <c:v>11</c:v>
                </c:pt>
              </c:numCache>
            </c:numRef>
          </c:val>
        </c:ser>
        <c:ser>
          <c:idx val="3"/>
          <c:order val="3"/>
          <c:tx>
            <c:strRef>
              <c:f>'D1-D4'!$F$3</c:f>
              <c:strCache>
                <c:ptCount val="1"/>
                <c:pt idx="0">
                  <c:v>D4</c:v>
                </c:pt>
              </c:strCache>
            </c:strRef>
          </c:tx>
          <c:spPr>
            <a:solidFill>
              <a:srgbClr val="7DC1EF"/>
            </a:solidFill>
          </c:spPr>
          <c:invertIfNegative val="0"/>
          <c:cat>
            <c:strRef>
              <c:f>'D1-D4'!$B$4:$B$82</c:f>
              <c:strCache>
                <c:ptCount val="79"/>
                <c:pt idx="0">
                  <c:v>1995Q1</c:v>
                </c:pt>
                <c:pt idx="1">
                  <c:v>1995Q2</c:v>
                </c:pt>
                <c:pt idx="2">
                  <c:v>1995Q3</c:v>
                </c:pt>
                <c:pt idx="3">
                  <c:v>1995Q4</c:v>
                </c:pt>
                <c:pt idx="4">
                  <c:v>1996Q1</c:v>
                </c:pt>
                <c:pt idx="5">
                  <c:v>1996Q2</c:v>
                </c:pt>
                <c:pt idx="6">
                  <c:v>1996Q3</c:v>
                </c:pt>
                <c:pt idx="7">
                  <c:v>1996Q4</c:v>
                </c:pt>
                <c:pt idx="8">
                  <c:v>1997Q1</c:v>
                </c:pt>
                <c:pt idx="9">
                  <c:v>1997Q2</c:v>
                </c:pt>
                <c:pt idx="10">
                  <c:v>1997Q3</c:v>
                </c:pt>
                <c:pt idx="11">
                  <c:v>1997Q4</c:v>
                </c:pt>
                <c:pt idx="12">
                  <c:v>1998Q1</c:v>
                </c:pt>
                <c:pt idx="13">
                  <c:v>1998Q2</c:v>
                </c:pt>
                <c:pt idx="14">
                  <c:v>1998Q3</c:v>
                </c:pt>
                <c:pt idx="15">
                  <c:v>1998Q4</c:v>
                </c:pt>
                <c:pt idx="16">
                  <c:v>1999Q1</c:v>
                </c:pt>
                <c:pt idx="17">
                  <c:v>1999Q2</c:v>
                </c:pt>
                <c:pt idx="18">
                  <c:v>1999Q3</c:v>
                </c:pt>
                <c:pt idx="19">
                  <c:v>1999Q4</c:v>
                </c:pt>
                <c:pt idx="20">
                  <c:v>2000Q1</c:v>
                </c:pt>
                <c:pt idx="21">
                  <c:v>2000Q2</c:v>
                </c:pt>
                <c:pt idx="22">
                  <c:v>2000Q3</c:v>
                </c:pt>
                <c:pt idx="23">
                  <c:v>2000Q4</c:v>
                </c:pt>
                <c:pt idx="24">
                  <c:v>2001Q1</c:v>
                </c:pt>
                <c:pt idx="25">
                  <c:v>2001Q2</c:v>
                </c:pt>
                <c:pt idx="26">
                  <c:v>2001Q3</c:v>
                </c:pt>
                <c:pt idx="27">
                  <c:v>2001Q4</c:v>
                </c:pt>
                <c:pt idx="28">
                  <c:v>2002Q1</c:v>
                </c:pt>
                <c:pt idx="29">
                  <c:v>2002Q2</c:v>
                </c:pt>
                <c:pt idx="30">
                  <c:v>2002Q3</c:v>
                </c:pt>
                <c:pt idx="31">
                  <c:v>2002Q4</c:v>
                </c:pt>
                <c:pt idx="32">
                  <c:v>2003Q1</c:v>
                </c:pt>
                <c:pt idx="33">
                  <c:v>2003Q2</c:v>
                </c:pt>
                <c:pt idx="34">
                  <c:v>2003Q3</c:v>
                </c:pt>
                <c:pt idx="35">
                  <c:v>2003Q4</c:v>
                </c:pt>
                <c:pt idx="36">
                  <c:v>2004Q1</c:v>
                </c:pt>
                <c:pt idx="37">
                  <c:v>2004Q2</c:v>
                </c:pt>
                <c:pt idx="38">
                  <c:v>2004Q3</c:v>
                </c:pt>
                <c:pt idx="39">
                  <c:v>2004Q4</c:v>
                </c:pt>
                <c:pt idx="40">
                  <c:v>2005Q1</c:v>
                </c:pt>
                <c:pt idx="41">
                  <c:v>2005Q2</c:v>
                </c:pt>
                <c:pt idx="42">
                  <c:v>2005Q3</c:v>
                </c:pt>
                <c:pt idx="43">
                  <c:v>2005Q4</c:v>
                </c:pt>
                <c:pt idx="44">
                  <c:v>2006Q1</c:v>
                </c:pt>
                <c:pt idx="45">
                  <c:v>2006Q2</c:v>
                </c:pt>
                <c:pt idx="46">
                  <c:v>2006Q3</c:v>
                </c:pt>
                <c:pt idx="47">
                  <c:v>2006Q4</c:v>
                </c:pt>
                <c:pt idx="48">
                  <c:v>2007Q1</c:v>
                </c:pt>
                <c:pt idx="49">
                  <c:v>2007Q2</c:v>
                </c:pt>
                <c:pt idx="50">
                  <c:v>2007Q3</c:v>
                </c:pt>
                <c:pt idx="51">
                  <c:v>2007Q4</c:v>
                </c:pt>
                <c:pt idx="52">
                  <c:v>2008Q1</c:v>
                </c:pt>
                <c:pt idx="53">
                  <c:v>2008Q2</c:v>
                </c:pt>
                <c:pt idx="54">
                  <c:v>2008Q3</c:v>
                </c:pt>
                <c:pt idx="55">
                  <c:v>2008Q4</c:v>
                </c:pt>
                <c:pt idx="56">
                  <c:v>2009Q1</c:v>
                </c:pt>
                <c:pt idx="57">
                  <c:v>2009Q2</c:v>
                </c:pt>
                <c:pt idx="58">
                  <c:v>2009Q3</c:v>
                </c:pt>
                <c:pt idx="59">
                  <c:v>2009Q4</c:v>
                </c:pt>
                <c:pt idx="60">
                  <c:v>2010Q1</c:v>
                </c:pt>
                <c:pt idx="61">
                  <c:v>2010Q2</c:v>
                </c:pt>
                <c:pt idx="62">
                  <c:v>2010Q3</c:v>
                </c:pt>
                <c:pt idx="63">
                  <c:v>2010Q4</c:v>
                </c:pt>
                <c:pt idx="64">
                  <c:v>2011Q1</c:v>
                </c:pt>
                <c:pt idx="65">
                  <c:v>2011Q2</c:v>
                </c:pt>
                <c:pt idx="66">
                  <c:v>2011Q3</c:v>
                </c:pt>
                <c:pt idx="67">
                  <c:v>2011Q4</c:v>
                </c:pt>
                <c:pt idx="68">
                  <c:v>2012Q1</c:v>
                </c:pt>
                <c:pt idx="69">
                  <c:v>2012Q2</c:v>
                </c:pt>
                <c:pt idx="70">
                  <c:v>2012Q3</c:v>
                </c:pt>
                <c:pt idx="71">
                  <c:v>2012Q4</c:v>
                </c:pt>
                <c:pt idx="72">
                  <c:v>2013Q1</c:v>
                </c:pt>
                <c:pt idx="73">
                  <c:v>2013Q2</c:v>
                </c:pt>
                <c:pt idx="74">
                  <c:v>2013Q3</c:v>
                </c:pt>
                <c:pt idx="75">
                  <c:v>2013Q4</c:v>
                </c:pt>
                <c:pt idx="76">
                  <c:v>2014Q1</c:v>
                </c:pt>
                <c:pt idx="77">
                  <c:v>2014Q2</c:v>
                </c:pt>
                <c:pt idx="78">
                  <c:v>2014Q3</c:v>
                </c:pt>
              </c:strCache>
            </c:strRef>
          </c:cat>
          <c:val>
            <c:numRef>
              <c:f>'D1-D4'!$F$4:$F$82</c:f>
              <c:numCache>
                <c:formatCode>General</c:formatCode>
                <c:ptCount val="79"/>
                <c:pt idx="0">
                  <c:v>8</c:v>
                </c:pt>
                <c:pt idx="1">
                  <c:v>8</c:v>
                </c:pt>
                <c:pt idx="2">
                  <c:v>8</c:v>
                </c:pt>
                <c:pt idx="3">
                  <c:v>8</c:v>
                </c:pt>
                <c:pt idx="4">
                  <c:v>8</c:v>
                </c:pt>
                <c:pt idx="5">
                  <c:v>8</c:v>
                </c:pt>
                <c:pt idx="6">
                  <c:v>8</c:v>
                </c:pt>
                <c:pt idx="7">
                  <c:v>8</c:v>
                </c:pt>
                <c:pt idx="8">
                  <c:v>9</c:v>
                </c:pt>
                <c:pt idx="9">
                  <c:v>9</c:v>
                </c:pt>
                <c:pt idx="10">
                  <c:v>9</c:v>
                </c:pt>
                <c:pt idx="11">
                  <c:v>9</c:v>
                </c:pt>
                <c:pt idx="12">
                  <c:v>9</c:v>
                </c:pt>
                <c:pt idx="13">
                  <c:v>9</c:v>
                </c:pt>
                <c:pt idx="14">
                  <c:v>9</c:v>
                </c:pt>
                <c:pt idx="15">
                  <c:v>9</c:v>
                </c:pt>
                <c:pt idx="16">
                  <c:v>9</c:v>
                </c:pt>
                <c:pt idx="17">
                  <c:v>9</c:v>
                </c:pt>
                <c:pt idx="18">
                  <c:v>9</c:v>
                </c:pt>
                <c:pt idx="19">
                  <c:v>10</c:v>
                </c:pt>
                <c:pt idx="20">
                  <c:v>11</c:v>
                </c:pt>
                <c:pt idx="21">
                  <c:v>11</c:v>
                </c:pt>
                <c:pt idx="22">
                  <c:v>11</c:v>
                </c:pt>
                <c:pt idx="23">
                  <c:v>11</c:v>
                </c:pt>
                <c:pt idx="24">
                  <c:v>11</c:v>
                </c:pt>
                <c:pt idx="25">
                  <c:v>11</c:v>
                </c:pt>
                <c:pt idx="26">
                  <c:v>11</c:v>
                </c:pt>
                <c:pt idx="27">
                  <c:v>11</c:v>
                </c:pt>
                <c:pt idx="28">
                  <c:v>11</c:v>
                </c:pt>
                <c:pt idx="29">
                  <c:v>11</c:v>
                </c:pt>
                <c:pt idx="30">
                  <c:v>11</c:v>
                </c:pt>
                <c:pt idx="31">
                  <c:v>11</c:v>
                </c:pt>
                <c:pt idx="32">
                  <c:v>11</c:v>
                </c:pt>
                <c:pt idx="33">
                  <c:v>11</c:v>
                </c:pt>
                <c:pt idx="34">
                  <c:v>11</c:v>
                </c:pt>
                <c:pt idx="35">
                  <c:v>11</c:v>
                </c:pt>
                <c:pt idx="36">
                  <c:v>12</c:v>
                </c:pt>
                <c:pt idx="37">
                  <c:v>11</c:v>
                </c:pt>
                <c:pt idx="38">
                  <c:v>11</c:v>
                </c:pt>
                <c:pt idx="39">
                  <c:v>12</c:v>
                </c:pt>
                <c:pt idx="40">
                  <c:v>12</c:v>
                </c:pt>
                <c:pt idx="41">
                  <c:v>12</c:v>
                </c:pt>
                <c:pt idx="42">
                  <c:v>12</c:v>
                </c:pt>
                <c:pt idx="43">
                  <c:v>12</c:v>
                </c:pt>
                <c:pt idx="44">
                  <c:v>12</c:v>
                </c:pt>
                <c:pt idx="45">
                  <c:v>11</c:v>
                </c:pt>
                <c:pt idx="46">
                  <c:v>13</c:v>
                </c:pt>
                <c:pt idx="47">
                  <c:v>14</c:v>
                </c:pt>
                <c:pt idx="48">
                  <c:v>14</c:v>
                </c:pt>
                <c:pt idx="49">
                  <c:v>14</c:v>
                </c:pt>
                <c:pt idx="50">
                  <c:v>14</c:v>
                </c:pt>
                <c:pt idx="51">
                  <c:v>14</c:v>
                </c:pt>
                <c:pt idx="52">
                  <c:v>16</c:v>
                </c:pt>
                <c:pt idx="53">
                  <c:v>16</c:v>
                </c:pt>
                <c:pt idx="54">
                  <c:v>16</c:v>
                </c:pt>
                <c:pt idx="55">
                  <c:v>16</c:v>
                </c:pt>
                <c:pt idx="56">
                  <c:v>17</c:v>
                </c:pt>
                <c:pt idx="57">
                  <c:v>17</c:v>
                </c:pt>
                <c:pt idx="58">
                  <c:v>18</c:v>
                </c:pt>
                <c:pt idx="59">
                  <c:v>18</c:v>
                </c:pt>
                <c:pt idx="60">
                  <c:v>20</c:v>
                </c:pt>
                <c:pt idx="61">
                  <c:v>20</c:v>
                </c:pt>
                <c:pt idx="62">
                  <c:v>21</c:v>
                </c:pt>
                <c:pt idx="63">
                  <c:v>20</c:v>
                </c:pt>
                <c:pt idx="64">
                  <c:v>20</c:v>
                </c:pt>
                <c:pt idx="65">
                  <c:v>21</c:v>
                </c:pt>
                <c:pt idx="66">
                  <c:v>21</c:v>
                </c:pt>
                <c:pt idx="67">
                  <c:v>21</c:v>
                </c:pt>
                <c:pt idx="68">
                  <c:v>20</c:v>
                </c:pt>
                <c:pt idx="69">
                  <c:v>19</c:v>
                </c:pt>
                <c:pt idx="70">
                  <c:v>19</c:v>
                </c:pt>
                <c:pt idx="71">
                  <c:v>20</c:v>
                </c:pt>
                <c:pt idx="72">
                  <c:v>19</c:v>
                </c:pt>
                <c:pt idx="73">
                  <c:v>20</c:v>
                </c:pt>
                <c:pt idx="74">
                  <c:v>19</c:v>
                </c:pt>
                <c:pt idx="75">
                  <c:v>20</c:v>
                </c:pt>
                <c:pt idx="76">
                  <c:v>19</c:v>
                </c:pt>
                <c:pt idx="77">
                  <c:v>19</c:v>
                </c:pt>
                <c:pt idx="78">
                  <c:v>19</c:v>
                </c:pt>
              </c:numCache>
            </c:numRef>
          </c:val>
        </c:ser>
        <c:dLbls>
          <c:showLegendKey val="0"/>
          <c:showVal val="0"/>
          <c:showCatName val="0"/>
          <c:showSerName val="0"/>
          <c:showPercent val="0"/>
          <c:showBubbleSize val="0"/>
        </c:dLbls>
        <c:gapWidth val="30"/>
        <c:overlap val="100"/>
        <c:axId val="114393600"/>
        <c:axId val="95537408"/>
      </c:barChart>
      <c:catAx>
        <c:axId val="114393600"/>
        <c:scaling>
          <c:orientation val="minMax"/>
        </c:scaling>
        <c:delete val="0"/>
        <c:axPos val="b"/>
        <c:majorTickMark val="out"/>
        <c:minorTickMark val="none"/>
        <c:tickLblPos val="nextTo"/>
        <c:txPr>
          <a:bodyPr/>
          <a:lstStyle/>
          <a:p>
            <a:pPr>
              <a:defRPr sz="800" baseline="0"/>
            </a:pPr>
            <a:endParaRPr lang="en-US"/>
          </a:p>
        </c:txPr>
        <c:crossAx val="95537408"/>
        <c:crosses val="autoZero"/>
        <c:auto val="1"/>
        <c:lblAlgn val="ctr"/>
        <c:lblOffset val="100"/>
        <c:noMultiLvlLbl val="0"/>
      </c:catAx>
      <c:valAx>
        <c:axId val="95537408"/>
        <c:scaling>
          <c:orientation val="minMax"/>
        </c:scaling>
        <c:delete val="0"/>
        <c:axPos val="l"/>
        <c:majorGridlines>
          <c:spPr>
            <a:ln>
              <a:solidFill>
                <a:sysClr val="windowText" lastClr="000000">
                  <a:tint val="75000"/>
                  <a:shade val="95000"/>
                  <a:satMod val="105000"/>
                  <a:alpha val="50000"/>
                </a:sysClr>
              </a:solidFill>
              <a:prstDash val="dash"/>
            </a:ln>
          </c:spPr>
        </c:majorGridlines>
        <c:title>
          <c:tx>
            <c:rich>
              <a:bodyPr rot="-5400000" vert="horz"/>
              <a:lstStyle/>
              <a:p>
                <a:pPr>
                  <a:defRPr/>
                </a:pPr>
                <a:r>
                  <a:rPr lang="en-US"/>
                  <a:t>Number of countries</a:t>
                </a:r>
              </a:p>
            </c:rich>
          </c:tx>
          <c:overlay val="0"/>
        </c:title>
        <c:numFmt formatCode="General" sourceLinked="1"/>
        <c:majorTickMark val="out"/>
        <c:minorTickMark val="none"/>
        <c:tickLblPos val="nextTo"/>
        <c:crossAx val="114393600"/>
        <c:crosses val="autoZero"/>
        <c:crossBetween val="between"/>
      </c:valAx>
    </c:plotArea>
    <c:legend>
      <c:legendPos val="b"/>
      <c:overlay val="0"/>
    </c:legend>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4B4C25F1-ACCC-4813-96BC-CCA46C50A0BE}" type="datetimeFigureOut">
              <a:rPr lang="en-US" smtClean="0"/>
              <a:pPr/>
              <a:t>4/24/2015</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3E5E6412-C602-4F2F-A821-7A453F2F7B7D}" type="slidenum">
              <a:rPr lang="en-US" smtClean="0"/>
              <a:pPr/>
              <a:t>‹#›</a:t>
            </a:fld>
            <a:endParaRPr lang="en-US"/>
          </a:p>
        </p:txBody>
      </p:sp>
    </p:spTree>
    <p:extLst>
      <p:ext uri="{BB962C8B-B14F-4D97-AF65-F5344CB8AC3E}">
        <p14:creationId xmlns:p14="http://schemas.microsoft.com/office/powerpoint/2010/main" val="688692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0B6FE31F-108A-4BC9-A67D-A6174873204B}" type="datetimeFigureOut">
              <a:rPr lang="en-US" smtClean="0"/>
              <a:pPr/>
              <a:t>4/24/2015</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9AF10C07-DDCE-418F-8717-68748C140B5D}" type="slidenum">
              <a:rPr lang="en-US" smtClean="0"/>
              <a:pPr/>
              <a:t>‹#›</a:t>
            </a:fld>
            <a:endParaRPr lang="en-US"/>
          </a:p>
        </p:txBody>
      </p:sp>
    </p:spTree>
    <p:extLst>
      <p:ext uri="{BB962C8B-B14F-4D97-AF65-F5344CB8AC3E}">
        <p14:creationId xmlns:p14="http://schemas.microsoft.com/office/powerpoint/2010/main" val="1032554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914400" rtl="0" eaLnBrk="1" latinLnBrk="0" hangingPunct="1">
              <a:lnSpc>
                <a:spcPct val="150000"/>
              </a:lnSpc>
              <a:spcBef>
                <a:spcPts val="400"/>
              </a:spcBef>
              <a:buClr>
                <a:schemeClr val="accent1"/>
              </a:buClr>
              <a:buFont typeface="Wingdings 2" pitchFamily="18" charset="2"/>
              <a:buNone/>
              <a:defRPr sz="2000" kern="1200">
                <a:solidFill>
                  <a:schemeClr val="tx1"/>
                </a:solidFill>
                <a:latin typeface="Calibri" pitchFamily="34" charset="0"/>
                <a:ea typeface="+mn-ea"/>
                <a:cs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dirty="0" err="1" smtClean="0"/>
              <a:t>Click</a:t>
            </a:r>
            <a:r>
              <a:rPr lang="pt-PT" dirty="0" smtClean="0"/>
              <a:t> to </a:t>
            </a:r>
            <a:r>
              <a:rPr lang="pt-PT" dirty="0" err="1" smtClean="0"/>
              <a:t>edit</a:t>
            </a:r>
            <a:r>
              <a:rPr lang="pt-PT" dirty="0" smtClean="0"/>
              <a:t> Master </a:t>
            </a:r>
            <a:r>
              <a:rPr lang="pt-PT" dirty="0" err="1" smtClean="0"/>
              <a:t>subtext</a:t>
            </a:r>
            <a:r>
              <a:rPr lang="pt-PT" dirty="0" smtClean="0"/>
              <a:t> </a:t>
            </a:r>
            <a:r>
              <a:rPr lang="pt-PT" dirty="0" err="1" smtClean="0"/>
              <a:t>style</a:t>
            </a:r>
            <a:endParaRPr lang="pt-PT" dirty="0" smtClean="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400800"/>
            <a:ext cx="7772400" cy="246221"/>
          </a:xfrm>
          <a:prstGeom prst="rect">
            <a:avLst/>
          </a:prstGeom>
          <a:noFill/>
          <a:ln w="9525">
            <a:noFill/>
            <a:miter lim="800000"/>
            <a:headEnd/>
            <a:tailEnd/>
          </a:ln>
          <a:effectLst/>
        </p:spPr>
        <p:txBody>
          <a:bodyPr wrap="square">
            <a:spAutoFit/>
          </a:bodyPr>
          <a:lstStyle/>
          <a:p>
            <a:pPr algn="ctr">
              <a:spcBef>
                <a:spcPts val="500"/>
              </a:spcBef>
              <a:spcAft>
                <a:spcPts val="500"/>
              </a:spcAft>
            </a:pPr>
            <a:endParaRPr lang="de-CH" sz="1000" baseline="0" dirty="0">
              <a:solidFill>
                <a:schemeClr val="tx1">
                  <a:lumMod val="85000"/>
                  <a:lumOff val="15000"/>
                </a:schemeClr>
              </a:solidFill>
              <a:latin typeface="Calibri" pitchFamily="34" charset="0"/>
              <a:cs typeface="Calibri" pitchFamily="34" charset="0"/>
            </a:endParaRPr>
          </a:p>
        </p:txBody>
      </p:sp>
      <p:sp>
        <p:nvSpPr>
          <p:cNvPr id="2" name="Title 1"/>
          <p:cNvSpPr>
            <a:spLocks noGrp="1"/>
          </p:cNvSpPr>
          <p:nvPr>
            <p:ph type="title"/>
          </p:nvPr>
        </p:nvSpPr>
        <p:spPr>
          <a:xfrm>
            <a:off x="0" y="3200400"/>
            <a:ext cx="8913813" cy="1524000"/>
          </a:xfrm>
          <a:solidFill>
            <a:srgbClr val="9FCDA2"/>
          </a:solidFill>
        </p:spPr>
        <p:txBody>
          <a:bodyPr/>
          <a:lstStyle/>
          <a:p>
            <a:r>
              <a:rPr lang="pt-PT" smtClean="0"/>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Government Finance 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
        <p:nvSpPr>
          <p:cNvPr id="12" name="Text Box 12"/>
          <p:cNvSpPr txBox="1">
            <a:spLocks noChangeArrowheads="1"/>
          </p:cNvSpPr>
          <p:nvPr userDrawn="1"/>
        </p:nvSpPr>
        <p:spPr bwMode="auto">
          <a:xfrm>
            <a:off x="914400" y="6477000"/>
            <a:ext cx="7772400" cy="246221"/>
          </a:xfrm>
          <a:prstGeom prst="rect">
            <a:avLst/>
          </a:prstGeom>
          <a:noFill/>
          <a:ln w="9525">
            <a:noFill/>
            <a:miter lim="800000"/>
            <a:headEnd/>
            <a:tailEnd/>
          </a:ln>
          <a:effectLst/>
        </p:spPr>
        <p:txBody>
          <a:bodyPr wrap="square">
            <a:spAutoFit/>
          </a:bodyPr>
          <a:lstStyle/>
          <a:p>
            <a:pPr algn="ctr">
              <a:spcBef>
                <a:spcPts val="500"/>
              </a:spcBef>
              <a:spcAft>
                <a:spcPts val="500"/>
              </a:spcAft>
            </a:pPr>
            <a:r>
              <a:rPr lang="de-CH" sz="1000" baseline="0" dirty="0" smtClean="0">
                <a:solidFill>
                  <a:schemeClr val="tx1">
                    <a:lumMod val="85000"/>
                    <a:lumOff val="15000"/>
                  </a:schemeClr>
                </a:solidFill>
                <a:latin typeface="Calibri" pitchFamily="34" charset="0"/>
                <a:cs typeface="Calibri" pitchFamily="34" charset="0"/>
              </a:rPr>
              <a:t>The views expressed herein are those of the author and should not be attributed to the IMF, its Executive Board, or its Management.</a:t>
            </a:r>
            <a:endParaRPr lang="de-CH" sz="1000" baseline="0" dirty="0">
              <a:solidFill>
                <a:schemeClr val="tx1">
                  <a:lumMod val="85000"/>
                  <a:lumOff val="15000"/>
                </a:schemeClr>
              </a:solidFill>
              <a:latin typeface="Calibri" pitchFamily="34" charset="0"/>
              <a:cs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pt-PT"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a:solidFill>
            <a:srgbClr val="9FCDA2"/>
          </a:solidFill>
        </p:spPr>
        <p:txBody>
          <a:bodyPr/>
          <a:lstStyle/>
          <a:p>
            <a:r>
              <a:rPr lang="pt-PT" smtClean="0"/>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1000"/>
              </a:spcBef>
              <a:buClr>
                <a:schemeClr val="tx1">
                  <a:lumMod val="75000"/>
                  <a:lumOff val="25000"/>
                </a:schemeClr>
              </a:buClr>
              <a:buSzPct val="120000"/>
              <a:buFont typeface="Wingdings" pitchFamily="2" charset="2"/>
              <a:buChar char="§"/>
              <a:defRPr/>
            </a:lvl1pPr>
            <a:lvl2pPr>
              <a:lnSpc>
                <a:spcPts val="2200"/>
              </a:lnSpc>
              <a:buClr>
                <a:schemeClr val="tx1">
                  <a:lumMod val="75000"/>
                  <a:lumOff val="25000"/>
                </a:schemeClr>
              </a:buClr>
              <a:buSzPct val="140000"/>
              <a:buFont typeface="Arial" pitchFamily="34" charset="0"/>
              <a:buChar char="•"/>
              <a:defRPr/>
            </a:lvl2pPr>
            <a:lvl3pPr>
              <a:lnSpc>
                <a:spcPts val="2000"/>
              </a:lnSpc>
              <a:buClr>
                <a:schemeClr val="tx1">
                  <a:lumMod val="75000"/>
                  <a:lumOff val="25000"/>
                </a:schemeClr>
              </a:buClr>
              <a:buSzPct val="67000"/>
              <a:buFont typeface="Wingdings" pitchFamily="2" charset="2"/>
              <a:buChar char="v"/>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Content Placeholder 3"/>
          <p:cNvSpPr>
            <a:spLocks noGrp="1"/>
          </p:cNvSpPr>
          <p:nvPr>
            <p:ph sz="half" idx="2"/>
          </p:nvPr>
        </p:nvSpPr>
        <p:spPr>
          <a:xfrm>
            <a:off x="5147534"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smtClean="0"/>
              <a:t>Click to edit Master title style</a:t>
            </a:r>
            <a:endParaRPr/>
          </a:p>
        </p:txBody>
      </p:sp>
      <p:sp>
        <p:nvSpPr>
          <p:cNvPr id="3" name="Subtitle 2"/>
          <p:cNvSpPr>
            <a:spLocks noGrp="1"/>
          </p:cNvSpPr>
          <p:nvPr>
            <p:ph type="subTitle" idx="1"/>
          </p:nvPr>
        </p:nvSpPr>
        <p:spPr>
          <a:xfrm>
            <a:off x="914400" y="3034553"/>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smtClean="0"/>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p:nvPicPr>
        <p:blipFill>
          <a:blip r:embed="rId13" cstate="print"/>
          <a:srcRect/>
          <a:stretch>
            <a:fillRect/>
          </a:stretch>
        </p:blipFill>
        <p:spPr bwMode="auto">
          <a:xfrm>
            <a:off x="0" y="1"/>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100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0" y="685800"/>
            <a:ext cx="8913813" cy="1066800"/>
          </a:xfrm>
          <a:prstGeom prst="rect">
            <a:avLst/>
          </a:prstGeom>
          <a:solidFill>
            <a:srgbClr val="9FCDA2"/>
          </a:solidFill>
        </p:spPr>
        <p:txBody>
          <a:bodyPr vert="horz" lIns="1044000" tIns="36000" rIns="274320" bIns="36000" rtlCol="0" anchor="ctr">
            <a:noAutofit/>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12" name="Title Placeholder 1"/>
          <p:cNvSpPr txBox="1">
            <a:spLocks/>
          </p:cNvSpPr>
          <p:nvPr/>
        </p:nvSpPr>
        <p:spPr>
          <a:xfrm>
            <a:off x="990600" y="6705600"/>
            <a:ext cx="7923213" cy="152400"/>
          </a:xfrm>
          <a:prstGeom prst="rect">
            <a:avLst/>
          </a:prstGeom>
          <a:solidFill>
            <a:srgbClr val="9FCDA2"/>
          </a:solidFill>
        </p:spPr>
        <p:txBody>
          <a:bodyPr vert="horz" lIns="1044000" tIns="36000" rIns="274320" bIns="3600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Government Finance 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 id="2147483667" r:id="rId4"/>
    <p:sldLayoutId id="2147483668" r:id="rId5"/>
    <p:sldLayoutId id="2147483661" r:id="rId6"/>
    <p:sldLayoutId id="2147483663" r:id="rId7"/>
    <p:sldLayoutId id="2147483671" r:id="rId8"/>
    <p:sldLayoutId id="2147483672" r:id="rId9"/>
    <p:sldLayoutId id="2147483673" r:id="rId10"/>
    <p:sldLayoutId id="2147483675" r:id="rId11"/>
  </p:sldLayoutIdLst>
  <p:hf hdr="0" dt="0"/>
  <p:txStyles>
    <p:titleStyle>
      <a:lvl1pPr marL="0" indent="0" algn="l" defTabSz="914400" rtl="0" eaLnBrk="1" latinLnBrk="0" hangingPunct="1">
        <a:spcBef>
          <a:spcPct val="0"/>
        </a:spcBef>
        <a:buNone/>
        <a:defRPr sz="3600" b="1" kern="1200">
          <a:solidFill>
            <a:schemeClr val="tx1"/>
          </a:solidFill>
          <a:latin typeface="Calibri" pitchFamily="34" charset="0"/>
          <a:ea typeface="+mj-ea"/>
          <a:cs typeface="Calibri" pitchFamily="34" charset="0"/>
        </a:defRPr>
      </a:lvl1pPr>
    </p:titleStyle>
    <p:bodyStyle>
      <a:lvl1pPr marL="342900" indent="-342900" algn="l" defTabSz="914400" rtl="0" eaLnBrk="1" latinLnBrk="0" hangingPunct="1">
        <a:lnSpc>
          <a:spcPts val="2500"/>
        </a:lnSpc>
        <a:spcBef>
          <a:spcPts val="9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35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datatopics.worldbank.org/debt/home" TargetMode="External"/><Relationship Id="rId2" Type="http://schemas.openxmlformats.org/officeDocument/2006/relationships/hyperlink" Target="http://www.tffs.org/edsguid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mf.org/external/Pubs/FT/GFS/Manual/2014/gfsfina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imf.org/external/pubs/ft/bop/2007/bop6comp.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cpis.imf.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ata.imf.org/CDI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4572000"/>
            <a:ext cx="8153400" cy="1828800"/>
          </a:xfrm>
        </p:spPr>
        <p:txBody>
          <a:bodyPr/>
          <a:lstStyle/>
          <a:p>
            <a:pPr algn="ctr">
              <a:lnSpc>
                <a:spcPct val="80000"/>
              </a:lnSpc>
            </a:pPr>
            <a:r>
              <a:rPr lang="en-US" b="1" i="1" dirty="0" smtClean="0"/>
              <a:t>Workshop on the Implementation of the 2008 </a:t>
            </a:r>
            <a:r>
              <a:rPr lang="en-US" b="1" i="1" dirty="0" err="1" smtClean="0"/>
              <a:t>SNA</a:t>
            </a:r>
            <a:r>
              <a:rPr lang="en-US" b="1" i="1" dirty="0" smtClean="0"/>
              <a:t> in </a:t>
            </a:r>
            <a:r>
              <a:rPr lang="en-US" b="1" i="1" dirty="0" err="1" smtClean="0"/>
              <a:t>EECCA</a:t>
            </a:r>
            <a:r>
              <a:rPr lang="en-US" b="1" i="1" dirty="0" smtClean="0"/>
              <a:t> Countries and Linkages with </a:t>
            </a:r>
            <a:r>
              <a:rPr lang="en-US" b="1" i="1" dirty="0" err="1" smtClean="0"/>
              <a:t>BPM6</a:t>
            </a:r>
            <a:r>
              <a:rPr lang="en-US" b="1" i="1" dirty="0" smtClean="0"/>
              <a:t> and </a:t>
            </a:r>
            <a:r>
              <a:rPr lang="en-US" b="1" i="1" dirty="0" err="1" smtClean="0"/>
              <a:t>GFSM</a:t>
            </a:r>
            <a:r>
              <a:rPr lang="en-US" b="1" i="1" dirty="0" smtClean="0"/>
              <a:t> 2014</a:t>
            </a:r>
          </a:p>
          <a:p>
            <a:pPr algn="ctr">
              <a:lnSpc>
                <a:spcPct val="80000"/>
              </a:lnSpc>
            </a:pPr>
            <a:r>
              <a:rPr lang="en-US" b="1" i="1" dirty="0" smtClean="0"/>
              <a:t>Istanbul (May 6–8, 2015)</a:t>
            </a:r>
          </a:p>
          <a:p>
            <a:pPr algn="ctr">
              <a:lnSpc>
                <a:spcPct val="80000"/>
              </a:lnSpc>
            </a:pPr>
            <a:endParaRPr lang="en-US" b="1" i="1" dirty="0" smtClean="0"/>
          </a:p>
          <a:p>
            <a:r>
              <a:rPr lang="en-US" b="1" dirty="0" smtClean="0"/>
              <a:t>Florina Tanase, Deputy Division Chief, IMF Statistics Department</a:t>
            </a:r>
          </a:p>
          <a:p>
            <a:pPr algn="ctr">
              <a:lnSpc>
                <a:spcPct val="80000"/>
              </a:lnSpc>
            </a:pPr>
            <a:endParaRPr lang="en-US" b="1" i="1" dirty="0" smtClean="0"/>
          </a:p>
        </p:txBody>
      </p:sp>
      <p:sp>
        <p:nvSpPr>
          <p:cNvPr id="3" name="Title 2"/>
          <p:cNvSpPr>
            <a:spLocks noGrp="1"/>
          </p:cNvSpPr>
          <p:nvPr>
            <p:ph type="title"/>
          </p:nvPr>
        </p:nvSpPr>
        <p:spPr>
          <a:xfrm>
            <a:off x="0" y="2514600"/>
            <a:ext cx="9144000" cy="1905000"/>
          </a:xfrm>
        </p:spPr>
        <p:txBody>
          <a:bodyPr/>
          <a:lstStyle/>
          <a:p>
            <a:r>
              <a:rPr lang="en-US" sz="3200" dirty="0" smtClean="0"/>
              <a:t/>
            </a:r>
            <a:br>
              <a:rPr lang="en-US" sz="3200" dirty="0" smtClean="0"/>
            </a:br>
            <a:r>
              <a:rPr lang="en-US" sz="3200" dirty="0" smtClean="0"/>
              <a:t/>
            </a:r>
            <a:br>
              <a:rPr lang="en-US" sz="3200" dirty="0" smtClean="0"/>
            </a:br>
            <a:r>
              <a:rPr lang="en-US" sz="3200" dirty="0" smtClean="0"/>
              <a:t>Status of Reporting of Data According to </a:t>
            </a:r>
            <a:r>
              <a:rPr lang="en-US" sz="3200" i="1" dirty="0" err="1" smtClean="0"/>
              <a:t>BPM6</a:t>
            </a:r>
            <a:r>
              <a:rPr lang="en-US" sz="3200" dirty="0" smtClean="0"/>
              <a:t> and </a:t>
            </a:r>
            <a:r>
              <a:rPr lang="en-US" sz="3200" i="1" dirty="0" err="1" smtClean="0"/>
              <a:t>GFSM</a:t>
            </a:r>
            <a:r>
              <a:rPr lang="en-US" sz="3200" i="1" dirty="0" smtClean="0"/>
              <a:t> 2014</a:t>
            </a:r>
            <a:r>
              <a:rPr lang="en-US" sz="3200" dirty="0" smtClean="0"/>
              <a:t>—Reporting of Balance Sheet Data and the IMF’s Efforts to Improve Cross-Sector Consistency of Data </a:t>
            </a:r>
            <a:r>
              <a:rPr lang="en-US" sz="3100" dirty="0" smtClean="0"/>
              <a:t/>
            </a:r>
            <a:br>
              <a:rPr lang="en-US" sz="3100" dirty="0" smtClean="0"/>
            </a:br>
            <a:r>
              <a:rPr lang="en-US" sz="3000" dirty="0" smtClean="0"/>
              <a:t/>
            </a:r>
            <a:br>
              <a:rPr lang="en-US" sz="3000" dirty="0" smtClean="0"/>
            </a:b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CDIS and CPIS Reporters </a:t>
            </a:r>
            <a:r>
              <a:rPr lang="en-US" sz="4400" dirty="0" smtClean="0"/>
              <a:t/>
            </a:r>
            <a:br>
              <a:rPr lang="en-US" sz="4400" dirty="0" smtClean="0"/>
            </a:br>
            <a:r>
              <a:rPr lang="en-US" sz="3200" dirty="0" smtClean="0"/>
              <a:t>(as of December 2014, for 2013 data)</a:t>
            </a:r>
            <a:endParaRPr lang="en-US" sz="3200" dirty="0"/>
          </a:p>
        </p:txBody>
      </p:sp>
      <p:sp>
        <p:nvSpPr>
          <p:cNvPr id="3" name="Slide Number Placeholder 2"/>
          <p:cNvSpPr>
            <a:spLocks noGrp="1"/>
          </p:cNvSpPr>
          <p:nvPr>
            <p:ph type="sldNum" sz="quarter" idx="12"/>
          </p:nvPr>
        </p:nvSpPr>
        <p:spPr/>
        <p:txBody>
          <a:bodyPr/>
          <a:lstStyle/>
          <a:p>
            <a:fld id="{CC528B02-F942-42BE-9906-38356830919C}" type="slidenum">
              <a:rPr lang="en-US" smtClean="0"/>
              <a:pPr/>
              <a:t>10</a:t>
            </a:fld>
            <a:endParaRPr lang="en-US"/>
          </a:p>
        </p:txBody>
      </p:sp>
      <p:pic>
        <p:nvPicPr>
          <p:cNvPr id="4" name="Picture 2" descr="image001"/>
          <p:cNvPicPr>
            <a:picLocks noChangeAspect="1" noChangeArrowheads="1"/>
          </p:cNvPicPr>
          <p:nvPr/>
        </p:nvPicPr>
        <p:blipFill>
          <a:blip r:embed="rId2" cstate="print"/>
          <a:stretch>
            <a:fillRect/>
          </a:stretch>
        </p:blipFill>
        <p:spPr bwMode="auto">
          <a:xfrm>
            <a:off x="605449" y="2133600"/>
            <a:ext cx="7853047"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Debt Statistics</a:t>
            </a:r>
            <a:endParaRPr lang="en-US" dirty="0"/>
          </a:p>
        </p:txBody>
      </p:sp>
      <p:sp>
        <p:nvSpPr>
          <p:cNvPr id="3" name="Content Placeholder 2"/>
          <p:cNvSpPr>
            <a:spLocks noGrp="1"/>
          </p:cNvSpPr>
          <p:nvPr>
            <p:ph idx="1"/>
          </p:nvPr>
        </p:nvSpPr>
        <p:spPr>
          <a:xfrm>
            <a:off x="381000" y="1905000"/>
            <a:ext cx="8534400" cy="4724400"/>
          </a:xfrm>
        </p:spPr>
        <p:txBody>
          <a:bodyPr/>
          <a:lstStyle/>
          <a:p>
            <a:pPr>
              <a:lnSpc>
                <a:spcPct val="100000"/>
              </a:lnSpc>
              <a:spcBef>
                <a:spcPts val="1200"/>
              </a:spcBef>
              <a:spcAft>
                <a:spcPts val="600"/>
              </a:spcAft>
            </a:pPr>
            <a:r>
              <a:rPr lang="en-US" sz="2800" dirty="0" smtClean="0"/>
              <a:t>The 2013 </a:t>
            </a:r>
            <a:r>
              <a:rPr lang="en-US" sz="2800" i="1" dirty="0" smtClean="0"/>
              <a:t>External Debt Statistics: Guide for Compilers and Users  (</a:t>
            </a:r>
            <a:r>
              <a:rPr lang="en-US" sz="2800" dirty="0" smtClean="0"/>
              <a:t>2013</a:t>
            </a:r>
            <a:r>
              <a:rPr lang="en-US" sz="2800" i="1" dirty="0" smtClean="0"/>
              <a:t> EDS Guide)</a:t>
            </a:r>
            <a:r>
              <a:rPr lang="en-US" sz="2800" dirty="0" smtClean="0"/>
              <a:t> was posted in May 2014 at: </a:t>
            </a:r>
            <a:r>
              <a:rPr lang="en-US" sz="2400" b="1" u="sng" dirty="0" smtClean="0">
                <a:hlinkClick r:id="rId2"/>
              </a:rPr>
              <a:t>http://www.tffs.org/edsguide.htm</a:t>
            </a:r>
            <a:endParaRPr lang="en-US" sz="2400" b="1" dirty="0" smtClean="0"/>
          </a:p>
          <a:p>
            <a:pPr>
              <a:lnSpc>
                <a:spcPct val="100000"/>
              </a:lnSpc>
              <a:spcBef>
                <a:spcPts val="1200"/>
              </a:spcBef>
              <a:spcAft>
                <a:spcPts val="600"/>
              </a:spcAft>
            </a:pPr>
            <a:r>
              <a:rPr lang="en-US" sz="2800" dirty="0" smtClean="0"/>
              <a:t>In October 2014, the World Bank released for the first time the </a:t>
            </a:r>
            <a:r>
              <a:rPr lang="en-US" sz="2800" dirty="0" err="1" smtClean="0"/>
              <a:t>2014Q2</a:t>
            </a:r>
            <a:r>
              <a:rPr lang="en-US" sz="2800" dirty="0" smtClean="0"/>
              <a:t> external debt statistics (</a:t>
            </a:r>
            <a:r>
              <a:rPr lang="en-US" sz="2800" dirty="0" err="1" smtClean="0"/>
              <a:t>QEDS</a:t>
            </a:r>
            <a:r>
              <a:rPr lang="en-US" sz="2800" dirty="0" smtClean="0"/>
              <a:t>) based on the 2013 </a:t>
            </a:r>
            <a:r>
              <a:rPr lang="en-US" sz="2800" i="1" dirty="0" smtClean="0"/>
              <a:t>EDS Guide/</a:t>
            </a:r>
            <a:r>
              <a:rPr lang="en-US" sz="2800" i="1" dirty="0" err="1" smtClean="0"/>
              <a:t>BPM6</a:t>
            </a:r>
            <a:r>
              <a:rPr lang="en-US" sz="2800" i="1" dirty="0" smtClean="0"/>
              <a:t> </a:t>
            </a:r>
            <a:r>
              <a:rPr lang="en-US" sz="2800" dirty="0" smtClean="0"/>
              <a:t>guidelines: </a:t>
            </a:r>
            <a:r>
              <a:rPr lang="en-US" sz="2400" b="1" dirty="0" smtClean="0">
                <a:hlinkClick r:id="rId3"/>
              </a:rPr>
              <a:t>http://datatopics.worldbank.org/debt/home</a:t>
            </a:r>
            <a:endParaRPr lang="en-US" sz="2400" b="1" dirty="0" smtClean="0"/>
          </a:p>
          <a:p>
            <a:pPr>
              <a:lnSpc>
                <a:spcPct val="100000"/>
              </a:lnSpc>
              <a:spcBef>
                <a:spcPts val="1200"/>
              </a:spcBef>
              <a:spcAft>
                <a:spcPts val="600"/>
              </a:spcAft>
            </a:pPr>
            <a:r>
              <a:rPr lang="en-US" sz="2800" dirty="0" smtClean="0"/>
              <a:t>All 71 </a:t>
            </a:r>
            <a:r>
              <a:rPr lang="en-US" sz="2800" dirty="0" err="1" smtClean="0"/>
              <a:t>SDDS</a:t>
            </a:r>
            <a:r>
              <a:rPr lang="en-US" sz="2800" dirty="0" smtClean="0"/>
              <a:t> subscribers and about 40 </a:t>
            </a:r>
            <a:r>
              <a:rPr lang="en-US" sz="2800" dirty="0" err="1" smtClean="0"/>
              <a:t>GDDS</a:t>
            </a:r>
            <a:r>
              <a:rPr lang="en-US" sz="2800" dirty="0" smtClean="0"/>
              <a:t> participants report quarterly external debt data to the </a:t>
            </a:r>
            <a:r>
              <a:rPr lang="en-US" sz="2800" dirty="0" err="1" smtClean="0"/>
              <a:t>QEDS</a:t>
            </a:r>
            <a:endParaRPr lang="en-US" sz="2800"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en-US" dirty="0" smtClean="0"/>
              <a:t>Government Finance Statistics</a:t>
            </a:r>
            <a:endParaRPr lang="en-US" dirty="0"/>
          </a:p>
        </p:txBody>
      </p:sp>
      <p:sp>
        <p:nvSpPr>
          <p:cNvPr id="3" name="Content Placeholder 2"/>
          <p:cNvSpPr>
            <a:spLocks noGrp="1"/>
          </p:cNvSpPr>
          <p:nvPr>
            <p:ph idx="1"/>
          </p:nvPr>
        </p:nvSpPr>
        <p:spPr>
          <a:xfrm>
            <a:off x="304800" y="1828800"/>
            <a:ext cx="8610600" cy="4800600"/>
          </a:xfrm>
        </p:spPr>
        <p:txBody>
          <a:bodyPr/>
          <a:lstStyle/>
          <a:p>
            <a:pPr>
              <a:lnSpc>
                <a:spcPct val="100000"/>
              </a:lnSpc>
              <a:spcBef>
                <a:spcPts val="1200"/>
              </a:spcBef>
              <a:spcAft>
                <a:spcPts val="600"/>
              </a:spcAft>
            </a:pPr>
            <a:r>
              <a:rPr lang="en-US" sz="2800" dirty="0" smtClean="0"/>
              <a:t>The </a:t>
            </a:r>
            <a:r>
              <a:rPr lang="en-US" sz="2800" i="1" dirty="0" smtClean="0"/>
              <a:t>2014 </a:t>
            </a:r>
            <a:r>
              <a:rPr lang="en-US" sz="2800" i="1" dirty="0" err="1" smtClean="0"/>
              <a:t>GFSM</a:t>
            </a:r>
            <a:r>
              <a:rPr lang="en-US" sz="2800" i="1" dirty="0" smtClean="0"/>
              <a:t> </a:t>
            </a:r>
            <a:r>
              <a:rPr lang="en-US" sz="2800" dirty="0" smtClean="0"/>
              <a:t>now available at:</a:t>
            </a:r>
            <a:endParaRPr lang="en-US" sz="2800" dirty="0" smtClean="0">
              <a:hlinkClick r:id="rId2"/>
            </a:endParaRPr>
          </a:p>
          <a:p>
            <a:pPr>
              <a:lnSpc>
                <a:spcPct val="100000"/>
              </a:lnSpc>
              <a:spcBef>
                <a:spcPts val="1200"/>
              </a:spcBef>
              <a:spcAft>
                <a:spcPts val="600"/>
              </a:spcAft>
              <a:buNone/>
            </a:pPr>
            <a:r>
              <a:rPr lang="en-US" sz="2800" dirty="0" smtClean="0">
                <a:hlinkClick r:id="rId2"/>
              </a:rPr>
              <a:t>http://www.imf.org/external/Pubs/FT/GFS/Manual/2014/gfsfinal.pdf</a:t>
            </a:r>
            <a:endParaRPr lang="en-US" sz="2800" dirty="0" smtClean="0"/>
          </a:p>
          <a:p>
            <a:pPr>
              <a:lnSpc>
                <a:spcPct val="100000"/>
              </a:lnSpc>
              <a:spcBef>
                <a:spcPts val="1200"/>
              </a:spcBef>
              <a:spcAft>
                <a:spcPts val="600"/>
              </a:spcAft>
            </a:pPr>
            <a:r>
              <a:rPr lang="en-US" sz="2800" dirty="0" smtClean="0"/>
              <a:t>Aligned with the </a:t>
            </a:r>
            <a:r>
              <a:rPr lang="en-US" sz="2800" i="1" dirty="0" smtClean="0"/>
              <a:t>2008 </a:t>
            </a:r>
            <a:r>
              <a:rPr lang="en-US" sz="2800" i="1" dirty="0" err="1" smtClean="0"/>
              <a:t>SNA</a:t>
            </a:r>
            <a:r>
              <a:rPr lang="en-US" sz="2800" i="1" dirty="0" smtClean="0"/>
              <a:t> </a:t>
            </a:r>
            <a:r>
              <a:rPr lang="en-US" sz="2800" dirty="0" smtClean="0"/>
              <a:t>and</a:t>
            </a:r>
            <a:r>
              <a:rPr lang="en-US" sz="2800" i="1" dirty="0" smtClean="0"/>
              <a:t> </a:t>
            </a:r>
            <a:r>
              <a:rPr lang="en-US" sz="2800" i="1" dirty="0" err="1" smtClean="0"/>
              <a:t>BPM6</a:t>
            </a:r>
            <a:r>
              <a:rPr lang="en-US" sz="2800" dirty="0" smtClean="0"/>
              <a:t> </a:t>
            </a:r>
          </a:p>
          <a:p>
            <a:pPr>
              <a:lnSpc>
                <a:spcPct val="100000"/>
              </a:lnSpc>
              <a:spcBef>
                <a:spcPts val="1200"/>
              </a:spcBef>
              <a:spcAft>
                <a:spcPts val="600"/>
              </a:spcAft>
            </a:pPr>
            <a:r>
              <a:rPr lang="en-US" sz="2800" dirty="0" smtClean="0"/>
              <a:t>Deepens the existing methodological guidance; and introduces some new concepts and presentations, including presentational tables on contributions to changes in net worth and on contingent liabilities</a:t>
            </a:r>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13813" cy="990600"/>
          </a:xfrm>
        </p:spPr>
        <p:txBody>
          <a:bodyPr/>
          <a:lstStyle/>
          <a:p>
            <a:r>
              <a:rPr lang="en-US" sz="3200" dirty="0" smtClean="0"/>
              <a:t/>
            </a:r>
            <a:br>
              <a:rPr lang="en-US" sz="3200" dirty="0" smtClean="0"/>
            </a:br>
            <a:r>
              <a:rPr lang="en-US" sz="3200" dirty="0" smtClean="0"/>
              <a:t>Growing Number of Countries Reporting to </a:t>
            </a:r>
            <a:r>
              <a:rPr lang="en-US" sz="3200" i="1" dirty="0" err="1" smtClean="0"/>
              <a:t>GFS</a:t>
            </a:r>
            <a:r>
              <a:rPr lang="en-US" sz="3200" i="1" dirty="0" smtClean="0"/>
              <a:t> Yearbook</a:t>
            </a:r>
            <a:r>
              <a:rPr lang="en-US" dirty="0" smtClean="0"/>
              <a:t/>
            </a:r>
            <a:br>
              <a:rPr lang="en-US" dirty="0" smtClean="0"/>
            </a:br>
            <a:endParaRPr lang="en-US" dirty="0"/>
          </a:p>
        </p:txBody>
      </p:sp>
      <p:sp>
        <p:nvSpPr>
          <p:cNvPr id="4" name="Footer Placeholder 3"/>
          <p:cNvSpPr>
            <a:spLocks noGrp="1"/>
          </p:cNvSpPr>
          <p:nvPr>
            <p:ph type="ftr" sz="quarter" idx="4294967295"/>
          </p:nvPr>
        </p:nvSpPr>
        <p:spPr>
          <a:xfrm>
            <a:off x="2743200" y="6248400"/>
            <a:ext cx="3810000" cy="381000"/>
          </a:xfrm>
          <a:prstGeom prst="rect">
            <a:avLst/>
          </a:prstGeom>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13</a:t>
            </a:fld>
            <a:endParaRPr lang="en-US" dirty="0"/>
          </a:p>
        </p:txBody>
      </p:sp>
      <p:sp>
        <p:nvSpPr>
          <p:cNvPr id="7" name="TextBox 6"/>
          <p:cNvSpPr txBox="1"/>
          <p:nvPr/>
        </p:nvSpPr>
        <p:spPr>
          <a:xfrm>
            <a:off x="990600" y="5943600"/>
            <a:ext cx="7467600" cy="307777"/>
          </a:xfrm>
          <a:prstGeom prst="rect">
            <a:avLst/>
          </a:prstGeom>
          <a:noFill/>
        </p:spPr>
        <p:txBody>
          <a:bodyPr wrap="square" rtlCol="0">
            <a:spAutoFit/>
          </a:bodyPr>
          <a:lstStyle/>
          <a:p>
            <a:r>
              <a:rPr lang="en-US" sz="1400" dirty="0" smtClean="0"/>
              <a:t>Source: </a:t>
            </a:r>
            <a:r>
              <a:rPr lang="en-US" sz="1400" i="1" dirty="0" smtClean="0"/>
              <a:t>Government Finance Statistics Yearbook</a:t>
            </a:r>
            <a:endParaRPr lang="en-US" sz="1400" dirty="0"/>
          </a:p>
        </p:txBody>
      </p:sp>
      <p:pic>
        <p:nvPicPr>
          <p:cNvPr id="8" name="Picture 2"/>
          <p:cNvPicPr>
            <a:picLocks noChangeAspect="1" noChangeArrowheads="1"/>
          </p:cNvPicPr>
          <p:nvPr/>
        </p:nvPicPr>
        <p:blipFill>
          <a:blip r:embed="rId2" cstate="print"/>
          <a:srcRect/>
          <a:stretch>
            <a:fillRect/>
          </a:stretch>
        </p:blipFill>
        <p:spPr bwMode="auto">
          <a:xfrm>
            <a:off x="762000" y="2057400"/>
            <a:ext cx="7391400"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91600" cy="990600"/>
          </a:xfrm>
        </p:spPr>
        <p:txBody>
          <a:bodyPr/>
          <a:lstStyle/>
          <a:p>
            <a:pPr lvl="2" algn="l" rtl="0">
              <a:spcBef>
                <a:spcPct val="0"/>
              </a:spcBef>
            </a:pPr>
            <a:r>
              <a:rPr lang="en-US" sz="3200" dirty="0" smtClean="0"/>
              <a:t/>
            </a:r>
            <a:br>
              <a:rPr lang="en-US" sz="3200" dirty="0" smtClean="0"/>
            </a:br>
            <a:r>
              <a:rPr lang="en-US" sz="3300" b="1" dirty="0" smtClean="0">
                <a:latin typeface="Calibri" pitchFamily="34" charset="0"/>
                <a:cs typeface="Calibri" pitchFamily="34" charset="0"/>
              </a:rPr>
              <a:t>A More </a:t>
            </a:r>
            <a:r>
              <a:rPr lang="en-US" sz="3300" b="1" dirty="0">
                <a:latin typeface="Calibri" pitchFamily="34" charset="0"/>
                <a:cs typeface="Calibri" pitchFamily="34" charset="0"/>
              </a:rPr>
              <a:t>T</a:t>
            </a:r>
            <a:r>
              <a:rPr lang="en-US" sz="3300" b="1" dirty="0" smtClean="0">
                <a:latin typeface="Calibri" pitchFamily="34" charset="0"/>
                <a:cs typeface="Calibri" pitchFamily="34" charset="0"/>
              </a:rPr>
              <a:t>ransparent </a:t>
            </a:r>
            <a:r>
              <a:rPr lang="en-US" sz="3300" b="1" dirty="0">
                <a:latin typeface="Calibri" pitchFamily="34" charset="0"/>
                <a:cs typeface="Calibri" pitchFamily="34" charset="0"/>
              </a:rPr>
              <a:t>P</a:t>
            </a:r>
            <a:r>
              <a:rPr lang="en-US" sz="3300" b="1" dirty="0" smtClean="0">
                <a:latin typeface="Calibri" pitchFamily="34" charset="0"/>
                <a:cs typeface="Calibri" pitchFamily="34" charset="0"/>
              </a:rPr>
              <a:t>resentation of Gross </a:t>
            </a:r>
            <a:r>
              <a:rPr lang="en-US" sz="3300" b="1" dirty="0">
                <a:latin typeface="Calibri" pitchFamily="34" charset="0"/>
                <a:cs typeface="Calibri" pitchFamily="34" charset="0"/>
              </a:rPr>
              <a:t>D</a:t>
            </a:r>
            <a:r>
              <a:rPr lang="en-US" sz="3300" b="1" dirty="0" smtClean="0">
                <a:latin typeface="Calibri" pitchFamily="34" charset="0"/>
                <a:cs typeface="Calibri" pitchFamily="34" charset="0"/>
              </a:rPr>
              <a:t>ebt</a:t>
            </a:r>
            <a:r>
              <a:rPr lang="en-US" sz="2800" dirty="0" smtClean="0"/>
              <a:t/>
            </a:r>
            <a:br>
              <a:rPr lang="en-US" sz="2800" dirty="0" smtClean="0"/>
            </a:b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14</a:t>
            </a:fld>
            <a:endParaRPr lang="en-US" dirty="0"/>
          </a:p>
        </p:txBody>
      </p:sp>
      <p:pic>
        <p:nvPicPr>
          <p:cNvPr id="9" name="Picture 8"/>
          <p:cNvPicPr>
            <a:picLocks noChangeAspect="1" noChangeArrowheads="1"/>
          </p:cNvPicPr>
          <p:nvPr/>
        </p:nvPicPr>
        <p:blipFill>
          <a:blip r:embed="rId2" cstate="print"/>
          <a:srcRect/>
          <a:stretch>
            <a:fillRect/>
          </a:stretch>
        </p:blipFill>
        <p:spPr bwMode="auto">
          <a:xfrm>
            <a:off x="762000" y="2057400"/>
            <a:ext cx="7429499"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of Gross Debt: A Country Example</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15</a:t>
            </a:fld>
            <a:endParaRPr lang="en-US" dirty="0"/>
          </a:p>
        </p:txBody>
      </p:sp>
      <p:graphicFrame>
        <p:nvGraphicFramePr>
          <p:cNvPr id="9" name="Content Placeholder 8"/>
          <p:cNvGraphicFramePr>
            <a:graphicFrameLocks noGrp="1"/>
          </p:cNvGraphicFramePr>
          <p:nvPr>
            <p:ph idx="1"/>
          </p:nvPr>
        </p:nvGraphicFramePr>
        <p:xfrm>
          <a:off x="990600" y="1905000"/>
          <a:ext cx="6934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13" name="Bent Arrow 12"/>
          <p:cNvSpPr/>
          <p:nvPr/>
        </p:nvSpPr>
        <p:spPr>
          <a:xfrm>
            <a:off x="2209800" y="3200400"/>
            <a:ext cx="4343400" cy="1447800"/>
          </a:xfrm>
          <a:prstGeom prst="bentArrow">
            <a:avLst>
              <a:gd name="adj1" fmla="val 7118"/>
              <a:gd name="adj2" fmla="val 14177"/>
              <a:gd name="adj3" fmla="val 15588"/>
              <a:gd name="adj4" fmla="val 43750"/>
            </a:avLst>
          </a:prstGeom>
          <a:solidFill>
            <a:srgbClr val="FF0000"/>
          </a:solidFill>
          <a:ln>
            <a:solidFill>
              <a:schemeClr val="bg2"/>
            </a:solidFill>
          </a:ln>
          <a:scene3d>
            <a:camera prst="orthographicFron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2000" fill="hold"/>
                                        <p:tgtEl>
                                          <p:spTgt spid="13"/>
                                        </p:tgtEl>
                                        <p:attrNameLst>
                                          <p:attrName>ppt_w</p:attrName>
                                        </p:attrNameLst>
                                      </p:cBhvr>
                                      <p:tavLst>
                                        <p:tav tm="0">
                                          <p:val>
                                            <p:strVal val="#ppt_w*0.70"/>
                                          </p:val>
                                        </p:tav>
                                        <p:tav tm="100000">
                                          <p:val>
                                            <p:strVal val="#ppt_w"/>
                                          </p:val>
                                        </p:tav>
                                      </p:tavLst>
                                    </p:anim>
                                    <p:anim calcmode="lin" valueType="num">
                                      <p:cBhvr>
                                        <p:cTn id="8" dur="2000" fill="hold"/>
                                        <p:tgtEl>
                                          <p:spTgt spid="13"/>
                                        </p:tgtEl>
                                        <p:attrNameLst>
                                          <p:attrName>ppt_h</p:attrName>
                                        </p:attrNameLst>
                                      </p:cBhvr>
                                      <p:tavLst>
                                        <p:tav tm="0">
                                          <p:val>
                                            <p:strVal val="#ppt_h"/>
                                          </p:val>
                                        </p:tav>
                                        <p:tav tm="100000">
                                          <p:val>
                                            <p:strVal val="#ppt_h"/>
                                          </p:val>
                                        </p:tav>
                                      </p:tavLst>
                                    </p:anim>
                                    <p:animEffect transition="in" filter="fade">
                                      <p:cBhvr>
                                        <p:cTn id="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91600" cy="990600"/>
          </a:xfrm>
        </p:spPr>
        <p:txBody>
          <a:bodyPr/>
          <a:lstStyle/>
          <a:p>
            <a:pPr lvl="2" algn="l" rtl="0">
              <a:spcBef>
                <a:spcPct val="0"/>
              </a:spcBef>
            </a:pPr>
            <a:r>
              <a:rPr lang="en-US" sz="3200" dirty="0" smtClean="0"/>
              <a:t/>
            </a:r>
            <a:br>
              <a:rPr lang="en-US" sz="3200" dirty="0" smtClean="0"/>
            </a:br>
            <a:r>
              <a:rPr lang="en-US" sz="3200" b="1" dirty="0" smtClean="0">
                <a:latin typeface="Calibri" pitchFamily="34" charset="0"/>
                <a:cs typeface="Calibri" pitchFamily="34" charset="0"/>
              </a:rPr>
              <a:t>Reporting to the Quarterly Public Sector Debt Statistics Database</a:t>
            </a:r>
            <a:r>
              <a:rPr lang="en-US" sz="3600" b="1" dirty="0" smtClean="0">
                <a:latin typeface="Calibri" pitchFamily="34" charset="0"/>
                <a:cs typeface="Calibri" pitchFamily="34" charset="0"/>
              </a:rPr>
              <a:t> </a:t>
            </a:r>
            <a:r>
              <a:rPr lang="en-US" sz="2800" dirty="0" smtClean="0"/>
              <a:t/>
            </a:r>
            <a:br>
              <a:rPr lang="en-US" sz="2800" dirty="0" smtClean="0"/>
            </a:b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16</a:t>
            </a:fld>
            <a:endParaRPr lang="en-US" dirty="0"/>
          </a:p>
        </p:txBody>
      </p:sp>
      <p:graphicFrame>
        <p:nvGraphicFramePr>
          <p:cNvPr id="7" name="Chart 6"/>
          <p:cNvGraphicFramePr/>
          <p:nvPr/>
        </p:nvGraphicFramePr>
        <p:xfrm>
          <a:off x="1066800" y="1942998"/>
          <a:ext cx="6934200" cy="4229202"/>
        </p:xfrm>
        <a:graphic>
          <a:graphicData uri="http://schemas.openxmlformats.org/drawingml/2006/chart">
            <c:chart xmlns:c="http://schemas.openxmlformats.org/drawingml/2006/chart" xmlns:r="http://schemas.openxmlformats.org/officeDocument/2006/relationships" r:id="rId2"/>
          </a:graphicData>
        </a:graphic>
      </p:graphicFrame>
      <p:cxnSp>
        <p:nvCxnSpPr>
          <p:cNvPr id="1026" name="AutoShape 3"/>
          <p:cNvCxnSpPr>
            <a:cxnSpLocks noChangeShapeType="1"/>
          </p:cNvCxnSpPr>
          <p:nvPr/>
        </p:nvCxnSpPr>
        <p:spPr bwMode="auto">
          <a:xfrm>
            <a:off x="6477000" y="2209800"/>
            <a:ext cx="9525" cy="3419475"/>
          </a:xfrm>
          <a:prstGeom prst="straightConnector1">
            <a:avLst/>
          </a:prstGeom>
          <a:noFill/>
          <a:ln w="28575">
            <a:solidFill>
              <a:srgbClr val="FF0000"/>
            </a:solidFill>
            <a:round/>
            <a:headEnd/>
            <a:tailEnd/>
          </a:ln>
        </p:spPr>
      </p:cxnSp>
      <p:sp>
        <p:nvSpPr>
          <p:cNvPr id="1027" name="AutoShape 4"/>
          <p:cNvSpPr>
            <a:spLocks noChangeArrowheads="1"/>
          </p:cNvSpPr>
          <p:nvPr/>
        </p:nvSpPr>
        <p:spPr bwMode="auto">
          <a:xfrm rot="-6624164">
            <a:off x="6008163" y="2651041"/>
            <a:ext cx="146050" cy="727075"/>
          </a:xfrm>
          <a:prstGeom prst="downArrow">
            <a:avLst>
              <a:gd name="adj1" fmla="val 50000"/>
              <a:gd name="adj2" fmla="val 124457"/>
            </a:avLst>
          </a:prstGeom>
          <a:solidFill>
            <a:srgbClr val="FF0000"/>
          </a:solidFill>
          <a:ln w="9525">
            <a:solidFill>
              <a:srgbClr val="FF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1524000" y="6135469"/>
            <a:ext cx="5562600" cy="646331"/>
          </a:xfrm>
          <a:prstGeom prst="rect">
            <a:avLst/>
          </a:prstGeom>
          <a:noFill/>
        </p:spPr>
        <p:txBody>
          <a:bodyPr wrap="square" rtlCol="0">
            <a:spAutoFit/>
          </a:bodyPr>
          <a:lstStyle/>
          <a:p>
            <a:r>
              <a:rPr lang="en-US" sz="1200" dirty="0" smtClean="0">
                <a:latin typeface="Calibri" pitchFamily="34" charset="0"/>
                <a:cs typeface="Calibri" pitchFamily="34" charset="0"/>
              </a:rPr>
              <a:t>Source: QPSD database, World Bank.</a:t>
            </a:r>
          </a:p>
          <a:p>
            <a:r>
              <a:rPr lang="en-US" sz="1200" dirty="0" smtClean="0">
                <a:latin typeface="Calibri" pitchFamily="34" charset="0"/>
                <a:cs typeface="Calibri" pitchFamily="34" charset="0"/>
              </a:rPr>
              <a:t>A total of 64 countries reported public sector debt statistics for 2014Q3.</a:t>
            </a:r>
          </a:p>
          <a:p>
            <a:endParaRPr lang="en-US"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GFS</a:t>
            </a:r>
            <a:r>
              <a:rPr lang="en-US" dirty="0" smtClean="0"/>
              <a:t>: Looking Forward</a:t>
            </a:r>
            <a:endParaRPr lang="en-US" dirty="0"/>
          </a:p>
        </p:txBody>
      </p:sp>
      <p:sp>
        <p:nvSpPr>
          <p:cNvPr id="3" name="Content Placeholder 2"/>
          <p:cNvSpPr>
            <a:spLocks noGrp="1"/>
          </p:cNvSpPr>
          <p:nvPr>
            <p:ph idx="1"/>
          </p:nvPr>
        </p:nvSpPr>
        <p:spPr>
          <a:xfrm>
            <a:off x="457200" y="1905000"/>
            <a:ext cx="8458200" cy="4724400"/>
          </a:xfrm>
        </p:spPr>
        <p:txBody>
          <a:bodyPr/>
          <a:lstStyle/>
          <a:p>
            <a:pPr>
              <a:spcBef>
                <a:spcPts val="1200"/>
              </a:spcBef>
              <a:spcAft>
                <a:spcPts val="1200"/>
              </a:spcAft>
            </a:pPr>
            <a:r>
              <a:rPr lang="en-US" dirty="0" smtClean="0"/>
              <a:t>Promoting reporting of data on a </a:t>
            </a:r>
            <a:r>
              <a:rPr lang="en-US" i="1" dirty="0" err="1" smtClean="0"/>
              <a:t>GFSM</a:t>
            </a:r>
            <a:r>
              <a:rPr lang="en-US" i="1" dirty="0" smtClean="0"/>
              <a:t> 2014 </a:t>
            </a:r>
            <a:r>
              <a:rPr lang="en-US" dirty="0" smtClean="0"/>
              <a:t>basis by all countries</a:t>
            </a:r>
          </a:p>
          <a:p>
            <a:pPr>
              <a:spcBef>
                <a:spcPts val="1200"/>
              </a:spcBef>
              <a:spcAft>
                <a:spcPts val="1200"/>
              </a:spcAft>
            </a:pPr>
            <a:r>
              <a:rPr lang="en-US" dirty="0" smtClean="0"/>
              <a:t>Improving data quality and filling data gaps</a:t>
            </a:r>
          </a:p>
          <a:p>
            <a:pPr>
              <a:spcBef>
                <a:spcPts val="1200"/>
              </a:spcBef>
              <a:spcAft>
                <a:spcPts val="1200"/>
              </a:spcAft>
            </a:pPr>
            <a:r>
              <a:rPr lang="en-US" dirty="0" smtClean="0"/>
              <a:t>Greater use of </a:t>
            </a:r>
            <a:r>
              <a:rPr lang="en-US" dirty="0" err="1" smtClean="0"/>
              <a:t>GFS</a:t>
            </a:r>
            <a:r>
              <a:rPr lang="en-US" dirty="0" smtClean="0"/>
              <a:t> in macro-fiscal analysis</a:t>
            </a:r>
          </a:p>
          <a:p>
            <a:pPr>
              <a:spcBef>
                <a:spcPts val="1200"/>
              </a:spcBef>
              <a:spcAft>
                <a:spcPts val="1200"/>
              </a:spcAft>
            </a:pPr>
            <a:r>
              <a:rPr lang="en-US" dirty="0" smtClean="0"/>
              <a:t>Newly established Government Finance Statistics Advisory Committee (first meeting during March 9-10, 2015) to help promote compilation and use of </a:t>
            </a:r>
            <a:r>
              <a:rPr lang="en-US" dirty="0" err="1" smtClean="0"/>
              <a:t>GFS</a:t>
            </a:r>
            <a:r>
              <a:rPr lang="en-US" dirty="0" smtClean="0"/>
              <a:t> </a:t>
            </a:r>
          </a:p>
          <a:p>
            <a:pPr>
              <a:spcBef>
                <a:spcPts val="1200"/>
              </a:spcBef>
              <a:spcAft>
                <a:spcPts val="1200"/>
              </a:spcAft>
            </a:pPr>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Part II: IMF’s Efforts to Improve Cross-Sector Consistency of Data</a:t>
            </a:r>
            <a:r>
              <a:rPr lang="en-US" i="1" dirty="0" smtClean="0"/>
              <a:t/>
            </a:r>
            <a:br>
              <a:rPr lang="en-US" i="1"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STA’s</a:t>
            </a:r>
            <a:r>
              <a:rPr lang="en-US" dirty="0" smtClean="0"/>
              <a:t> Cross-Sector Consistency Group </a:t>
            </a:r>
            <a:endParaRPr lang="en-US" dirty="0"/>
          </a:p>
        </p:txBody>
      </p:sp>
      <p:sp>
        <p:nvSpPr>
          <p:cNvPr id="3" name="Content Placeholder 2"/>
          <p:cNvSpPr>
            <a:spLocks noGrp="1"/>
          </p:cNvSpPr>
          <p:nvPr>
            <p:ph idx="1"/>
          </p:nvPr>
        </p:nvSpPr>
        <p:spPr>
          <a:xfrm>
            <a:off x="457200" y="2057400"/>
            <a:ext cx="8458200" cy="4572000"/>
          </a:xfrm>
        </p:spPr>
        <p:txBody>
          <a:bodyPr/>
          <a:lstStyle/>
          <a:p>
            <a:pPr>
              <a:spcBef>
                <a:spcPts val="1200"/>
              </a:spcBef>
              <a:spcAft>
                <a:spcPts val="600"/>
              </a:spcAft>
            </a:pPr>
            <a:r>
              <a:rPr lang="en-US" sz="2800" dirty="0" smtClean="0"/>
              <a:t>The Cross-Sector Consistency Group (</a:t>
            </a:r>
            <a:r>
              <a:rPr lang="en-US" sz="2800" dirty="0" err="1" smtClean="0"/>
              <a:t>CSCG</a:t>
            </a:r>
            <a:r>
              <a:rPr lang="en-US" sz="2800" dirty="0" smtClean="0"/>
              <a:t>) was established in mid-March 2012 in recognition of the importance of addressing inconsistencies in data that are reported to STA for different economic sectors</a:t>
            </a:r>
          </a:p>
          <a:p>
            <a:pPr>
              <a:spcBef>
                <a:spcPts val="1200"/>
              </a:spcBef>
              <a:spcAft>
                <a:spcPts val="600"/>
              </a:spcAft>
            </a:pPr>
            <a:r>
              <a:rPr lang="en-US" sz="2800" dirty="0" smtClean="0"/>
              <a:t>The </a:t>
            </a:r>
            <a:r>
              <a:rPr lang="en-US" sz="2800" dirty="0" err="1" smtClean="0"/>
              <a:t>CSCG’s</a:t>
            </a:r>
            <a:r>
              <a:rPr lang="en-US" sz="2800" dirty="0" smtClean="0"/>
              <a:t> main objective is to enhance the consistency of macroeconomic datasets reported to STA to facilitate economic analysis and support IMF bilateral and multilateral surveillance</a:t>
            </a:r>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304800" y="1905000"/>
            <a:ext cx="8610600" cy="4724400"/>
          </a:xfrm>
        </p:spPr>
        <p:txBody>
          <a:bodyPr/>
          <a:lstStyle/>
          <a:p>
            <a:pPr marL="0">
              <a:spcAft>
                <a:spcPts val="1200"/>
              </a:spcAft>
              <a:buNone/>
            </a:pPr>
            <a:endParaRPr lang="en-US" sz="2800" dirty="0" smtClean="0"/>
          </a:p>
          <a:p>
            <a:pPr marL="0">
              <a:spcAft>
                <a:spcPts val="1200"/>
              </a:spcAft>
              <a:buNone/>
            </a:pPr>
            <a:r>
              <a:rPr lang="en-US" sz="2800" dirty="0" smtClean="0"/>
              <a:t>Part I: Status of Reporting of Data according to </a:t>
            </a:r>
            <a:r>
              <a:rPr lang="en-US" sz="2800" i="1" dirty="0" err="1" smtClean="0"/>
              <a:t>BPM6</a:t>
            </a:r>
            <a:r>
              <a:rPr lang="en-US" sz="2800" dirty="0" smtClean="0"/>
              <a:t> and </a:t>
            </a:r>
            <a:r>
              <a:rPr lang="en-US" sz="2800" i="1" dirty="0" err="1" smtClean="0"/>
              <a:t>GFSM</a:t>
            </a:r>
            <a:r>
              <a:rPr lang="en-US" sz="2800" i="1" dirty="0" smtClean="0"/>
              <a:t> 2014</a:t>
            </a:r>
          </a:p>
          <a:p>
            <a:pPr marL="0">
              <a:spcAft>
                <a:spcPts val="1200"/>
              </a:spcAft>
            </a:pPr>
            <a:endParaRPr lang="en-US" sz="2800" i="1" dirty="0" smtClean="0"/>
          </a:p>
          <a:p>
            <a:pPr marL="0">
              <a:spcAft>
                <a:spcPts val="1200"/>
              </a:spcAft>
              <a:buNone/>
            </a:pPr>
            <a:r>
              <a:rPr lang="en-US" sz="2800" dirty="0" smtClean="0"/>
              <a:t>Part II: IMF’s Efforts to Improve Cross-Sector Consistency of Data</a:t>
            </a:r>
            <a:endParaRPr lang="en-US" sz="2800" i="1"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2</a:t>
            </a:fld>
            <a:endParaRPr lang="en-US" dirty="0"/>
          </a:p>
        </p:txBody>
      </p:sp>
      <p:sp>
        <p:nvSpPr>
          <p:cNvPr id="9" name="TextBox 8"/>
          <p:cNvSpPr txBox="1"/>
          <p:nvPr/>
        </p:nvSpPr>
        <p:spPr>
          <a:xfrm>
            <a:off x="990600" y="3886200"/>
            <a:ext cx="4038600" cy="707886"/>
          </a:xfrm>
          <a:prstGeom prst="rect">
            <a:avLst/>
          </a:prstGeom>
          <a:noFill/>
        </p:spPr>
        <p:txBody>
          <a:bodyPr wrap="square" rtlCol="0">
            <a:spAutoFit/>
          </a:bodyPr>
          <a:lstStyle/>
          <a:p>
            <a:pPr>
              <a:spcBef>
                <a:spcPts val="1200"/>
              </a:spcBef>
              <a:buSzPct val="100000"/>
            </a:pPr>
            <a:endParaRPr lang="en-US" sz="2200" dirty="0" smtClean="0">
              <a:latin typeface="Calibri" pitchFamily="34" charset="0"/>
              <a:cs typeface="Calibri" pitchFamily="34"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762000"/>
          </a:xfrm>
        </p:spPr>
        <p:txBody>
          <a:bodyPr/>
          <a:lstStyle/>
          <a:p>
            <a:r>
              <a:rPr lang="en-US" dirty="0" err="1" smtClean="0"/>
              <a:t>CSCG</a:t>
            </a:r>
            <a:r>
              <a:rPr lang="en-US" dirty="0" smtClean="0"/>
              <a:t>: Key Findings</a:t>
            </a:r>
            <a:endParaRPr lang="en-US" dirty="0"/>
          </a:p>
        </p:txBody>
      </p:sp>
      <p:sp>
        <p:nvSpPr>
          <p:cNvPr id="3" name="Content Placeholder 2"/>
          <p:cNvSpPr>
            <a:spLocks noGrp="1"/>
          </p:cNvSpPr>
          <p:nvPr>
            <p:ph idx="1"/>
          </p:nvPr>
        </p:nvSpPr>
        <p:spPr>
          <a:xfrm>
            <a:off x="304800" y="1828800"/>
            <a:ext cx="8610600" cy="4800600"/>
          </a:xfrm>
        </p:spPr>
        <p:txBody>
          <a:bodyPr/>
          <a:lstStyle/>
          <a:p>
            <a:pPr>
              <a:spcAft>
                <a:spcPts val="600"/>
              </a:spcAft>
            </a:pPr>
            <a:r>
              <a:rPr lang="en-US" sz="2700" dirty="0" smtClean="0"/>
              <a:t>Common reasons for inconsistencies:</a:t>
            </a:r>
          </a:p>
          <a:p>
            <a:pPr lvl="1">
              <a:spcBef>
                <a:spcPts val="0"/>
              </a:spcBef>
            </a:pPr>
            <a:r>
              <a:rPr lang="en-US" sz="2300" dirty="0" smtClean="0"/>
              <a:t>coverage of institutional units and/or of financial instruments</a:t>
            </a:r>
          </a:p>
          <a:p>
            <a:pPr lvl="1">
              <a:spcBef>
                <a:spcPts val="0"/>
              </a:spcBef>
            </a:pPr>
            <a:r>
              <a:rPr lang="en-US" sz="2300" dirty="0" smtClean="0"/>
              <a:t>valuation of financial instruments</a:t>
            </a:r>
          </a:p>
          <a:p>
            <a:pPr lvl="1">
              <a:spcBef>
                <a:spcPts val="0"/>
              </a:spcBef>
            </a:pPr>
            <a:r>
              <a:rPr lang="en-US" sz="2300" dirty="0" smtClean="0"/>
              <a:t>accrual versus cash recording</a:t>
            </a:r>
          </a:p>
          <a:p>
            <a:pPr lvl="1">
              <a:spcBef>
                <a:spcPts val="0"/>
              </a:spcBef>
            </a:pPr>
            <a:r>
              <a:rPr lang="en-US" sz="2300" dirty="0" smtClean="0"/>
              <a:t>errors in source data</a:t>
            </a:r>
          </a:p>
          <a:p>
            <a:pPr lvl="1">
              <a:spcBef>
                <a:spcPts val="0"/>
              </a:spcBef>
            </a:pPr>
            <a:r>
              <a:rPr lang="en-US" sz="2300" dirty="0" smtClean="0"/>
              <a:t>different time of recording; etc.</a:t>
            </a:r>
          </a:p>
          <a:p>
            <a:pPr lvl="1">
              <a:spcBef>
                <a:spcPts val="0"/>
              </a:spcBef>
            </a:pPr>
            <a:endParaRPr lang="en-US" sz="2100" dirty="0" smtClean="0"/>
          </a:p>
          <a:p>
            <a:pPr>
              <a:spcBef>
                <a:spcPts val="0"/>
              </a:spcBef>
            </a:pPr>
            <a:r>
              <a:rPr lang="en-US" sz="2700" dirty="0" smtClean="0"/>
              <a:t>But also methodological differences between main statistical manuals </a:t>
            </a:r>
          </a:p>
          <a:p>
            <a:pPr>
              <a:spcBef>
                <a:spcPts val="0"/>
              </a:spcBef>
            </a:pP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762000"/>
          </a:xfrm>
        </p:spPr>
        <p:txBody>
          <a:bodyPr/>
          <a:lstStyle/>
          <a:p>
            <a:r>
              <a:rPr lang="en-US" dirty="0" err="1" smtClean="0"/>
              <a:t>CSCG</a:t>
            </a:r>
            <a:r>
              <a:rPr lang="en-US" dirty="0" smtClean="0"/>
              <a:t>: Key Findings</a:t>
            </a:r>
            <a:endParaRPr lang="en-US" dirty="0"/>
          </a:p>
        </p:txBody>
      </p:sp>
      <p:sp>
        <p:nvSpPr>
          <p:cNvPr id="3" name="Content Placeholder 2"/>
          <p:cNvSpPr>
            <a:spLocks noGrp="1"/>
          </p:cNvSpPr>
          <p:nvPr>
            <p:ph idx="1"/>
          </p:nvPr>
        </p:nvSpPr>
        <p:spPr>
          <a:xfrm>
            <a:off x="304800" y="1524000"/>
            <a:ext cx="8610600" cy="5105400"/>
          </a:xfrm>
        </p:spPr>
        <p:txBody>
          <a:bodyPr/>
          <a:lstStyle/>
          <a:p>
            <a:pPr>
              <a:spcBef>
                <a:spcPts val="0"/>
              </a:spcBef>
            </a:pPr>
            <a:r>
              <a:rPr lang="en-US" dirty="0" smtClean="0"/>
              <a:t>In 2014, an expert conducted a review of:</a:t>
            </a:r>
          </a:p>
          <a:p>
            <a:pPr>
              <a:spcBef>
                <a:spcPts val="0"/>
              </a:spcBef>
              <a:buNone/>
            </a:pPr>
            <a:endParaRPr lang="en-US" dirty="0" smtClean="0"/>
          </a:p>
          <a:p>
            <a:pPr lvl="1">
              <a:spcBef>
                <a:spcPts val="0"/>
              </a:spcBef>
            </a:pPr>
            <a:r>
              <a:rPr lang="en-US" sz="2100" i="1" dirty="0" smtClean="0"/>
              <a:t>System of National Accounts 2008</a:t>
            </a:r>
            <a:r>
              <a:rPr lang="en-US" sz="2100" dirty="0" smtClean="0"/>
              <a:t> (</a:t>
            </a:r>
            <a:r>
              <a:rPr lang="en-US" sz="2100" i="1" dirty="0" smtClean="0"/>
              <a:t>2008 </a:t>
            </a:r>
            <a:r>
              <a:rPr lang="en-US" sz="2100" i="1" dirty="0" err="1" smtClean="0"/>
              <a:t>SNA</a:t>
            </a:r>
            <a:r>
              <a:rPr lang="en-US" sz="2100" dirty="0" smtClean="0"/>
              <a:t>),</a:t>
            </a:r>
          </a:p>
          <a:p>
            <a:pPr lvl="1">
              <a:spcBef>
                <a:spcPts val="0"/>
              </a:spcBef>
            </a:pPr>
            <a:r>
              <a:rPr lang="en-US" sz="2100" i="1" dirty="0" smtClean="0"/>
              <a:t>Balance of Payments and International Investment Position Manual</a:t>
            </a:r>
            <a:r>
              <a:rPr lang="en-US" sz="2100" dirty="0" smtClean="0"/>
              <a:t> (</a:t>
            </a:r>
            <a:r>
              <a:rPr lang="en-US" sz="2100" i="1" dirty="0" err="1" smtClean="0"/>
              <a:t>BPM6</a:t>
            </a:r>
            <a:r>
              <a:rPr lang="en-US" sz="2100" dirty="0" smtClean="0"/>
              <a:t>)</a:t>
            </a:r>
          </a:p>
          <a:p>
            <a:pPr lvl="1">
              <a:spcBef>
                <a:spcPts val="0"/>
              </a:spcBef>
            </a:pPr>
            <a:r>
              <a:rPr lang="en-US" sz="2100" dirty="0" smtClean="0"/>
              <a:t>Draft of the combined </a:t>
            </a:r>
            <a:r>
              <a:rPr lang="en-US" sz="2100" i="1" dirty="0" smtClean="0"/>
              <a:t>Monetary and Financial Statistics Manual and </a:t>
            </a:r>
            <a:r>
              <a:rPr lang="en-US" sz="2100" i="1" dirty="0" err="1" smtClean="0"/>
              <a:t>MFS</a:t>
            </a:r>
            <a:r>
              <a:rPr lang="en-US" sz="2100" i="1" dirty="0" smtClean="0"/>
              <a:t> Compilation Guide </a:t>
            </a:r>
            <a:r>
              <a:rPr lang="en-US" sz="2100" dirty="0" smtClean="0"/>
              <a:t>(</a:t>
            </a:r>
            <a:r>
              <a:rPr lang="en-US" sz="2100" i="1" dirty="0" err="1" smtClean="0"/>
              <a:t>MFSMCG</a:t>
            </a:r>
            <a:r>
              <a:rPr lang="en-US" sz="2100" dirty="0" smtClean="0"/>
              <a:t>)</a:t>
            </a:r>
          </a:p>
          <a:p>
            <a:pPr lvl="1">
              <a:spcBef>
                <a:spcPts val="0"/>
              </a:spcBef>
            </a:pPr>
            <a:r>
              <a:rPr lang="en-US" sz="2100" i="1" dirty="0" smtClean="0"/>
              <a:t>Government Finance Statistics Manual 2014</a:t>
            </a:r>
            <a:r>
              <a:rPr lang="en-US" sz="2100" dirty="0" smtClean="0"/>
              <a:t> (</a:t>
            </a:r>
            <a:r>
              <a:rPr lang="en-US" sz="2100" i="1" dirty="0" err="1" smtClean="0"/>
              <a:t>GFSM</a:t>
            </a:r>
            <a:r>
              <a:rPr lang="en-US" sz="2100" i="1" dirty="0" smtClean="0"/>
              <a:t> 2014</a:t>
            </a:r>
            <a:r>
              <a:rPr lang="en-US" sz="2100" dirty="0" smtClean="0"/>
              <a:t>) (pre-publication draft) </a:t>
            </a:r>
          </a:p>
          <a:p>
            <a:pPr lvl="1">
              <a:spcBef>
                <a:spcPts val="0"/>
              </a:spcBef>
            </a:pPr>
            <a:r>
              <a:rPr lang="en-US" sz="2100" i="1" dirty="0" smtClean="0"/>
              <a:t>Handbook on Securities Statistics</a:t>
            </a:r>
            <a:r>
              <a:rPr lang="en-US" sz="2100" dirty="0" smtClean="0"/>
              <a:t> (</a:t>
            </a:r>
            <a:r>
              <a:rPr lang="en-US" sz="2100" i="1" dirty="0" err="1" smtClean="0"/>
              <a:t>HSS</a:t>
            </a:r>
            <a:r>
              <a:rPr lang="en-US" sz="2100" dirty="0" smtClean="0"/>
              <a:t>) (pre-publication draft)</a:t>
            </a:r>
            <a:endParaRPr lang="en-US" sz="2800" dirty="0" smtClean="0"/>
          </a:p>
          <a:p>
            <a:pPr>
              <a:spcBef>
                <a:spcPts val="0"/>
              </a:spcBef>
              <a:buNone/>
            </a:pPr>
            <a:endParaRPr lang="en-US" sz="2800" dirty="0" smtClean="0"/>
          </a:p>
          <a:p>
            <a:pPr>
              <a:spcBef>
                <a:spcPts val="0"/>
              </a:spcBef>
            </a:pPr>
            <a:r>
              <a:rPr lang="en-US" dirty="0" smtClean="0"/>
              <a:t>The expert’s findings were taken into account in the final version of the </a:t>
            </a:r>
            <a:r>
              <a:rPr lang="en-US" i="1" dirty="0" err="1" smtClean="0"/>
              <a:t>GFSM</a:t>
            </a:r>
            <a:r>
              <a:rPr lang="en-US" i="1" dirty="0" smtClean="0"/>
              <a:t> 2014 </a:t>
            </a:r>
            <a:r>
              <a:rPr lang="en-US" dirty="0" smtClean="0"/>
              <a:t>released in March 2015; and are being incorporated in the final version of the</a:t>
            </a:r>
            <a:r>
              <a:rPr lang="en-US" i="1" dirty="0" smtClean="0"/>
              <a:t> </a:t>
            </a:r>
            <a:r>
              <a:rPr lang="en-US" i="1" dirty="0" err="1" smtClean="0"/>
              <a:t>MFSMCG</a:t>
            </a:r>
            <a:r>
              <a:rPr lang="en-US" i="1" dirty="0" smtClean="0"/>
              <a:t> </a:t>
            </a:r>
            <a:r>
              <a:rPr lang="en-US" dirty="0" smtClean="0"/>
              <a:t>that is near completion</a:t>
            </a:r>
          </a:p>
          <a:p>
            <a:pPr>
              <a:spcBef>
                <a:spcPts val="0"/>
              </a:spcBef>
            </a:pPr>
            <a:endParaRPr lang="en-US" dirty="0" smtClean="0"/>
          </a:p>
          <a:p>
            <a:pPr>
              <a:spcBef>
                <a:spcPts val="0"/>
              </a:spcBef>
            </a:pP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8915400" cy="1130143"/>
          </a:xfrm>
        </p:spPr>
        <p:txBody>
          <a:bodyPr/>
          <a:lstStyle/>
          <a:p>
            <a:r>
              <a:rPr lang="en-US" dirty="0" smtClean="0"/>
              <a:t>Part I: Status of Reporting of Data according to </a:t>
            </a:r>
            <a:r>
              <a:rPr lang="en-US" i="1" dirty="0" err="1" smtClean="0"/>
              <a:t>BPM6</a:t>
            </a:r>
            <a:r>
              <a:rPr lang="en-US" dirty="0" smtClean="0"/>
              <a:t> and </a:t>
            </a:r>
            <a:r>
              <a:rPr lang="en-US" i="1" dirty="0" err="1" smtClean="0"/>
              <a:t>GFSM</a:t>
            </a:r>
            <a:r>
              <a:rPr lang="en-US" i="1" dirty="0" smtClean="0"/>
              <a:t> 2014</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CC528B02-F942-42BE-9906-38356830919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i="1" dirty="0" err="1" smtClean="0"/>
              <a:t>BPM6</a:t>
            </a:r>
            <a:r>
              <a:rPr lang="en-US" dirty="0" smtClean="0"/>
              <a:t> Conversion</a:t>
            </a:r>
            <a:endParaRPr lang="en-US" dirty="0"/>
          </a:p>
        </p:txBody>
      </p:sp>
      <p:sp>
        <p:nvSpPr>
          <p:cNvPr id="3" name="Content Placeholder 2"/>
          <p:cNvSpPr>
            <a:spLocks noGrp="1"/>
          </p:cNvSpPr>
          <p:nvPr>
            <p:ph idx="1"/>
          </p:nvPr>
        </p:nvSpPr>
        <p:spPr>
          <a:xfrm>
            <a:off x="381000" y="1828800"/>
            <a:ext cx="8534400" cy="4800600"/>
          </a:xfrm>
        </p:spPr>
        <p:txBody>
          <a:bodyPr/>
          <a:lstStyle/>
          <a:p>
            <a:pPr>
              <a:lnSpc>
                <a:spcPct val="90000"/>
              </a:lnSpc>
              <a:spcBef>
                <a:spcPts val="600"/>
              </a:spcBef>
            </a:pPr>
            <a:r>
              <a:rPr lang="en-US" sz="2400" dirty="0" smtClean="0">
                <a:ea typeface="Tahoma" pitchFamily="34" charset="0"/>
              </a:rPr>
              <a:t>Balance of payments (BOP) and International Investment Position (</a:t>
            </a:r>
            <a:r>
              <a:rPr lang="en-US" sz="2400" dirty="0" err="1" smtClean="0">
                <a:ea typeface="Tahoma" pitchFamily="34" charset="0"/>
              </a:rPr>
              <a:t>IIP</a:t>
            </a:r>
            <a:r>
              <a:rPr lang="en-US" sz="2400" dirty="0" smtClean="0">
                <a:ea typeface="Tahoma" pitchFamily="34" charset="0"/>
              </a:rPr>
              <a:t>) data on a </a:t>
            </a:r>
            <a:r>
              <a:rPr lang="en-US" sz="2400" i="1" dirty="0" err="1" smtClean="0">
                <a:ea typeface="Tahoma" pitchFamily="34" charset="0"/>
              </a:rPr>
              <a:t>BPM6</a:t>
            </a:r>
            <a:r>
              <a:rPr lang="en-US" sz="2400" i="1" dirty="0" smtClean="0">
                <a:ea typeface="Tahoma" pitchFamily="34" charset="0"/>
              </a:rPr>
              <a:t> </a:t>
            </a:r>
            <a:r>
              <a:rPr lang="en-US" sz="2400" dirty="0" smtClean="0">
                <a:ea typeface="Tahoma" pitchFamily="34" charset="0"/>
              </a:rPr>
              <a:t>basis were first released by the IMF in the August 2012 </a:t>
            </a:r>
            <a:r>
              <a:rPr lang="en-US" sz="2400" i="1" dirty="0" smtClean="0">
                <a:ea typeface="Tahoma" pitchFamily="34" charset="0"/>
              </a:rPr>
              <a:t>IFS</a:t>
            </a:r>
            <a:r>
              <a:rPr lang="en-US" sz="2400" dirty="0" smtClean="0">
                <a:ea typeface="Tahoma" pitchFamily="34" charset="0"/>
              </a:rPr>
              <a:t> and in the December 2012 </a:t>
            </a:r>
            <a:r>
              <a:rPr lang="en-US" sz="2400" i="1" dirty="0" err="1" smtClean="0">
                <a:ea typeface="Tahoma" pitchFamily="34" charset="0"/>
              </a:rPr>
              <a:t>BOPSY</a:t>
            </a:r>
            <a:endParaRPr lang="en-US" sz="2400" dirty="0" smtClean="0">
              <a:ea typeface="Tahoma" pitchFamily="34" charset="0"/>
            </a:endParaRPr>
          </a:p>
          <a:p>
            <a:pPr>
              <a:lnSpc>
                <a:spcPct val="90000"/>
              </a:lnSpc>
              <a:spcBef>
                <a:spcPts val="600"/>
              </a:spcBef>
            </a:pPr>
            <a:r>
              <a:rPr lang="en-US" sz="2400" dirty="0" smtClean="0">
                <a:ea typeface="Tahoma" pitchFamily="34" charset="0"/>
              </a:rPr>
              <a:t>As of April 2015, </a:t>
            </a:r>
            <a:r>
              <a:rPr lang="en-US" sz="2400" b="1" dirty="0" smtClean="0">
                <a:ea typeface="Tahoma" pitchFamily="34" charset="0"/>
              </a:rPr>
              <a:t>106 economies have reported their data on a </a:t>
            </a:r>
            <a:r>
              <a:rPr lang="en-US" sz="2400" b="1" i="1" dirty="0" err="1" smtClean="0">
                <a:ea typeface="Tahoma" pitchFamily="34" charset="0"/>
              </a:rPr>
              <a:t>BPM6</a:t>
            </a:r>
            <a:r>
              <a:rPr lang="en-US" sz="2400" b="1" dirty="0" smtClean="0">
                <a:ea typeface="Tahoma" pitchFamily="34" charset="0"/>
              </a:rPr>
              <a:t> basis</a:t>
            </a:r>
            <a:r>
              <a:rPr lang="en-US" sz="2400" dirty="0" smtClean="0">
                <a:ea typeface="Tahoma" pitchFamily="34" charset="0"/>
              </a:rPr>
              <a:t>. For other economies, STA continues to convert data reported on a </a:t>
            </a:r>
            <a:r>
              <a:rPr lang="en-US" sz="2400" i="1" dirty="0" err="1" smtClean="0">
                <a:ea typeface="Tahoma" pitchFamily="34" charset="0"/>
              </a:rPr>
              <a:t>BPM5</a:t>
            </a:r>
            <a:r>
              <a:rPr lang="en-US" sz="2400" dirty="0" smtClean="0">
                <a:ea typeface="Tahoma" pitchFamily="34" charset="0"/>
              </a:rPr>
              <a:t> basis to a </a:t>
            </a:r>
            <a:r>
              <a:rPr lang="en-US" sz="2400" i="1" dirty="0" err="1" smtClean="0">
                <a:ea typeface="Tahoma" pitchFamily="34" charset="0"/>
              </a:rPr>
              <a:t>BPM6</a:t>
            </a:r>
            <a:r>
              <a:rPr lang="en-US" sz="2400" i="1" dirty="0" smtClean="0">
                <a:ea typeface="Tahoma" pitchFamily="34" charset="0"/>
              </a:rPr>
              <a:t> </a:t>
            </a:r>
            <a:r>
              <a:rPr lang="en-US" sz="2400" dirty="0" smtClean="0">
                <a:ea typeface="Tahoma" pitchFamily="34" charset="0"/>
              </a:rPr>
              <a:t>basis, through a conversion formula agreed with the economy</a:t>
            </a:r>
          </a:p>
          <a:p>
            <a:pPr>
              <a:spcBef>
                <a:spcPts val="600"/>
              </a:spcBef>
            </a:pPr>
            <a:r>
              <a:rPr lang="en-US" sz="2400" dirty="0" smtClean="0"/>
              <a:t>The </a:t>
            </a:r>
            <a:r>
              <a:rPr lang="en-US" sz="2400" i="1" dirty="0" err="1" smtClean="0"/>
              <a:t>BPM6</a:t>
            </a:r>
            <a:r>
              <a:rPr lang="en-US" sz="2400" i="1" dirty="0" smtClean="0"/>
              <a:t> Compilation Guide</a:t>
            </a:r>
            <a:r>
              <a:rPr lang="en-US" sz="2400" dirty="0" smtClean="0"/>
              <a:t> was posted in November 2014 on </a:t>
            </a:r>
            <a:r>
              <a:rPr lang="en-US" sz="2400" b="1" dirty="0" smtClean="0">
                <a:hlinkClick r:id="rId2"/>
              </a:rPr>
              <a:t>http://www.imf.org/external/pubs/ft/bop/2007/bop6comp.htm</a:t>
            </a:r>
            <a:endParaRPr lang="en-US" sz="2400" b="1" dirty="0" smtClean="0"/>
          </a:p>
          <a:p>
            <a:pPr>
              <a:spcBef>
                <a:spcPts val="600"/>
              </a:spcBef>
            </a:pPr>
            <a:r>
              <a:rPr lang="en-US" sz="2400" dirty="0" smtClean="0"/>
              <a:t>In October 2014, the IMF Committee on Balance of Payments Statistics  agreed that the IMF will start releasing pre-2005 data on a </a:t>
            </a:r>
            <a:r>
              <a:rPr lang="en-US" sz="2400" i="1" dirty="0" err="1" smtClean="0"/>
              <a:t>BPM6</a:t>
            </a:r>
            <a:r>
              <a:rPr lang="en-US" sz="2400" dirty="0" smtClean="0"/>
              <a:t> basis in 2015 (currently, only data from 2005 are released)</a:t>
            </a:r>
          </a:p>
          <a:p>
            <a:endParaRPr lang="en-US" sz="2400"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International Investment Position</a:t>
            </a:r>
            <a:endParaRPr lang="en-US" dirty="0"/>
          </a:p>
        </p:txBody>
      </p:sp>
      <p:sp>
        <p:nvSpPr>
          <p:cNvPr id="3" name="Content Placeholder 2"/>
          <p:cNvSpPr>
            <a:spLocks noGrp="1"/>
          </p:cNvSpPr>
          <p:nvPr>
            <p:ph idx="1"/>
          </p:nvPr>
        </p:nvSpPr>
        <p:spPr>
          <a:xfrm>
            <a:off x="381000" y="1828800"/>
            <a:ext cx="8534400" cy="4800600"/>
          </a:xfrm>
        </p:spPr>
        <p:txBody>
          <a:bodyPr/>
          <a:lstStyle/>
          <a:p>
            <a:pPr>
              <a:spcBef>
                <a:spcPts val="600"/>
              </a:spcBef>
              <a:spcAft>
                <a:spcPts val="600"/>
              </a:spcAft>
            </a:pPr>
            <a:r>
              <a:rPr lang="en-US" sz="2400" dirty="0" smtClean="0"/>
              <a:t>As of April 2015, </a:t>
            </a:r>
            <a:r>
              <a:rPr lang="en-US" sz="2400" b="1" dirty="0" smtClean="0"/>
              <a:t>143</a:t>
            </a:r>
            <a:r>
              <a:rPr lang="en-US" sz="2400" dirty="0" smtClean="0"/>
              <a:t> economies (including all </a:t>
            </a:r>
            <a:r>
              <a:rPr lang="en-US" sz="2400" dirty="0" err="1" smtClean="0"/>
              <a:t>G20</a:t>
            </a:r>
            <a:r>
              <a:rPr lang="en-US" sz="2400" dirty="0" smtClean="0"/>
              <a:t>) are reporting </a:t>
            </a:r>
            <a:r>
              <a:rPr lang="en-US" sz="2400" dirty="0" err="1" smtClean="0"/>
              <a:t>IIP</a:t>
            </a:r>
            <a:r>
              <a:rPr lang="en-US" sz="2400" dirty="0" smtClean="0"/>
              <a:t> data to STA (including all </a:t>
            </a:r>
            <a:r>
              <a:rPr lang="en-US" sz="2400" dirty="0" err="1" smtClean="0"/>
              <a:t>G20</a:t>
            </a:r>
            <a:r>
              <a:rPr lang="en-US" sz="2400" dirty="0" smtClean="0"/>
              <a:t> economies)</a:t>
            </a:r>
          </a:p>
          <a:p>
            <a:pPr>
              <a:buNone/>
            </a:pPr>
            <a:endParaRPr lang="en-US" sz="2000" b="1" dirty="0" smtClean="0"/>
          </a:p>
          <a:p>
            <a:pPr>
              <a:buNone/>
            </a:pPr>
            <a:r>
              <a:rPr lang="en-US" sz="2400" b="1" dirty="0" smtClean="0"/>
              <a:t>Quarterly </a:t>
            </a:r>
            <a:r>
              <a:rPr lang="en-US" sz="2400" b="1" dirty="0" err="1" smtClean="0"/>
              <a:t>IIP</a:t>
            </a:r>
            <a:r>
              <a:rPr lang="en-US" sz="2400" b="1" dirty="0" smtClean="0"/>
              <a:t> reporters</a:t>
            </a:r>
          </a:p>
          <a:p>
            <a:r>
              <a:rPr lang="en-US" sz="2400" dirty="0" smtClean="0"/>
              <a:t>The number of economies reporting quarterly </a:t>
            </a:r>
            <a:r>
              <a:rPr lang="en-US" sz="2400" dirty="0" err="1" smtClean="0"/>
              <a:t>IIP</a:t>
            </a:r>
            <a:r>
              <a:rPr lang="en-US" sz="2400" dirty="0" smtClean="0"/>
              <a:t> data increased to </a:t>
            </a:r>
            <a:r>
              <a:rPr lang="en-US" sz="2400" b="1" dirty="0" smtClean="0"/>
              <a:t>95</a:t>
            </a:r>
            <a:r>
              <a:rPr lang="en-US" sz="2400" dirty="0" smtClean="0"/>
              <a:t> in April 2015</a:t>
            </a:r>
          </a:p>
          <a:p>
            <a:pPr>
              <a:buNone/>
            </a:pPr>
            <a:endParaRPr lang="en-US" sz="2400" dirty="0" smtClean="0"/>
          </a:p>
          <a:p>
            <a:r>
              <a:rPr lang="en-US" sz="2400" b="1" dirty="0" smtClean="0"/>
              <a:t>18 </a:t>
            </a:r>
            <a:r>
              <a:rPr lang="en-US" sz="2400" dirty="0" err="1" smtClean="0"/>
              <a:t>G20</a:t>
            </a:r>
            <a:r>
              <a:rPr lang="en-US" sz="2400" b="1" dirty="0" smtClean="0"/>
              <a:t> </a:t>
            </a:r>
            <a:r>
              <a:rPr lang="en-US" sz="2400" dirty="0" smtClean="0"/>
              <a:t>economies (including the Euro Area) currently report quarterly </a:t>
            </a:r>
            <a:r>
              <a:rPr lang="en-US" sz="2400" dirty="0" err="1" smtClean="0"/>
              <a:t>IIP</a:t>
            </a:r>
            <a:r>
              <a:rPr lang="en-US" sz="2400" dirty="0" smtClean="0"/>
              <a:t> data</a:t>
            </a:r>
          </a:p>
          <a:p>
            <a:pPr lvl="1">
              <a:buNone/>
            </a:pPr>
            <a:r>
              <a:rPr lang="en-US" sz="2000" dirty="0" smtClean="0"/>
              <a:t> </a:t>
            </a:r>
          </a:p>
          <a:p>
            <a:endParaRPr lang="en-US" sz="2400"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Investment Position</a:t>
            </a:r>
            <a:endParaRPr lang="en-US" dirty="0"/>
          </a:p>
        </p:txBody>
      </p:sp>
      <p:sp>
        <p:nvSpPr>
          <p:cNvPr id="3" name="Slide Number Placeholder 2"/>
          <p:cNvSpPr>
            <a:spLocks noGrp="1"/>
          </p:cNvSpPr>
          <p:nvPr>
            <p:ph type="sldNum" sz="quarter" idx="12"/>
          </p:nvPr>
        </p:nvSpPr>
        <p:spPr/>
        <p:txBody>
          <a:bodyPr/>
          <a:lstStyle/>
          <a:p>
            <a:fld id="{CC528B02-F942-42BE-9906-38356830919C}" type="slidenum">
              <a:rPr lang="en-US" smtClean="0"/>
              <a:pPr/>
              <a:t>6</a:t>
            </a:fld>
            <a:endParaRPr lang="en-US"/>
          </a:p>
        </p:txBody>
      </p:sp>
      <p:pic>
        <p:nvPicPr>
          <p:cNvPr id="4" name="Picture 4"/>
          <p:cNvPicPr>
            <a:picLocks noChangeAspect="1" noChangeArrowheads="1"/>
          </p:cNvPicPr>
          <p:nvPr/>
        </p:nvPicPr>
        <p:blipFill>
          <a:blip r:embed="rId2" cstate="print"/>
          <a:srcRect/>
          <a:stretch>
            <a:fillRect/>
          </a:stretch>
        </p:blipFill>
        <p:spPr bwMode="auto">
          <a:xfrm>
            <a:off x="152400" y="1905000"/>
            <a:ext cx="8793364" cy="4114800"/>
          </a:xfrm>
          <a:prstGeom prst="rect">
            <a:avLst/>
          </a:prstGeom>
          <a:noFill/>
          <a:ln w="9525">
            <a:noFill/>
            <a:miter lim="800000"/>
            <a:headEnd/>
            <a:tailEnd/>
          </a:ln>
        </p:spPr>
      </p:pic>
      <p:sp>
        <p:nvSpPr>
          <p:cNvPr id="5" name="Content Placeholder 2"/>
          <p:cNvSpPr txBox="1">
            <a:spLocks/>
          </p:cNvSpPr>
          <p:nvPr/>
        </p:nvSpPr>
        <p:spPr>
          <a:xfrm>
            <a:off x="609600" y="5715000"/>
            <a:ext cx="8229600" cy="838200"/>
          </a:xfrm>
          <a:prstGeom prst="rect">
            <a:avLst/>
          </a:prstGeom>
        </p:spPr>
        <p:txBody>
          <a:bodyPr/>
          <a:lstStyle/>
          <a:p>
            <a:pPr marL="342900" marR="0" lvl="0" indent="-342900" algn="l" defTabSz="914400" rtl="0" eaLnBrk="1" fontAlgn="auto" latinLnBrk="0" hangingPunct="1">
              <a:lnSpc>
                <a:spcPct val="100000"/>
              </a:lnSpc>
              <a:spcBef>
                <a:spcPts val="0"/>
              </a:spcBef>
              <a:spcAft>
                <a:spcPts val="0"/>
              </a:spcAft>
              <a:buClr>
                <a:schemeClr val="tx1">
                  <a:lumMod val="75000"/>
                  <a:lumOff val="25000"/>
                </a:schemeClr>
              </a:buClr>
              <a:buSzPct val="120000"/>
              <a:buFont typeface="Wingdings" pitchFamily="2" charset="2"/>
              <a:buNone/>
              <a:tabLst/>
              <a:defRPr/>
            </a:pPr>
            <a:r>
              <a:rPr kumimoji="0" lang="en-US" sz="1400" b="0" i="0" u="none" strike="noStrike" kern="1200" cap="none" spc="0" normalizeH="0" baseline="0" noProof="0" dirty="0" smtClean="0">
                <a:ln>
                  <a:noFill/>
                </a:ln>
                <a:solidFill>
                  <a:srgbClr val="0000FF"/>
                </a:solidFill>
                <a:effectLst/>
                <a:uLnTx/>
                <a:uFillTx/>
                <a:latin typeface="Calibri" pitchFamily="34" charset="0"/>
                <a:ea typeface="+mn-ea"/>
                <a:cs typeface="Calibri" pitchFamily="34" charset="0"/>
              </a:rPr>
              <a:t>143 Reporters:</a:t>
            </a:r>
          </a:p>
          <a:p>
            <a:pPr marL="342900" marR="0" lvl="0" indent="-342900" algn="l" defTabSz="914400" rtl="0" eaLnBrk="1" fontAlgn="auto" latinLnBrk="0" hangingPunct="1">
              <a:lnSpc>
                <a:spcPct val="100000"/>
              </a:lnSpc>
              <a:spcBef>
                <a:spcPts val="100"/>
              </a:spcBef>
              <a:spcAft>
                <a:spcPts val="200"/>
              </a:spcAft>
              <a:buClr>
                <a:schemeClr val="tx1">
                  <a:lumMod val="75000"/>
                  <a:lumOff val="25000"/>
                </a:schemeClr>
              </a:buClr>
              <a:buSzPct val="120000"/>
              <a:buFont typeface="Wingdings" pitchFamily="2" charset="2"/>
              <a:buNone/>
              <a:tabLst/>
              <a:defRPr/>
            </a:pPr>
            <a:r>
              <a:rPr kumimoji="0" lang="en-US" sz="1400" b="0" i="0" u="none" strike="noStrike" kern="1200" cap="none" spc="0" normalizeH="0" baseline="0" noProof="0" dirty="0" smtClean="0">
                <a:ln>
                  <a:noFill/>
                </a:ln>
                <a:solidFill>
                  <a:srgbClr val="0000FF"/>
                </a:solidFill>
                <a:effectLst/>
                <a:uLnTx/>
                <a:uFillTx/>
                <a:latin typeface="Calibri" pitchFamily="34" charset="0"/>
                <a:ea typeface="+mn-ea"/>
                <a:cs typeface="Calibri" pitchFamily="34" charset="0"/>
              </a:rPr>
              <a:t>        95 Quarterly</a:t>
            </a:r>
          </a:p>
          <a:p>
            <a:pPr marL="342900" marR="0" lvl="0" indent="-342900" algn="l" defTabSz="914400" rtl="0" eaLnBrk="1" fontAlgn="auto" latinLnBrk="0" hangingPunct="1">
              <a:lnSpc>
                <a:spcPct val="100000"/>
              </a:lnSpc>
              <a:spcBef>
                <a:spcPts val="0"/>
              </a:spcBef>
              <a:spcAft>
                <a:spcPts val="0"/>
              </a:spcAft>
              <a:buClr>
                <a:schemeClr val="tx1">
                  <a:lumMod val="75000"/>
                  <a:lumOff val="25000"/>
                </a:schemeClr>
              </a:buClr>
              <a:buSzPct val="120000"/>
              <a:buFont typeface="Wingdings" pitchFamily="2" charset="2"/>
              <a:buNone/>
              <a:tabLst/>
              <a:defRPr/>
            </a:pPr>
            <a:r>
              <a:rPr kumimoji="0" lang="en-US" sz="1400" b="0" i="0" u="none" strike="noStrike" kern="1200" cap="none" spc="0" normalizeH="0" baseline="0" noProof="0" dirty="0" smtClean="0">
                <a:ln>
                  <a:noFill/>
                </a:ln>
                <a:solidFill>
                  <a:srgbClr val="0000FF"/>
                </a:solidFill>
                <a:effectLst/>
                <a:uLnTx/>
                <a:uFillTx/>
                <a:latin typeface="Calibri" pitchFamily="34" charset="0"/>
                <a:ea typeface="+mn-ea"/>
                <a:cs typeface="Calibri" pitchFamily="34" charset="0"/>
              </a:rPr>
              <a:t>        48 Annual</a:t>
            </a:r>
            <a:endParaRPr kumimoji="0" lang="en-US" sz="1400" b="0" i="0" u="none" strike="noStrike" kern="1200" cap="none" spc="0" normalizeH="0" baseline="0" noProof="0" dirty="0">
              <a:ln>
                <a:noFill/>
              </a:ln>
              <a:solidFill>
                <a:srgbClr val="0000FF"/>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990600"/>
          </a:xfrm>
        </p:spPr>
        <p:txBody>
          <a:bodyPr/>
          <a:lstStyle/>
          <a:p>
            <a:r>
              <a:rPr lang="en-US" sz="3500" dirty="0" smtClean="0"/>
              <a:t>Coordinated Portfolio Investment Survey </a:t>
            </a:r>
            <a:endParaRPr lang="en-US" sz="3500" dirty="0"/>
          </a:p>
        </p:txBody>
      </p:sp>
      <p:sp>
        <p:nvSpPr>
          <p:cNvPr id="3" name="Content Placeholder 2"/>
          <p:cNvSpPr>
            <a:spLocks noGrp="1"/>
          </p:cNvSpPr>
          <p:nvPr>
            <p:ph idx="1"/>
          </p:nvPr>
        </p:nvSpPr>
        <p:spPr>
          <a:xfrm>
            <a:off x="228600" y="1600200"/>
            <a:ext cx="8686800" cy="5029200"/>
          </a:xfrm>
        </p:spPr>
        <p:txBody>
          <a:bodyPr/>
          <a:lstStyle/>
          <a:p>
            <a:pPr>
              <a:lnSpc>
                <a:spcPct val="90000"/>
              </a:lnSpc>
              <a:spcBef>
                <a:spcPts val="600"/>
              </a:spcBef>
              <a:spcAft>
                <a:spcPts val="600"/>
              </a:spcAft>
            </a:pPr>
            <a:endParaRPr lang="en-US" sz="2000" dirty="0" smtClean="0"/>
          </a:p>
          <a:p>
            <a:r>
              <a:rPr lang="en-US" sz="2400" dirty="0" smtClean="0"/>
              <a:t>The end-June 2014 CPIS survey results were posted on the IMF website in March 2015</a:t>
            </a:r>
            <a:r>
              <a:rPr lang="en-US" sz="2400" dirty="0" smtClean="0">
                <a:cs typeface="Times New Roman" pitchFamily="18" charset="0"/>
              </a:rPr>
              <a:t>:  </a:t>
            </a:r>
            <a:r>
              <a:rPr lang="en-US" sz="2400" u="sng" dirty="0" smtClean="0">
                <a:cs typeface="Times New Roman" pitchFamily="18" charset="0"/>
                <a:hlinkClick r:id="rId2"/>
              </a:rPr>
              <a:t>http://cpis.imf.org</a:t>
            </a:r>
            <a:r>
              <a:rPr lang="en-US" sz="2400" dirty="0" smtClean="0"/>
              <a:t> </a:t>
            </a:r>
          </a:p>
          <a:p>
            <a:endParaRPr lang="en-US" sz="2400" dirty="0" smtClean="0"/>
          </a:p>
          <a:p>
            <a:pPr lvl="1">
              <a:buNone/>
            </a:pPr>
            <a:r>
              <a:rPr lang="en-US" sz="2400" b="1" dirty="0" smtClean="0"/>
              <a:t>61 </a:t>
            </a:r>
            <a:r>
              <a:rPr lang="en-US" sz="2400" dirty="0" smtClean="0"/>
              <a:t>economies reported the core items*</a:t>
            </a:r>
          </a:p>
          <a:p>
            <a:pPr lvl="1">
              <a:buNone/>
            </a:pPr>
            <a:endParaRPr lang="en-US" dirty="0" smtClean="0"/>
          </a:p>
          <a:p>
            <a:pPr lvl="1">
              <a:buNone/>
            </a:pPr>
            <a:endParaRPr lang="en-US" sz="2400" dirty="0" smtClean="0">
              <a:solidFill>
                <a:srgbClr val="000000"/>
              </a:solidFill>
              <a:latin typeface="Calibri"/>
            </a:endParaRPr>
          </a:p>
          <a:p>
            <a:pPr lvl="1">
              <a:buNone/>
            </a:pPr>
            <a:r>
              <a:rPr lang="en-US" sz="1800" i="1" dirty="0" smtClean="0">
                <a:solidFill>
                  <a:srgbClr val="000000"/>
                </a:solidFill>
                <a:latin typeface="Calibri"/>
              </a:rPr>
              <a:t>*   To participate in the CPIS, an economy must provide position data of its holding of securities (separately for equity, long-term debt instruments, and short-term debt instruments) broken down by the economy of residency of the issuer</a:t>
            </a:r>
            <a:endParaRPr lang="en-US" sz="1800" i="1"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990600"/>
          </a:xfrm>
        </p:spPr>
        <p:txBody>
          <a:bodyPr/>
          <a:lstStyle/>
          <a:p>
            <a:r>
              <a:rPr lang="en-US" sz="3500" dirty="0" smtClean="0"/>
              <a:t>Coordinated Portfolio Investment Survey </a:t>
            </a:r>
            <a:endParaRPr lang="en-US" sz="3500" dirty="0"/>
          </a:p>
        </p:txBody>
      </p:sp>
      <p:sp>
        <p:nvSpPr>
          <p:cNvPr id="3" name="Content Placeholder 2"/>
          <p:cNvSpPr>
            <a:spLocks noGrp="1"/>
          </p:cNvSpPr>
          <p:nvPr>
            <p:ph idx="1"/>
          </p:nvPr>
        </p:nvSpPr>
        <p:spPr>
          <a:xfrm>
            <a:off x="228600" y="1600200"/>
            <a:ext cx="8686800" cy="5029200"/>
          </a:xfrm>
        </p:spPr>
        <p:txBody>
          <a:bodyPr/>
          <a:lstStyle/>
          <a:p>
            <a:pPr>
              <a:lnSpc>
                <a:spcPct val="90000"/>
              </a:lnSpc>
              <a:spcBef>
                <a:spcPts val="600"/>
              </a:spcBef>
              <a:buNone/>
            </a:pPr>
            <a:r>
              <a:rPr lang="en-US" sz="2400" b="1" i="1" dirty="0" smtClean="0">
                <a:ea typeface="Tahoma" pitchFamily="34" charset="0"/>
              </a:rPr>
              <a:t>The following CPIS enhancements were first implemented with</a:t>
            </a:r>
          </a:p>
          <a:p>
            <a:pPr>
              <a:lnSpc>
                <a:spcPct val="90000"/>
              </a:lnSpc>
              <a:spcBef>
                <a:spcPts val="600"/>
              </a:spcBef>
              <a:buNone/>
            </a:pPr>
            <a:r>
              <a:rPr lang="en-US" sz="2400" b="1" i="1" dirty="0" smtClean="0">
                <a:ea typeface="Tahoma" pitchFamily="34" charset="0"/>
              </a:rPr>
              <a:t> end-June 2013 data (for 56 economies) released in March 2014:</a:t>
            </a:r>
          </a:p>
          <a:p>
            <a:pPr>
              <a:lnSpc>
                <a:spcPct val="90000"/>
              </a:lnSpc>
              <a:spcBef>
                <a:spcPts val="600"/>
              </a:spcBef>
            </a:pPr>
            <a:r>
              <a:rPr lang="en-US" sz="2200" b="1" dirty="0" smtClean="0">
                <a:solidFill>
                  <a:schemeClr val="tx2"/>
                </a:solidFill>
                <a:cs typeface="Times New Roman" pitchFamily="18" charset="0"/>
              </a:rPr>
              <a:t>Frequency</a:t>
            </a:r>
            <a:r>
              <a:rPr lang="en-US" sz="2200" b="1" dirty="0" smtClean="0">
                <a:cs typeface="Times New Roman" pitchFamily="18" charset="0"/>
              </a:rPr>
              <a:t>:</a:t>
            </a:r>
            <a:r>
              <a:rPr lang="en-US" sz="2200" dirty="0" smtClean="0">
                <a:cs typeface="Times New Roman" pitchFamily="18" charset="0"/>
              </a:rPr>
              <a:t> From annual to semiannual data</a:t>
            </a:r>
          </a:p>
          <a:p>
            <a:pPr>
              <a:lnSpc>
                <a:spcPct val="90000"/>
              </a:lnSpc>
              <a:spcBef>
                <a:spcPts val="600"/>
              </a:spcBef>
            </a:pPr>
            <a:r>
              <a:rPr lang="en-US" sz="2200" b="1" dirty="0" smtClean="0">
                <a:solidFill>
                  <a:schemeClr val="tx2"/>
                </a:solidFill>
                <a:cs typeface="Times New Roman" pitchFamily="18" charset="0"/>
              </a:rPr>
              <a:t>Timeliness</a:t>
            </a:r>
            <a:r>
              <a:rPr lang="en-US" sz="2200" b="1" dirty="0" smtClean="0">
                <a:cs typeface="Times New Roman" pitchFamily="18" charset="0"/>
              </a:rPr>
              <a:t>: </a:t>
            </a:r>
            <a:r>
              <a:rPr lang="en-US" sz="2200" dirty="0" smtClean="0">
                <a:cs typeface="Times New Roman" pitchFamily="18" charset="0"/>
              </a:rPr>
              <a:t>Dissemination reduced from 11 months to 9 months after the measurement date</a:t>
            </a:r>
          </a:p>
          <a:p>
            <a:pPr>
              <a:lnSpc>
                <a:spcPct val="90000"/>
              </a:lnSpc>
              <a:spcBef>
                <a:spcPts val="600"/>
              </a:spcBef>
            </a:pPr>
            <a:r>
              <a:rPr lang="en-US" sz="2200" b="1" dirty="0" smtClean="0">
                <a:solidFill>
                  <a:schemeClr val="tx2"/>
                </a:solidFill>
                <a:cs typeface="Times New Roman" pitchFamily="18" charset="0"/>
              </a:rPr>
              <a:t>Scope</a:t>
            </a:r>
            <a:r>
              <a:rPr lang="en-US" sz="2200" dirty="0" smtClean="0">
                <a:solidFill>
                  <a:schemeClr val="tx2"/>
                </a:solidFill>
                <a:cs typeface="Times New Roman" pitchFamily="18" charset="0"/>
              </a:rPr>
              <a:t>:</a:t>
            </a:r>
            <a:r>
              <a:rPr lang="en-US" sz="2200" dirty="0" smtClean="0">
                <a:cs typeface="Times New Roman" pitchFamily="18" charset="0"/>
              </a:rPr>
              <a:t> On an </a:t>
            </a:r>
            <a:r>
              <a:rPr lang="en-US" sz="2200" u="sng" dirty="0" smtClean="0">
                <a:cs typeface="Times New Roman" pitchFamily="18" charset="0"/>
              </a:rPr>
              <a:t>encouraged</a:t>
            </a:r>
            <a:r>
              <a:rPr lang="en-US" sz="2200" dirty="0" smtClean="0">
                <a:cs typeface="Times New Roman" pitchFamily="18" charset="0"/>
              </a:rPr>
              <a:t> basis, the reporting of data on:</a:t>
            </a:r>
          </a:p>
          <a:p>
            <a:pPr marL="800100">
              <a:lnSpc>
                <a:spcPct val="90000"/>
              </a:lnSpc>
              <a:spcBef>
                <a:spcPts val="600"/>
              </a:spcBef>
              <a:buFont typeface="Courier New" pitchFamily="49" charset="0"/>
              <a:buChar char="o"/>
            </a:pPr>
            <a:r>
              <a:rPr lang="en-US" sz="2000" dirty="0" smtClean="0">
                <a:cs typeface="Times New Roman" pitchFamily="18" charset="0"/>
              </a:rPr>
              <a:t>Institutional sector of nonresident debtor (issuer)</a:t>
            </a:r>
          </a:p>
          <a:p>
            <a:pPr marL="800100">
              <a:lnSpc>
                <a:spcPct val="90000"/>
              </a:lnSpc>
              <a:spcBef>
                <a:spcPts val="600"/>
              </a:spcBef>
              <a:buFont typeface="Courier New" pitchFamily="49" charset="0"/>
              <a:buChar char="o"/>
            </a:pPr>
            <a:r>
              <a:rPr lang="en-US" sz="2000" dirty="0" smtClean="0">
                <a:cs typeface="Times New Roman" pitchFamily="18" charset="0"/>
              </a:rPr>
              <a:t>Institutional sector of resident holder cross-classified by institutional sector of nonresident issuer for 25 economies with systemically important financial sectors (more granular data on a “from-whom-to-whom” basis)</a:t>
            </a:r>
          </a:p>
          <a:p>
            <a:pPr marL="800100" lvl="1" indent="-342900">
              <a:lnSpc>
                <a:spcPct val="90000"/>
              </a:lnSpc>
              <a:buFont typeface="Courier New" pitchFamily="49" charset="0"/>
              <a:buChar char="o"/>
            </a:pPr>
            <a:r>
              <a:rPr lang="en-US" sz="2000" dirty="0" smtClean="0">
                <a:cs typeface="Times New Roman" pitchFamily="18" charset="0"/>
              </a:rPr>
              <a:t>Short (negative) positions</a:t>
            </a:r>
          </a:p>
          <a:p>
            <a:pPr>
              <a:lnSpc>
                <a:spcPct val="90000"/>
              </a:lnSpc>
              <a:spcBef>
                <a:spcPts val="600"/>
              </a:spcBef>
            </a:pPr>
            <a:r>
              <a:rPr lang="en-US" sz="2200" dirty="0" smtClean="0">
                <a:cs typeface="Times New Roman" pitchFamily="18" charset="0"/>
              </a:rPr>
              <a:t>Economies are also encouraged to report additional detail on the currency composition of holdings, as well as on their portfolio investment liabilities. The concepts and principles underlying the CPIS are aligned with the </a:t>
            </a:r>
            <a:r>
              <a:rPr lang="en-US" sz="2200" i="1" dirty="0" err="1" smtClean="0">
                <a:cs typeface="Times New Roman" pitchFamily="18" charset="0"/>
              </a:rPr>
              <a:t>BPM6</a:t>
            </a:r>
            <a:endParaRPr lang="en-US" sz="2200" dirty="0" smtClean="0">
              <a:cs typeface="Times New Roman" pitchFamily="18" charset="0"/>
            </a:endParaRPr>
          </a:p>
          <a:p>
            <a:pPr>
              <a:lnSpc>
                <a:spcPct val="90000"/>
              </a:lnSpc>
              <a:spcBef>
                <a:spcPts val="600"/>
              </a:spcBef>
              <a:spcAft>
                <a:spcPts val="600"/>
              </a:spcAft>
            </a:pPr>
            <a:endParaRPr lang="en-US" sz="2000" dirty="0" smtClean="0"/>
          </a:p>
          <a:p>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990600"/>
          </a:xfrm>
        </p:spPr>
        <p:txBody>
          <a:bodyPr/>
          <a:lstStyle/>
          <a:p>
            <a:r>
              <a:rPr lang="en-US" sz="3500" dirty="0" smtClean="0"/>
              <a:t>Coordinated Direct Investment Survey </a:t>
            </a:r>
            <a:endParaRPr lang="en-US" sz="3500" dirty="0"/>
          </a:p>
        </p:txBody>
      </p:sp>
      <p:sp>
        <p:nvSpPr>
          <p:cNvPr id="3" name="Content Placeholder 2"/>
          <p:cNvSpPr>
            <a:spLocks noGrp="1"/>
          </p:cNvSpPr>
          <p:nvPr>
            <p:ph idx="1"/>
          </p:nvPr>
        </p:nvSpPr>
        <p:spPr>
          <a:xfrm>
            <a:off x="228600" y="1600200"/>
            <a:ext cx="8686800" cy="5029200"/>
          </a:xfrm>
        </p:spPr>
        <p:txBody>
          <a:bodyPr/>
          <a:lstStyle/>
          <a:p>
            <a:pPr>
              <a:lnSpc>
                <a:spcPct val="90000"/>
              </a:lnSpc>
              <a:spcBef>
                <a:spcPts val="600"/>
              </a:spcBef>
              <a:spcAft>
                <a:spcPts val="600"/>
              </a:spcAft>
            </a:pPr>
            <a:endParaRPr lang="en-US" sz="2000" dirty="0" smtClean="0"/>
          </a:p>
          <a:p>
            <a:pPr>
              <a:lnSpc>
                <a:spcPct val="100000"/>
              </a:lnSpc>
              <a:spcBef>
                <a:spcPts val="600"/>
              </a:spcBef>
              <a:spcAft>
                <a:spcPts val="600"/>
              </a:spcAft>
            </a:pPr>
            <a:r>
              <a:rPr lang="en-US" sz="2800" dirty="0" smtClean="0"/>
              <a:t>Preliminary results for end-2013 and revised data for 2009-2012 were released in December 2014</a:t>
            </a:r>
          </a:p>
          <a:p>
            <a:pPr>
              <a:lnSpc>
                <a:spcPct val="100000"/>
              </a:lnSpc>
              <a:spcBef>
                <a:spcPts val="600"/>
              </a:spcBef>
              <a:spcAft>
                <a:spcPts val="600"/>
              </a:spcAft>
            </a:pPr>
            <a:r>
              <a:rPr lang="en-US" sz="2800" dirty="0" smtClean="0"/>
              <a:t>91 economies reported end-2009 data, 97 end-2010 data, 103 end-2011 data, 103 end-2012 data, and 90 reported preliminary end-2013 data</a:t>
            </a:r>
          </a:p>
          <a:p>
            <a:pPr>
              <a:spcBef>
                <a:spcPts val="1200"/>
              </a:spcBef>
            </a:pPr>
            <a:r>
              <a:rPr lang="en-US" sz="2800" dirty="0" smtClean="0"/>
              <a:t>New CDIS platform/portal was also launched in December 2014 </a:t>
            </a:r>
            <a:r>
              <a:rPr lang="en-US" sz="2800" b="1" dirty="0" smtClean="0">
                <a:solidFill>
                  <a:schemeClr val="accent6">
                    <a:lumMod val="75000"/>
                  </a:schemeClr>
                </a:solidFill>
              </a:rPr>
              <a:t>(</a:t>
            </a:r>
            <a:r>
              <a:rPr lang="en-US" sz="2800" b="1" u="sng" dirty="0" smtClean="0">
                <a:solidFill>
                  <a:schemeClr val="accent6">
                    <a:lumMod val="75000"/>
                  </a:schemeClr>
                </a:solidFill>
                <a:hlinkClick r:id="rId2"/>
              </a:rPr>
              <a:t>http://data.imf.org/CDIS</a:t>
            </a:r>
            <a:r>
              <a:rPr lang="en-US" sz="2800" b="1" u="sng" dirty="0" smtClean="0">
                <a:solidFill>
                  <a:schemeClr val="accent6">
                    <a:lumMod val="75000"/>
                  </a:schemeClr>
                </a:solidFill>
              </a:rPr>
              <a:t>)</a:t>
            </a:r>
            <a:endParaRPr lang="en-US" sz="2800" dirty="0" smtClean="0">
              <a:solidFill>
                <a:schemeClr val="accent6">
                  <a:lumMod val="75000"/>
                </a:schemeClr>
              </a:solidFill>
            </a:endParaRPr>
          </a:p>
          <a:p>
            <a:pPr>
              <a:lnSpc>
                <a:spcPct val="100000"/>
              </a:lnSpc>
              <a:spcBef>
                <a:spcPts val="1200"/>
              </a:spcBef>
            </a:pPr>
            <a:r>
              <a:rPr lang="en-US" sz="2800" dirty="0" smtClean="0"/>
              <a:t>Revised Metadata questionnaire and further user-friendly query reports were made available</a:t>
            </a:r>
          </a:p>
          <a:p>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STA_NEW_brand.potx</Template>
  <TotalTime>9213</TotalTime>
  <Words>974</Words>
  <Application>Microsoft Office PowerPoint</Application>
  <PresentationFormat>On-screen Show (4:3)</PresentationFormat>
  <Paragraphs>118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STA_NEW_brand</vt:lpstr>
      <vt:lpstr>  Status of Reporting of Data According to BPM6 and GFSM 2014—Reporting of Balance Sheet Data and the IMF’s Efforts to Improve Cross-Sector Consistency of Data   </vt:lpstr>
      <vt:lpstr>Overview</vt:lpstr>
      <vt:lpstr>Part I: Status of Reporting of Data according to BPM6 and GFSM 2014</vt:lpstr>
      <vt:lpstr> BPM6 Conversion</vt:lpstr>
      <vt:lpstr> International Investment Position</vt:lpstr>
      <vt:lpstr>International Investment Position</vt:lpstr>
      <vt:lpstr>Coordinated Portfolio Investment Survey </vt:lpstr>
      <vt:lpstr>Coordinated Portfolio Investment Survey </vt:lpstr>
      <vt:lpstr>Coordinated Direct Investment Survey </vt:lpstr>
      <vt:lpstr>CDIS and CPIS Reporters  (as of December 2014, for 2013 data)</vt:lpstr>
      <vt:lpstr>External Debt Statistics</vt:lpstr>
      <vt:lpstr>Government Finance Statistics</vt:lpstr>
      <vt:lpstr> Growing Number of Countries Reporting to GFS Yearbook </vt:lpstr>
      <vt:lpstr> A More Transparent Presentation of Gross Debt  </vt:lpstr>
      <vt:lpstr>Presentation of Gross Debt: A Country Example</vt:lpstr>
      <vt:lpstr> Reporting to the Quarterly Public Sector Debt Statistics Database   </vt:lpstr>
      <vt:lpstr>GFS: Looking Forward</vt:lpstr>
      <vt:lpstr>Part II: IMF’s Efforts to Improve Cross-Sector Consistency of Data </vt:lpstr>
      <vt:lpstr>STA’s Cross-Sector Consistency Group </vt:lpstr>
      <vt:lpstr>CSCG: Key Findings</vt:lpstr>
      <vt:lpstr>CSCG: Key Findings</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Integrated Framework for Financial Positions and Flows on a From-Whom-to-Whom Basis: Concepts, Status, and Prospects</dc:title>
  <dc:creator>kzieschang</dc:creator>
  <cp:lastModifiedBy>Sisene</cp:lastModifiedBy>
  <cp:revision>640</cp:revision>
  <dcterms:created xsi:type="dcterms:W3CDTF">2012-07-24T21:16:01Z</dcterms:created>
  <dcterms:modified xsi:type="dcterms:W3CDTF">2015-04-24T07:01:19Z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951630784</vt:i4>
  </property>
  <property fmtid="{D5CDD505-2E9C-101B-9397-08002B2CF9AE}" pid="3" name="_NewReviewCycle">
    <vt:lpwstr/>
  </property>
  <property fmtid="{D5CDD505-2E9C-101B-9397-08002B2CF9AE}" pid="4" name="_EmailSubject">
    <vt:lpwstr>FOR YOUR CLEARANCE: PPT for Turkey</vt:lpwstr>
  </property>
  <property fmtid="{D5CDD505-2E9C-101B-9397-08002B2CF9AE}" pid="5" name="_AuthorEmail">
    <vt:lpwstr>FTANASE@imf.org</vt:lpwstr>
  </property>
  <property fmtid="{D5CDD505-2E9C-101B-9397-08002B2CF9AE}" pid="6" name="_AuthorEmailDisplayName">
    <vt:lpwstr>Tanase, Florina</vt:lpwstr>
  </property>
  <property fmtid="{D5CDD505-2E9C-101B-9397-08002B2CF9AE}" pid="7" name="_PreviousAdHocReviewCycleID">
    <vt:i4>2086023885</vt:i4>
  </property>
</Properties>
</file>