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293" r:id="rId3"/>
    <p:sldId id="294" r:id="rId4"/>
    <p:sldId id="298" r:id="rId5"/>
    <p:sldId id="300" r:id="rId6"/>
    <p:sldId id="314" r:id="rId7"/>
    <p:sldId id="302" r:id="rId8"/>
    <p:sldId id="304" r:id="rId9"/>
    <p:sldId id="305" r:id="rId10"/>
    <p:sldId id="307" r:id="rId11"/>
    <p:sldId id="311" r:id="rId12"/>
    <p:sldId id="312" r:id="rId13"/>
    <p:sldId id="303" r:id="rId14"/>
    <p:sldId id="267" r:id="rId15"/>
    <p:sldId id="270" r:id="rId16"/>
    <p:sldId id="274" r:id="rId17"/>
    <p:sldId id="286" r:id="rId18"/>
    <p:sldId id="315" r:id="rId19"/>
    <p:sldId id="282" r:id="rId20"/>
    <p:sldId id="285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BC3"/>
    <a:srgbClr val="CCFF99"/>
    <a:srgbClr val="AB2328"/>
    <a:srgbClr val="660033"/>
    <a:srgbClr val="FF00FF"/>
    <a:srgbClr val="FEFBF4"/>
    <a:srgbClr val="FBF6E3"/>
    <a:srgbClr val="F9F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3278" autoAdjust="0"/>
  </p:normalViewPr>
  <p:slideViewPr>
    <p:cSldViewPr>
      <p:cViewPr varScale="1">
        <p:scale>
          <a:sx n="106" d="100"/>
          <a:sy n="106" d="100"/>
        </p:scale>
        <p:origin x="-396" y="-84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03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D51BCD-7818-410E-86F9-0367A8F52220}" type="doc">
      <dgm:prSet loTypeId="urn:microsoft.com/office/officeart/2005/8/layout/gear1" loCatId="cycle" qsTypeId="urn:microsoft.com/office/officeart/2005/8/quickstyle/3d1" qsCatId="3D" csTypeId="urn:microsoft.com/office/officeart/2005/8/colors/accent2_2" csCatId="accent2" phldr="1"/>
      <dgm:spPr/>
    </dgm:pt>
    <dgm:pt modelId="{69ACBB17-6298-4F63-AFE9-EFA3C2A15E96}">
      <dgm:prSet phldrT="[Text]" custT="1"/>
      <dgm:spPr/>
      <dgm:t>
        <a:bodyPr/>
        <a:lstStyle/>
        <a:p>
          <a:r>
            <a:rPr lang="ru-RU" sz="2400" b="1" noProof="0" dirty="0" smtClean="0"/>
            <a:t>ПОС</a:t>
          </a:r>
          <a:endParaRPr lang="en-US" sz="2400" b="1" noProof="0" dirty="0"/>
        </a:p>
      </dgm:t>
    </dgm:pt>
    <dgm:pt modelId="{95BBEE49-41BD-485B-B691-6F3066C904E1}" type="parTrans" cxnId="{EE498A6A-8578-409E-B8D9-791F9E39B522}">
      <dgm:prSet/>
      <dgm:spPr/>
      <dgm:t>
        <a:bodyPr/>
        <a:lstStyle/>
        <a:p>
          <a:endParaRPr lang="tr-TR"/>
        </a:p>
      </dgm:t>
    </dgm:pt>
    <dgm:pt modelId="{F2E199E3-2A95-4ED8-8560-6AEC5CC5F639}" type="sibTrans" cxnId="{EE498A6A-8578-409E-B8D9-791F9E39B522}">
      <dgm:prSet/>
      <dgm:spPr/>
      <dgm:t>
        <a:bodyPr/>
        <a:lstStyle/>
        <a:p>
          <a:endParaRPr lang="tr-TR"/>
        </a:p>
      </dgm:t>
    </dgm:pt>
    <dgm:pt modelId="{AA7E4B00-77FE-450A-9232-7CC8C643A51B}">
      <dgm:prSet phldrT="[Text]" custT="1"/>
      <dgm:spPr/>
      <dgm:t>
        <a:bodyPr/>
        <a:lstStyle/>
        <a:p>
          <a:r>
            <a:rPr lang="ru-RU" sz="1200" b="1" dirty="0" smtClean="0"/>
            <a:t>Координатор</a:t>
          </a:r>
          <a:r>
            <a:rPr lang="ru-RU" sz="1400" b="1" dirty="0" smtClean="0"/>
            <a:t> ЦБТР</a:t>
          </a:r>
          <a:endParaRPr lang="en-US" sz="1400" b="1" noProof="0" dirty="0"/>
        </a:p>
      </dgm:t>
    </dgm:pt>
    <dgm:pt modelId="{953662BD-9551-4AF6-940B-F94B6318461D}" type="parTrans" cxnId="{5B37D672-957A-418A-845E-F655850BA951}">
      <dgm:prSet/>
      <dgm:spPr/>
      <dgm:t>
        <a:bodyPr/>
        <a:lstStyle/>
        <a:p>
          <a:endParaRPr lang="tr-TR"/>
        </a:p>
      </dgm:t>
    </dgm:pt>
    <dgm:pt modelId="{74708743-3A62-4E87-986D-4791086B11A2}" type="sibTrans" cxnId="{5B37D672-957A-418A-845E-F655850BA951}">
      <dgm:prSet/>
      <dgm:spPr/>
      <dgm:t>
        <a:bodyPr/>
        <a:lstStyle/>
        <a:p>
          <a:endParaRPr lang="tr-TR"/>
        </a:p>
      </dgm:t>
    </dgm:pt>
    <dgm:pt modelId="{9541075F-50F2-443C-88B5-7B7B87175459}">
      <dgm:prSet phldrT="[Text]"/>
      <dgm:spPr/>
      <dgm:t>
        <a:bodyPr/>
        <a:lstStyle/>
        <a:p>
          <a:r>
            <a:rPr lang="ru-RU" dirty="0" smtClean="0"/>
            <a:t>РГФС Турции</a:t>
          </a:r>
          <a:endParaRPr lang="en-US" noProof="0" dirty="0"/>
        </a:p>
      </dgm:t>
    </dgm:pt>
    <dgm:pt modelId="{D2069EB6-A5E7-4D0E-B488-346162A9918F}" type="parTrans" cxnId="{60DC33F9-5435-463C-9DFA-AAA87D24CC7E}">
      <dgm:prSet/>
      <dgm:spPr/>
      <dgm:t>
        <a:bodyPr/>
        <a:lstStyle/>
        <a:p>
          <a:endParaRPr lang="tr-TR"/>
        </a:p>
      </dgm:t>
    </dgm:pt>
    <dgm:pt modelId="{2C759C48-83F8-4337-AE44-900FCA2AC69F}" type="sibTrans" cxnId="{60DC33F9-5435-463C-9DFA-AAA87D24CC7E}">
      <dgm:prSet/>
      <dgm:spPr/>
      <dgm:t>
        <a:bodyPr/>
        <a:lstStyle/>
        <a:p>
          <a:endParaRPr lang="tr-TR"/>
        </a:p>
      </dgm:t>
    </dgm:pt>
    <dgm:pt modelId="{36A8A1D5-DF8F-4138-8EE9-F7BDE90947B6}">
      <dgm:prSet/>
      <dgm:spPr/>
      <dgm:t>
        <a:bodyPr/>
        <a:lstStyle/>
        <a:p>
          <a:endParaRPr lang="tr-TR" dirty="0"/>
        </a:p>
      </dgm:t>
    </dgm:pt>
    <dgm:pt modelId="{90ABE5A2-9A6F-4BA0-BDAD-D2413609C24D}" type="parTrans" cxnId="{EFBE39B0-79D0-4A4F-BE25-4132C5FE73BE}">
      <dgm:prSet/>
      <dgm:spPr/>
      <dgm:t>
        <a:bodyPr/>
        <a:lstStyle/>
        <a:p>
          <a:endParaRPr lang="tr-TR"/>
        </a:p>
      </dgm:t>
    </dgm:pt>
    <dgm:pt modelId="{880CE096-B7A3-4BDC-92DB-863E261C0243}" type="sibTrans" cxnId="{EFBE39B0-79D0-4A4F-BE25-4132C5FE73BE}">
      <dgm:prSet/>
      <dgm:spPr/>
      <dgm:t>
        <a:bodyPr/>
        <a:lstStyle/>
        <a:p>
          <a:endParaRPr lang="tr-TR"/>
        </a:p>
      </dgm:t>
    </dgm:pt>
    <dgm:pt modelId="{DF957F30-DF2D-47FD-AD9B-174F25710C53}" type="pres">
      <dgm:prSet presAssocID="{71D51BCD-7818-410E-86F9-0367A8F5222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9ED7BA5-11AF-495A-844E-1DB03F2A0157}" type="pres">
      <dgm:prSet presAssocID="{69ACBB17-6298-4F63-AFE9-EFA3C2A15E9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66A655-B00E-43C8-A14C-D1C75A4B17FC}" type="pres">
      <dgm:prSet presAssocID="{69ACBB17-6298-4F63-AFE9-EFA3C2A15E96}" presName="gear1srcNode" presStyleLbl="node1" presStyleIdx="0" presStyleCnt="3"/>
      <dgm:spPr/>
      <dgm:t>
        <a:bodyPr/>
        <a:lstStyle/>
        <a:p>
          <a:endParaRPr lang="tr-TR"/>
        </a:p>
      </dgm:t>
    </dgm:pt>
    <dgm:pt modelId="{3CEED156-19EE-4491-8F4F-AF74004B8000}" type="pres">
      <dgm:prSet presAssocID="{69ACBB17-6298-4F63-AFE9-EFA3C2A15E96}" presName="gear1dstNode" presStyleLbl="node1" presStyleIdx="0" presStyleCnt="3"/>
      <dgm:spPr/>
      <dgm:t>
        <a:bodyPr/>
        <a:lstStyle/>
        <a:p>
          <a:endParaRPr lang="tr-TR"/>
        </a:p>
      </dgm:t>
    </dgm:pt>
    <dgm:pt modelId="{D36A91AF-7ADF-41E2-9BB8-54B24F3C202F}" type="pres">
      <dgm:prSet presAssocID="{AA7E4B00-77FE-450A-9232-7CC8C643A51B}" presName="gear2" presStyleLbl="node1" presStyleIdx="1" presStyleCnt="3" custScaleX="169854" custScaleY="136206" custLinFactNeighborX="-6216" custLinFactNeighborY="-540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A2B0C3D-9EDD-40CF-A87E-820EDB658953}" type="pres">
      <dgm:prSet presAssocID="{AA7E4B00-77FE-450A-9232-7CC8C643A51B}" presName="gear2srcNode" presStyleLbl="node1" presStyleIdx="1" presStyleCnt="3"/>
      <dgm:spPr/>
      <dgm:t>
        <a:bodyPr/>
        <a:lstStyle/>
        <a:p>
          <a:endParaRPr lang="tr-TR"/>
        </a:p>
      </dgm:t>
    </dgm:pt>
    <dgm:pt modelId="{EADBFC7B-97E3-4A60-8C2A-6E8824D81F67}" type="pres">
      <dgm:prSet presAssocID="{AA7E4B00-77FE-450A-9232-7CC8C643A51B}" presName="gear2dstNode" presStyleLbl="node1" presStyleIdx="1" presStyleCnt="3"/>
      <dgm:spPr/>
      <dgm:t>
        <a:bodyPr/>
        <a:lstStyle/>
        <a:p>
          <a:endParaRPr lang="tr-TR"/>
        </a:p>
      </dgm:t>
    </dgm:pt>
    <dgm:pt modelId="{1F6E872A-5386-410B-89A2-0D1B9ADF5344}" type="pres">
      <dgm:prSet presAssocID="{9541075F-50F2-443C-88B5-7B7B87175459}" presName="gear3" presStyleLbl="node1" presStyleIdx="2" presStyleCnt="3" custScaleX="125031" custScaleY="124614" custLinFactNeighborX="23609" custLinFactNeighborY="-3573"/>
      <dgm:spPr/>
      <dgm:t>
        <a:bodyPr/>
        <a:lstStyle/>
        <a:p>
          <a:endParaRPr lang="tr-TR"/>
        </a:p>
      </dgm:t>
    </dgm:pt>
    <dgm:pt modelId="{1589EA5D-DDE4-420D-8001-FA8D0EB5CCF2}" type="pres">
      <dgm:prSet presAssocID="{9541075F-50F2-443C-88B5-7B7B8717545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91C08C8-0148-4B49-AED6-21C1A19B61C6}" type="pres">
      <dgm:prSet presAssocID="{9541075F-50F2-443C-88B5-7B7B87175459}" presName="gear3srcNode" presStyleLbl="node1" presStyleIdx="2" presStyleCnt="3"/>
      <dgm:spPr/>
      <dgm:t>
        <a:bodyPr/>
        <a:lstStyle/>
        <a:p>
          <a:endParaRPr lang="tr-TR"/>
        </a:p>
      </dgm:t>
    </dgm:pt>
    <dgm:pt modelId="{BFDE2C74-3A00-4756-A9BD-E8DF8E44B513}" type="pres">
      <dgm:prSet presAssocID="{9541075F-50F2-443C-88B5-7B7B87175459}" presName="gear3dstNode" presStyleLbl="node1" presStyleIdx="2" presStyleCnt="3"/>
      <dgm:spPr/>
      <dgm:t>
        <a:bodyPr/>
        <a:lstStyle/>
        <a:p>
          <a:endParaRPr lang="tr-TR"/>
        </a:p>
      </dgm:t>
    </dgm:pt>
    <dgm:pt modelId="{1A808143-0501-4C77-A1CB-4D359713AEB1}" type="pres">
      <dgm:prSet presAssocID="{F2E199E3-2A95-4ED8-8560-6AEC5CC5F639}" presName="connector1" presStyleLbl="sibTrans2D1" presStyleIdx="0" presStyleCnt="3" custLinFactNeighborX="525" custLinFactNeighborY="-251"/>
      <dgm:spPr/>
      <dgm:t>
        <a:bodyPr/>
        <a:lstStyle/>
        <a:p>
          <a:endParaRPr lang="tr-TR"/>
        </a:p>
      </dgm:t>
    </dgm:pt>
    <dgm:pt modelId="{B6BE7294-A3EA-46D0-8B0A-567C488BABEF}" type="pres">
      <dgm:prSet presAssocID="{74708743-3A62-4E87-986D-4791086B11A2}" presName="connector2" presStyleLbl="sibTrans2D1" presStyleIdx="1" presStyleCnt="3" custAng="1732788" custLinFactNeighborX="-10578" custLinFactNeighborY="-19303"/>
      <dgm:spPr/>
      <dgm:t>
        <a:bodyPr/>
        <a:lstStyle/>
        <a:p>
          <a:endParaRPr lang="tr-TR"/>
        </a:p>
      </dgm:t>
    </dgm:pt>
    <dgm:pt modelId="{6FE17092-DBE1-43A9-8663-BF3AF74CC754}" type="pres">
      <dgm:prSet presAssocID="{2C759C48-83F8-4337-AE44-900FCA2AC69F}" presName="connector3" presStyleLbl="sibTrans2D1" presStyleIdx="2" presStyleCnt="3" custAng="599556" custLinFactNeighborX="17008" custLinFactNeighborY="225"/>
      <dgm:spPr/>
      <dgm:t>
        <a:bodyPr/>
        <a:lstStyle/>
        <a:p>
          <a:endParaRPr lang="tr-TR"/>
        </a:p>
      </dgm:t>
    </dgm:pt>
  </dgm:ptLst>
  <dgm:cxnLst>
    <dgm:cxn modelId="{28272191-4379-47EE-B735-0BB960360086}" type="presOf" srcId="{71D51BCD-7818-410E-86F9-0367A8F52220}" destId="{DF957F30-DF2D-47FD-AD9B-174F25710C53}" srcOrd="0" destOrd="0" presId="urn:microsoft.com/office/officeart/2005/8/layout/gear1"/>
    <dgm:cxn modelId="{60DC33F9-5435-463C-9DFA-AAA87D24CC7E}" srcId="{71D51BCD-7818-410E-86F9-0367A8F52220}" destId="{9541075F-50F2-443C-88B5-7B7B87175459}" srcOrd="2" destOrd="0" parTransId="{D2069EB6-A5E7-4D0E-B488-346162A9918F}" sibTransId="{2C759C48-83F8-4337-AE44-900FCA2AC69F}"/>
    <dgm:cxn modelId="{EDB83BF8-39C2-47DD-B67E-605466DFA30D}" type="presOf" srcId="{9541075F-50F2-443C-88B5-7B7B87175459}" destId="{991C08C8-0148-4B49-AED6-21C1A19B61C6}" srcOrd="2" destOrd="0" presId="urn:microsoft.com/office/officeart/2005/8/layout/gear1"/>
    <dgm:cxn modelId="{FE27949D-3E4E-450A-8EF7-96DBF8452630}" type="presOf" srcId="{69ACBB17-6298-4F63-AFE9-EFA3C2A15E96}" destId="{3CEED156-19EE-4491-8F4F-AF74004B8000}" srcOrd="2" destOrd="0" presId="urn:microsoft.com/office/officeart/2005/8/layout/gear1"/>
    <dgm:cxn modelId="{841C31BF-40CB-4D47-8FD2-97ED81BC3123}" type="presOf" srcId="{9541075F-50F2-443C-88B5-7B7B87175459}" destId="{BFDE2C74-3A00-4756-A9BD-E8DF8E44B513}" srcOrd="3" destOrd="0" presId="urn:microsoft.com/office/officeart/2005/8/layout/gear1"/>
    <dgm:cxn modelId="{C2290EDD-43DB-4783-8A41-FF8C78B273CE}" type="presOf" srcId="{74708743-3A62-4E87-986D-4791086B11A2}" destId="{B6BE7294-A3EA-46D0-8B0A-567C488BABEF}" srcOrd="0" destOrd="0" presId="urn:microsoft.com/office/officeart/2005/8/layout/gear1"/>
    <dgm:cxn modelId="{14C8FEDE-D09E-40AA-A36A-8BB767C354BE}" type="presOf" srcId="{9541075F-50F2-443C-88B5-7B7B87175459}" destId="{1589EA5D-DDE4-420D-8001-FA8D0EB5CCF2}" srcOrd="1" destOrd="0" presId="urn:microsoft.com/office/officeart/2005/8/layout/gear1"/>
    <dgm:cxn modelId="{E77E40F6-2FD1-49D7-AB78-7542BCD0D288}" type="presOf" srcId="{69ACBB17-6298-4F63-AFE9-EFA3C2A15E96}" destId="{9966A655-B00E-43C8-A14C-D1C75A4B17FC}" srcOrd="1" destOrd="0" presId="urn:microsoft.com/office/officeart/2005/8/layout/gear1"/>
    <dgm:cxn modelId="{9222CC00-846E-4ED3-9884-F5FD159C4E2F}" type="presOf" srcId="{9541075F-50F2-443C-88B5-7B7B87175459}" destId="{1F6E872A-5386-410B-89A2-0D1B9ADF5344}" srcOrd="0" destOrd="0" presId="urn:microsoft.com/office/officeart/2005/8/layout/gear1"/>
    <dgm:cxn modelId="{EE498A6A-8578-409E-B8D9-791F9E39B522}" srcId="{71D51BCD-7818-410E-86F9-0367A8F52220}" destId="{69ACBB17-6298-4F63-AFE9-EFA3C2A15E96}" srcOrd="0" destOrd="0" parTransId="{95BBEE49-41BD-485B-B691-6F3066C904E1}" sibTransId="{F2E199E3-2A95-4ED8-8560-6AEC5CC5F639}"/>
    <dgm:cxn modelId="{71F50A8D-CB2A-426E-9617-2913EDC37215}" type="presOf" srcId="{F2E199E3-2A95-4ED8-8560-6AEC5CC5F639}" destId="{1A808143-0501-4C77-A1CB-4D359713AEB1}" srcOrd="0" destOrd="0" presId="urn:microsoft.com/office/officeart/2005/8/layout/gear1"/>
    <dgm:cxn modelId="{65A60FF4-BB8A-4F30-93BA-0E13098DD6F8}" type="presOf" srcId="{2C759C48-83F8-4337-AE44-900FCA2AC69F}" destId="{6FE17092-DBE1-43A9-8663-BF3AF74CC754}" srcOrd="0" destOrd="0" presId="urn:microsoft.com/office/officeart/2005/8/layout/gear1"/>
    <dgm:cxn modelId="{EFBE39B0-79D0-4A4F-BE25-4132C5FE73BE}" srcId="{71D51BCD-7818-410E-86F9-0367A8F52220}" destId="{36A8A1D5-DF8F-4138-8EE9-F7BDE90947B6}" srcOrd="3" destOrd="0" parTransId="{90ABE5A2-9A6F-4BA0-BDAD-D2413609C24D}" sibTransId="{880CE096-B7A3-4BDC-92DB-863E261C0243}"/>
    <dgm:cxn modelId="{99E68501-0D6E-4ECF-85B7-719BD360E0C0}" type="presOf" srcId="{69ACBB17-6298-4F63-AFE9-EFA3C2A15E96}" destId="{99ED7BA5-11AF-495A-844E-1DB03F2A0157}" srcOrd="0" destOrd="0" presId="urn:microsoft.com/office/officeart/2005/8/layout/gear1"/>
    <dgm:cxn modelId="{34B94D7B-227B-43C8-91D2-A71C479B13B0}" type="presOf" srcId="{AA7E4B00-77FE-450A-9232-7CC8C643A51B}" destId="{EADBFC7B-97E3-4A60-8C2A-6E8824D81F67}" srcOrd="2" destOrd="0" presId="urn:microsoft.com/office/officeart/2005/8/layout/gear1"/>
    <dgm:cxn modelId="{5B37D672-957A-418A-845E-F655850BA951}" srcId="{71D51BCD-7818-410E-86F9-0367A8F52220}" destId="{AA7E4B00-77FE-450A-9232-7CC8C643A51B}" srcOrd="1" destOrd="0" parTransId="{953662BD-9551-4AF6-940B-F94B6318461D}" sibTransId="{74708743-3A62-4E87-986D-4791086B11A2}"/>
    <dgm:cxn modelId="{B1971199-2088-483D-94ED-130277C0DBF7}" type="presOf" srcId="{AA7E4B00-77FE-450A-9232-7CC8C643A51B}" destId="{D36A91AF-7ADF-41E2-9BB8-54B24F3C202F}" srcOrd="0" destOrd="0" presId="urn:microsoft.com/office/officeart/2005/8/layout/gear1"/>
    <dgm:cxn modelId="{B343F30C-288F-4648-B4E9-9A0CAF78304A}" type="presOf" srcId="{AA7E4B00-77FE-450A-9232-7CC8C643A51B}" destId="{5A2B0C3D-9EDD-40CF-A87E-820EDB658953}" srcOrd="1" destOrd="0" presId="urn:microsoft.com/office/officeart/2005/8/layout/gear1"/>
    <dgm:cxn modelId="{EE65FF14-3056-4977-BC3D-819B8955AA47}" type="presParOf" srcId="{DF957F30-DF2D-47FD-AD9B-174F25710C53}" destId="{99ED7BA5-11AF-495A-844E-1DB03F2A0157}" srcOrd="0" destOrd="0" presId="urn:microsoft.com/office/officeart/2005/8/layout/gear1"/>
    <dgm:cxn modelId="{D0E463C6-5DFA-4361-973A-FA114B77DC15}" type="presParOf" srcId="{DF957F30-DF2D-47FD-AD9B-174F25710C53}" destId="{9966A655-B00E-43C8-A14C-D1C75A4B17FC}" srcOrd="1" destOrd="0" presId="urn:microsoft.com/office/officeart/2005/8/layout/gear1"/>
    <dgm:cxn modelId="{38DFE74B-764B-4AF8-A14A-A41506E6CD75}" type="presParOf" srcId="{DF957F30-DF2D-47FD-AD9B-174F25710C53}" destId="{3CEED156-19EE-4491-8F4F-AF74004B8000}" srcOrd="2" destOrd="0" presId="urn:microsoft.com/office/officeart/2005/8/layout/gear1"/>
    <dgm:cxn modelId="{6987DADB-001B-47C4-8F8D-D7386B867A61}" type="presParOf" srcId="{DF957F30-DF2D-47FD-AD9B-174F25710C53}" destId="{D36A91AF-7ADF-41E2-9BB8-54B24F3C202F}" srcOrd="3" destOrd="0" presId="urn:microsoft.com/office/officeart/2005/8/layout/gear1"/>
    <dgm:cxn modelId="{187CC34B-2893-4C09-BD7A-26CEA7570932}" type="presParOf" srcId="{DF957F30-DF2D-47FD-AD9B-174F25710C53}" destId="{5A2B0C3D-9EDD-40CF-A87E-820EDB658953}" srcOrd="4" destOrd="0" presId="urn:microsoft.com/office/officeart/2005/8/layout/gear1"/>
    <dgm:cxn modelId="{FCC7EB96-DD3A-4B95-A7DE-DCDAA18D3F4D}" type="presParOf" srcId="{DF957F30-DF2D-47FD-AD9B-174F25710C53}" destId="{EADBFC7B-97E3-4A60-8C2A-6E8824D81F67}" srcOrd="5" destOrd="0" presId="urn:microsoft.com/office/officeart/2005/8/layout/gear1"/>
    <dgm:cxn modelId="{800B0B64-8791-41F1-8C71-80A935431E94}" type="presParOf" srcId="{DF957F30-DF2D-47FD-AD9B-174F25710C53}" destId="{1F6E872A-5386-410B-89A2-0D1B9ADF5344}" srcOrd="6" destOrd="0" presId="urn:microsoft.com/office/officeart/2005/8/layout/gear1"/>
    <dgm:cxn modelId="{AE3701D0-A186-42D0-B8E7-85491537B01C}" type="presParOf" srcId="{DF957F30-DF2D-47FD-AD9B-174F25710C53}" destId="{1589EA5D-DDE4-420D-8001-FA8D0EB5CCF2}" srcOrd="7" destOrd="0" presId="urn:microsoft.com/office/officeart/2005/8/layout/gear1"/>
    <dgm:cxn modelId="{5C1CC352-1344-47AB-ADDD-DBEED7CECB50}" type="presParOf" srcId="{DF957F30-DF2D-47FD-AD9B-174F25710C53}" destId="{991C08C8-0148-4B49-AED6-21C1A19B61C6}" srcOrd="8" destOrd="0" presId="urn:microsoft.com/office/officeart/2005/8/layout/gear1"/>
    <dgm:cxn modelId="{133E9588-F5B1-4DEA-BAC2-F5CC59C274EF}" type="presParOf" srcId="{DF957F30-DF2D-47FD-AD9B-174F25710C53}" destId="{BFDE2C74-3A00-4756-A9BD-E8DF8E44B513}" srcOrd="9" destOrd="0" presId="urn:microsoft.com/office/officeart/2005/8/layout/gear1"/>
    <dgm:cxn modelId="{098389AB-FD30-4D0A-BA3F-60C9770EF368}" type="presParOf" srcId="{DF957F30-DF2D-47FD-AD9B-174F25710C53}" destId="{1A808143-0501-4C77-A1CB-4D359713AEB1}" srcOrd="10" destOrd="0" presId="urn:microsoft.com/office/officeart/2005/8/layout/gear1"/>
    <dgm:cxn modelId="{F5942211-7041-41A2-B807-403809BFD8B4}" type="presParOf" srcId="{DF957F30-DF2D-47FD-AD9B-174F25710C53}" destId="{B6BE7294-A3EA-46D0-8B0A-567C488BABEF}" srcOrd="11" destOrd="0" presId="urn:microsoft.com/office/officeart/2005/8/layout/gear1"/>
    <dgm:cxn modelId="{A420621A-42A8-4EE2-BEB0-49D389696FEF}" type="presParOf" srcId="{DF957F30-DF2D-47FD-AD9B-174F25710C53}" destId="{6FE17092-DBE1-43A9-8663-BF3AF74CC75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D7BA5-11AF-495A-844E-1DB03F2A0157}">
      <dsp:nvSpPr>
        <dsp:cNvPr id="0" name=""/>
        <dsp:cNvSpPr/>
      </dsp:nvSpPr>
      <dsp:spPr>
        <a:xfrm>
          <a:off x="1489432" y="1388784"/>
          <a:ext cx="1592852" cy="1592852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noProof="0" dirty="0" smtClean="0"/>
            <a:t>ПОС</a:t>
          </a:r>
          <a:endParaRPr lang="en-US" sz="2400" b="1" kern="1200" noProof="0" dirty="0"/>
        </a:p>
      </dsp:txBody>
      <dsp:txXfrm>
        <a:off x="1809666" y="1761902"/>
        <a:ext cx="952384" cy="818759"/>
      </dsp:txXfrm>
    </dsp:sp>
    <dsp:sp modelId="{D36A91AF-7ADF-41E2-9BB8-54B24F3C202F}">
      <dsp:nvSpPr>
        <dsp:cNvPr id="0" name=""/>
        <dsp:cNvSpPr/>
      </dsp:nvSpPr>
      <dsp:spPr>
        <a:xfrm>
          <a:off x="86065" y="739931"/>
          <a:ext cx="1967653" cy="1577862"/>
        </a:xfrm>
        <a:prstGeom prst="gear6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Координатор</a:t>
          </a:r>
          <a:r>
            <a:rPr lang="ru-RU" sz="1400" b="1" kern="1200" dirty="0" smtClean="0"/>
            <a:t> ЦБТР</a:t>
          </a:r>
          <a:endParaRPr lang="en-US" sz="1400" b="1" kern="1200" noProof="0" dirty="0"/>
        </a:p>
      </dsp:txBody>
      <dsp:txXfrm>
        <a:off x="539957" y="1139563"/>
        <a:ext cx="1059869" cy="778598"/>
      </dsp:txXfrm>
    </dsp:sp>
    <dsp:sp modelId="{1F6E872A-5386-410B-89A2-0D1B9ADF5344}">
      <dsp:nvSpPr>
        <dsp:cNvPr id="0" name=""/>
        <dsp:cNvSpPr/>
      </dsp:nvSpPr>
      <dsp:spPr>
        <a:xfrm rot="20700000">
          <a:off x="1396799" y="74265"/>
          <a:ext cx="1420875" cy="1412677"/>
        </a:xfrm>
        <a:prstGeom prst="gear6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РГФС Турции</a:t>
          </a:r>
          <a:endParaRPr lang="en-US" sz="1600" kern="1200" noProof="0" dirty="0"/>
        </a:p>
      </dsp:txBody>
      <dsp:txXfrm rot="-20700000">
        <a:off x="1708925" y="383620"/>
        <a:ext cx="796623" cy="793967"/>
      </dsp:txXfrm>
    </dsp:sp>
    <dsp:sp modelId="{1A808143-0501-4C77-A1CB-4D359713AEB1}">
      <dsp:nvSpPr>
        <dsp:cNvPr id="0" name=""/>
        <dsp:cNvSpPr/>
      </dsp:nvSpPr>
      <dsp:spPr>
        <a:xfrm>
          <a:off x="1363965" y="1150995"/>
          <a:ext cx="2038851" cy="2038851"/>
        </a:xfrm>
        <a:prstGeom prst="circularArrow">
          <a:avLst>
            <a:gd name="adj1" fmla="val 4687"/>
            <a:gd name="adj2" fmla="val 299029"/>
            <a:gd name="adj3" fmla="val 2474276"/>
            <a:gd name="adj4" fmla="val 15954659"/>
            <a:gd name="adj5" fmla="val 5469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BE7294-A3EA-46D0-8B0A-567C488BABEF}">
      <dsp:nvSpPr>
        <dsp:cNvPr id="0" name=""/>
        <dsp:cNvSpPr/>
      </dsp:nvSpPr>
      <dsp:spPr>
        <a:xfrm rot="1732788">
          <a:off x="200827" y="475599"/>
          <a:ext cx="1481353" cy="148135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E17092-DBE1-43A9-8663-BF3AF74CC754}">
      <dsp:nvSpPr>
        <dsp:cNvPr id="0" name=""/>
        <dsp:cNvSpPr/>
      </dsp:nvSpPr>
      <dsp:spPr>
        <a:xfrm rot="599556">
          <a:off x="1220632" y="-26362"/>
          <a:ext cx="1597196" cy="15971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75D6C0-90F1-4C0C-85ED-342B184C83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312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F18BB-B8E9-490E-BF3B-171E60297A9F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D0FA8A-8042-4951-BBF6-57C836411549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552058-C5A7-4FB8-8D99-9A84764CB2E3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076681-7D50-4F14-AACF-A28321BFC441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40564-DC11-4BA0-91C2-33BAF936E16D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F40564-DC11-4BA0-91C2-33BAF936E16D}" type="slidenum">
              <a:rPr lang="en-GB" smtClean="0"/>
              <a:pPr>
                <a:defRPr/>
              </a:pPr>
              <a:t>18</a:t>
            </a:fld>
            <a:endParaRPr lang="en-GB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EF723-688F-4D38-A99B-B5B8BA8A693F}" type="slidenum">
              <a:rPr lang="en-GB" smtClean="0"/>
              <a:pPr>
                <a:defRPr/>
              </a:pPr>
              <a:t>19</a:t>
            </a:fld>
            <a:endParaRPr lang="en-GB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ECEC4C-8707-43C7-923C-F1F8F5BAC605}" type="slidenum">
              <a:rPr lang="en-GB" smtClean="0"/>
              <a:pPr>
                <a:defRPr/>
              </a:pPr>
              <a:t>20</a:t>
            </a:fld>
            <a:endParaRPr lang="en-GB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0D8C8F-37C5-464C-B58C-FD70830D8E4D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A2EB-6410-49BC-8AC1-522385BFB428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endParaRPr lang="en-GB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n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 dirty="0"/>
          </a:p>
        </p:txBody>
      </p:sp>
      <p:sp>
        <p:nvSpPr>
          <p:cNvPr id="4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75688" y="6453188"/>
            <a:ext cx="406400" cy="476250"/>
          </a:xfrm>
        </p:spPr>
        <p:txBody>
          <a:bodyPr/>
          <a:lstStyle>
            <a:lvl1pPr>
              <a:defRPr sz="105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E6777D9A-E146-43AE-944B-A1B5797A28C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E37A3-8934-47D0-809D-1EEA5786D79F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7701-5254-4B77-AA2C-A9BED520CF2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 baseline="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7D483-9B8D-4227-B79D-47EB74FCC6FC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C027-EDC9-418C-937B-B5C9E5950E3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 baseline="0"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1D4A3-AC16-4503-9ABE-B28D7C8D0CEF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09411-694E-4CF2-9B08-8FC6578749B6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26711-6AB4-4CC7-882E-B5CBB0C595D7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304D0-217D-487A-AC6C-FFC990AD90F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 baseline="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3A5C-90B2-4C2F-A83B-6E88475DB353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5107A-6F49-4FDF-BDE3-E941DA83A80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FA7FC-869B-4592-81FB-75949A580602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E725-EB0C-4D51-BB29-04439B940C4F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3C64D-7401-4318-82F5-AE77617B3BC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0FFB8-86DC-4654-AFE8-59F5A04EBFAB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3AC4-1112-498E-B40C-2CBC047CD82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6DBF1-A9EB-4AF4-BFA8-B58C48DB214D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6408-E78D-4649-850E-835926796A1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381750"/>
            <a:ext cx="960437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2F3C-6627-49D4-95A2-AF6CE38B12D7}" type="datetime1">
              <a:rPr lang="tr-TR" smtClean="0"/>
              <a:pPr>
                <a:defRPr/>
              </a:pPr>
              <a:t>27.04.2015</a:t>
            </a:fld>
            <a:endParaRPr lang="tr-TR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fld id="{BEAEE8F1-0E7A-4C43-BC83-7A6E5068ED1E}" type="datetime1">
              <a:rPr lang="tr-TR" smtClean="0"/>
              <a:pPr lvl="3"/>
              <a:t>27.04.2015</a:t>
            </a:fld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3381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       Department of National Accounts</a:t>
            </a:r>
            <a:endParaRPr lang="en-US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9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7988" y="0"/>
            <a:ext cx="971550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3" y="6453188"/>
            <a:ext cx="790575" cy="404812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5D4F4CF-8248-4F0E-BCA0-0371348EBF2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539750" y="188913"/>
            <a:ext cx="6119813" cy="33813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TURKISH STATISTICAL INSTITUTE (TurkStat)</a:t>
            </a:r>
            <a:endParaRPr lang="en-US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>
    <p:wheel spokes="8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836613"/>
            <a:ext cx="8229600" cy="5329237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indent="446088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Рабочее совещание по внедрению CHC 2008 года в странах ВЕКЦА и связи с РПБ-6 и </a:t>
            </a:r>
            <a:r>
              <a:rPr lang="ru-RU" sz="2000" b="1" dirty="0" smtClean="0">
                <a:solidFill>
                  <a:srgbClr val="FF0000"/>
                </a:solidFill>
              </a:rPr>
              <a:t>СГФ</a:t>
            </a:r>
            <a:r>
              <a:rPr lang="en-US" sz="2000" b="1" dirty="0" smtClean="0">
                <a:solidFill>
                  <a:srgbClr val="FF0000"/>
                </a:solidFill>
              </a:rPr>
              <a:t> 2014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indent="446088">
              <a:lnSpc>
                <a:spcPct val="150000"/>
              </a:lnSpc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ru-RU" sz="3000" b="1" kern="0" dirty="0" smtClean="0">
                <a:solidFill>
                  <a:srgbClr val="210BC3"/>
                </a:solidFill>
                <a:cs typeface="Arial" pitchFamily="34" charset="0"/>
              </a:rPr>
              <a:t>Внедрение СНС </a:t>
            </a:r>
            <a:r>
              <a:rPr lang="en-US" sz="3000" b="1" kern="0" dirty="0" smtClean="0">
                <a:solidFill>
                  <a:srgbClr val="210BC3"/>
                </a:solidFill>
                <a:cs typeface="Arial" pitchFamily="34" charset="0"/>
              </a:rPr>
              <a:t>2008 / </a:t>
            </a:r>
            <a:r>
              <a:rPr lang="ru-RU" sz="3000" b="1" kern="0" dirty="0" smtClean="0">
                <a:solidFill>
                  <a:srgbClr val="210BC3"/>
                </a:solidFill>
                <a:cs typeface="Arial" pitchFamily="34" charset="0"/>
              </a:rPr>
              <a:t>ЕСС </a:t>
            </a:r>
            <a:r>
              <a:rPr lang="en-US" sz="3000" b="1" kern="0" dirty="0" smtClean="0">
                <a:solidFill>
                  <a:srgbClr val="210BC3"/>
                </a:solidFill>
                <a:cs typeface="Arial" pitchFamily="34" charset="0"/>
              </a:rPr>
              <a:t>2010</a:t>
            </a:r>
          </a:p>
          <a:p>
            <a:pPr indent="446088">
              <a:lnSpc>
                <a:spcPct val="150000"/>
              </a:lnSpc>
              <a:defRPr/>
            </a:pPr>
            <a:endParaRPr lang="en-US" sz="2000" b="1" kern="0" dirty="0" smtClean="0">
              <a:solidFill>
                <a:srgbClr val="FF0000"/>
              </a:solidFill>
              <a:cs typeface="Arial" pitchFamily="34" charset="0"/>
            </a:endParaRPr>
          </a:p>
          <a:p>
            <a:pPr indent="446088">
              <a:lnSpc>
                <a:spcPct val="150000"/>
              </a:lnSpc>
              <a:defRPr/>
            </a:pPr>
            <a:r>
              <a:rPr lang="ru-RU" sz="2000" b="1" kern="0" dirty="0" err="1" smtClean="0">
                <a:solidFill>
                  <a:srgbClr val="FF0000"/>
                </a:solidFill>
                <a:cs typeface="Arial" pitchFamily="34" charset="0"/>
              </a:rPr>
              <a:t>Джевдет</a:t>
            </a:r>
            <a:r>
              <a:rPr lang="ru-RU" sz="2000" b="1" kern="0" dirty="0" smtClean="0">
                <a:solidFill>
                  <a:srgbClr val="FF0000"/>
                </a:solidFill>
                <a:cs typeface="Arial" pitchFamily="34" charset="0"/>
              </a:rPr>
              <a:t> ОГЮТ</a:t>
            </a:r>
            <a:endParaRPr lang="en-US" sz="2000" b="1" kern="0" dirty="0" smtClean="0">
              <a:solidFill>
                <a:srgbClr val="FF0000"/>
              </a:solidFill>
              <a:cs typeface="Arial" pitchFamily="34" charset="0"/>
            </a:endParaRPr>
          </a:p>
          <a:p>
            <a:pPr indent="446088">
              <a:lnSpc>
                <a:spcPct val="150000"/>
              </a:lnSpc>
              <a:defRPr/>
            </a:pPr>
            <a:r>
              <a:rPr lang="ru-RU" sz="1600" b="1" kern="0" dirty="0" smtClean="0">
                <a:solidFill>
                  <a:srgbClr val="210BC3"/>
                </a:solidFill>
                <a:cs typeface="Arial" pitchFamily="34" charset="0"/>
              </a:rPr>
              <a:t>Департамент национальных счетов</a:t>
            </a:r>
            <a:endParaRPr lang="en-US" sz="16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indent="446088">
              <a:lnSpc>
                <a:spcPct val="150000"/>
              </a:lnSpc>
              <a:defRPr/>
            </a:pPr>
            <a:r>
              <a:rPr lang="en-US" sz="1600" b="1" kern="0" dirty="0" smtClean="0">
                <a:solidFill>
                  <a:srgbClr val="210BC3"/>
                </a:solidFill>
                <a:cs typeface="Arial" pitchFamily="34" charset="0"/>
              </a:rPr>
              <a:t>(</a:t>
            </a:r>
            <a:r>
              <a:rPr lang="ru-RU" sz="1600" b="1" kern="0" dirty="0" smtClean="0">
                <a:solidFill>
                  <a:srgbClr val="210BC3"/>
                </a:solidFill>
                <a:cs typeface="Arial" pitchFamily="34" charset="0"/>
              </a:rPr>
              <a:t>Руководитель группы по координации и интеграции</a:t>
            </a:r>
            <a:r>
              <a:rPr lang="en-US" sz="1600" b="1" kern="0" dirty="0" smtClean="0">
                <a:solidFill>
                  <a:srgbClr val="210BC3"/>
                </a:solidFill>
                <a:cs typeface="Arial" pitchFamily="34" charset="0"/>
              </a:rPr>
              <a:t>)</a:t>
            </a: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777D9A-E146-43AE-944B-A1B5797A28C9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899592" y="1124744"/>
            <a:ext cx="7704856" cy="468052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ru-RU" sz="2600" b="1" kern="0" dirty="0">
                <a:solidFill>
                  <a:schemeClr val="accent6"/>
                </a:solidFill>
                <a:cs typeface="Arial" pitchFamily="34" charset="0"/>
              </a:rPr>
              <a:t>План «Дорожная карта»</a:t>
            </a:r>
            <a:endParaRPr lang="en-US" sz="2600" b="1" kern="0" dirty="0">
              <a:solidFill>
                <a:schemeClr val="accent6"/>
              </a:solidFill>
              <a:cs typeface="Arial" pitchFamily="34" charset="0"/>
            </a:endParaRPr>
          </a:p>
          <a:p>
            <a:pPr marL="900113" indent="-457200" algn="l">
              <a:spcBef>
                <a:spcPts val="0"/>
              </a:spcBef>
              <a:defRPr/>
            </a:pPr>
            <a:r>
              <a:rPr lang="tr-TR" sz="2400" b="1" kern="0" dirty="0" smtClean="0">
                <a:solidFill>
                  <a:srgbClr val="210BC3"/>
                </a:solidFill>
                <a:cs typeface="Arial" pitchFamily="34" charset="0"/>
              </a:rPr>
              <a:t>    </a:t>
            </a:r>
            <a:endParaRPr lang="tr-TR" sz="12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r>
              <a:rPr lang="tr-TR" sz="2400" b="1" kern="0" dirty="0" smtClean="0">
                <a:solidFill>
                  <a:srgbClr val="210BC3"/>
                </a:solidFill>
                <a:cs typeface="Arial" pitchFamily="34" charset="0"/>
              </a:rPr>
              <a:t>	</a:t>
            </a:r>
            <a:r>
              <a:rPr lang="ru-RU" sz="2400" b="1" kern="0" dirty="0" smtClean="0">
                <a:solidFill>
                  <a:srgbClr val="210BC3"/>
                </a:solidFill>
                <a:cs typeface="Arial" pitchFamily="34" charset="0"/>
              </a:rPr>
              <a:t>Активы</a:t>
            </a:r>
            <a:endParaRPr lang="tr-TR" sz="24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endParaRPr lang="en-US" sz="10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НИОКР</a:t>
            </a:r>
            <a:endParaRPr lang="tr-TR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Системы вооружения</a:t>
            </a:r>
            <a:endParaRPr lang="tr-TR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Базы данных</a:t>
            </a:r>
            <a:endParaRPr lang="tr-TR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Разведка и оценка полезных ископаемых</a:t>
            </a:r>
            <a:endParaRPr lang="tr-TR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Улучшение земель</a:t>
            </a:r>
            <a:endParaRPr lang="tr-TR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Продукты интеллектуальной собственности</a:t>
            </a:r>
            <a:endParaRPr lang="tr-TR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Трактовка мелкого инструмента</a:t>
            </a:r>
            <a:endParaRPr lang="tr-TR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Финансовые активы</a:t>
            </a:r>
            <a:r>
              <a:rPr lang="tr-TR" sz="2200" kern="0" dirty="0" smtClean="0">
                <a:solidFill>
                  <a:srgbClr val="210BC3"/>
                </a:solidFill>
                <a:cs typeface="Arial" pitchFamily="34" charset="0"/>
              </a:rPr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899592" y="1124744"/>
            <a:ext cx="7776864" cy="46085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ru-RU" sz="2600" b="1" kern="0" dirty="0">
                <a:solidFill>
                  <a:schemeClr val="accent6"/>
                </a:solidFill>
                <a:cs typeface="Arial" pitchFamily="34" charset="0"/>
              </a:rPr>
              <a:t>План «Дорожная карта»</a:t>
            </a:r>
            <a:endParaRPr lang="en-US" sz="2600" b="1" kern="0" dirty="0">
              <a:solidFill>
                <a:schemeClr val="accent6"/>
              </a:solidFill>
              <a:cs typeface="Arial" pitchFamily="34" charset="0"/>
            </a:endParaRPr>
          </a:p>
          <a:p>
            <a:pPr marL="360363" algn="l">
              <a:defRPr/>
            </a:pPr>
            <a:endParaRPr lang="en-US" sz="26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r>
              <a:rPr lang="tr-TR" sz="2400" b="1" kern="0" dirty="0" smtClean="0">
                <a:solidFill>
                  <a:srgbClr val="210BC3"/>
                </a:solidFill>
                <a:cs typeface="Arial" pitchFamily="34" charset="0"/>
              </a:rPr>
              <a:t>     </a:t>
            </a:r>
            <a:r>
              <a:rPr lang="ru-RU" sz="2400" b="1" kern="0" dirty="0" smtClean="0">
                <a:solidFill>
                  <a:srgbClr val="210BC3"/>
                </a:solidFill>
                <a:cs typeface="Arial" pitchFamily="34" charset="0"/>
              </a:rPr>
              <a:t>Правительство</a:t>
            </a:r>
            <a:endParaRPr lang="tr-TR" sz="24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endParaRPr lang="en-US" sz="10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Граница между общественным и правительственным сектором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Реструктуризация агентств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Исключительные платежи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Регистрация налогов по принципу начисления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Налоговые кредиты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>
                <a:solidFill>
                  <a:srgbClr val="210BC3"/>
                </a:solidFill>
                <a:cs typeface="Arial" pitchFamily="34" charset="0"/>
              </a:rPr>
              <a:t>Государственно-частное партнерство</a:t>
            </a: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Налоги </a:t>
            </a: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на доходы владения</a:t>
            </a:r>
            <a:endParaRPr lang="en-US" sz="2200" kern="0" dirty="0" smtClean="0">
              <a:solidFill>
                <a:srgbClr val="210BC3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11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611560" y="1124744"/>
            <a:ext cx="8064896" cy="49685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tr-TR" sz="2600" b="1" kern="0" dirty="0" smtClean="0">
                <a:solidFill>
                  <a:schemeClr val="accent6"/>
                </a:solidFill>
                <a:cs typeface="Arial" pitchFamily="34" charset="0"/>
              </a:rPr>
              <a:t> </a:t>
            </a:r>
            <a:r>
              <a:rPr lang="ru-RU" sz="2600" b="1" kern="0" dirty="0">
                <a:solidFill>
                  <a:schemeClr val="accent6"/>
                </a:solidFill>
                <a:cs typeface="Arial" pitchFamily="34" charset="0"/>
              </a:rPr>
              <a:t>План «Дорожная карта»</a:t>
            </a:r>
            <a:endParaRPr lang="en-US" sz="2600" b="1" kern="0" dirty="0">
              <a:solidFill>
                <a:schemeClr val="accent6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endParaRPr lang="en-US" sz="24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r>
              <a:rPr lang="en-US" sz="2400" b="1" kern="0" dirty="0" smtClean="0">
                <a:solidFill>
                  <a:srgbClr val="210BC3"/>
                </a:solidFill>
                <a:cs typeface="Arial" pitchFamily="34" charset="0"/>
              </a:rPr>
              <a:t>     </a:t>
            </a:r>
            <a:r>
              <a:rPr lang="tr-TR" sz="2400" b="1" kern="0" dirty="0" smtClean="0">
                <a:solidFill>
                  <a:srgbClr val="210BC3"/>
                </a:solidFill>
                <a:cs typeface="Arial" pitchFamily="34" charset="0"/>
              </a:rPr>
              <a:t> </a:t>
            </a:r>
            <a:r>
              <a:rPr lang="ru-RU" sz="2300" b="1" kern="0" dirty="0" smtClean="0">
                <a:solidFill>
                  <a:srgbClr val="210BC3"/>
                </a:solidFill>
                <a:cs typeface="Arial" pitchFamily="34" charset="0"/>
              </a:rPr>
              <a:t>Остальной мир</a:t>
            </a:r>
            <a:endParaRPr lang="en-US" sz="23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endParaRPr lang="en-US" sz="10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300" kern="0" dirty="0" smtClean="0">
                <a:solidFill>
                  <a:srgbClr val="210BC3"/>
                </a:solidFill>
                <a:cs typeface="Arial" pitchFamily="34" charset="0"/>
              </a:rPr>
              <a:t>Товары, отправленные за границу на переработку</a:t>
            </a:r>
            <a:endParaRPr lang="en-US" sz="23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300" kern="0" dirty="0" smtClean="0">
                <a:solidFill>
                  <a:srgbClr val="210BC3"/>
                </a:solidFill>
                <a:cs typeface="Arial" pitchFamily="34" charset="0"/>
              </a:rPr>
              <a:t>Услуги по техническому обслуживанию и ремонту</a:t>
            </a:r>
            <a:endParaRPr lang="en-US" sz="23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300" kern="0" dirty="0" smtClean="0">
                <a:solidFill>
                  <a:srgbClr val="210BC3"/>
                </a:solidFill>
                <a:cs typeface="Arial" pitchFamily="34" charset="0"/>
              </a:rPr>
              <a:t>Перепродажа товаров за границей</a:t>
            </a:r>
            <a:r>
              <a:rPr lang="en-US" sz="2300" kern="0" dirty="0" smtClean="0">
                <a:solidFill>
                  <a:srgbClr val="210BC3"/>
                </a:solidFill>
                <a:cs typeface="Arial" pitchFamily="34" charset="0"/>
              </a:rPr>
              <a:t> </a:t>
            </a:r>
          </a:p>
          <a:p>
            <a:pPr marL="900113" indent="-457200" algn="just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defRPr/>
            </a:pPr>
            <a:r>
              <a:rPr lang="tr-TR" sz="2400" b="1" kern="0" dirty="0" smtClean="0">
                <a:solidFill>
                  <a:srgbClr val="210BC3"/>
                </a:solidFill>
                <a:cs typeface="Arial" pitchFamily="34" charset="0"/>
              </a:rPr>
              <a:t>	</a:t>
            </a:r>
            <a:r>
              <a:rPr lang="ru-RU" sz="2300" b="1" kern="0" dirty="0" smtClean="0">
                <a:solidFill>
                  <a:srgbClr val="210BC3"/>
                </a:solidFill>
                <a:cs typeface="Arial" pitchFamily="34" charset="0"/>
              </a:rPr>
              <a:t>Прочее</a:t>
            </a:r>
            <a:endParaRPr lang="en-US" sz="23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300" kern="0" dirty="0" smtClean="0">
                <a:solidFill>
                  <a:srgbClr val="210BC3"/>
                </a:solidFill>
                <a:cs typeface="Arial" pitchFamily="34" charset="0"/>
              </a:rPr>
              <a:t>Неформальный сектор</a:t>
            </a:r>
            <a:endParaRPr lang="en-US" sz="23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300" kern="0" dirty="0" smtClean="0">
                <a:solidFill>
                  <a:srgbClr val="210BC3"/>
                </a:solidFill>
                <a:cs typeface="Arial" pitchFamily="34" charset="0"/>
              </a:rPr>
              <a:t>Незаконная деятельность</a:t>
            </a: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1043608" y="1196752"/>
            <a:ext cx="7128792" cy="47525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ru-RU" sz="2600" b="1" kern="0" dirty="0" smtClean="0">
                <a:solidFill>
                  <a:schemeClr val="accent6"/>
                </a:solidFill>
                <a:cs typeface="Arial" pitchFamily="34" charset="0"/>
              </a:rPr>
              <a:t>Проекты </a:t>
            </a:r>
            <a:r>
              <a:rPr lang="ru-RU" sz="2600" b="1" kern="0" dirty="0" smtClean="0">
                <a:solidFill>
                  <a:schemeClr val="accent6"/>
                </a:solidFill>
                <a:cs typeface="Arial" pitchFamily="34" charset="0"/>
              </a:rPr>
              <a:t>по внедрению</a:t>
            </a:r>
            <a:endParaRPr lang="en-US" sz="26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360363" algn="l">
              <a:defRPr/>
            </a:pPr>
            <a:endParaRPr lang="en-US" sz="2400" kern="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60363" algn="l"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Для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успешного выполнения некоторые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проекты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осуществлялись совместно с </a:t>
            </a:r>
            <a:r>
              <a:rPr lang="ru-RU" sz="2400" kern="0" dirty="0" err="1" smtClean="0">
                <a:solidFill>
                  <a:srgbClr val="210BC3"/>
                </a:solidFill>
                <a:cs typeface="Arial" pitchFamily="34" charset="0"/>
              </a:rPr>
              <a:t>Евростатом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.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Они относятся к следующему:</a:t>
            </a: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buFont typeface="Wingdings" pitchFamily="2" charset="2"/>
              <a:buChar char="v"/>
              <a:defRPr/>
            </a:pP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Методология НС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 (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СНС </a:t>
            </a:r>
            <a:r>
              <a:rPr lang="tr-TR" sz="2400" kern="0" dirty="0" smtClean="0">
                <a:solidFill>
                  <a:srgbClr val="210BC3"/>
                </a:solidFill>
                <a:cs typeface="Arial" pitchFamily="34" charset="0"/>
              </a:rPr>
              <a:t>2008 /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ЕСС 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2010)</a:t>
            </a:r>
            <a:endParaRPr lang="tr-TR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Таблица использования и ресурсов</a:t>
            </a: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Секторные счета</a:t>
            </a: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Квартальные счета</a:t>
            </a: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Таблицы ПЧД</a:t>
            </a: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360363" algn="l">
              <a:defRPr/>
            </a:pPr>
            <a:endParaRPr lang="en-US" sz="2400" kern="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13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899592" y="1484784"/>
            <a:ext cx="7344618" cy="428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432"/>
              </a:spcBef>
              <a:spcAft>
                <a:spcPts val="0"/>
              </a:spcAft>
              <a:defRPr/>
            </a:pPr>
            <a:endParaRPr lang="en-US" sz="2000" b="1" i="1" kern="0" dirty="0" smtClean="0">
              <a:latin typeface="+mn-lt"/>
              <a:cs typeface="Times New Roman" pitchFamily="18" charset="0"/>
            </a:endParaRPr>
          </a:p>
          <a:p>
            <a:pPr marL="0" lvl="1" algn="just" fontAlgn="auto">
              <a:spcBef>
                <a:spcPts val="432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i="1" kern="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Для </a:t>
            </a:r>
            <a:r>
              <a:rPr lang="ru-RU" i="1" u="sng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Правительственного сектора</a:t>
            </a:r>
            <a:r>
              <a:rPr lang="en-US" i="1" u="sng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каждый из «Аналитических кодов бюджета» был перекодирован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в соответствии с ЕСС 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2010,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РСГФ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2014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ПЧД,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в сотрудничестве с экспертами МФ, Казначейства и Центрального банка, а затем был доработан правительственный классификатор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432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210BC3"/>
              </a:solidFill>
              <a:latin typeface="+mn-lt"/>
              <a:cs typeface="Times New Roman" pitchFamily="18" charset="0"/>
            </a:endParaRPr>
          </a:p>
          <a:p>
            <a:pPr algn="just" fontAlgn="auto">
              <a:spcBef>
                <a:spcPts val="432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Для </a:t>
            </a:r>
            <a:r>
              <a:rPr lang="ru-RU" i="1" u="sng" dirty="0" smtClean="0">
                <a:solidFill>
                  <a:srgbClr val="210BC3"/>
                </a:solidFill>
                <a:cs typeface="Times New Roman" pitchFamily="18" charset="0"/>
              </a:rPr>
              <a:t>Финансового и нефинансового сектора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была установлена связь между Системой счетов предприятий 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балансовые ведомости и отчеты о доходах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)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и Системой национальных счетов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432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210BC3"/>
              </a:solidFill>
              <a:latin typeface="+mn-lt"/>
              <a:cs typeface="Times New Roman" pitchFamily="18" charset="0"/>
            </a:endParaRPr>
          </a:p>
          <a:p>
            <a:pPr algn="just" fontAlgn="auto">
              <a:spcBef>
                <a:spcPts val="432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Для </a:t>
            </a:r>
            <a:r>
              <a:rPr lang="ru-RU" i="1" u="sng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Внешней торговли</a:t>
            </a:r>
            <a:r>
              <a:rPr lang="tr-TR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210BC3"/>
                </a:solidFill>
                <a:cs typeface="Times New Roman" pitchFamily="18" charset="0"/>
              </a:rPr>
              <a:t>были уточнены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коды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по статьям «</a:t>
            </a:r>
            <a:r>
              <a:rPr lang="ru-RU" i="1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товары, отправленные за границу для переработки» </a:t>
            </a:r>
            <a:r>
              <a:rPr lang="ru-RU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и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«услуги по техническому обслуживанию и ремонту</a:t>
            </a:r>
            <a:r>
              <a:rPr lang="ru-RU" i="1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»</a:t>
            </a:r>
            <a:r>
              <a:rPr lang="en-US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.</a:t>
            </a:r>
            <a:endParaRPr lang="en-US" dirty="0">
              <a:solidFill>
                <a:srgbClr val="210BC3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Rectangle 17"/>
          <p:cNvSpPr/>
          <p:nvPr/>
        </p:nvSpPr>
        <p:spPr>
          <a:xfrm>
            <a:off x="1043608" y="908720"/>
            <a:ext cx="712847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Связи с СНС </a:t>
            </a:r>
            <a:r>
              <a:rPr lang="en-US" sz="2200" b="1" dirty="0" smtClean="0">
                <a:solidFill>
                  <a:schemeClr val="accent6"/>
                </a:solidFill>
              </a:rPr>
              <a:t>2008 / </a:t>
            </a:r>
            <a:r>
              <a:rPr lang="ru-RU" sz="2200" b="1" dirty="0" smtClean="0">
                <a:solidFill>
                  <a:schemeClr val="accent6"/>
                </a:solidFill>
              </a:rPr>
              <a:t>ЕСС </a:t>
            </a:r>
            <a:r>
              <a:rPr lang="en-US" sz="2200" b="1" dirty="0" smtClean="0">
                <a:solidFill>
                  <a:schemeClr val="accent6"/>
                </a:solidFill>
              </a:rPr>
              <a:t>2010 </a:t>
            </a:r>
            <a:r>
              <a:rPr lang="ru-RU" sz="2200" b="1" dirty="0" smtClean="0">
                <a:solidFill>
                  <a:schemeClr val="accent6"/>
                </a:solidFill>
              </a:rPr>
              <a:t>и ПБ</a:t>
            </a:r>
            <a:r>
              <a:rPr lang="en-US" sz="2200" b="1" dirty="0" smtClean="0">
                <a:solidFill>
                  <a:schemeClr val="accent6"/>
                </a:solidFill>
              </a:rPr>
              <a:t> / </a:t>
            </a:r>
            <a:r>
              <a:rPr lang="ru-RU" sz="2200" b="1" dirty="0" smtClean="0">
                <a:solidFill>
                  <a:schemeClr val="accent6"/>
                </a:solidFill>
              </a:rPr>
              <a:t>СГФ</a:t>
            </a:r>
            <a:endParaRPr lang="en-US" sz="2200" b="1" dirty="0">
              <a:solidFill>
                <a:schemeClr val="accent6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CEA6EF-8E6C-4E8E-AB73-D47EB9BE2672}" type="slidenum">
              <a:rPr lang="tr-TR"/>
              <a:pPr>
                <a:defRPr/>
              </a:pPr>
              <a:t>14</a:t>
            </a:fld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/>
        </p:nvSpPr>
        <p:spPr>
          <a:xfrm>
            <a:off x="457200" y="1382713"/>
            <a:ext cx="8229600" cy="44227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Bef>
                <a:spcPts val="432"/>
              </a:spcBef>
              <a:buFont typeface="Arial" pitchFamily="34" charset="0"/>
              <a:buNone/>
              <a:defRPr/>
            </a:pPr>
            <a:endParaRPr lang="en-US" sz="2000" b="1" i="1" kern="0" dirty="0" smtClean="0">
              <a:solidFill>
                <a:srgbClr val="210BC3"/>
              </a:solidFill>
            </a:endParaRPr>
          </a:p>
          <a:p>
            <a:pPr indent="0" algn="just">
              <a:spcBef>
                <a:spcPts val="432"/>
              </a:spcBef>
              <a:buNone/>
              <a:defRPr/>
            </a:pPr>
            <a:r>
              <a:rPr lang="ru-RU" sz="1800" dirty="0" smtClean="0">
                <a:solidFill>
                  <a:srgbClr val="210BC3"/>
                </a:solidFill>
                <a:cs typeface="Times New Roman" pitchFamily="18" charset="0"/>
              </a:rPr>
              <a:t>Нашим заинтересованным сторонам объяснялось значение и требования административных регистров</a:t>
            </a:r>
            <a:r>
              <a:rPr lang="en-US" sz="1800" dirty="0" smtClean="0">
                <a:solidFill>
                  <a:srgbClr val="210BC3"/>
                </a:solidFill>
                <a:cs typeface="Times New Roman" pitchFamily="18" charset="0"/>
              </a:rPr>
              <a:t>. </a:t>
            </a:r>
            <a:r>
              <a:rPr lang="ru-RU" sz="1800" dirty="0" smtClean="0">
                <a:solidFill>
                  <a:srgbClr val="210BC3"/>
                </a:solidFill>
                <a:cs typeface="Times New Roman" pitchFamily="18" charset="0"/>
              </a:rPr>
              <a:t>Были созданы несколько целевых групп и рабочих групп совместно с МФ, Центральным банком, Казначейством,</a:t>
            </a:r>
            <a:r>
              <a:rPr lang="en-US" sz="1800" dirty="0" smtClean="0">
                <a:solidFill>
                  <a:srgbClr val="210BC3"/>
                </a:solidFill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210BC3"/>
                </a:solidFill>
                <a:cs typeface="Times New Roman" pitchFamily="18" charset="0"/>
              </a:rPr>
              <a:t>банковскими регулятивными и надзорными органами</a:t>
            </a:r>
            <a:r>
              <a:rPr lang="tr-TR" sz="1800" dirty="0" smtClean="0">
                <a:solidFill>
                  <a:srgbClr val="210BC3"/>
                </a:solidFill>
                <a:cs typeface="Times New Roman" pitchFamily="18" charset="0"/>
              </a:rPr>
              <a:t>;</a:t>
            </a:r>
          </a:p>
          <a:p>
            <a:pPr indent="0" algn="just">
              <a:spcBef>
                <a:spcPts val="432"/>
              </a:spcBef>
              <a:defRPr/>
            </a:pPr>
            <a:endParaRPr lang="tr-TR" sz="18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indent="0" algn="just">
              <a:spcBef>
                <a:spcPts val="432"/>
              </a:spcBef>
              <a:buNone/>
              <a:defRPr/>
            </a:pPr>
            <a:r>
              <a:rPr lang="en-US" sz="1800" dirty="0" smtClean="0">
                <a:solidFill>
                  <a:srgbClr val="210BC3"/>
                </a:solidFill>
                <a:cs typeface="Times New Roman" pitchFamily="18" charset="0"/>
              </a:rPr>
              <a:t> 	- </a:t>
            </a:r>
            <a:r>
              <a:rPr lang="ru-RU" sz="1800" dirty="0" smtClean="0">
                <a:solidFill>
                  <a:srgbClr val="210BC3"/>
                </a:solidFill>
                <a:cs typeface="Times New Roman" pitchFamily="18" charset="0"/>
              </a:rPr>
              <a:t>Рабочая группа по правительственным классификаторам</a:t>
            </a:r>
            <a:endParaRPr lang="en-US" sz="18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400050" lvl="2" indent="0" algn="just">
              <a:lnSpc>
                <a:spcPct val="150000"/>
              </a:lnSpc>
              <a:buNone/>
              <a:defRPr/>
            </a:pPr>
            <a:r>
              <a:rPr lang="en-US" sz="1800" dirty="0" smtClean="0">
                <a:solidFill>
                  <a:srgbClr val="210BC3"/>
                </a:solidFill>
                <a:cs typeface="Times New Roman" pitchFamily="18" charset="0"/>
              </a:rPr>
              <a:t>	- </a:t>
            </a:r>
            <a:r>
              <a:rPr lang="ru-RU" sz="1800" dirty="0" smtClean="0">
                <a:solidFill>
                  <a:srgbClr val="210BC3"/>
                </a:solidFill>
                <a:cs typeface="Times New Roman" pitchFamily="18" charset="0"/>
              </a:rPr>
              <a:t>Рабочая группа по финансовым счетам</a:t>
            </a:r>
            <a:r>
              <a:rPr lang="en-US" sz="1800" dirty="0" smtClean="0">
                <a:solidFill>
                  <a:srgbClr val="210BC3"/>
                </a:solidFill>
                <a:cs typeface="Times New Roman" pitchFamily="18" charset="0"/>
              </a:rPr>
              <a:t>	</a:t>
            </a:r>
          </a:p>
          <a:p>
            <a:pPr marL="400050" lvl="2" indent="0" algn="just">
              <a:lnSpc>
                <a:spcPct val="150000"/>
              </a:lnSpc>
              <a:buNone/>
              <a:defRPr/>
            </a:pPr>
            <a:r>
              <a:rPr lang="en-US" sz="1800" dirty="0" smtClean="0">
                <a:solidFill>
                  <a:srgbClr val="210BC3"/>
                </a:solidFill>
                <a:cs typeface="Times New Roman" pitchFamily="18" charset="0"/>
              </a:rPr>
              <a:t>	- </a:t>
            </a:r>
            <a:r>
              <a:rPr lang="ru-RU" sz="1800" dirty="0" smtClean="0">
                <a:solidFill>
                  <a:srgbClr val="210BC3"/>
                </a:solidFill>
                <a:cs typeface="Times New Roman" pitchFamily="18" charset="0"/>
              </a:rPr>
              <a:t>Рабочая группа по ПЧД</a:t>
            </a:r>
            <a:endParaRPr lang="en-US" sz="18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400050" lvl="2" indent="0" algn="just">
              <a:lnSpc>
                <a:spcPct val="150000"/>
              </a:lnSpc>
              <a:buNone/>
              <a:defRPr/>
            </a:pPr>
            <a:r>
              <a:rPr lang="en-US" sz="1800" dirty="0" smtClean="0">
                <a:solidFill>
                  <a:srgbClr val="210BC3"/>
                </a:solidFill>
                <a:cs typeface="Times New Roman" pitchFamily="18" charset="0"/>
              </a:rPr>
              <a:t>	-</a:t>
            </a:r>
            <a:r>
              <a:rPr lang="ru-RU" sz="1800" dirty="0" smtClean="0">
                <a:solidFill>
                  <a:srgbClr val="210BC3"/>
                </a:solidFill>
                <a:cs typeface="Times New Roman" pitchFamily="18" charset="0"/>
              </a:rPr>
              <a:t> Рабочая группа по СГФ</a:t>
            </a:r>
            <a:endParaRPr lang="en-US" sz="1800" dirty="0">
              <a:solidFill>
                <a:srgbClr val="210BC3"/>
              </a:solidFill>
              <a:cs typeface="Times New Roman" pitchFamily="18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4E4AA6-A76B-49EF-9C29-5F269026C8A5}" type="slidenum">
              <a:rPr lang="tr-TR"/>
              <a:pPr>
                <a:defRPr/>
              </a:pPr>
              <a:t>15</a:t>
            </a:fld>
            <a:endParaRPr lang="tr-TR" dirty="0"/>
          </a:p>
        </p:txBody>
      </p:sp>
      <p:sp>
        <p:nvSpPr>
          <p:cNvPr id="7" name="Rectangle 17"/>
          <p:cNvSpPr/>
          <p:nvPr/>
        </p:nvSpPr>
        <p:spPr>
          <a:xfrm>
            <a:off x="899592" y="908720"/>
            <a:ext cx="7128470" cy="431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Связи с СНС </a:t>
            </a:r>
            <a:r>
              <a:rPr lang="en-US" sz="2200" b="1" dirty="0" smtClean="0">
                <a:solidFill>
                  <a:schemeClr val="accent6"/>
                </a:solidFill>
              </a:rPr>
              <a:t>2008 / </a:t>
            </a:r>
            <a:r>
              <a:rPr lang="ru-RU" sz="2200" b="1" dirty="0" smtClean="0">
                <a:solidFill>
                  <a:schemeClr val="accent6"/>
                </a:solidFill>
              </a:rPr>
              <a:t>ЕСС </a:t>
            </a:r>
            <a:r>
              <a:rPr lang="en-US" sz="2200" b="1" dirty="0" smtClean="0">
                <a:solidFill>
                  <a:schemeClr val="accent6"/>
                </a:solidFill>
              </a:rPr>
              <a:t>2010 </a:t>
            </a:r>
            <a:r>
              <a:rPr lang="ru-RU" sz="2200" b="1" dirty="0" smtClean="0">
                <a:solidFill>
                  <a:schemeClr val="accent6"/>
                </a:solidFill>
              </a:rPr>
              <a:t>и ПБ</a:t>
            </a:r>
            <a:r>
              <a:rPr lang="en-US" sz="2200" b="1" dirty="0" smtClean="0">
                <a:solidFill>
                  <a:schemeClr val="accent6"/>
                </a:solidFill>
              </a:rPr>
              <a:t> / </a:t>
            </a:r>
            <a:r>
              <a:rPr lang="ru-RU" sz="2200" b="1" dirty="0" smtClean="0">
                <a:solidFill>
                  <a:schemeClr val="accent6"/>
                </a:solidFill>
              </a:rPr>
              <a:t>СГФ</a:t>
            </a:r>
            <a:endParaRPr lang="en-US" sz="2200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İçerik Yer Tutucusu 2"/>
          <p:cNvSpPr>
            <a:spLocks noGrp="1"/>
          </p:cNvSpPr>
          <p:nvPr/>
        </p:nvSpPr>
        <p:spPr bwMode="auto">
          <a:xfrm>
            <a:off x="539750" y="1341438"/>
            <a:ext cx="8232775" cy="435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altLang="en-US" b="1" dirty="0" smtClean="0">
                <a:solidFill>
                  <a:srgbClr val="333399"/>
                </a:solidFill>
                <a:latin typeface="Calibri" pitchFamily="34" charset="0"/>
              </a:rPr>
              <a:t>Разделение ответственности в </a:t>
            </a:r>
            <a:r>
              <a:rPr lang="ru-RU" altLang="en-US" b="1" dirty="0" smtClean="0">
                <a:solidFill>
                  <a:srgbClr val="333399"/>
                </a:solidFill>
                <a:latin typeface="Calibri" pitchFamily="34" charset="0"/>
              </a:rPr>
              <a:t>Программе официальной статистики (ПОС</a:t>
            </a:r>
            <a:r>
              <a:rPr lang="en-US" b="1" dirty="0" smtClean="0">
                <a:solidFill>
                  <a:srgbClr val="333399"/>
                </a:solidFill>
                <a:latin typeface="Calibri" pitchFamily="34" charset="0"/>
              </a:rPr>
              <a:t>)</a:t>
            </a:r>
            <a:endParaRPr lang="en-US" b="1" dirty="0">
              <a:solidFill>
                <a:srgbClr val="333399"/>
              </a:solidFill>
              <a:latin typeface="Calibri" pitchFamily="34" charset="0"/>
            </a:endParaRPr>
          </a:p>
        </p:txBody>
      </p:sp>
      <p:graphicFrame>
        <p:nvGraphicFramePr>
          <p:cNvPr id="12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524149"/>
              </p:ext>
            </p:extLst>
          </p:nvPr>
        </p:nvGraphicFramePr>
        <p:xfrm>
          <a:off x="611560" y="2060848"/>
          <a:ext cx="5112568" cy="3414642"/>
        </p:xfrm>
        <a:graphic>
          <a:graphicData uri="http://schemas.openxmlformats.org/drawingml/2006/table">
            <a:tbl>
              <a:tblPr/>
              <a:tblGrid>
                <a:gridCol w="2374946"/>
                <a:gridCol w="693180"/>
                <a:gridCol w="701954"/>
                <a:gridCol w="666857"/>
                <a:gridCol w="675631"/>
              </a:tblGrid>
              <a:tr h="24962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Институты</a:t>
                      </a:r>
                      <a:endParaRPr lang="en-US" sz="14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49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Секторы</a:t>
                      </a:r>
                      <a:endParaRPr lang="en-US" sz="14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ЦБТР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Туркстат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МФ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Казначейство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Центральный банк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Другие валютно-финансовые учреждения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Финансовые посредники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Финансовые учреждения вспомогательного характера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Страховые компании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Центральное правительство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Местные органы власти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Учреждения социального обеспечения </a:t>
                      </a: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Нефинансовые корпорации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Домохозяйства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НКОДХ</a:t>
                      </a:r>
                      <a:endParaRPr lang="ru-RU" sz="1100" b="1" i="0" u="none" strike="noStrike" kern="1200" noProof="0" dirty="0" smtClean="0">
                        <a:solidFill>
                          <a:srgbClr val="0070C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noProof="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</a:rPr>
                        <a:t>Остальной мир</a:t>
                      </a:r>
                      <a:endParaRPr lang="en-US" sz="1100" b="1" i="0" u="none" strike="noStrike" noProof="0" dirty="0">
                        <a:solidFill>
                          <a:srgbClr val="0070C0"/>
                        </a:solidFill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E6B8B7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E6B8B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Diagram 5"/>
          <p:cNvGraphicFramePr/>
          <p:nvPr>
            <p:extLst>
              <p:ext uri="{D42A27DB-BD31-4B8C-83A1-F6EECF244321}">
                <p14:modId xmlns:p14="http://schemas.microsoft.com/office/powerpoint/2010/main" val="835223528"/>
              </p:ext>
            </p:extLst>
          </p:nvPr>
        </p:nvGraphicFramePr>
        <p:xfrm>
          <a:off x="5580112" y="1844824"/>
          <a:ext cx="3240360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716" name="8 Dikdörtgen"/>
          <p:cNvSpPr>
            <a:spLocks noChangeArrowheads="1"/>
          </p:cNvSpPr>
          <p:nvPr/>
        </p:nvSpPr>
        <p:spPr bwMode="auto">
          <a:xfrm>
            <a:off x="611188" y="827088"/>
            <a:ext cx="81375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Финансовые счета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CE2296-4CD2-444D-80A2-6D8F464F2486}" type="slidenum">
              <a:rPr lang="tr-TR"/>
              <a:pPr>
                <a:defRPr/>
              </a:pPr>
              <a:t>16</a:t>
            </a:fld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ChangeArrowheads="1"/>
          </p:cNvSpPr>
          <p:nvPr/>
        </p:nvSpPr>
        <p:spPr bwMode="auto">
          <a:xfrm>
            <a:off x="827584" y="836712"/>
            <a:ext cx="58451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ts val="438"/>
              </a:spcBef>
            </a:pPr>
            <a:r>
              <a:rPr lang="ru-RU" altLang="en-US" sz="2200" b="1" dirty="0" smtClean="0">
                <a:solidFill>
                  <a:srgbClr val="C00000"/>
                </a:solidFill>
              </a:rPr>
              <a:t>Долг государственного сектора</a:t>
            </a:r>
            <a:endParaRPr lang="tr-TR" sz="2200" b="1" dirty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484784"/>
            <a:ext cx="784887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432"/>
              </a:spcBef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+mn-lt"/>
                <a:cs typeface="Arial" pitchFamily="34" charset="0"/>
              </a:rPr>
              <a:t>Текущая ситуация</a:t>
            </a:r>
            <a:endParaRPr lang="en-US" altLang="tr-TR" sz="2000" b="1" dirty="0" smtClean="0">
              <a:solidFill>
                <a:srgbClr val="333399"/>
              </a:solidFill>
              <a:latin typeface="+mn-lt"/>
              <a:cs typeface="Arial" pitchFamily="34" charset="0"/>
            </a:endParaRPr>
          </a:p>
          <a:p>
            <a:pPr algn="just">
              <a:spcBef>
                <a:spcPts val="432"/>
              </a:spcBef>
              <a:defRPr/>
            </a:pPr>
            <a:endParaRPr lang="en-US" altLang="tr-TR" sz="2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Казначейство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– учреждение, ответственное за составление данных по долгу государственного сектора (ДГС). Сфера деятельности Казначейства ограничивается лишь сектором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центрального правительства,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таким образом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, данные других подсекторов государственного управления могут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составляться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при помощи иных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источников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данных (например, Министерство финансов</a:t>
            </a:r>
            <a:r>
              <a:rPr lang="en-US" altLang="tr-TR" sz="2000" dirty="0" smtClean="0">
                <a:solidFill>
                  <a:srgbClr val="210BC3"/>
                </a:solidFill>
                <a:cs typeface="Times New Roman" pitchFamily="18" charset="0"/>
              </a:rPr>
              <a:t>).</a:t>
            </a:r>
          </a:p>
          <a:p>
            <a:pPr marL="342900" indent="-342900" algn="just"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endParaRPr lang="en-US" altLang="tr-TR" sz="2000" b="1" dirty="0" smtClean="0">
              <a:solidFill>
                <a:srgbClr val="333399"/>
              </a:solidFill>
              <a:latin typeface="+mn-lt"/>
              <a:cs typeface="Arial" pitchFamily="34" charset="0"/>
            </a:endParaRPr>
          </a:p>
          <a:p>
            <a:pPr marL="342900" indent="-342900" algn="just">
              <a:spcBef>
                <a:spcPts val="432"/>
              </a:spcBef>
              <a:buFont typeface="Arial" panose="020B0604020202020204" pitchFamily="34" charset="0"/>
              <a:buChar char="•"/>
              <a:defRPr/>
            </a:pP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Турция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в настоящее время участвует в создании базы данных ДГС ВБ/МВФ/ОЭСР, с 2010 года и представляет данные по объему долга центрального правительства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.</a:t>
            </a:r>
            <a:endParaRPr lang="en-US" altLang="tr-TR" sz="2000" dirty="0">
              <a:solidFill>
                <a:srgbClr val="210BC3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D7BCC-4DE9-44B5-BFC8-BB4CB2B4596C}" type="slidenum">
              <a:rPr lang="tr-TR"/>
              <a:pPr>
                <a:defRPr/>
              </a:pPr>
              <a:t>17</a:t>
            </a:fld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ChangeArrowheads="1"/>
          </p:cNvSpPr>
          <p:nvPr/>
        </p:nvSpPr>
        <p:spPr bwMode="auto">
          <a:xfrm>
            <a:off x="827584" y="836712"/>
            <a:ext cx="58451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20000"/>
              </a:lnSpc>
              <a:spcBef>
                <a:spcPts val="438"/>
              </a:spcBef>
            </a:pPr>
            <a:r>
              <a:rPr lang="ru-RU" altLang="en-US" sz="2200" b="1" dirty="0" smtClean="0">
                <a:solidFill>
                  <a:srgbClr val="C00000"/>
                </a:solidFill>
              </a:rPr>
              <a:t>Долг государственного сектора</a:t>
            </a:r>
            <a:endParaRPr lang="tr-TR" sz="2200" b="1" dirty="0">
              <a:solidFill>
                <a:srgbClr val="C0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628800"/>
            <a:ext cx="756084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432"/>
              </a:spcBef>
              <a:defRPr/>
            </a:pPr>
            <a:r>
              <a:rPr lang="ru-RU" sz="2000" b="1" dirty="0" smtClean="0">
                <a:solidFill>
                  <a:srgbClr val="333399"/>
                </a:solidFill>
                <a:latin typeface="+mn-lt"/>
                <a:cs typeface="Arial" pitchFamily="34" charset="0"/>
              </a:rPr>
              <a:t>Текущая ситуация</a:t>
            </a:r>
            <a:endParaRPr lang="en-US" altLang="tr-TR" sz="2000" b="1" dirty="0" smtClean="0">
              <a:solidFill>
                <a:srgbClr val="333399"/>
              </a:solidFill>
              <a:latin typeface="+mn-lt"/>
              <a:cs typeface="Arial" pitchFamily="34" charset="0"/>
            </a:endParaRPr>
          </a:p>
          <a:p>
            <a:pPr algn="just">
              <a:spcBef>
                <a:spcPts val="432"/>
              </a:spcBef>
              <a:defRPr/>
            </a:pPr>
            <a:endParaRPr lang="en-US" altLang="tr-TR" sz="2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algn="just"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Турция ежеквартально представляет отчет об объеме долга центрального правительства по сроку погашения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,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типу инструмента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,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валюте деноминации и резидентскому статусу кредитора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.</a:t>
            </a:r>
            <a:endParaRPr lang="en-US" altLang="tr-TR" sz="2000" dirty="0">
              <a:solidFill>
                <a:srgbClr val="210BC3"/>
              </a:solidFill>
              <a:latin typeface="+mn-lt"/>
              <a:cs typeface="Times New Roman" pitchFamily="18" charset="0"/>
            </a:endParaRPr>
          </a:p>
          <a:p>
            <a:pPr algn="just">
              <a:spcBef>
                <a:spcPts val="432"/>
              </a:spcBef>
              <a:buFont typeface="Arial" pitchFamily="34" charset="0"/>
              <a:buChar char="•"/>
              <a:defRPr/>
            </a:pPr>
            <a:endParaRPr lang="en-US" altLang="tr-TR" sz="2000" dirty="0">
              <a:solidFill>
                <a:srgbClr val="210BC3"/>
              </a:solidFill>
              <a:latin typeface="+mn-lt"/>
              <a:cs typeface="Times New Roman" pitchFamily="18" charset="0"/>
            </a:endParaRPr>
          </a:p>
          <a:p>
            <a:pPr algn="just"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Долговые инструменты включают СПЗ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,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средства обращения и депозиты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,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долговые обязательства и кредиты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. </a:t>
            </a:r>
            <a:endParaRPr lang="en-US" altLang="tr-TR" sz="2000" dirty="0">
              <a:solidFill>
                <a:srgbClr val="210BC3"/>
              </a:solidFill>
              <a:latin typeface="+mn-lt"/>
              <a:cs typeface="Times New Roman" pitchFamily="18" charset="0"/>
            </a:endParaRPr>
          </a:p>
          <a:p>
            <a:pPr algn="just">
              <a:spcBef>
                <a:spcPts val="432"/>
              </a:spcBef>
              <a:buFont typeface="Arial" pitchFamily="34" charset="0"/>
              <a:buChar char="•"/>
              <a:defRPr/>
            </a:pPr>
            <a:endParaRPr lang="en-US" altLang="tr-TR" sz="2000" dirty="0">
              <a:solidFill>
                <a:srgbClr val="210BC3"/>
              </a:solidFill>
              <a:latin typeface="+mn-lt"/>
              <a:cs typeface="Times New Roman" pitchFamily="18" charset="0"/>
            </a:endParaRPr>
          </a:p>
          <a:p>
            <a:pPr algn="just">
              <a:spcBef>
                <a:spcPts val="432"/>
              </a:spcBef>
              <a:buFont typeface="Arial" pitchFamily="34" charset="0"/>
              <a:buChar char="•"/>
              <a:defRPr/>
            </a:pP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 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Объем долга </a:t>
            </a:r>
            <a:r>
              <a:rPr lang="ru-RU" altLang="tr-TR" sz="2000" dirty="0" smtClean="0">
                <a:solidFill>
                  <a:srgbClr val="210BC3"/>
                </a:solidFill>
                <a:cs typeface="Times New Roman" pitchFamily="18" charset="0"/>
              </a:rPr>
              <a:t>центрального правительства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по номинальной стоимости доступен с 1 квартала 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2014 </a:t>
            </a:r>
            <a:r>
              <a:rPr lang="ru-RU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года</a:t>
            </a:r>
            <a:r>
              <a:rPr lang="en-US" altLang="tr-TR" sz="2000" dirty="0" smtClean="0">
                <a:solidFill>
                  <a:srgbClr val="210BC3"/>
                </a:solidFill>
                <a:latin typeface="+mn-lt"/>
                <a:cs typeface="Times New Roman" pitchFamily="18" charset="0"/>
              </a:rPr>
              <a:t>.</a:t>
            </a:r>
            <a:endParaRPr lang="en-US" altLang="tr-TR" sz="2000" dirty="0">
              <a:solidFill>
                <a:srgbClr val="210BC3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AD7BCC-4DE9-44B5-BFC8-BB4CB2B4596C}" type="slidenum">
              <a:rPr lang="tr-TR"/>
              <a:pPr>
                <a:defRPr/>
              </a:pPr>
              <a:t>18</a:t>
            </a:fld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İçerik Yer Tutucusu 2"/>
          <p:cNvSpPr>
            <a:spLocks noGrp="1"/>
          </p:cNvSpPr>
          <p:nvPr/>
        </p:nvSpPr>
        <p:spPr bwMode="auto">
          <a:xfrm>
            <a:off x="611560" y="765175"/>
            <a:ext cx="8013328" cy="43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Будущая работа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13" name="Rectangle 3"/>
          <p:cNvSpPr/>
          <p:nvPr/>
        </p:nvSpPr>
        <p:spPr>
          <a:xfrm>
            <a:off x="899592" y="1484785"/>
            <a:ext cx="7416824" cy="413651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Завершить таблицы </a:t>
            </a: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ресурсов и использования на 2012 </a:t>
            </a: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год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tr-TR" sz="1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Изменить базисный год</a:t>
            </a:r>
            <a:endParaRPr lang="en-US" altLang="tr-TR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tr-TR" sz="1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Улучшить квартальные оценки</a:t>
            </a:r>
            <a:endParaRPr lang="en-US" altLang="tr-TR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tr-TR" sz="1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Провести оценку </a:t>
            </a: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независимого годового ВВП</a:t>
            </a:r>
            <a:endParaRPr lang="en-US" altLang="tr-TR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tr-TR" sz="1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Создать счета </a:t>
            </a: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институциональных секторов</a:t>
            </a:r>
            <a:endParaRPr lang="en-US" altLang="tr-TR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tr-TR" sz="1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Квартальные финансовые отчеты</a:t>
            </a:r>
            <a:endParaRPr lang="en-US" altLang="tr-TR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tr-TR" sz="1000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altLang="tr-TR" dirty="0" smtClean="0">
                <a:solidFill>
                  <a:srgbClr val="210BC3"/>
                </a:solidFill>
                <a:cs typeface="Times New Roman" pitchFamily="18" charset="0"/>
              </a:rPr>
              <a:t>Квартальная СГФ</a:t>
            </a:r>
            <a:endParaRPr lang="en-US" altLang="tr-TR" dirty="0" smtClean="0">
              <a:solidFill>
                <a:srgbClr val="210BC3"/>
              </a:solidFill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dirty="0" smtClean="0"/>
          </a:p>
          <a:p>
            <a:pPr marL="342900" indent="-342900" algn="just">
              <a:spcBef>
                <a:spcPct val="20000"/>
              </a:spcBef>
              <a:defRPr/>
            </a:pPr>
            <a:endParaRPr lang="tr-TR" b="1" u="sng" dirty="0" smtClean="0">
              <a:solidFill>
                <a:srgbClr val="333399"/>
              </a:solidFill>
              <a:cs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3C937-2776-4041-A9AE-BCDA524A7D42}" type="slidenum">
              <a:rPr lang="tr-TR"/>
              <a:pPr>
                <a:defRPr/>
              </a:pPr>
              <a:t>19</a:t>
            </a:fld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836613"/>
            <a:ext cx="8229600" cy="518477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3100" b="1" kern="0" dirty="0" smtClean="0">
                <a:solidFill>
                  <a:schemeClr val="accent6"/>
                </a:solidFill>
                <a:cs typeface="Arial" pitchFamily="34" charset="0"/>
              </a:rPr>
              <a:t>Содержание</a:t>
            </a:r>
            <a:endParaRPr lang="en-US" sz="31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indent="446088" algn="l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1000" dirty="0" smtClean="0"/>
          </a:p>
          <a:p>
            <a:pPr marL="900113" indent="-454025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210BC3"/>
                </a:solidFill>
              </a:rPr>
              <a:t>Турецкая статистическая система</a:t>
            </a:r>
            <a:r>
              <a:rPr lang="en-US" sz="2400" dirty="0" smtClean="0">
                <a:solidFill>
                  <a:srgbClr val="210BC3"/>
                </a:solidFill>
              </a:rPr>
              <a:t>:</a:t>
            </a:r>
          </a:p>
          <a:p>
            <a:pPr marL="1357313" lvl="1" indent="-454025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210BC3"/>
                </a:solidFill>
              </a:rPr>
              <a:t>Закон о статистике</a:t>
            </a:r>
            <a:r>
              <a:rPr lang="en-US" sz="2000" dirty="0" smtClean="0">
                <a:solidFill>
                  <a:srgbClr val="210BC3"/>
                </a:solidFill>
              </a:rPr>
              <a:t>, </a:t>
            </a:r>
            <a:r>
              <a:rPr lang="ru-RU" sz="2000" dirty="0" smtClean="0">
                <a:solidFill>
                  <a:srgbClr val="210BC3"/>
                </a:solidFill>
                <a:cs typeface="+mn-cs"/>
              </a:rPr>
              <a:t>официальная статистическая программа</a:t>
            </a:r>
            <a:endParaRPr lang="en-US" sz="2000" dirty="0" smtClean="0">
              <a:solidFill>
                <a:srgbClr val="210BC3"/>
              </a:solidFill>
              <a:cs typeface="+mn-cs"/>
            </a:endParaRPr>
          </a:p>
          <a:p>
            <a:pPr marL="1357313" lvl="1" indent="-454025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000" dirty="0" smtClean="0">
                <a:solidFill>
                  <a:srgbClr val="210BC3"/>
                </a:solidFill>
                <a:cs typeface="+mn-cs"/>
              </a:rPr>
              <a:t>Стратегический план и ежегодные программы</a:t>
            </a:r>
            <a:endParaRPr lang="en-US" sz="2000" dirty="0" smtClean="0">
              <a:solidFill>
                <a:srgbClr val="210BC3"/>
              </a:solidFill>
              <a:cs typeface="+mn-cs"/>
            </a:endParaRPr>
          </a:p>
          <a:p>
            <a:pPr marL="900113" lvl="1" indent="-454025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210BC3"/>
                </a:solidFill>
                <a:cs typeface="+mn-cs"/>
              </a:rPr>
              <a:t>Этапы внедрения СНС </a:t>
            </a:r>
            <a:r>
              <a:rPr lang="en-US" sz="2400" dirty="0" smtClean="0">
                <a:solidFill>
                  <a:srgbClr val="210BC3"/>
                </a:solidFill>
                <a:cs typeface="+mn-cs"/>
              </a:rPr>
              <a:t>2008 / </a:t>
            </a:r>
            <a:r>
              <a:rPr lang="ru-RU" sz="2400" dirty="0" smtClean="0">
                <a:solidFill>
                  <a:srgbClr val="210BC3"/>
                </a:solidFill>
                <a:cs typeface="+mn-cs"/>
              </a:rPr>
              <a:t>ЕСС </a:t>
            </a:r>
            <a:r>
              <a:rPr lang="en-US" sz="2400" dirty="0" smtClean="0">
                <a:solidFill>
                  <a:srgbClr val="210BC3"/>
                </a:solidFill>
                <a:cs typeface="+mn-cs"/>
              </a:rPr>
              <a:t>2010</a:t>
            </a:r>
          </a:p>
          <a:p>
            <a:pPr marL="900113" lvl="1" indent="-454025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210BC3"/>
                </a:solidFill>
                <a:cs typeface="+mn-cs"/>
              </a:rPr>
              <a:t>План «</a:t>
            </a:r>
            <a:r>
              <a:rPr lang="ru-RU" sz="2400" dirty="0" smtClean="0">
                <a:solidFill>
                  <a:srgbClr val="210BC3"/>
                </a:solidFill>
                <a:cs typeface="+mn-cs"/>
              </a:rPr>
              <a:t>Дорожная карта»</a:t>
            </a:r>
            <a:endParaRPr lang="en-US" sz="2400" dirty="0" smtClean="0">
              <a:solidFill>
                <a:srgbClr val="210BC3"/>
              </a:solidFill>
              <a:cs typeface="+mn-cs"/>
            </a:endParaRPr>
          </a:p>
          <a:p>
            <a:pPr marL="900113" lvl="1" indent="-454025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210BC3"/>
                </a:solidFill>
                <a:cs typeface="+mn-cs"/>
              </a:rPr>
              <a:t>Связи с РПБ-</a:t>
            </a:r>
            <a:r>
              <a:rPr lang="en-US" sz="2400" dirty="0" smtClean="0">
                <a:solidFill>
                  <a:srgbClr val="210BC3"/>
                </a:solidFill>
                <a:cs typeface="+mn-cs"/>
              </a:rPr>
              <a:t>6 </a:t>
            </a:r>
            <a:r>
              <a:rPr lang="ru-RU" sz="2400" dirty="0" smtClean="0">
                <a:solidFill>
                  <a:srgbClr val="210BC3"/>
                </a:solidFill>
                <a:cs typeface="+mn-cs"/>
              </a:rPr>
              <a:t>и СГФ</a:t>
            </a:r>
            <a:endParaRPr lang="en-US" sz="2400" dirty="0" smtClean="0">
              <a:solidFill>
                <a:srgbClr val="210BC3"/>
              </a:solidFill>
              <a:cs typeface="+mn-cs"/>
            </a:endParaRPr>
          </a:p>
          <a:p>
            <a:pPr marL="900113" lvl="1" indent="-454025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210BC3"/>
                </a:solidFill>
                <a:cs typeface="+mn-cs"/>
              </a:rPr>
              <a:t>Будущая работа</a:t>
            </a:r>
            <a:endParaRPr lang="en-US" sz="2400" dirty="0" smtClean="0">
              <a:solidFill>
                <a:srgbClr val="210BC3"/>
              </a:solidFill>
              <a:cs typeface="+mn-cs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>
          <a:xfrm>
            <a:off x="8737600" y="6381750"/>
            <a:ext cx="406400" cy="476250"/>
          </a:xfrm>
        </p:spPr>
        <p:txBody>
          <a:bodyPr/>
          <a:lstStyle/>
          <a:p>
            <a:pPr>
              <a:defRPr/>
            </a:pPr>
            <a:fld id="{FF3792B0-FFCE-41AE-88BF-823AA875D783}" type="slidenum">
              <a:rPr lang="tr-TR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820150" y="6453188"/>
            <a:ext cx="71438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GB" sz="1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1188" y="2781300"/>
            <a:ext cx="7772400" cy="104933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ru-RU" sz="3600" b="1" i="1" kern="0" dirty="0" smtClean="0">
                <a:solidFill>
                  <a:srgbClr val="333399"/>
                </a:solidFill>
                <a:latin typeface="Arial" pitchFamily="34" charset="0"/>
                <a:ea typeface="+mj-ea"/>
                <a:cs typeface="Arial" pitchFamily="34" charset="0"/>
              </a:rPr>
              <a:t>Спасибо</a:t>
            </a:r>
            <a:r>
              <a:rPr lang="en-US" sz="3600" b="1" i="1" kern="0" dirty="0" smtClean="0">
                <a:solidFill>
                  <a:srgbClr val="333399"/>
                </a:solidFill>
                <a:latin typeface="Arial" pitchFamily="34" charset="0"/>
                <a:ea typeface="+mj-ea"/>
                <a:cs typeface="Arial" pitchFamily="34" charset="0"/>
              </a:rPr>
              <a:t>…</a:t>
            </a:r>
            <a:endParaRPr lang="en-US" sz="3600" b="1" i="1" kern="0" dirty="0">
              <a:solidFill>
                <a:srgbClr val="333399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31AFF-1181-41E9-A417-7400F365A51B}" type="slidenum">
              <a:rPr lang="tr-TR"/>
              <a:pPr>
                <a:defRPr/>
              </a:pPr>
              <a:t>20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446856" y="836613"/>
            <a:ext cx="8373616" cy="51847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600" b="1" kern="0" dirty="0" smtClean="0">
                <a:solidFill>
                  <a:schemeClr val="accent6"/>
                </a:solidFill>
                <a:cs typeface="Arial" pitchFamily="34" charset="0"/>
              </a:rPr>
              <a:t>	</a:t>
            </a:r>
          </a:p>
          <a:p>
            <a:pPr algn="l">
              <a:defRPr/>
            </a:pPr>
            <a:r>
              <a:rPr lang="en-US" sz="2600" b="1" kern="0" dirty="0" smtClean="0">
                <a:solidFill>
                  <a:schemeClr val="accent6"/>
                </a:solidFill>
                <a:cs typeface="Arial" pitchFamily="34" charset="0"/>
              </a:rPr>
              <a:t>	</a:t>
            </a:r>
            <a:r>
              <a:rPr lang="ru-RU" sz="2600" b="1" kern="0" dirty="0" smtClean="0">
                <a:solidFill>
                  <a:schemeClr val="accent6"/>
                </a:solidFill>
                <a:cs typeface="Arial" pitchFamily="34" charset="0"/>
              </a:rPr>
              <a:t>Турецкая статистическая система</a:t>
            </a:r>
            <a:endParaRPr lang="en-US" sz="26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indent="446088" algn="l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2000" dirty="0" smtClean="0"/>
          </a:p>
          <a:p>
            <a:pPr algn="l"/>
            <a:r>
              <a:rPr lang="en-US" sz="2600" dirty="0" smtClean="0">
                <a:ea typeface="Times New Roman" pitchFamily="18" charset="0"/>
                <a:cs typeface="Tahoma" pitchFamily="34" charset="0"/>
              </a:rPr>
              <a:t>	</a:t>
            </a:r>
            <a:r>
              <a:rPr lang="ru-RU" sz="2600" b="1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Закон о </a:t>
            </a:r>
            <a:r>
              <a:rPr lang="ru-RU" sz="2600" b="1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статистике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Турции содержит следующие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положения:</a:t>
            </a:r>
            <a:endParaRPr lang="en-US" sz="2600" dirty="0" smtClean="0">
              <a:solidFill>
                <a:srgbClr val="210BC3"/>
              </a:solidFill>
              <a:ea typeface="Times New Roman" pitchFamily="18" charset="0"/>
              <a:cs typeface="Tahoma" pitchFamily="34" charset="0"/>
            </a:endParaRPr>
          </a:p>
          <a:p>
            <a:pPr algn="just"/>
            <a:endParaRPr lang="en-US" sz="2600" dirty="0" smtClean="0">
              <a:solidFill>
                <a:srgbClr val="210BC3"/>
              </a:solidFill>
              <a:ea typeface="Times New Roman" pitchFamily="18" charset="0"/>
              <a:cs typeface="Tahoma" pitchFamily="34" charset="0"/>
            </a:endParaRP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Статистический совет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, </a:t>
            </a:r>
            <a:endParaRPr lang="en-US" sz="2600" dirty="0" smtClean="0">
              <a:solidFill>
                <a:srgbClr val="210BC3"/>
              </a:solidFill>
              <a:ea typeface="Times New Roman" pitchFamily="18" charset="0"/>
              <a:cs typeface="Tahoma" pitchFamily="34" charset="0"/>
            </a:endParaRP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Программа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официальной статистики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, </a:t>
            </a: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Организационная структура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, </a:t>
            </a: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Доступ к административным данным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, </a:t>
            </a: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Принципы систем национальных регистров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, </a:t>
            </a: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Конфиденциальность информации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,</a:t>
            </a: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Права статистических единиц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(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респондентов</a:t>
            </a: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),</a:t>
            </a:r>
          </a:p>
          <a:p>
            <a:pPr marL="720725" algn="just">
              <a:spcBef>
                <a:spcPct val="10000"/>
              </a:spcBef>
              <a:spcAft>
                <a:spcPct val="100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ru-RU" sz="2600" dirty="0" smtClean="0">
                <a:solidFill>
                  <a:srgbClr val="210BC3"/>
                </a:solidFill>
                <a:ea typeface="Times New Roman" pitchFamily="18" charset="0"/>
                <a:cs typeface="Tahoma" pitchFamily="34" charset="0"/>
              </a:rPr>
              <a:t>Научно-техническая автономия</a:t>
            </a:r>
            <a:endParaRPr lang="en-US" sz="2600" b="1" u="sng" kern="0" dirty="0" smtClean="0">
              <a:solidFill>
                <a:srgbClr val="210BC3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1043608" y="1124744"/>
            <a:ext cx="7200800" cy="453650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indent="-277813" algn="l">
              <a:defRPr/>
            </a:pPr>
            <a:r>
              <a:rPr lang="ru-RU" sz="2400" b="1" kern="0" dirty="0">
                <a:solidFill>
                  <a:schemeClr val="accent6"/>
                </a:solidFill>
                <a:cs typeface="Arial" pitchFamily="34" charset="0"/>
              </a:rPr>
              <a:t>Программа официальной статистики</a:t>
            </a:r>
            <a:endParaRPr lang="tr-TR" sz="2400" b="1" kern="0" dirty="0">
              <a:solidFill>
                <a:schemeClr val="accent6"/>
              </a:solidFill>
              <a:cs typeface="Arial" pitchFamily="34" charset="0"/>
            </a:endParaRPr>
          </a:p>
          <a:p>
            <a:pPr marL="360363">
              <a:spcBef>
                <a:spcPts val="0"/>
              </a:spcBef>
              <a:defRPr/>
            </a:pPr>
            <a:endParaRPr lang="tr-TR" sz="20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82550" algn="just"/>
            <a:r>
              <a:rPr lang="ru-RU" sz="2200" dirty="0" smtClean="0">
                <a:solidFill>
                  <a:srgbClr val="210BC3"/>
                </a:solidFill>
              </a:rPr>
              <a:t>Программа </a:t>
            </a:r>
            <a:r>
              <a:rPr lang="ru-RU" sz="2200" dirty="0" smtClean="0">
                <a:solidFill>
                  <a:srgbClr val="210BC3"/>
                </a:solidFill>
              </a:rPr>
              <a:t>официальной </a:t>
            </a:r>
            <a:r>
              <a:rPr lang="ru-RU" sz="2200" dirty="0" smtClean="0">
                <a:solidFill>
                  <a:srgbClr val="210BC3"/>
                </a:solidFill>
              </a:rPr>
              <a:t>статистики, </a:t>
            </a:r>
            <a:r>
              <a:rPr lang="ru-RU" sz="2200" dirty="0" smtClean="0">
                <a:solidFill>
                  <a:srgbClr val="210BC3"/>
                </a:solidFill>
              </a:rPr>
              <a:t>основанная на </a:t>
            </a:r>
            <a:r>
              <a:rPr lang="ru-RU" sz="2200" dirty="0" smtClean="0">
                <a:solidFill>
                  <a:srgbClr val="210BC3"/>
                </a:solidFill>
              </a:rPr>
              <a:t>Законе </a:t>
            </a:r>
            <a:r>
              <a:rPr lang="ru-RU" sz="2200" dirty="0" smtClean="0">
                <a:solidFill>
                  <a:srgbClr val="210BC3"/>
                </a:solidFill>
              </a:rPr>
              <a:t>о статистике, подготовлена на 5-летний период с целью определения основных принципов и стандартов, касающихся производства и распространения официальной статистики</a:t>
            </a:r>
            <a:r>
              <a:rPr lang="tr-TR" sz="2200" dirty="0" smtClean="0">
                <a:solidFill>
                  <a:srgbClr val="210BC3"/>
                </a:solidFill>
              </a:rPr>
              <a:t>. </a:t>
            </a:r>
          </a:p>
          <a:p>
            <a:pPr marL="82550" algn="just"/>
            <a:r>
              <a:rPr lang="ru-RU" sz="2200" dirty="0" smtClean="0">
                <a:solidFill>
                  <a:srgbClr val="210BC3"/>
                </a:solidFill>
              </a:rPr>
              <a:t>Насчитывается почти десять учреждений в сфере</a:t>
            </a:r>
            <a:r>
              <a:rPr lang="tr-TR" sz="2200" dirty="0" smtClean="0">
                <a:solidFill>
                  <a:srgbClr val="210BC3"/>
                </a:solidFill>
              </a:rPr>
              <a:t> </a:t>
            </a:r>
            <a:r>
              <a:rPr lang="ru-RU" sz="2200" b="1" i="1" dirty="0" smtClean="0">
                <a:solidFill>
                  <a:srgbClr val="210BC3"/>
                </a:solidFill>
              </a:rPr>
              <a:t>статистики национальных счетов и финансового сектора,</a:t>
            </a:r>
            <a:r>
              <a:rPr lang="en-US" sz="2200" b="1" i="1" dirty="0" smtClean="0">
                <a:solidFill>
                  <a:srgbClr val="210BC3"/>
                </a:solidFill>
              </a:rPr>
              <a:t> </a:t>
            </a:r>
            <a:r>
              <a:rPr lang="ru-RU" sz="2200" dirty="0" smtClean="0">
                <a:solidFill>
                  <a:srgbClr val="210BC3"/>
                </a:solidFill>
              </a:rPr>
              <a:t>таких как </a:t>
            </a:r>
            <a:r>
              <a:rPr lang="ru-RU" sz="2200" dirty="0" smtClean="0">
                <a:solidFill>
                  <a:srgbClr val="210BC3"/>
                </a:solidFill>
              </a:rPr>
              <a:t>Центральный Банк</a:t>
            </a:r>
            <a:r>
              <a:rPr lang="en-US" sz="2200" dirty="0" smtClean="0">
                <a:solidFill>
                  <a:srgbClr val="210BC3"/>
                </a:solidFill>
              </a:rPr>
              <a:t>, </a:t>
            </a:r>
            <a:r>
              <a:rPr lang="ru-RU" sz="2200" dirty="0" smtClean="0">
                <a:solidFill>
                  <a:srgbClr val="210BC3"/>
                </a:solidFill>
              </a:rPr>
              <a:t>Министерство финансов</a:t>
            </a:r>
            <a:r>
              <a:rPr lang="en-US" sz="2200" dirty="0" smtClean="0">
                <a:solidFill>
                  <a:srgbClr val="210BC3"/>
                </a:solidFill>
              </a:rPr>
              <a:t>, </a:t>
            </a:r>
            <a:r>
              <a:rPr lang="ru-RU" sz="2200" dirty="0" smtClean="0">
                <a:solidFill>
                  <a:srgbClr val="210BC3"/>
                </a:solidFill>
              </a:rPr>
              <a:t>Казначейство и </a:t>
            </a:r>
            <a:r>
              <a:rPr lang="ru-RU" sz="2200" dirty="0" smtClean="0">
                <a:solidFill>
                  <a:srgbClr val="210BC3"/>
                </a:solidFill>
              </a:rPr>
              <a:t>некоторые регулирующие </a:t>
            </a:r>
            <a:r>
              <a:rPr lang="ru-RU" sz="2200" dirty="0" smtClean="0">
                <a:solidFill>
                  <a:srgbClr val="210BC3"/>
                </a:solidFill>
              </a:rPr>
              <a:t>органы</a:t>
            </a:r>
            <a:r>
              <a:rPr lang="en-US" sz="2200" dirty="0" smtClean="0">
                <a:solidFill>
                  <a:srgbClr val="210BC3"/>
                </a:solidFill>
              </a:rPr>
              <a:t>.</a:t>
            </a:r>
            <a:endParaRPr lang="en-US" sz="2000" b="1" u="sng" kern="0" dirty="0" smtClean="0">
              <a:solidFill>
                <a:srgbClr val="210BC3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899592" y="1052736"/>
            <a:ext cx="7704856" cy="4464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ru-RU" sz="2600" b="1" kern="0" dirty="0" smtClean="0">
                <a:solidFill>
                  <a:schemeClr val="accent6"/>
                </a:solidFill>
                <a:cs typeface="Arial" pitchFamily="34" charset="0"/>
              </a:rPr>
              <a:t>Цели стратегического плана и ежегодных программ</a:t>
            </a:r>
            <a:endParaRPr lang="en-US" sz="26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360363">
              <a:defRPr/>
            </a:pPr>
            <a:endParaRPr lang="en-US" sz="10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210BC3"/>
                </a:solidFill>
              </a:rPr>
              <a:t>Производство статистики по международным стандартам </a:t>
            </a:r>
            <a:r>
              <a:rPr lang="en-US" sz="2400" dirty="0" smtClean="0">
                <a:solidFill>
                  <a:srgbClr val="210BC3"/>
                </a:solidFill>
              </a:rPr>
              <a:t>(</a:t>
            </a:r>
            <a:r>
              <a:rPr lang="ru-RU" sz="2400" i="1" dirty="0" smtClean="0">
                <a:solidFill>
                  <a:srgbClr val="210BC3"/>
                </a:solidFill>
              </a:rPr>
              <a:t>каждый год разные процентные значения</a:t>
            </a:r>
            <a:r>
              <a:rPr lang="en-US" sz="2400" i="1" dirty="0" smtClean="0">
                <a:solidFill>
                  <a:srgbClr val="210BC3"/>
                </a:solidFill>
              </a:rPr>
              <a:t>, </a:t>
            </a:r>
            <a:r>
              <a:rPr lang="ru-RU" sz="2400" i="1" dirty="0" smtClean="0">
                <a:solidFill>
                  <a:srgbClr val="210BC3"/>
                </a:solidFill>
              </a:rPr>
              <a:t>поэтапно</a:t>
            </a:r>
            <a:r>
              <a:rPr lang="en-US" sz="2400" dirty="0" smtClean="0">
                <a:solidFill>
                  <a:srgbClr val="210BC3"/>
                </a:solidFill>
              </a:rPr>
              <a:t>)</a:t>
            </a: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tr-TR" sz="1000" dirty="0" smtClean="0">
              <a:solidFill>
                <a:srgbClr val="210BC3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210BC3"/>
                </a:solidFill>
              </a:rPr>
              <a:t>Повышение институционального потенциала</a:t>
            </a:r>
            <a:endParaRPr lang="en-US" sz="2400" dirty="0" smtClean="0">
              <a:solidFill>
                <a:srgbClr val="210BC3"/>
              </a:solidFill>
            </a:endParaRPr>
          </a:p>
          <a:p>
            <a:pPr marL="171450" indent="-171450" algn="l">
              <a:buFont typeface="Wingdings" panose="05000000000000000000" pitchFamily="2" charset="2"/>
              <a:buChar char="§"/>
            </a:pPr>
            <a:endParaRPr lang="tr-TR" sz="1000" dirty="0" smtClean="0">
              <a:solidFill>
                <a:srgbClr val="210BC3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210BC3"/>
                </a:solidFill>
              </a:rPr>
              <a:t>Улучшение сотрудничества </a:t>
            </a:r>
            <a:r>
              <a:rPr lang="ru-RU" sz="2400" dirty="0" smtClean="0">
                <a:solidFill>
                  <a:srgbClr val="210BC3"/>
                </a:solidFill>
              </a:rPr>
              <a:t>с заинтересованными </a:t>
            </a:r>
            <a:r>
              <a:rPr lang="ru-RU" sz="2400" dirty="0" smtClean="0">
                <a:solidFill>
                  <a:srgbClr val="210BC3"/>
                </a:solidFill>
              </a:rPr>
              <a:t>сторонами </a:t>
            </a:r>
            <a:r>
              <a:rPr lang="en-US" sz="2400" dirty="0" smtClean="0">
                <a:solidFill>
                  <a:srgbClr val="210BC3"/>
                </a:solidFill>
              </a:rPr>
              <a:t>(</a:t>
            </a:r>
            <a:r>
              <a:rPr lang="ru-RU" sz="2400" i="1" dirty="0" smtClean="0">
                <a:solidFill>
                  <a:srgbClr val="210BC3"/>
                </a:solidFill>
              </a:rPr>
              <a:t>различная тематика </a:t>
            </a:r>
            <a:r>
              <a:rPr lang="ru-RU" sz="2400" i="1" dirty="0" smtClean="0">
                <a:solidFill>
                  <a:srgbClr val="210BC3"/>
                </a:solidFill>
              </a:rPr>
              <a:t>для разных учреждений</a:t>
            </a:r>
            <a:r>
              <a:rPr lang="en-US" sz="2400" dirty="0" smtClean="0">
                <a:solidFill>
                  <a:srgbClr val="210BC3"/>
                </a:solidFill>
              </a:rPr>
              <a:t>)</a:t>
            </a:r>
            <a:r>
              <a:rPr lang="tr-TR" sz="2400" dirty="0" smtClean="0">
                <a:solidFill>
                  <a:srgbClr val="210BC3"/>
                </a:solidFill>
              </a:rPr>
              <a:t>.</a:t>
            </a:r>
            <a:endParaRPr lang="en-US" sz="2200" b="1" kern="0" dirty="0" smtClean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nip Diagonal Corner Rectangle 27"/>
          <p:cNvSpPr/>
          <p:nvPr/>
        </p:nvSpPr>
        <p:spPr>
          <a:xfrm>
            <a:off x="3643313" y="1928813"/>
            <a:ext cx="5151437" cy="1066800"/>
          </a:xfrm>
          <a:prstGeom prst="snip2DiagRect">
            <a:avLst>
              <a:gd name="adj1" fmla="val 0"/>
              <a:gd name="adj2" fmla="val 500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kern="0" dirty="0" smtClean="0">
                <a:solidFill>
                  <a:schemeClr val="bg1"/>
                </a:solidFill>
              </a:rPr>
              <a:t>Непрерывное </a:t>
            </a:r>
            <a:r>
              <a:rPr lang="ru-RU" sz="1200" b="1" kern="0" dirty="0" smtClean="0">
                <a:solidFill>
                  <a:schemeClr val="bg1"/>
                </a:solidFill>
              </a:rPr>
              <a:t>консультирование с основными заинтересованными сторонами для внедрения СНС</a:t>
            </a:r>
            <a:r>
              <a:rPr lang="tr-TR" sz="1200" b="1" kern="0" dirty="0" smtClean="0">
                <a:solidFill>
                  <a:schemeClr val="bg1"/>
                </a:solidFill>
              </a:rPr>
              <a:t>2008 / </a:t>
            </a:r>
            <a:r>
              <a:rPr lang="ru-RU" sz="1200" b="1" kern="0" dirty="0" smtClean="0">
                <a:solidFill>
                  <a:schemeClr val="bg1"/>
                </a:solidFill>
              </a:rPr>
              <a:t>ЕСС</a:t>
            </a:r>
            <a:r>
              <a:rPr lang="tr-TR" sz="1200" b="1" kern="0" dirty="0" smtClean="0">
                <a:solidFill>
                  <a:schemeClr val="bg1"/>
                </a:solidFill>
              </a:rPr>
              <a:t> </a:t>
            </a:r>
            <a:r>
              <a:rPr lang="tr-TR" sz="1200" b="1" kern="0" dirty="0" smtClean="0">
                <a:solidFill>
                  <a:schemeClr val="bg1"/>
                </a:solidFill>
                <a:latin typeface="+mj-lt"/>
              </a:rPr>
              <a:t>2010</a:t>
            </a:r>
            <a:r>
              <a:rPr lang="en-US" sz="1200" b="1" i="1" kern="0" dirty="0" smtClean="0">
                <a:solidFill>
                  <a:schemeClr val="bg1"/>
                </a:solidFill>
                <a:latin typeface="+mj-lt"/>
              </a:rPr>
              <a:t> </a:t>
            </a:r>
            <a:endParaRPr lang="tr-TR" sz="1200" b="1" i="1" kern="0" dirty="0">
              <a:solidFill>
                <a:schemeClr val="bg1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kern="0" dirty="0" smtClean="0">
                <a:solidFill>
                  <a:srgbClr val="210BC3"/>
                </a:solidFill>
                <a:latin typeface="+mj-lt"/>
              </a:rPr>
              <a:t>Центральный Банк</a:t>
            </a:r>
            <a:r>
              <a:rPr lang="en-US" sz="1200" b="1" i="1" kern="0" dirty="0" smtClean="0">
                <a:solidFill>
                  <a:srgbClr val="210BC3"/>
                </a:solidFill>
                <a:latin typeface="+mj-lt"/>
              </a:rPr>
              <a:t>, </a:t>
            </a:r>
            <a:r>
              <a:rPr lang="ru-RU" sz="1200" b="1" i="1" kern="0" dirty="0" smtClean="0">
                <a:solidFill>
                  <a:srgbClr val="210BC3"/>
                </a:solidFill>
                <a:latin typeface="+mj-lt"/>
              </a:rPr>
              <a:t>Министерство финансов</a:t>
            </a:r>
            <a:r>
              <a:rPr lang="en-US" sz="1200" b="1" i="1" kern="0" dirty="0" smtClean="0">
                <a:solidFill>
                  <a:srgbClr val="210BC3"/>
                </a:solidFill>
                <a:latin typeface="+mj-lt"/>
              </a:rPr>
              <a:t>, </a:t>
            </a:r>
            <a:r>
              <a:rPr lang="ru-RU" sz="1200" b="1" i="1" kern="0" dirty="0" smtClean="0">
                <a:solidFill>
                  <a:srgbClr val="210BC3"/>
                </a:solidFill>
                <a:latin typeface="+mj-lt"/>
              </a:rPr>
              <a:t>правительственные, общественные, международные организации, другие потребители данных</a:t>
            </a:r>
            <a:r>
              <a:rPr lang="ru-RU" sz="1200" b="1" i="1" kern="0" dirty="0" smtClean="0">
                <a:solidFill>
                  <a:srgbClr val="210BC3"/>
                </a:solidFill>
                <a:latin typeface="+mj-lt"/>
              </a:rPr>
              <a:t>)</a:t>
            </a:r>
            <a:r>
              <a:rPr lang="en-US" sz="1400" b="1" i="1" kern="0" dirty="0" smtClean="0">
                <a:solidFill>
                  <a:srgbClr val="210BC3"/>
                </a:solidFill>
                <a:latin typeface="+mj-lt"/>
              </a:rPr>
              <a:t> </a:t>
            </a:r>
            <a:endParaRPr lang="en-US" sz="1400" b="1" i="1" kern="0" dirty="0">
              <a:solidFill>
                <a:srgbClr val="210BC3"/>
              </a:solidFill>
              <a:latin typeface="+mj-lt"/>
            </a:endParaRPr>
          </a:p>
        </p:txBody>
      </p:sp>
      <p:sp>
        <p:nvSpPr>
          <p:cNvPr id="12" name="Rectangle 28"/>
          <p:cNvSpPr/>
          <p:nvPr/>
        </p:nvSpPr>
        <p:spPr>
          <a:xfrm>
            <a:off x="3943350" y="3136900"/>
            <a:ext cx="1897063" cy="647700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ysClr val="window" lastClr="FFFFFF"/>
                </a:solidFill>
                <a:latin typeface="+mj-lt"/>
              </a:rPr>
              <a:t>ИТ и кадровые ресурсы</a:t>
            </a:r>
            <a:endParaRPr lang="en-US" sz="1400" b="1" kern="0" dirty="0">
              <a:solidFill>
                <a:sysClr val="window" lastClr="FFFFFF"/>
              </a:solidFill>
              <a:latin typeface="+mj-lt"/>
            </a:endParaRPr>
          </a:p>
        </p:txBody>
      </p:sp>
      <p:sp>
        <p:nvSpPr>
          <p:cNvPr id="13" name="Rectangle 29"/>
          <p:cNvSpPr/>
          <p:nvPr/>
        </p:nvSpPr>
        <p:spPr>
          <a:xfrm>
            <a:off x="6103938" y="3135313"/>
            <a:ext cx="2500510" cy="649287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ysClr val="window" lastClr="FFFFFF"/>
                </a:solidFill>
                <a:latin typeface="Arial"/>
              </a:rPr>
              <a:t>С</a:t>
            </a:r>
            <a:r>
              <a:rPr lang="ru-RU" sz="1000" kern="0" dirty="0" smtClean="0">
                <a:solidFill>
                  <a:sysClr val="window" lastClr="FFFFFF"/>
                </a:solidFill>
                <a:latin typeface="Arial"/>
              </a:rPr>
              <a:t>труктуры классификаторов</a:t>
            </a:r>
            <a:r>
              <a:rPr lang="en-US" sz="1000" kern="0" dirty="0" smtClean="0">
                <a:solidFill>
                  <a:sysClr val="window" lastClr="FFFFFF"/>
                </a:solidFill>
                <a:latin typeface="Arial"/>
              </a:rPr>
              <a:t>, </a:t>
            </a:r>
            <a:r>
              <a:rPr lang="ru-RU" sz="1000" kern="0" dirty="0" smtClean="0">
                <a:solidFill>
                  <a:sysClr val="window" lastClr="FFFFFF"/>
                </a:solidFill>
                <a:latin typeface="Arial"/>
              </a:rPr>
              <a:t>регистры коммерческих </a:t>
            </a:r>
            <a:r>
              <a:rPr lang="ru-RU" sz="1000" kern="0" dirty="0" smtClean="0">
                <a:solidFill>
                  <a:sysClr val="window" lastClr="FFFFFF"/>
                </a:solidFill>
                <a:latin typeface="Arial"/>
              </a:rPr>
              <a:t>предприятий</a:t>
            </a:r>
            <a:r>
              <a:rPr lang="en-US" sz="1000" kern="0" dirty="0" smtClean="0">
                <a:solidFill>
                  <a:sysClr val="window" lastClr="FFFFFF"/>
                </a:solidFill>
                <a:latin typeface="Arial"/>
              </a:rPr>
              <a:t>, </a:t>
            </a:r>
            <a:r>
              <a:rPr lang="ru-RU" sz="1000" kern="0" dirty="0" smtClean="0">
                <a:solidFill>
                  <a:sysClr val="window" lastClr="FFFFFF"/>
                </a:solidFill>
                <a:latin typeface="Arial"/>
              </a:rPr>
              <a:t>обследования</a:t>
            </a:r>
            <a:r>
              <a:rPr lang="en-US" sz="1000" kern="0" dirty="0" smtClean="0">
                <a:solidFill>
                  <a:sysClr val="window" lastClr="FFFFFF"/>
                </a:solidFill>
                <a:latin typeface="Arial"/>
              </a:rPr>
              <a:t>, </a:t>
            </a:r>
            <a:r>
              <a:rPr lang="ru-RU" sz="1000" kern="0" dirty="0" smtClean="0">
                <a:solidFill>
                  <a:sysClr val="window" lastClr="FFFFFF"/>
                </a:solidFill>
                <a:latin typeface="Arial"/>
              </a:rPr>
              <a:t>административные данные</a:t>
            </a:r>
            <a:endParaRPr lang="en-US" sz="1200" kern="0" dirty="0">
              <a:solidFill>
                <a:sysClr val="window" lastClr="FFFFFF"/>
              </a:solidFill>
              <a:latin typeface="+mj-lt"/>
            </a:endParaRPr>
          </a:p>
        </p:txBody>
      </p:sp>
      <p:sp>
        <p:nvSpPr>
          <p:cNvPr id="14" name="Rectangle 30"/>
          <p:cNvSpPr/>
          <p:nvPr/>
        </p:nvSpPr>
        <p:spPr>
          <a:xfrm>
            <a:off x="4322763" y="5210175"/>
            <a:ext cx="1212850" cy="708025"/>
          </a:xfrm>
          <a:prstGeom prst="rect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ysClr val="window" lastClr="FFFFFF"/>
                </a:solidFill>
              </a:rPr>
              <a:t>Основные показатели ВВП</a:t>
            </a:r>
            <a:endParaRPr lang="en-US" sz="1200" kern="0" dirty="0">
              <a:solidFill>
                <a:sysClr val="window" lastClr="FFFFFF"/>
              </a:solidFill>
              <a:latin typeface="+mj-lt"/>
            </a:endParaRPr>
          </a:p>
        </p:txBody>
      </p:sp>
      <p:sp>
        <p:nvSpPr>
          <p:cNvPr id="15" name="Rectangle 31"/>
          <p:cNvSpPr/>
          <p:nvPr/>
        </p:nvSpPr>
        <p:spPr>
          <a:xfrm>
            <a:off x="5821363" y="5213350"/>
            <a:ext cx="1179512" cy="714375"/>
          </a:xfrm>
          <a:prstGeom prst="rect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ysClr val="window" lastClr="FFFFFF"/>
                </a:solidFill>
              </a:rPr>
              <a:t>ВНД и другие первичные показатели</a:t>
            </a:r>
            <a:endParaRPr lang="en-US" sz="1200" kern="0" dirty="0">
              <a:solidFill>
                <a:sysClr val="window" lastClr="FFFFFF"/>
              </a:solidFill>
              <a:latin typeface="+mj-lt"/>
            </a:endParaRPr>
          </a:p>
        </p:txBody>
      </p:sp>
      <p:sp>
        <p:nvSpPr>
          <p:cNvPr id="16" name="TextBox 32"/>
          <p:cNvSpPr txBox="1"/>
          <p:nvPr/>
        </p:nvSpPr>
        <p:spPr>
          <a:xfrm>
            <a:off x="5862357" y="3717032"/>
            <a:ext cx="33843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Принятие новых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соответствующих классификаторов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и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улучшение регистров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коммерческих предприятий</a:t>
            </a:r>
            <a:endParaRPr lang="en-US" sz="1000" kern="0" dirty="0" smtClean="0">
              <a:solidFill>
                <a:sysClr val="windowText" lastClr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</a:rPr>
              <a:t>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Проверка составленной соответствующей исходной статистики</a:t>
            </a:r>
            <a:r>
              <a:rPr lang="tr-TR" sz="1000" kern="0" dirty="0" smtClean="0">
                <a:solidFill>
                  <a:sysClr val="windowText" lastClr="000000"/>
                </a:solidFill>
                <a:latin typeface="+mj-lt"/>
              </a:rPr>
              <a:t>; </a:t>
            </a:r>
            <a:endParaRPr lang="tr-TR" sz="1000" kern="0" dirty="0">
              <a:solidFill>
                <a:sysClr val="windowText" lastClr="000000"/>
              </a:solidFill>
              <a:latin typeface="+mj-lt"/>
            </a:endParaRPr>
          </a:p>
          <a:p>
            <a:pPr marL="177800"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1000" kern="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органом статистики</a:t>
            </a:r>
            <a:endParaRPr lang="tr-TR" sz="1000" kern="0" dirty="0" smtClean="0">
              <a:solidFill>
                <a:sysClr val="windowText" lastClr="000000"/>
              </a:solidFill>
            </a:endParaRPr>
          </a:p>
          <a:p>
            <a:pPr marL="177800"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1000" kern="0" dirty="0" smtClean="0">
                <a:solidFill>
                  <a:sysClr val="windowText" lastClr="000000"/>
                </a:solidFill>
              </a:rPr>
              <a:t>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за пределами органа статистики</a:t>
            </a:r>
            <a:endParaRPr lang="en-US" sz="1000" kern="0" dirty="0">
              <a:solidFill>
                <a:sysClr val="windowText" lastClr="000000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000" kern="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Применение источников административных данных</a:t>
            </a:r>
            <a:endParaRPr lang="en-US" sz="10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7" name="TextBox 33"/>
          <p:cNvSpPr txBox="1"/>
          <p:nvPr/>
        </p:nvSpPr>
        <p:spPr>
          <a:xfrm>
            <a:off x="1475656" y="1844824"/>
            <a:ext cx="2160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u="sng" kern="0" dirty="0" smtClean="0">
                <a:solidFill>
                  <a:srgbClr val="FF0000"/>
                </a:solidFill>
                <a:latin typeface="+mj-lt"/>
              </a:rPr>
              <a:t>ЭТАП </a:t>
            </a:r>
            <a:r>
              <a:rPr lang="en-US" sz="1200" b="1" u="sng" kern="0" dirty="0" smtClean="0">
                <a:solidFill>
                  <a:srgbClr val="FF0000"/>
                </a:solidFill>
                <a:latin typeface="+mj-lt"/>
              </a:rPr>
              <a:t>1 </a:t>
            </a:r>
            <a:r>
              <a:rPr lang="en-US" sz="1200" b="1" kern="0" dirty="0">
                <a:solidFill>
                  <a:sysClr val="windowText" lastClr="000000"/>
                </a:solidFill>
                <a:latin typeface="+mj-lt"/>
              </a:rPr>
              <a:t>– 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Разработка стратегий внедрения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+mj-lt"/>
              </a:rPr>
              <a:t>(</a:t>
            </a:r>
            <a:r>
              <a:rPr lang="ru-RU" sz="1200" b="1" kern="0" dirty="0" smtClean="0">
                <a:solidFill>
                  <a:srgbClr val="FF0000"/>
                </a:solidFill>
                <a:latin typeface="+mj-lt"/>
              </a:rPr>
              <a:t>План «Дорожная карта»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+mj-lt"/>
              </a:rPr>
              <a:t>)</a:t>
            </a:r>
            <a:endParaRPr lang="en-US" sz="1200" b="1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8" name="TextBox 34"/>
          <p:cNvSpPr txBox="1"/>
          <p:nvPr/>
        </p:nvSpPr>
        <p:spPr>
          <a:xfrm>
            <a:off x="4572000" y="1412776"/>
            <a:ext cx="3456384" cy="367873"/>
          </a:xfrm>
          <a:prstGeom prst="flowChartTerminator">
            <a:avLst/>
          </a:prstGeom>
          <a:solidFill>
            <a:srgbClr val="92D050"/>
          </a:solidFill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i="1" kern="0" dirty="0" smtClean="0">
                <a:solidFill>
                  <a:sysClr val="windowText" lastClr="000000"/>
                </a:solidFill>
                <a:latin typeface="+mj-lt"/>
              </a:rPr>
              <a:t>Участие заинтересованных сторон</a:t>
            </a:r>
            <a:endParaRPr lang="en-US" sz="1100" b="1" i="1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9" name="TextBox 35"/>
          <p:cNvSpPr txBox="1"/>
          <p:nvPr/>
        </p:nvSpPr>
        <p:spPr>
          <a:xfrm>
            <a:off x="1475656" y="3284984"/>
            <a:ext cx="2304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u="sng" kern="0" dirty="0" smtClean="0">
                <a:solidFill>
                  <a:srgbClr val="FF0000"/>
                </a:solidFill>
              </a:rPr>
              <a:t>ЭТАП </a:t>
            </a:r>
            <a:r>
              <a:rPr lang="en-US" sz="1200" b="1" u="sng" kern="0" dirty="0" smtClean="0">
                <a:solidFill>
                  <a:srgbClr val="FF0000"/>
                </a:solidFill>
                <a:latin typeface="+mj-lt"/>
              </a:rPr>
              <a:t>2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+mj-lt"/>
              </a:rPr>
              <a:t>– 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Улучшение использования 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административных данных в 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соответствии с 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ИТ</a:t>
            </a:r>
            <a:endParaRPr lang="en-US" sz="1200" b="1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0" name="Right Brace 36"/>
          <p:cNvSpPr/>
          <p:nvPr/>
        </p:nvSpPr>
        <p:spPr>
          <a:xfrm rot="5400000">
            <a:off x="6009481" y="2629694"/>
            <a:ext cx="360363" cy="4664075"/>
          </a:xfrm>
          <a:prstGeom prst="rightBrace">
            <a:avLst>
              <a:gd name="adj1" fmla="val 180000"/>
              <a:gd name="adj2" fmla="val 46335"/>
            </a:avLst>
          </a:prstGeom>
          <a:noFill/>
          <a:ln w="4762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ker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1" name="TextBox 37"/>
          <p:cNvSpPr txBox="1"/>
          <p:nvPr/>
        </p:nvSpPr>
        <p:spPr>
          <a:xfrm>
            <a:off x="1475656" y="4869161"/>
            <a:ext cx="2304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u="sng" kern="0" dirty="0" smtClean="0">
                <a:solidFill>
                  <a:srgbClr val="FF0000"/>
                </a:solidFill>
              </a:rPr>
              <a:t>ЭТАП </a:t>
            </a:r>
            <a:r>
              <a:rPr lang="en-US" sz="1200" b="1" u="sng" kern="0" dirty="0" smtClean="0">
                <a:solidFill>
                  <a:srgbClr val="FF0000"/>
                </a:solidFill>
                <a:latin typeface="+mj-lt"/>
              </a:rPr>
              <a:t>3 </a:t>
            </a:r>
            <a:r>
              <a:rPr lang="en-US" sz="1200" b="1" kern="0" dirty="0" smtClean="0">
                <a:solidFill>
                  <a:sysClr val="windowText" lastClr="000000"/>
                </a:solidFill>
                <a:latin typeface="+mj-lt"/>
              </a:rPr>
              <a:t>– 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Развитие национальных 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счетов в соответствии с СНС 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+mj-lt"/>
              </a:rPr>
              <a:t>2008/</a:t>
            </a:r>
            <a:r>
              <a:rPr lang="ru-RU" sz="1200" b="1" kern="0" dirty="0" smtClean="0">
                <a:solidFill>
                  <a:sysClr val="windowText" lastClr="000000"/>
                </a:solidFill>
                <a:latin typeface="+mj-lt"/>
              </a:rPr>
              <a:t>ЕСС </a:t>
            </a:r>
            <a:r>
              <a:rPr lang="tr-TR" sz="1200" b="1" kern="0" dirty="0" smtClean="0">
                <a:solidFill>
                  <a:sysClr val="windowText" lastClr="000000"/>
                </a:solidFill>
                <a:latin typeface="+mj-lt"/>
              </a:rPr>
              <a:t>2010</a:t>
            </a:r>
            <a:endParaRPr lang="en-US" sz="1200" b="1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2" name="Rectangle 38"/>
          <p:cNvSpPr/>
          <p:nvPr/>
        </p:nvSpPr>
        <p:spPr>
          <a:xfrm>
            <a:off x="7286625" y="5213350"/>
            <a:ext cx="1071563" cy="714375"/>
          </a:xfrm>
          <a:prstGeom prst="rect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solidFill>
                  <a:sysClr val="window" lastClr="FFFFFF"/>
                </a:solidFill>
              </a:rPr>
              <a:t>Счета институциональных секторов</a:t>
            </a:r>
            <a:endParaRPr lang="en-US" sz="1200" kern="0" dirty="0">
              <a:solidFill>
                <a:sysClr val="window" lastClr="FFFFFF"/>
              </a:solidFill>
              <a:latin typeface="+mj-lt"/>
            </a:endParaRPr>
          </a:p>
        </p:txBody>
      </p:sp>
      <p:sp>
        <p:nvSpPr>
          <p:cNvPr id="23" name="TextBox 39"/>
          <p:cNvSpPr txBox="1"/>
          <p:nvPr/>
        </p:nvSpPr>
        <p:spPr>
          <a:xfrm>
            <a:off x="3943350" y="3851275"/>
            <a:ext cx="206881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000" kern="0" dirty="0">
                <a:solidFill>
                  <a:sysClr val="windowText" lastClr="000000"/>
                </a:solidFill>
                <a:latin typeface="+mj-lt"/>
              </a:rPr>
              <a:t> </a:t>
            </a:r>
            <a:r>
              <a:rPr lang="ru-RU" sz="1000" kern="0" dirty="0" smtClean="0">
                <a:solidFill>
                  <a:sysClr val="windowText" lastClr="000000"/>
                </a:solidFill>
              </a:rPr>
              <a:t>Соответствующая ИТ-инфраструктура и поддержка</a:t>
            </a:r>
            <a:endParaRPr lang="en-US" sz="1000" kern="0" dirty="0">
              <a:solidFill>
                <a:sysClr val="windowText" lastClr="000000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000" kern="0" dirty="0" smtClean="0">
                <a:solidFill>
                  <a:sysClr val="windowText" lastClr="000000"/>
                </a:solidFill>
              </a:rPr>
              <a:t>Непрерывная проверка на всем этапе внедрения ЕСС</a:t>
            </a:r>
            <a:endParaRPr lang="en-US" sz="1000" kern="0" dirty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24" name="Can 43"/>
          <p:cNvSpPr/>
          <p:nvPr/>
        </p:nvSpPr>
        <p:spPr>
          <a:xfrm rot="16200000">
            <a:off x="-1512674" y="3320991"/>
            <a:ext cx="4680522" cy="864092"/>
          </a:xfrm>
          <a:prstGeom prst="can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kern="0" dirty="0" smtClean="0">
                <a:latin typeface="+mj-lt"/>
              </a:rPr>
              <a:t>Этапы внедрения</a:t>
            </a:r>
            <a:endParaRPr lang="en-US" sz="1600" b="1" i="1" kern="0" dirty="0">
              <a:latin typeface="+mj-lt"/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5569B-DA0B-45BB-AF66-2905B00D6B1C}" type="slidenum">
              <a:rPr lang="tr-TR"/>
              <a:pPr>
                <a:defRPr/>
              </a:pPr>
              <a:t>6</a:t>
            </a:fld>
            <a:endParaRPr lang="tr-TR" dirty="0"/>
          </a:p>
        </p:txBody>
      </p:sp>
      <p:sp>
        <p:nvSpPr>
          <p:cNvPr id="25" name="8 Dikdörtgen"/>
          <p:cNvSpPr>
            <a:spLocks noChangeArrowheads="1"/>
          </p:cNvSpPr>
          <p:nvPr/>
        </p:nvSpPr>
        <p:spPr bwMode="auto">
          <a:xfrm>
            <a:off x="1331640" y="827088"/>
            <a:ext cx="7417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 smtClean="0">
                <a:solidFill>
                  <a:srgbClr val="FF0000"/>
                </a:solidFill>
              </a:rPr>
              <a:t>Этапы внедрения СНС </a:t>
            </a:r>
            <a:r>
              <a:rPr lang="en-US" sz="2400" b="1" kern="0" dirty="0" smtClean="0">
                <a:solidFill>
                  <a:srgbClr val="FF0000"/>
                </a:solidFill>
              </a:rPr>
              <a:t>2008</a:t>
            </a:r>
            <a:r>
              <a:rPr lang="tr-TR" sz="2400" b="1" kern="0" dirty="0" smtClean="0">
                <a:solidFill>
                  <a:srgbClr val="FF0000"/>
                </a:solidFill>
              </a:rPr>
              <a:t> / </a:t>
            </a:r>
            <a:r>
              <a:rPr lang="ru-RU" sz="2400" b="1" kern="0" dirty="0" smtClean="0">
                <a:solidFill>
                  <a:srgbClr val="FF0000"/>
                </a:solidFill>
              </a:rPr>
              <a:t>ЕСС </a:t>
            </a:r>
            <a:r>
              <a:rPr lang="en-US" sz="2400" b="1" kern="0" dirty="0" smtClean="0">
                <a:solidFill>
                  <a:srgbClr val="FF0000"/>
                </a:solidFill>
              </a:rPr>
              <a:t>2010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1043608" y="1052736"/>
            <a:ext cx="7128792" cy="489654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ru-RU" sz="2600" b="1" kern="0" dirty="0" smtClean="0">
                <a:solidFill>
                  <a:schemeClr val="accent6"/>
                </a:solidFill>
                <a:cs typeface="Arial" pitchFamily="34" charset="0"/>
              </a:rPr>
              <a:t>План «Дорожная карта»</a:t>
            </a:r>
            <a:endParaRPr lang="en-US" sz="2600" b="1" kern="0" dirty="0" smtClean="0">
              <a:solidFill>
                <a:schemeClr val="accent6"/>
              </a:solidFill>
              <a:cs typeface="Arial" pitchFamily="34" charset="0"/>
            </a:endParaRPr>
          </a:p>
          <a:p>
            <a:pPr marL="360363" algn="l">
              <a:defRPr/>
            </a:pPr>
            <a:endParaRPr lang="en-US" sz="1000" kern="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360363" algn="just"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План «</a:t>
            </a:r>
            <a:r>
              <a:rPr lang="ru-RU" sz="2400" i="1" kern="0" dirty="0" smtClean="0">
                <a:solidFill>
                  <a:srgbClr val="210BC3"/>
                </a:solidFill>
                <a:cs typeface="Arial" pitchFamily="34" charset="0"/>
              </a:rPr>
              <a:t>Дорожная </a:t>
            </a:r>
            <a:r>
              <a:rPr lang="ru-RU" sz="2400" i="1" kern="0" dirty="0" smtClean="0">
                <a:solidFill>
                  <a:srgbClr val="210BC3"/>
                </a:solidFill>
                <a:cs typeface="Arial" pitchFamily="34" charset="0"/>
              </a:rPr>
              <a:t>карта»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был разработан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совместно с </a:t>
            </a:r>
            <a:r>
              <a:rPr lang="ru-RU" sz="2400" kern="0" dirty="0" err="1" smtClean="0">
                <a:solidFill>
                  <a:srgbClr val="210BC3"/>
                </a:solidFill>
                <a:cs typeface="Arial" pitchFamily="34" charset="0"/>
              </a:rPr>
              <a:t>Евростатом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, при помощи некоторых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проектов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.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В общих чертах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пункты «дорожной карты»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охватывают следующее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:</a:t>
            </a:r>
          </a:p>
          <a:p>
            <a:pPr marL="360363" algn="just">
              <a:defRPr/>
            </a:pPr>
            <a:endParaRPr lang="en-US" sz="24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Новая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таблица ресурсов и использования со стандартами СНС </a:t>
            </a:r>
            <a:r>
              <a:rPr lang="tr-TR" sz="2400" kern="0" dirty="0" smtClean="0">
                <a:solidFill>
                  <a:srgbClr val="210BC3"/>
                </a:solidFill>
                <a:cs typeface="Arial" pitchFamily="34" charset="0"/>
              </a:rPr>
              <a:t>2008 /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ЕСС 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2010,</a:t>
            </a: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Независимые годовые оценки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,</a:t>
            </a: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Счета институциональных секторов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,</a:t>
            </a:r>
          </a:p>
          <a:p>
            <a:pPr marL="900113" indent="-457200" algn="l">
              <a:buFont typeface="Wingdings" pitchFamily="2" charset="2"/>
              <a:buChar char="v"/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Улучшение квартальных счетов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.</a:t>
            </a:r>
            <a:endParaRPr lang="en-US" sz="2400" kern="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467544" y="1052736"/>
            <a:ext cx="8093750" cy="48245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ru-RU" sz="2600" b="1" kern="0" dirty="0">
                <a:solidFill>
                  <a:schemeClr val="accent6"/>
                </a:solidFill>
                <a:cs typeface="Arial" pitchFamily="34" charset="0"/>
              </a:rPr>
              <a:t>План «Дорожная карта»</a:t>
            </a:r>
            <a:endParaRPr lang="en-US" sz="2600" b="1" kern="0" dirty="0">
              <a:solidFill>
                <a:schemeClr val="accent6"/>
              </a:solidFill>
              <a:cs typeface="Arial" pitchFamily="34" charset="0"/>
            </a:endParaRPr>
          </a:p>
          <a:p>
            <a:pPr marL="360363" algn="l">
              <a:defRPr/>
            </a:pPr>
            <a:endParaRPr lang="en-US" sz="1000" kern="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442913" algn="l">
              <a:defRPr/>
            </a:pP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Существуют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 7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основных заголовков и 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50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тем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. 30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из них главные, остальные – второстепенные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. </a:t>
            </a:r>
            <a:r>
              <a:rPr lang="ru-RU" sz="2400" kern="0" dirty="0" smtClean="0">
                <a:solidFill>
                  <a:srgbClr val="210BC3"/>
                </a:solidFill>
                <a:cs typeface="Arial" pitchFamily="34" charset="0"/>
              </a:rPr>
              <a:t>Основные заголовки относятся к следующему</a:t>
            </a:r>
            <a:r>
              <a:rPr lang="en-US" sz="2400" kern="0" dirty="0" smtClean="0">
                <a:solidFill>
                  <a:srgbClr val="210BC3"/>
                </a:solidFill>
                <a:cs typeface="Arial" pitchFamily="34" charset="0"/>
              </a:rPr>
              <a:t>:</a:t>
            </a:r>
          </a:p>
          <a:p>
            <a:pPr marL="442913" algn="l">
              <a:defRPr/>
            </a:pPr>
            <a:endParaRPr lang="en-US" sz="1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1357313" lvl="1" indent="-457200" algn="l">
              <a:buFont typeface="Wingdings" pitchFamily="2" charset="2"/>
              <a:buChar char="v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Единицы</a:t>
            </a:r>
            <a:endParaRPr lang="en-US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1357313" lvl="1" indent="-457200" algn="l">
              <a:buFont typeface="Wingdings" pitchFamily="2" charset="2"/>
              <a:buChar char="v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Граница производственных операций</a:t>
            </a:r>
            <a:endParaRPr lang="en-US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1357313" lvl="1" indent="-457200" algn="l">
              <a:buFont typeface="Wingdings" pitchFamily="2" charset="2"/>
              <a:buChar char="v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Активы</a:t>
            </a:r>
            <a:endParaRPr lang="en-US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1357313" lvl="1" indent="-457200" algn="l">
              <a:buFont typeface="Wingdings" pitchFamily="2" charset="2"/>
              <a:buChar char="v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Финансовые инструменты</a:t>
            </a:r>
            <a:endParaRPr lang="en-US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1357313" lvl="1" indent="-457200" algn="l">
              <a:buFont typeface="Wingdings" pitchFamily="2" charset="2"/>
              <a:buChar char="v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Правительство</a:t>
            </a:r>
            <a:endParaRPr lang="en-US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1357313" lvl="1" indent="-457200" algn="l">
              <a:buFont typeface="Wingdings" pitchFamily="2" charset="2"/>
              <a:buChar char="v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Остальной мир</a:t>
            </a:r>
            <a:endParaRPr lang="en-US" sz="22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1357313" lvl="1" indent="-457200" algn="l">
              <a:buFont typeface="Wingdings" pitchFamily="2" charset="2"/>
              <a:buChar char="v"/>
              <a:defRPr/>
            </a:pPr>
            <a:r>
              <a:rPr lang="ru-RU" sz="2200" kern="0" dirty="0" smtClean="0">
                <a:solidFill>
                  <a:srgbClr val="210BC3"/>
                </a:solidFill>
                <a:cs typeface="Arial" pitchFamily="34" charset="0"/>
              </a:rPr>
              <a:t>Другое</a:t>
            </a:r>
            <a:r>
              <a:rPr lang="en-US" sz="2200" kern="0" dirty="0" smtClean="0">
                <a:solidFill>
                  <a:srgbClr val="210BC3"/>
                </a:solidFill>
                <a:cs typeface="Arial" pitchFamily="34" charset="0"/>
              </a:rPr>
              <a:t> </a:t>
            </a:r>
            <a:endParaRPr lang="en-US" sz="2400" kern="0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899592" y="1124744"/>
            <a:ext cx="7704856" cy="504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363" algn="l">
              <a:defRPr/>
            </a:pPr>
            <a:r>
              <a:rPr lang="ru-RU" sz="2600" b="1" kern="0" dirty="0">
                <a:solidFill>
                  <a:schemeClr val="accent6"/>
                </a:solidFill>
                <a:cs typeface="Arial" pitchFamily="34" charset="0"/>
              </a:rPr>
              <a:t>План «Дорожная карта»</a:t>
            </a:r>
            <a:endParaRPr lang="en-US" sz="2600" b="1" kern="0" dirty="0">
              <a:solidFill>
                <a:schemeClr val="accent6"/>
              </a:solidFill>
              <a:cs typeface="Arial" pitchFamily="34" charset="0"/>
            </a:endParaRPr>
          </a:p>
          <a:p>
            <a:pPr marL="360363" algn="l">
              <a:defRPr/>
            </a:pPr>
            <a:endParaRPr lang="tr-TR" sz="1000" kern="0" dirty="0" smtClean="0">
              <a:solidFill>
                <a:srgbClr val="FF0000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r>
              <a:rPr lang="tr-TR" sz="2000" b="1" kern="0" dirty="0" smtClean="0">
                <a:solidFill>
                  <a:srgbClr val="210BC3"/>
                </a:solidFill>
                <a:cs typeface="Arial" pitchFamily="34" charset="0"/>
              </a:rPr>
              <a:t>       </a:t>
            </a:r>
            <a:r>
              <a:rPr lang="ru-RU" sz="2000" b="1" kern="0" dirty="0" smtClean="0">
                <a:solidFill>
                  <a:srgbClr val="210BC3"/>
                </a:solidFill>
                <a:cs typeface="Arial" pitchFamily="34" charset="0"/>
              </a:rPr>
              <a:t>Единицы</a:t>
            </a:r>
            <a:endParaRPr lang="tr-TR" sz="20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Второстепенный вид деятельности</a:t>
            </a:r>
            <a:endParaRPr lang="en-US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Холдинговая компания</a:t>
            </a:r>
            <a:r>
              <a:rPr lang="en-US" sz="2000" kern="0" dirty="0" smtClean="0">
                <a:solidFill>
                  <a:srgbClr val="210BC3"/>
                </a:solidFill>
                <a:cs typeface="Arial" pitchFamily="34" charset="0"/>
              </a:rPr>
              <a:t> 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Центральный офис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Разбивка сектора финансовых корпораций на подсекторы</a:t>
            </a:r>
            <a:r>
              <a:rPr lang="tr-TR" sz="2000" kern="0" dirty="0" smtClean="0">
                <a:solidFill>
                  <a:srgbClr val="210BC3"/>
                </a:solidFill>
                <a:cs typeface="Arial" pitchFamily="34" charset="0"/>
              </a:rPr>
              <a:t>.</a:t>
            </a:r>
          </a:p>
          <a:p>
            <a:pPr marL="900113" indent="-457200" algn="l">
              <a:defRPr/>
            </a:pPr>
            <a:endParaRPr lang="tr-TR" sz="20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l">
              <a:defRPr/>
            </a:pPr>
            <a:r>
              <a:rPr lang="tr-TR" sz="2000" b="1" kern="0" dirty="0" smtClean="0">
                <a:solidFill>
                  <a:srgbClr val="210BC3"/>
                </a:solidFill>
                <a:cs typeface="Arial" pitchFamily="34" charset="0"/>
              </a:rPr>
              <a:t>	</a:t>
            </a:r>
            <a:r>
              <a:rPr lang="ru-RU" sz="2000" b="1" kern="0" dirty="0" smtClean="0">
                <a:solidFill>
                  <a:srgbClr val="210BC3"/>
                </a:solidFill>
                <a:cs typeface="Arial" pitchFamily="34" charset="0"/>
              </a:rPr>
              <a:t> Граница производственных операций</a:t>
            </a:r>
            <a:endParaRPr lang="tr-TR" sz="2000" b="1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tr-TR" sz="2000" b="1" kern="0" dirty="0" smtClean="0">
                <a:solidFill>
                  <a:srgbClr val="210BC3"/>
                </a:solidFill>
                <a:cs typeface="Arial" pitchFamily="34" charset="0"/>
              </a:rPr>
              <a:t>	</a:t>
            </a: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НИОКР</a:t>
            </a:r>
            <a:endParaRPr lang="en-US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УФПИК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 smtClean="0">
                <a:solidFill>
                  <a:srgbClr val="210BC3"/>
                </a:solidFill>
                <a:cs typeface="Arial" pitchFamily="34" charset="0"/>
              </a:rPr>
              <a:t>Центральный Банк</a:t>
            </a:r>
            <a:endParaRPr lang="tr-TR" sz="2000" kern="0" dirty="0" smtClean="0">
              <a:solidFill>
                <a:srgbClr val="210BC3"/>
              </a:solidFill>
              <a:cs typeface="Arial" pitchFamily="34" charset="0"/>
            </a:endParaRPr>
          </a:p>
          <a:p>
            <a:pPr marL="900113" indent="-457200" algn="just">
              <a:buFont typeface="Wingdings" pitchFamily="2" charset="2"/>
              <a:buChar char="Ø"/>
              <a:defRPr/>
            </a:pPr>
            <a:r>
              <a:rPr lang="ru-RU" sz="2000" kern="0" dirty="0">
                <a:solidFill>
                  <a:srgbClr val="210BC3"/>
                </a:solidFill>
                <a:cs typeface="Arial" pitchFamily="34" charset="0"/>
              </a:rPr>
              <a:t>Страхование, кроме страхования жизни</a:t>
            </a:r>
            <a:r>
              <a:rPr lang="ru-RU" sz="2000" kern="0" dirty="0">
                <a:solidFill>
                  <a:srgbClr val="210BC3"/>
                </a:solidFill>
                <a:cs typeface="Arial" pitchFamily="34" charset="0"/>
              </a:rPr>
              <a:t> </a:t>
            </a:r>
            <a:endParaRPr lang="en-US" sz="2000" kern="0" dirty="0">
              <a:solidFill>
                <a:srgbClr val="210BC3"/>
              </a:solidFill>
              <a:cs typeface="Arial" pitchFamily="34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792B0-FFCE-41AE-88BF-823AA875D783}" type="slidenum">
              <a:rPr lang="tr-TR"/>
              <a:pPr>
                <a:defRPr/>
              </a:pPr>
              <a:t>9</a:t>
            </a:fld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88640"/>
            <a:ext cx="73448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ТУРЕЦКИЙ ИНСТИТУТ СТАТИСТИКИ (</a:t>
            </a:r>
            <a:r>
              <a:rPr lang="ru-RU" sz="1400" b="1" dirty="0" err="1" smtClean="0">
                <a:solidFill>
                  <a:srgbClr val="FF0000"/>
                </a:solidFill>
              </a:rPr>
              <a:t>ТуркСтат</a:t>
            </a:r>
            <a:r>
              <a:rPr lang="ru-RU" sz="1400" b="1" dirty="0" smtClean="0">
                <a:solidFill>
                  <a:srgbClr val="FF0000"/>
                </a:solidFill>
              </a:rPr>
              <a:t>)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381328"/>
            <a:ext cx="496855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Департамент национальных счетов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2401</TotalTime>
  <Words>1118</Words>
  <Application>Microsoft Office PowerPoint</Application>
  <PresentationFormat>On-screen Show (4:3)</PresentationFormat>
  <Paragraphs>330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Varsayılan Tasarım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Oleksandr Svirchevskyy</cp:lastModifiedBy>
  <cp:revision>361</cp:revision>
  <dcterms:created xsi:type="dcterms:W3CDTF">2006-12-22T08:39:23Z</dcterms:created>
  <dcterms:modified xsi:type="dcterms:W3CDTF">2015-04-27T16:11:50Z</dcterms:modified>
</cp:coreProperties>
</file>