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2"/>
  </p:notesMasterIdLst>
  <p:handoutMasterIdLst>
    <p:handoutMasterId r:id="rId23"/>
  </p:handoutMasterIdLst>
  <p:sldIdLst>
    <p:sldId id="258" r:id="rId3"/>
    <p:sldId id="270" r:id="rId4"/>
    <p:sldId id="277" r:id="rId5"/>
    <p:sldId id="272" r:id="rId6"/>
    <p:sldId id="259" r:id="rId7"/>
    <p:sldId id="260" r:id="rId8"/>
    <p:sldId id="268" r:id="rId9"/>
    <p:sldId id="262" r:id="rId10"/>
    <p:sldId id="271" r:id="rId11"/>
    <p:sldId id="269" r:id="rId12"/>
    <p:sldId id="273" r:id="rId13"/>
    <p:sldId id="264" r:id="rId14"/>
    <p:sldId id="275" r:id="rId15"/>
    <p:sldId id="263" r:id="rId16"/>
    <p:sldId id="278" r:id="rId17"/>
    <p:sldId id="279" r:id="rId18"/>
    <p:sldId id="280" r:id="rId19"/>
    <p:sldId id="266" r:id="rId20"/>
    <p:sldId id="274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87212E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248" autoAdjust="0"/>
  </p:normalViewPr>
  <p:slideViewPr>
    <p:cSldViewPr>
      <p:cViewPr>
        <p:scale>
          <a:sx n="92" d="100"/>
          <a:sy n="92" d="100"/>
        </p:scale>
        <p:origin x="-137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568DE-E916-4175-85D8-43FE5F386E3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87CE64D-1A21-4516-9854-FE2B325E9EA3}">
      <dgm:prSet phldrT="[Text]"/>
      <dgm:spPr>
        <a:solidFill>
          <a:schemeClr val="bg2"/>
        </a:solidFill>
      </dgm:spPr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ПРАВОВАЯ ОСНОВА</a:t>
          </a:r>
          <a:endParaRPr lang="tr-T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7C22D2-FD8B-4820-9E03-659D4C631E30}" type="parTrans" cxnId="{07C8394A-29BB-40FB-B8F8-7778610025E8}">
      <dgm:prSet/>
      <dgm:spPr/>
      <dgm:t>
        <a:bodyPr/>
        <a:lstStyle/>
        <a:p>
          <a:endParaRPr lang="tr-TR"/>
        </a:p>
      </dgm:t>
    </dgm:pt>
    <dgm:pt modelId="{41FD508A-179C-41CC-B648-258EC01B40B1}" type="sibTrans" cxnId="{07C8394A-29BB-40FB-B8F8-7778610025E8}">
      <dgm:prSet/>
      <dgm:spPr/>
      <dgm:t>
        <a:bodyPr/>
        <a:lstStyle/>
        <a:p>
          <a:endParaRPr lang="tr-TR"/>
        </a:p>
      </dgm:t>
    </dgm:pt>
    <dgm:pt modelId="{7A8F1309-9E13-4AB9-A50D-2E06552E1D1E}">
      <dgm:prSet phldrT="[Text]"/>
      <dgm:spPr>
        <a:solidFill>
          <a:schemeClr val="bg2"/>
        </a:solidFill>
      </dgm:spPr>
      <dgm:t>
        <a:bodyPr/>
        <a:lstStyle/>
        <a:p>
          <a:pPr algn="ctr"/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Сбор данных</a:t>
          </a:r>
          <a:endParaRPr lang="tr-TR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/>
    </dgm:pt>
    <dgm:pt modelId="{F50BF0F0-F8EB-429D-BF99-8333C347B7C5}" type="parTrans" cxnId="{0BA1BDA0-0F7A-4F37-BD0E-616EACF4735A}">
      <dgm:prSet/>
      <dgm:spPr>
        <a:solidFill>
          <a:schemeClr val="bg2"/>
        </a:solidFill>
      </dgm:spPr>
      <dgm:t>
        <a:bodyPr/>
        <a:lstStyle/>
        <a:p>
          <a:endParaRPr lang="tr-TR"/>
        </a:p>
      </dgm:t>
    </dgm:pt>
    <dgm:pt modelId="{2AFB4E43-9315-4284-89B6-C3228098E934}" type="sibTrans" cxnId="{0BA1BDA0-0F7A-4F37-BD0E-616EACF4735A}">
      <dgm:prSet/>
      <dgm:spPr/>
      <dgm:t>
        <a:bodyPr/>
        <a:lstStyle/>
        <a:p>
          <a:endParaRPr lang="tr-TR"/>
        </a:p>
      </dgm:t>
    </dgm:pt>
    <dgm:pt modelId="{586A34BC-C976-4DFD-A061-F24C48A3390D}">
      <dgm:prSet phldrT="[Text]"/>
      <dgm:spPr>
        <a:solidFill>
          <a:schemeClr val="bg2"/>
        </a:solidFill>
      </dgm:spPr>
      <dgm:t>
        <a:bodyPr/>
        <a:lstStyle/>
        <a:p>
          <a:r>
            <a:rPr lang="ru-RU" noProof="0" dirty="0" smtClean="0">
              <a:latin typeface="Arial" panose="020B0604020202020204" pitchFamily="34" charset="0"/>
              <a:cs typeface="Arial" panose="020B0604020202020204" pitchFamily="34" charset="0"/>
            </a:rPr>
            <a:t>Конфиденциальность</a:t>
          </a:r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/>
    </dgm:pt>
    <dgm:pt modelId="{8B8A861F-7316-49E6-9212-42F78C8C273C}" type="parTrans" cxnId="{08A9BDAF-96DA-43E9-AAB7-662F90A0246D}">
      <dgm:prSet/>
      <dgm:spPr>
        <a:solidFill>
          <a:schemeClr val="bg2"/>
        </a:solidFill>
      </dgm:spPr>
      <dgm:t>
        <a:bodyPr/>
        <a:lstStyle/>
        <a:p>
          <a:endParaRPr lang="tr-TR"/>
        </a:p>
      </dgm:t>
    </dgm:pt>
    <dgm:pt modelId="{B5D466FD-9254-49C7-9181-84AA1A04C341}" type="sibTrans" cxnId="{08A9BDAF-96DA-43E9-AAB7-662F90A0246D}">
      <dgm:prSet/>
      <dgm:spPr/>
      <dgm:t>
        <a:bodyPr/>
        <a:lstStyle/>
        <a:p>
          <a:endParaRPr lang="tr-TR"/>
        </a:p>
      </dgm:t>
    </dgm:pt>
    <dgm:pt modelId="{52DA2EF5-34D2-42EF-8CFD-FDF78EA2DDC2}">
      <dgm:prSet phldrT="[Text]"/>
      <dgm:spPr>
        <a:solidFill>
          <a:schemeClr val="bg2"/>
        </a:solidFill>
      </dgm:spPr>
      <dgm:t>
        <a:bodyPr/>
        <a:lstStyle/>
        <a:p>
          <a:r>
            <a:rPr lang="ru-RU" noProof="0" dirty="0" smtClean="0">
              <a:latin typeface="Arial" panose="020B0604020202020204" pitchFamily="34" charset="0"/>
              <a:cs typeface="Arial" panose="020B0604020202020204" pitchFamily="34" charset="0"/>
            </a:rPr>
            <a:t>Распространение</a:t>
          </a:r>
          <a:endParaRPr lang="en-US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  <dgm:extLst/>
    </dgm:pt>
    <dgm:pt modelId="{8040BD9C-D074-4BE9-9C31-1302C7981583}" type="parTrans" cxnId="{EDEDD6EB-E95E-4D6A-9B7B-C0D8B0F92423}">
      <dgm:prSet/>
      <dgm:spPr>
        <a:solidFill>
          <a:schemeClr val="bg2"/>
        </a:solidFill>
      </dgm:spPr>
      <dgm:t>
        <a:bodyPr/>
        <a:lstStyle/>
        <a:p>
          <a:endParaRPr lang="tr-TR"/>
        </a:p>
      </dgm:t>
    </dgm:pt>
    <dgm:pt modelId="{496F7802-B599-466A-A71D-6A5CC7CE253C}" type="sibTrans" cxnId="{EDEDD6EB-E95E-4D6A-9B7B-C0D8B0F92423}">
      <dgm:prSet/>
      <dgm:spPr/>
      <dgm:t>
        <a:bodyPr/>
        <a:lstStyle/>
        <a:p>
          <a:endParaRPr lang="tr-TR"/>
        </a:p>
      </dgm:t>
    </dgm:pt>
    <dgm:pt modelId="{B99792A0-4F88-4AEE-B523-D83F9D297A86}">
      <dgm:prSet phldrT="[Text]" custScaleX="207085" custScaleY="106782" custRadScaleRad="154191" custRadScaleInc="-78907"/>
      <dgm:spPr/>
      <dgm:t>
        <a:bodyPr/>
        <a:lstStyle/>
        <a:p>
          <a:endParaRPr lang="tr-TR"/>
        </a:p>
      </dgm:t>
    </dgm:pt>
    <dgm:pt modelId="{32CE77E4-DB86-4E26-B612-7891BAF707D4}" type="parTrans" cxnId="{AF141858-FDE4-4936-B6BA-573C9EF672B0}">
      <dgm:prSet/>
      <dgm:spPr/>
      <dgm:t>
        <a:bodyPr/>
        <a:lstStyle/>
        <a:p>
          <a:endParaRPr lang="tr-TR"/>
        </a:p>
      </dgm:t>
    </dgm:pt>
    <dgm:pt modelId="{95249566-6DFE-4829-A158-3FD22DB0CB6C}" type="sibTrans" cxnId="{AF141858-FDE4-4936-B6BA-573C9EF672B0}">
      <dgm:prSet/>
      <dgm:spPr/>
      <dgm:t>
        <a:bodyPr/>
        <a:lstStyle/>
        <a:p>
          <a:endParaRPr lang="tr-TR"/>
        </a:p>
      </dgm:t>
    </dgm:pt>
    <dgm:pt modelId="{46FA95B8-60CD-4CD1-8DBA-A9B735D8CDC5}" type="pres">
      <dgm:prSet presAssocID="{8E2568DE-E916-4175-85D8-43FE5F386E3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AF157BF3-71D6-4BD5-A3A8-3020330F2ED9}" type="pres">
      <dgm:prSet presAssocID="{B87CE64D-1A21-4516-9854-FE2B325E9EA3}" presName="singleCycle" presStyleCnt="0"/>
      <dgm:spPr/>
    </dgm:pt>
    <dgm:pt modelId="{0F0E58E7-6CA1-428F-9DAE-9E19C8EE51FF}" type="pres">
      <dgm:prSet presAssocID="{B87CE64D-1A21-4516-9854-FE2B325E9EA3}" presName="singleCenter" presStyleLbl="node1" presStyleIdx="0" presStyleCnt="4" custScaleX="149426" custScaleY="113196" custLinFactNeighborX="-13150" custLinFactNeighborY="-17454">
        <dgm:presLayoutVars>
          <dgm:chMax val="7"/>
          <dgm:chPref val="7"/>
        </dgm:presLayoutVars>
      </dgm:prSet>
      <dgm:spPr/>
      <dgm:t>
        <a:bodyPr/>
        <a:lstStyle/>
        <a:p>
          <a:endParaRPr lang="tr-TR"/>
        </a:p>
      </dgm:t>
    </dgm:pt>
    <dgm:pt modelId="{8B31F5E2-73C5-477D-B9EA-A49AE595F5CF}" type="pres">
      <dgm:prSet presAssocID="{F50BF0F0-F8EB-429D-BF99-8333C347B7C5}" presName="Name56" presStyleLbl="parChTrans1D2" presStyleIdx="0" presStyleCnt="3"/>
      <dgm:spPr/>
      <dgm:t>
        <a:bodyPr/>
        <a:lstStyle/>
        <a:p>
          <a:endParaRPr lang="tr-TR"/>
        </a:p>
      </dgm:t>
    </dgm:pt>
    <dgm:pt modelId="{660EEA31-CB79-445C-86C7-B41F720636DD}" type="pres">
      <dgm:prSet presAssocID="{7A8F1309-9E13-4AB9-A50D-2E06552E1D1E}" presName="text0" presStyleLbl="node1" presStyleIdx="1" presStyleCnt="4" custScaleX="175060" custScaleY="75612" custRadScaleRad="151990" custRadScaleInc="-7585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0B6F53F-64B5-4053-8019-31CEA8A652BC}" type="pres">
      <dgm:prSet presAssocID="{8B8A861F-7316-49E6-9212-42F78C8C273C}" presName="Name56" presStyleLbl="parChTrans1D2" presStyleIdx="1" presStyleCnt="3"/>
      <dgm:spPr/>
      <dgm:t>
        <a:bodyPr/>
        <a:lstStyle/>
        <a:p>
          <a:endParaRPr lang="tr-TR"/>
        </a:p>
      </dgm:t>
    </dgm:pt>
    <dgm:pt modelId="{D7A3F47A-AFFE-4369-928D-BBBB0AA33336}" type="pres">
      <dgm:prSet presAssocID="{586A34BC-C976-4DFD-A061-F24C48A3390D}" presName="text0" presStyleLbl="node1" presStyleIdx="2" presStyleCnt="4" custScaleX="174912" custScaleY="75822" custRadScaleRad="135203" custRadScaleInc="-12319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8D1E6C7-98EB-4D41-BD35-F1FA4B508257}" type="pres">
      <dgm:prSet presAssocID="{8040BD9C-D074-4BE9-9C31-1302C7981583}" presName="Name56" presStyleLbl="parChTrans1D2" presStyleIdx="2" presStyleCnt="3"/>
      <dgm:spPr/>
      <dgm:t>
        <a:bodyPr/>
        <a:lstStyle/>
        <a:p>
          <a:endParaRPr lang="tr-TR"/>
        </a:p>
      </dgm:t>
    </dgm:pt>
    <dgm:pt modelId="{DA104795-A4BA-4DB9-A80E-A6A0395909A6}" type="pres">
      <dgm:prSet presAssocID="{52DA2EF5-34D2-42EF-8CFD-FDF78EA2DDC2}" presName="text0" presStyleLbl="node1" presStyleIdx="3" presStyleCnt="4" custScaleX="174912" custScaleY="75822" custRadScaleRad="127636" custRadScaleInc="170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0E40EFC-7714-40B2-B609-7B8648BCD736}" type="presOf" srcId="{8040BD9C-D074-4BE9-9C31-1302C7981583}" destId="{38D1E6C7-98EB-4D41-BD35-F1FA4B508257}" srcOrd="0" destOrd="0" presId="urn:microsoft.com/office/officeart/2008/layout/RadialCluster"/>
    <dgm:cxn modelId="{5AFB162B-B142-43CF-85BC-7984C0A4E544}" type="presOf" srcId="{8E2568DE-E916-4175-85D8-43FE5F386E3D}" destId="{46FA95B8-60CD-4CD1-8DBA-A9B735D8CDC5}" srcOrd="0" destOrd="0" presId="urn:microsoft.com/office/officeart/2008/layout/RadialCluster"/>
    <dgm:cxn modelId="{A68F08C5-448B-4651-B3C7-8254F6AA635B}" type="presOf" srcId="{52DA2EF5-34D2-42EF-8CFD-FDF78EA2DDC2}" destId="{DA104795-A4BA-4DB9-A80E-A6A0395909A6}" srcOrd="0" destOrd="0" presId="urn:microsoft.com/office/officeart/2008/layout/RadialCluster"/>
    <dgm:cxn modelId="{0977876E-D9F3-4ED8-AA4D-C8B1FFF95CA7}" type="presOf" srcId="{F50BF0F0-F8EB-429D-BF99-8333C347B7C5}" destId="{8B31F5E2-73C5-477D-B9EA-A49AE595F5CF}" srcOrd="0" destOrd="0" presId="urn:microsoft.com/office/officeart/2008/layout/RadialCluster"/>
    <dgm:cxn modelId="{2A0E2BC2-314B-49A1-AF74-7E33F7638368}" type="presOf" srcId="{7A8F1309-9E13-4AB9-A50D-2E06552E1D1E}" destId="{660EEA31-CB79-445C-86C7-B41F720636DD}" srcOrd="0" destOrd="0" presId="urn:microsoft.com/office/officeart/2008/layout/RadialCluster"/>
    <dgm:cxn modelId="{B439CDB9-D26E-4F68-A2EE-D39170CBD750}" type="presOf" srcId="{586A34BC-C976-4DFD-A061-F24C48A3390D}" destId="{D7A3F47A-AFFE-4369-928D-BBBB0AA33336}" srcOrd="0" destOrd="0" presId="urn:microsoft.com/office/officeart/2008/layout/RadialCluster"/>
    <dgm:cxn modelId="{0BA1BDA0-0F7A-4F37-BD0E-616EACF4735A}" srcId="{B87CE64D-1A21-4516-9854-FE2B325E9EA3}" destId="{7A8F1309-9E13-4AB9-A50D-2E06552E1D1E}" srcOrd="0" destOrd="0" parTransId="{F50BF0F0-F8EB-429D-BF99-8333C347B7C5}" sibTransId="{2AFB4E43-9315-4284-89B6-C3228098E934}"/>
    <dgm:cxn modelId="{DCD5EDB2-25CB-4120-9E00-0F36DD951473}" type="presOf" srcId="{B87CE64D-1A21-4516-9854-FE2B325E9EA3}" destId="{0F0E58E7-6CA1-428F-9DAE-9E19C8EE51FF}" srcOrd="0" destOrd="0" presId="urn:microsoft.com/office/officeart/2008/layout/RadialCluster"/>
    <dgm:cxn modelId="{AF880C6D-95CD-4FB3-845E-E498EC87F9CE}" type="presOf" srcId="{8B8A861F-7316-49E6-9212-42F78C8C273C}" destId="{50B6F53F-64B5-4053-8019-31CEA8A652BC}" srcOrd="0" destOrd="0" presId="urn:microsoft.com/office/officeart/2008/layout/RadialCluster"/>
    <dgm:cxn modelId="{08A9BDAF-96DA-43E9-AAB7-662F90A0246D}" srcId="{B87CE64D-1A21-4516-9854-FE2B325E9EA3}" destId="{586A34BC-C976-4DFD-A061-F24C48A3390D}" srcOrd="1" destOrd="0" parTransId="{8B8A861F-7316-49E6-9212-42F78C8C273C}" sibTransId="{B5D466FD-9254-49C7-9181-84AA1A04C341}"/>
    <dgm:cxn modelId="{AF141858-FDE4-4936-B6BA-573C9EF672B0}" srcId="{8E2568DE-E916-4175-85D8-43FE5F386E3D}" destId="{B99792A0-4F88-4AEE-B523-D83F9D297A86}" srcOrd="1" destOrd="0" parTransId="{32CE77E4-DB86-4E26-B612-7891BAF707D4}" sibTransId="{95249566-6DFE-4829-A158-3FD22DB0CB6C}"/>
    <dgm:cxn modelId="{07C8394A-29BB-40FB-B8F8-7778610025E8}" srcId="{8E2568DE-E916-4175-85D8-43FE5F386E3D}" destId="{B87CE64D-1A21-4516-9854-FE2B325E9EA3}" srcOrd="0" destOrd="0" parTransId="{DB7C22D2-FD8B-4820-9E03-659D4C631E30}" sibTransId="{41FD508A-179C-41CC-B648-258EC01B40B1}"/>
    <dgm:cxn modelId="{EDEDD6EB-E95E-4D6A-9B7B-C0D8B0F92423}" srcId="{B87CE64D-1A21-4516-9854-FE2B325E9EA3}" destId="{52DA2EF5-34D2-42EF-8CFD-FDF78EA2DDC2}" srcOrd="2" destOrd="0" parTransId="{8040BD9C-D074-4BE9-9C31-1302C7981583}" sibTransId="{496F7802-B599-466A-A71D-6A5CC7CE253C}"/>
    <dgm:cxn modelId="{7DA01570-247C-441E-B847-8117CAC00362}" type="presParOf" srcId="{46FA95B8-60CD-4CD1-8DBA-A9B735D8CDC5}" destId="{AF157BF3-71D6-4BD5-A3A8-3020330F2ED9}" srcOrd="0" destOrd="0" presId="urn:microsoft.com/office/officeart/2008/layout/RadialCluster"/>
    <dgm:cxn modelId="{F38B46CE-7A27-4441-890E-78DB0D54086E}" type="presParOf" srcId="{AF157BF3-71D6-4BD5-A3A8-3020330F2ED9}" destId="{0F0E58E7-6CA1-428F-9DAE-9E19C8EE51FF}" srcOrd="0" destOrd="0" presId="urn:microsoft.com/office/officeart/2008/layout/RadialCluster"/>
    <dgm:cxn modelId="{2E39B5AF-2AD9-41E9-B299-3BB795ECACDE}" type="presParOf" srcId="{AF157BF3-71D6-4BD5-A3A8-3020330F2ED9}" destId="{8B31F5E2-73C5-477D-B9EA-A49AE595F5CF}" srcOrd="1" destOrd="0" presId="urn:microsoft.com/office/officeart/2008/layout/RadialCluster"/>
    <dgm:cxn modelId="{F2740CA7-F756-4AD3-A3A2-4CF5F947722C}" type="presParOf" srcId="{AF157BF3-71D6-4BD5-A3A8-3020330F2ED9}" destId="{660EEA31-CB79-445C-86C7-B41F720636DD}" srcOrd="2" destOrd="0" presId="urn:microsoft.com/office/officeart/2008/layout/RadialCluster"/>
    <dgm:cxn modelId="{F2EC6D11-72FC-4FDB-92DE-7009F05AB232}" type="presParOf" srcId="{AF157BF3-71D6-4BD5-A3A8-3020330F2ED9}" destId="{50B6F53F-64B5-4053-8019-31CEA8A652BC}" srcOrd="3" destOrd="0" presId="urn:microsoft.com/office/officeart/2008/layout/RadialCluster"/>
    <dgm:cxn modelId="{D5A44208-717A-4CBD-A1CA-EFB1A4D74686}" type="presParOf" srcId="{AF157BF3-71D6-4BD5-A3A8-3020330F2ED9}" destId="{D7A3F47A-AFFE-4369-928D-BBBB0AA33336}" srcOrd="4" destOrd="0" presId="urn:microsoft.com/office/officeart/2008/layout/RadialCluster"/>
    <dgm:cxn modelId="{D5940371-84A8-4F33-84FC-F73FDB2183D3}" type="presParOf" srcId="{AF157BF3-71D6-4BD5-A3A8-3020330F2ED9}" destId="{38D1E6C7-98EB-4D41-BD35-F1FA4B508257}" srcOrd="5" destOrd="0" presId="urn:microsoft.com/office/officeart/2008/layout/RadialCluster"/>
    <dgm:cxn modelId="{983E6100-465D-4CC5-A2A4-FA19AE0CF633}" type="presParOf" srcId="{AF157BF3-71D6-4BD5-A3A8-3020330F2ED9}" destId="{DA104795-A4BA-4DB9-A80E-A6A0395909A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E58E7-6CA1-428F-9DAE-9E19C8EE51FF}">
      <dsp:nvSpPr>
        <dsp:cNvPr id="0" name=""/>
        <dsp:cNvSpPr/>
      </dsp:nvSpPr>
      <dsp:spPr>
        <a:xfrm>
          <a:off x="1691688" y="1269840"/>
          <a:ext cx="2001335" cy="151608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ПРАВОВАЯ ОСНОВА</a:t>
          </a:r>
          <a:endParaRPr lang="tr-TR" sz="25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5697" y="1343849"/>
        <a:ext cx="1853317" cy="1368071"/>
      </dsp:txXfrm>
    </dsp:sp>
    <dsp:sp modelId="{8B31F5E2-73C5-477D-B9EA-A49AE595F5CF}">
      <dsp:nvSpPr>
        <dsp:cNvPr id="0" name=""/>
        <dsp:cNvSpPr/>
      </dsp:nvSpPr>
      <dsp:spPr>
        <a:xfrm rot="13264887">
          <a:off x="1320928" y="1081782"/>
          <a:ext cx="5723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23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EEA31-CB79-445C-86C7-B41F720636DD}">
      <dsp:nvSpPr>
        <dsp:cNvPr id="0" name=""/>
        <dsp:cNvSpPr/>
      </dsp:nvSpPr>
      <dsp:spPr>
        <a:xfrm>
          <a:off x="216778" y="215209"/>
          <a:ext cx="1570924" cy="678514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Сбор данных</a:t>
          </a:r>
          <a:endParaRPr lang="tr-TR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9900" y="248331"/>
        <a:ext cx="1504680" cy="612270"/>
      </dsp:txXfrm>
    </dsp:sp>
    <dsp:sp modelId="{50B6F53F-64B5-4053-8019-31CEA8A652BC}">
      <dsp:nvSpPr>
        <dsp:cNvPr id="0" name=""/>
        <dsp:cNvSpPr/>
      </dsp:nvSpPr>
      <dsp:spPr>
        <a:xfrm rot="20072788">
          <a:off x="3648413" y="1354065"/>
          <a:ext cx="9191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91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3F47A-AFFE-4369-928D-BBBB0AA33336}">
      <dsp:nvSpPr>
        <dsp:cNvPr id="0" name=""/>
        <dsp:cNvSpPr/>
      </dsp:nvSpPr>
      <dsp:spPr>
        <a:xfrm>
          <a:off x="4452914" y="476145"/>
          <a:ext cx="1569596" cy="68039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Конфиденциальность</a:t>
          </a:r>
          <a:endParaRPr lang="en-US" sz="1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86128" y="509359"/>
        <a:ext cx="1503168" cy="613971"/>
      </dsp:txXfrm>
    </dsp:sp>
    <dsp:sp modelId="{38D1E6C7-98EB-4D41-BD35-F1FA4B508257}">
      <dsp:nvSpPr>
        <dsp:cNvPr id="0" name=""/>
        <dsp:cNvSpPr/>
      </dsp:nvSpPr>
      <dsp:spPr>
        <a:xfrm rot="8393482">
          <a:off x="1095851" y="3040209"/>
          <a:ext cx="789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939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04795-A4BA-4DB9-A80E-A6A0395909A6}">
      <dsp:nvSpPr>
        <dsp:cNvPr id="0" name=""/>
        <dsp:cNvSpPr/>
      </dsp:nvSpPr>
      <dsp:spPr>
        <a:xfrm>
          <a:off x="0" y="3294488"/>
          <a:ext cx="1569596" cy="680399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noProof="0" dirty="0" smtClean="0">
              <a:latin typeface="Arial" panose="020B0604020202020204" pitchFamily="34" charset="0"/>
              <a:cs typeface="Arial" panose="020B0604020202020204" pitchFamily="34" charset="0"/>
            </a:rPr>
            <a:t>Распространение</a:t>
          </a:r>
          <a:endParaRPr lang="en-US" sz="13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214" y="3327702"/>
        <a:ext cx="1503168" cy="613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652D4A-270D-4632-A4CC-F375887145C6}" type="datetimeFigureOut">
              <a:rPr lang="tr-TR" altLang="en-US"/>
              <a:pPr>
                <a:defRPr/>
              </a:pPr>
              <a:t>15.04.2015</a:t>
            </a:fld>
            <a:endParaRPr lang="tr-T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ABF531-D8F7-4576-9454-2ACC5BA8CBA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4109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D95B03-9637-4BEE-877E-DAF05A9F3BEB}" type="datetimeFigureOut">
              <a:rPr lang="tr-TR" altLang="en-US"/>
              <a:pPr>
                <a:defRPr/>
              </a:pPr>
              <a:t>15.04.2015</a:t>
            </a:fld>
            <a:endParaRPr lang="tr-T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tr-TR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A8F2C25-CD91-43F3-A704-1FA66A85CE4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480721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62F7775-EB8A-48A0-9857-29390F907B56}" type="slidenum">
              <a:rPr lang="tr-TR" altLang="tr-TR" smtClean="0"/>
              <a:pPr eaLnBrk="1" hangingPunct="1"/>
              <a:t>2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3C1297-7923-4DAC-A026-0161FCE623AB}" type="slidenum">
              <a:rPr lang="tr-TR" altLang="tr-TR" smtClean="0"/>
              <a:pPr eaLnBrk="1" hangingPunct="1"/>
              <a:t>12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1A200D-FF83-4859-9074-0069EB540D74}" type="slidenum">
              <a:rPr lang="tr-TR" altLang="tr-TR" smtClean="0"/>
              <a:pPr eaLnBrk="1" hangingPunct="1"/>
              <a:t>13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5734AC4-23C4-44F4-B3BD-AB43E1EA2B90}" type="slidenum">
              <a:rPr lang="tr-TR" altLang="tr-TR" smtClean="0"/>
              <a:pPr eaLnBrk="1" hangingPunct="1"/>
              <a:t>14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F2DA46E-E39A-4068-A1A9-A6CF1C8D1E68}" type="slidenum">
              <a:rPr lang="tr-TR" altLang="tr-TR" smtClean="0"/>
              <a:pPr eaLnBrk="1" hangingPunct="1"/>
              <a:t>15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9D74BB0-BF47-41F6-A201-987161F40CE9}" type="slidenum">
              <a:rPr lang="tr-TR" altLang="tr-TR" smtClean="0"/>
              <a:pPr eaLnBrk="1" hangingPunct="1"/>
              <a:t>16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649792-92E5-445A-B56B-8621E806D419}" type="slidenum">
              <a:rPr lang="tr-TR" altLang="tr-TR" smtClean="0"/>
              <a:pPr eaLnBrk="1" hangingPunct="1"/>
              <a:t>17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E939E82-42B2-4A04-81C6-32F477B0CB89}" type="slidenum">
              <a:rPr lang="tr-TR" altLang="tr-TR" smtClean="0"/>
              <a:pPr eaLnBrk="1" hangingPunct="1"/>
              <a:t>18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225212-A7D1-4B89-AB28-1FC6748AA771}" type="slidenum">
              <a:rPr lang="tr-TR" altLang="tr-TR" smtClean="0"/>
              <a:pPr eaLnBrk="1" hangingPunct="1"/>
              <a:t>19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4A0487-A560-4F42-8810-97E5A3D68566}" type="slidenum">
              <a:rPr lang="tr-TR" altLang="tr-TR" smtClean="0"/>
              <a:pPr eaLnBrk="1" hangingPunct="1"/>
              <a:t>3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723C4E1-8328-4810-97FE-6ADA60D1B9B7}" type="slidenum">
              <a:rPr lang="tr-TR" altLang="tr-TR" smtClean="0"/>
              <a:pPr eaLnBrk="1" hangingPunct="1"/>
              <a:t>4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D286538-AA57-46A4-9B7F-5A1556E130CD}" type="slidenum">
              <a:rPr lang="tr-TR" altLang="tr-TR" smtClean="0"/>
              <a:pPr eaLnBrk="1" hangingPunct="1"/>
              <a:t>5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BBD1C4-6136-4EE3-936A-8F13AC4DB550}" type="slidenum">
              <a:rPr lang="tr-TR" altLang="tr-TR" smtClean="0"/>
              <a:pPr eaLnBrk="1" hangingPunct="1"/>
              <a:t>6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53977B-0FFC-4C13-B8C1-FC09F75BA46A}" type="slidenum">
              <a:rPr lang="tr-TR" altLang="tr-TR" smtClean="0"/>
              <a:pPr eaLnBrk="1" hangingPunct="1"/>
              <a:t>7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EA66EE-888B-4931-B8EC-F918643BB0B8}" type="slidenum">
              <a:rPr lang="tr-TR" altLang="tr-TR" smtClean="0"/>
              <a:pPr eaLnBrk="1" hangingPunct="1"/>
              <a:t>8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EBA3D1-0BBC-490E-AB42-8FDE419223AE}" type="slidenum">
              <a:rPr lang="tr-TR" altLang="tr-TR" smtClean="0"/>
              <a:pPr eaLnBrk="1" hangingPunct="1"/>
              <a:t>10</a:t>
            </a:fld>
            <a:endParaRPr lang="tr-TR" alt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755831-F8E1-49D1-BB6B-A0B09F2072C7}" type="slidenum">
              <a:rPr lang="tr-TR" altLang="tr-TR" smtClean="0"/>
              <a:pPr eaLnBrk="1" hangingPunct="1"/>
              <a:t>11</a:t>
            </a:fld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2824F-6E3B-430F-A9F9-9F8128DE8D0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644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273C4-D030-4320-AFAD-D43D991AC34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519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ABE11-77F1-4091-9053-C2419E52C30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26663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4C9CF-0EE9-4B28-A289-392586A613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72813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31D9B-6256-4078-8F37-96CF8D9D3B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8134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54B90-23DD-40D5-A97C-D203DC094C2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22768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5AE1-F883-4E05-9DD5-83C3EC1505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1613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12ED-8910-4B1E-B6AC-03A87C1A16F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73687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0EE6F-246C-48A4-AEE2-C1EA3BAAC86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9241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3168-F93B-41CE-8280-4BA9BC4AAE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74643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3D33E-9395-4966-BDFC-786432702C4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8878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7D6F-B40E-487B-8D68-70CE2D80D85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94023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DD109-BCC9-4D69-91AC-DB923EF8C2D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3688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CB70-7B32-4699-A93F-CC44885E6A4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33368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7C7AF-2698-4CAD-ADA1-ECFD1BE86D7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0469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B4C9F-6226-4AE1-A7C6-9CD790ABAC3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1205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16142-6665-41A6-BB41-89DFE5BAFEA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3051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2E3A-3C8B-4A6E-B34E-A4A529D75AB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2041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981FC-DFBE-4502-A24C-D92DBD44607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940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D45D-2CA1-4593-B7AF-B186C61931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77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FE8E3-9A13-4916-A6E0-DE23B01DE9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482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8FA95-1F7B-47DD-B8AF-3D4E9E50DDB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7933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F859AFA-9968-48EB-8BA0-4652305823B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21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34ABAB2-8985-4BC6-8222-D75889A8F02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71587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tr-TR" sz="2600" dirty="0" smtClean="0">
                <a:solidFill>
                  <a:schemeClr val="bg1">
                    <a:lumMod val="95000"/>
                  </a:schemeClr>
                </a:solidFill>
              </a:rPr>
              <a:t>Внедрение РПБ-</a:t>
            </a:r>
            <a:r>
              <a:rPr lang="tr-TR" altLang="tr-TR" sz="2600" dirty="0" smtClean="0">
                <a:solidFill>
                  <a:schemeClr val="bg1">
                    <a:lumMod val="95000"/>
                  </a:schemeClr>
                </a:solidFill>
              </a:rPr>
              <a:t>6 </a:t>
            </a:r>
            <a:r>
              <a:rPr lang="ru-RU" altLang="tr-TR" sz="2600" dirty="0" smtClean="0">
                <a:solidFill>
                  <a:schemeClr val="bg1">
                    <a:lumMod val="95000"/>
                  </a:schemeClr>
                </a:solidFill>
              </a:rPr>
              <a:t>в Турции</a:t>
            </a:r>
            <a:endParaRPr lang="tr-TR" altLang="tr-TR" sz="26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tr-TR" sz="2000" dirty="0" err="1" smtClean="0">
                <a:solidFill>
                  <a:schemeClr val="bg1">
                    <a:lumMod val="95000"/>
                  </a:schemeClr>
                </a:solidFill>
              </a:rPr>
              <a:t>Йешим</a:t>
            </a:r>
            <a:r>
              <a:rPr lang="ru-RU" altLang="tr-TR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altLang="tr-TR" sz="2000" dirty="0" err="1" smtClean="0">
                <a:solidFill>
                  <a:schemeClr val="bg1">
                    <a:lumMod val="95000"/>
                  </a:schemeClr>
                </a:solidFill>
              </a:rPr>
              <a:t>Шишик</a:t>
            </a:r>
            <a:endParaRPr lang="tr-TR" altLang="tr-T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tr-TR" sz="2000" dirty="0" smtClean="0">
                <a:solidFill>
                  <a:schemeClr val="bg1">
                    <a:lumMod val="95000"/>
                  </a:schemeClr>
                </a:solidFill>
              </a:rPr>
              <a:t>Центральный банк Турецкой Республики</a:t>
            </a:r>
            <a:endParaRPr lang="tr-TR" altLang="tr-TR" sz="20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950" y="476250"/>
            <a:ext cx="5256213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27088" y="4292600"/>
            <a:ext cx="7489825" cy="12715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ru-RU" altLang="tr-TR" sz="2000" kern="0" dirty="0" smtClean="0">
                <a:solidFill>
                  <a:schemeClr val="bg1">
                    <a:lumMod val="95000"/>
                  </a:schemeClr>
                </a:solidFill>
              </a:rPr>
              <a:t>Рабочее совещание по внедрению CHC 2008 года в странах ВЕКЦА и связи с РПБ-6 и РСГФ 2014 года</a:t>
            </a:r>
            <a:endParaRPr lang="tr-TR" altLang="tr-TR" sz="2000" kern="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r>
              <a:rPr lang="tr-TR" altLang="tr-TR" sz="2000" kern="0" dirty="0" smtClean="0">
                <a:solidFill>
                  <a:schemeClr val="bg1">
                    <a:lumMod val="95000"/>
                  </a:schemeClr>
                </a:solidFill>
              </a:rPr>
              <a:t>6 – 8 </a:t>
            </a:r>
            <a:r>
              <a:rPr lang="ru-RU" altLang="tr-TR" sz="2000" kern="0" dirty="0" smtClean="0">
                <a:solidFill>
                  <a:schemeClr val="bg1">
                    <a:lumMod val="95000"/>
                  </a:schemeClr>
                </a:solidFill>
              </a:rPr>
              <a:t>мая </a:t>
            </a:r>
            <a:r>
              <a:rPr lang="tr-TR" altLang="tr-TR" sz="2000" kern="0" dirty="0" smtClean="0">
                <a:solidFill>
                  <a:schemeClr val="bg1">
                    <a:lumMod val="95000"/>
                  </a:schemeClr>
                </a:solidFill>
              </a:rPr>
              <a:t>2015</a:t>
            </a:r>
            <a:r>
              <a:rPr lang="ru-RU" altLang="tr-TR" sz="2000" kern="0" dirty="0" smtClean="0">
                <a:solidFill>
                  <a:schemeClr val="bg1">
                    <a:lumMod val="95000"/>
                  </a:schemeClr>
                </a:solidFill>
              </a:rPr>
              <a:t> г.</a:t>
            </a:r>
            <a:endParaRPr lang="tr-TR" altLang="tr-TR" sz="2000" kern="0" dirty="0" smtClea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tr-TR" sz="2000" kern="0" dirty="0" smtClean="0">
                <a:solidFill>
                  <a:schemeClr val="bg1">
                    <a:lumMod val="95000"/>
                  </a:schemeClr>
                </a:solidFill>
              </a:rPr>
              <a:t>Стамбул</a:t>
            </a:r>
            <a:endParaRPr lang="tr-TR" altLang="tr-TR" sz="2000" kern="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Доход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488238" cy="3722687"/>
          </a:xfrm>
        </p:spPr>
        <p:txBody>
          <a:bodyPr/>
          <a:lstStyle/>
          <a:p>
            <a:pPr algn="l" eaLnBrk="1" hangingPunct="1"/>
            <a:r>
              <a:rPr lang="ru-RU" altLang="en-US" sz="3000" dirty="0" smtClean="0"/>
              <a:t>Применены изменения номенклатуры</a:t>
            </a:r>
            <a:endParaRPr lang="tr-TR" altLang="tr-TR" sz="3000" dirty="0" smtClean="0"/>
          </a:p>
          <a:p>
            <a:pPr algn="l" eaLnBrk="1" hangingPunct="1">
              <a:buFontTx/>
              <a:buChar char="•"/>
            </a:pPr>
            <a:r>
              <a:rPr lang="ru-RU" altLang="tr-TR" sz="3000" dirty="0" smtClean="0"/>
              <a:t>Первичный доход</a:t>
            </a:r>
            <a:endParaRPr lang="tr-TR" altLang="tr-TR" sz="3000" dirty="0" smtClean="0"/>
          </a:p>
          <a:p>
            <a:pPr algn="l" eaLnBrk="1" hangingPunct="1">
              <a:buFontTx/>
              <a:buChar char="•"/>
            </a:pPr>
            <a:r>
              <a:rPr lang="ru-RU" altLang="tr-TR" sz="3000" dirty="0" smtClean="0"/>
              <a:t>Вторичный доход</a:t>
            </a:r>
            <a:endParaRPr lang="tr-TR" altLang="tr-TR" sz="3000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ru-RU" altLang="tr-TR" sz="2600" dirty="0" smtClean="0"/>
              <a:t>Личные переводы</a:t>
            </a:r>
            <a:endParaRPr lang="tr-TR" altLang="tr-TR" sz="2600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Внедрены новые данные</a:t>
            </a:r>
            <a:r>
              <a:rPr lang="tr-TR" altLang="tr-TR" sz="2000" dirty="0" smtClean="0"/>
              <a:t>, $254 </a:t>
            </a:r>
            <a:r>
              <a:rPr lang="ru-RU" altLang="tr-TR" sz="2000" dirty="0" smtClean="0"/>
              <a:t>млн</a:t>
            </a:r>
            <a:r>
              <a:rPr lang="ru-RU" altLang="tr-TR" sz="2000" dirty="0" smtClean="0"/>
              <a:t>. в</a:t>
            </a:r>
            <a:r>
              <a:rPr lang="tr-TR" altLang="tr-TR" sz="2000" dirty="0" smtClean="0"/>
              <a:t> </a:t>
            </a:r>
            <a:r>
              <a:rPr lang="tr-TR" altLang="tr-TR" sz="2000" dirty="0" smtClean="0"/>
              <a:t>2014</a:t>
            </a:r>
            <a:r>
              <a:rPr lang="ru-RU" altLang="tr-TR" sz="2000" dirty="0" smtClean="0"/>
              <a:t> году</a:t>
            </a:r>
            <a:r>
              <a:rPr lang="tr-TR" altLang="tr-TR" sz="2000" dirty="0" smtClean="0"/>
              <a:t>, </a:t>
            </a:r>
            <a:r>
              <a:rPr lang="ru-RU" altLang="tr-TR" sz="2000" dirty="0" smtClean="0"/>
              <a:t>дополнительно к</a:t>
            </a:r>
            <a:r>
              <a:rPr lang="tr-TR" altLang="tr-TR" sz="2000" dirty="0" smtClean="0"/>
              <a:t> </a:t>
            </a:r>
            <a:r>
              <a:rPr lang="ru-RU" altLang="tr-TR" sz="2000" dirty="0" smtClean="0"/>
              <a:t>переводам средств в страну работниками из-за рубежа на сумму </a:t>
            </a:r>
            <a:r>
              <a:rPr lang="tr-TR" altLang="tr-TR" sz="2000" dirty="0" smtClean="0"/>
              <a:t>$838 </a:t>
            </a:r>
            <a:r>
              <a:rPr lang="ru-RU" altLang="tr-TR" sz="2000" dirty="0" smtClean="0"/>
              <a:t>млн.</a:t>
            </a:r>
            <a:endParaRPr lang="tr-TR" altLang="tr-TR" sz="2000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С </a:t>
            </a:r>
            <a:r>
              <a:rPr lang="tr-TR" altLang="tr-TR" sz="2000" dirty="0" smtClean="0"/>
              <a:t>2008</a:t>
            </a:r>
            <a:r>
              <a:rPr lang="ru-RU" altLang="tr-TR" sz="2000" dirty="0" smtClean="0"/>
              <a:t> года</a:t>
            </a:r>
            <a:r>
              <a:rPr lang="tr-TR" altLang="tr-TR" sz="2000" dirty="0" smtClean="0"/>
              <a:t> </a:t>
            </a:r>
            <a:r>
              <a:rPr lang="ru-RU" altLang="tr-TR" sz="2000" dirty="0" smtClean="0"/>
              <a:t>личные переводы на сумму</a:t>
            </a:r>
            <a:r>
              <a:rPr lang="tr-TR" altLang="tr-TR" sz="2000" dirty="0" smtClean="0"/>
              <a:t> $1,138 </a:t>
            </a:r>
            <a:r>
              <a:rPr lang="ru-RU" altLang="tr-TR" sz="2000" dirty="0" err="1" smtClean="0"/>
              <a:t>млн.с</a:t>
            </a:r>
            <a:r>
              <a:rPr lang="ru-RU" altLang="tr-TR" sz="2000" dirty="0" smtClean="0"/>
              <a:t> </a:t>
            </a:r>
            <a:r>
              <a:rPr lang="tr-TR" altLang="tr-TR" sz="2000" dirty="0" smtClean="0"/>
              <a:t>2008</a:t>
            </a:r>
            <a:r>
              <a:rPr lang="ru-RU" altLang="tr-TR" sz="2000" dirty="0" smtClean="0"/>
              <a:t> года</a:t>
            </a:r>
            <a:r>
              <a:rPr lang="tr-TR" altLang="tr-TR" sz="2000" dirty="0" smtClean="0"/>
              <a:t>) ($7,128 </a:t>
            </a:r>
            <a:r>
              <a:rPr lang="ru-RU" altLang="tr-TR" sz="2000" dirty="0" err="1" smtClean="0"/>
              <a:t>млн.с</a:t>
            </a:r>
            <a:r>
              <a:rPr lang="tr-TR" altLang="tr-TR" sz="2000" dirty="0" smtClean="0"/>
              <a:t> 2008</a:t>
            </a:r>
            <a:r>
              <a:rPr lang="ru-RU" altLang="tr-TR" sz="2000" dirty="0" smtClean="0"/>
              <a:t> года</a:t>
            </a:r>
            <a:r>
              <a:rPr lang="tr-TR" altLang="tr-TR" sz="2000" dirty="0" smtClean="0"/>
              <a:t>)</a:t>
            </a:r>
          </a:p>
        </p:txBody>
      </p:sp>
      <p:pic>
        <p:nvPicPr>
          <p:cNvPr id="12292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000" dirty="0" smtClean="0">
                <a:solidFill>
                  <a:srgbClr val="87212E"/>
                </a:solidFill>
              </a:rPr>
              <a:t>Счет операций с капиталом</a:t>
            </a:r>
            <a:endParaRPr lang="tr-TR" altLang="tr-TR" sz="4000" dirty="0" smtClean="0">
              <a:solidFill>
                <a:srgbClr val="87212E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776790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Исключение денежных переводов мигрантов</a:t>
            </a: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dirty="0" smtClean="0"/>
          </a:p>
        </p:txBody>
      </p:sp>
      <p:pic>
        <p:nvPicPr>
          <p:cNvPr id="13316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Финансовый счет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016750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Подписание принятой конвенции</a:t>
            </a:r>
            <a:endParaRPr lang="tr-TR" altLang="tr-TR" smtClean="0"/>
          </a:p>
          <a:p>
            <a:pPr marL="457200" indent="-457200" algn="l" eaLnBrk="1" hangingPunct="1"/>
            <a:endParaRPr lang="tr-TR" altLang="tr-TR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Прямые инвестиции</a:t>
            </a:r>
            <a:endParaRPr lang="tr-TR" altLang="tr-TR" smtClean="0"/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ru-RU" altLang="tr-TR" smtClean="0"/>
              <a:t>Активы</a:t>
            </a:r>
            <a:r>
              <a:rPr lang="tr-TR" altLang="tr-TR" smtClean="0"/>
              <a:t> / </a:t>
            </a:r>
            <a:r>
              <a:rPr lang="ru-RU" altLang="tr-TR" smtClean="0"/>
              <a:t>пассивы</a:t>
            </a:r>
            <a:endParaRPr lang="tr-TR" altLang="tr-TR" smtClean="0"/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ru-RU" altLang="tr-TR" smtClean="0"/>
              <a:t>Межфирменные кредиты, кроме финансовых учреждений</a:t>
            </a:r>
            <a:endParaRPr lang="tr-TR" altLang="tr-TR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smtClean="0"/>
          </a:p>
        </p:txBody>
      </p:sp>
      <p:pic>
        <p:nvPicPr>
          <p:cNvPr id="14340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Финансовый счет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1700213"/>
            <a:ext cx="7016750" cy="720725"/>
          </a:xfrm>
        </p:spPr>
        <p:txBody>
          <a:bodyPr/>
          <a:lstStyle/>
          <a:p>
            <a:pPr eaLnBrk="1" hangingPunct="1"/>
            <a:r>
              <a:rPr lang="ru-RU" altLang="tr-TR" sz="2800" smtClean="0"/>
              <a:t>Прямые инвестиции</a:t>
            </a:r>
            <a:r>
              <a:rPr lang="tr-TR" altLang="tr-TR" sz="2800" smtClean="0"/>
              <a:t>: </a:t>
            </a:r>
            <a:r>
              <a:rPr lang="ru-RU" altLang="tr-TR" sz="2800" smtClean="0"/>
              <a:t>А</a:t>
            </a:r>
            <a:r>
              <a:rPr lang="tr-TR" altLang="tr-TR" sz="2800" smtClean="0"/>
              <a:t> / </a:t>
            </a:r>
            <a:r>
              <a:rPr lang="ru-RU" altLang="tr-TR" sz="2800" smtClean="0"/>
              <a:t>П</a:t>
            </a:r>
            <a:r>
              <a:rPr lang="tr-TR" altLang="tr-TR" sz="2800" smtClean="0"/>
              <a:t> </a:t>
            </a:r>
            <a:r>
              <a:rPr lang="ru-RU" altLang="tr-TR" sz="2800" smtClean="0"/>
              <a:t>вместо</a:t>
            </a:r>
            <a:r>
              <a:rPr lang="tr-TR" altLang="tr-TR" sz="2800" smtClean="0"/>
              <a:t> </a:t>
            </a:r>
            <a:r>
              <a:rPr lang="ru-RU" altLang="tr-TR" sz="2800" smtClean="0"/>
              <a:t>направленного действия</a:t>
            </a:r>
            <a:endParaRPr lang="tr-TR" altLang="tr-TR" sz="2800" smtClean="0"/>
          </a:p>
          <a:p>
            <a:pPr lvl="1" algn="l" eaLnBrk="1" hangingPunct="1"/>
            <a:endParaRPr lang="tr-TR" altLang="tr-TR" smtClean="0"/>
          </a:p>
        </p:txBody>
      </p:sp>
      <p:pic>
        <p:nvPicPr>
          <p:cNvPr id="15364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61988" y="2997200"/>
            <a:ext cx="3565525" cy="56038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Прямые инвестиции турецких родительских компаний в свои зарубежные филиалы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59338" y="3001963"/>
            <a:ext cx="3565525" cy="561975"/>
          </a:xfrm>
          <a:prstGeom prst="rect">
            <a:avLst/>
          </a:prstGeom>
          <a:solidFill>
            <a:srgbClr val="87212E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Прямые инвестиции </a:t>
            </a:r>
            <a:r>
              <a:rPr lang="ru-RU" altLang="en-US" sz="1400" dirty="0">
                <a:solidFill>
                  <a:srgbClr val="FFFFFF"/>
                </a:solidFill>
                <a:latin typeface="Calibri" pitchFamily="34" charset="0"/>
              </a:rPr>
              <a:t>родительских компаний-нерезидентов в Турцию</a:t>
            </a:r>
            <a:endParaRPr lang="en-US" alt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1988" y="3625850"/>
            <a:ext cx="3565525" cy="59531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Прямые инвестиции зарубежных филиалов в свои турецкие родительские компании 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(</a:t>
            </a: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обратное инвестирование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4859338" y="3640138"/>
            <a:ext cx="3565525" cy="560387"/>
          </a:xfrm>
          <a:prstGeom prst="rect">
            <a:avLst/>
          </a:prstGeom>
          <a:solidFill>
            <a:srgbClr val="87212E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Прямые инвестиции турецких компаний прямого инвестирования в родительские компании 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(</a:t>
            </a: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обратное инвестирование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1988" y="4921250"/>
            <a:ext cx="3565525" cy="59531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Прямые инвестиции турецких родительских компаний в свои зарубежные филиалы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988" y="5568950"/>
            <a:ext cx="3565525" cy="596900"/>
          </a:xfrm>
          <a:prstGeom prst="rect">
            <a:avLst/>
          </a:prstGeom>
          <a:solidFill>
            <a:srgbClr val="87212E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Прямые инвестиции турецких компаний прямого инвестирования в родительские компании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</a:rPr>
              <a:t> (</a:t>
            </a: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обратное инвестирование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859338" y="4921250"/>
            <a:ext cx="3565525" cy="595313"/>
          </a:xfrm>
          <a:prstGeom prst="rect">
            <a:avLst/>
          </a:prstGeom>
          <a:solidFill>
            <a:srgbClr val="87212E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Прямые инвестиции </a:t>
            </a:r>
            <a:r>
              <a:rPr lang="ru-RU" altLang="en-US" sz="1400" dirty="0">
                <a:solidFill>
                  <a:srgbClr val="FFFFFF"/>
                </a:solidFill>
                <a:latin typeface="Calibri" pitchFamily="34" charset="0"/>
              </a:rPr>
              <a:t>родительских компаний-нерезидентов в Турцию</a:t>
            </a:r>
            <a:endParaRPr lang="en-US" altLang="en-US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5688" y="5568950"/>
            <a:ext cx="3565525" cy="5969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Прямые инвестиции зарубежных филиалов в свои турецкие родительские компании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</a:rPr>
              <a:t> (</a:t>
            </a:r>
            <a:r>
              <a:rPr lang="ru-RU" sz="1400" kern="0" dirty="0">
                <a:solidFill>
                  <a:prstClr val="white"/>
                </a:solidFill>
                <a:latin typeface="Calibri" panose="020F0502020204030204"/>
              </a:rPr>
              <a:t>обратное инвестирование</a:t>
            </a:r>
            <a:r>
              <a:rPr lang="en-US" sz="1400" kern="0" dirty="0">
                <a:solidFill>
                  <a:prstClr val="white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15373" name="TextBox 1"/>
          <p:cNvSpPr txBox="1">
            <a:spLocks noChangeArrowheads="1"/>
          </p:cNvSpPr>
          <p:nvPr/>
        </p:nvSpPr>
        <p:spPr bwMode="auto">
          <a:xfrm>
            <a:off x="661988" y="2552700"/>
            <a:ext cx="17224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tr-TR"/>
              <a:t>ЗА РУБЕЖОМ</a:t>
            </a:r>
            <a:endParaRPr lang="tr-TR" altLang="tr-TR"/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4859338" y="2552700"/>
            <a:ext cx="1347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tr-TR"/>
              <a:t>В ТУРЦИИ</a:t>
            </a:r>
            <a:endParaRPr lang="tr-TR" altLang="tr-TR"/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661988" y="4437063"/>
            <a:ext cx="1138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tr-TR"/>
              <a:t>АКТИВЫ</a:t>
            </a:r>
            <a:endParaRPr lang="tr-TR" altLang="tr-TR"/>
          </a:p>
        </p:txBody>
      </p:sp>
      <p:sp>
        <p:nvSpPr>
          <p:cNvPr id="15376" name="TextBox 16"/>
          <p:cNvSpPr txBox="1">
            <a:spLocks noChangeArrowheads="1"/>
          </p:cNvSpPr>
          <p:nvPr/>
        </p:nvSpPr>
        <p:spPr bwMode="auto">
          <a:xfrm>
            <a:off x="4849813" y="4437063"/>
            <a:ext cx="1357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tr-TR"/>
              <a:t>ПАССИВЫ</a:t>
            </a:r>
            <a:endParaRPr lang="tr-TR" altLang="tr-TR"/>
          </a:p>
        </p:txBody>
      </p:sp>
      <p:cxnSp>
        <p:nvCxnSpPr>
          <p:cNvPr id="4" name="Straight Connector 3"/>
          <p:cNvCxnSpPr/>
          <p:nvPr/>
        </p:nvCxnSpPr>
        <p:spPr>
          <a:xfrm>
            <a:off x="661988" y="2889250"/>
            <a:ext cx="35655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49813" y="2889250"/>
            <a:ext cx="35655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1988" y="4803775"/>
            <a:ext cx="35655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865688" y="4792663"/>
            <a:ext cx="35655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Финансовый счет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016750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Новое распределение СПЗ</a:t>
            </a:r>
            <a:r>
              <a:rPr lang="en-US" altLang="tr-TR" dirty="0" smtClean="0"/>
              <a:t> </a:t>
            </a:r>
            <a:endParaRPr lang="tr-TR" altLang="tr-TR" dirty="0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dirty="0" smtClean="0"/>
              <a:t>записываются как повышение суммы резервных активов и</a:t>
            </a:r>
            <a:r>
              <a:rPr lang="en-US" altLang="tr-TR" dirty="0" smtClean="0"/>
              <a:t>,</a:t>
            </a:r>
            <a:endParaRPr lang="tr-TR" altLang="tr-TR" dirty="0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dirty="0" smtClean="0"/>
              <a:t>одновременно</a:t>
            </a:r>
            <a:r>
              <a:rPr lang="en-US" altLang="tr-TR" dirty="0" smtClean="0"/>
              <a:t> </a:t>
            </a:r>
            <a:r>
              <a:rPr lang="ru-RU" altLang="tr-TR" dirty="0" smtClean="0"/>
              <a:t>долгосрочного долгового обязательства центрального правительства как</a:t>
            </a:r>
            <a:r>
              <a:rPr lang="en-US" altLang="tr-TR" dirty="0" smtClean="0"/>
              <a:t> </a:t>
            </a:r>
            <a:r>
              <a:rPr lang="ru-RU" altLang="tr-TR" dirty="0" smtClean="0"/>
              <a:t>«Сальдо принятых обязательств»</a:t>
            </a:r>
            <a:r>
              <a:rPr lang="en-US" altLang="tr-TR" dirty="0" smtClean="0"/>
              <a:t>. </a:t>
            </a:r>
            <a:endParaRPr lang="tr-TR" altLang="tr-TR" dirty="0" smtClean="0"/>
          </a:p>
        </p:txBody>
      </p:sp>
      <p:pic>
        <p:nvPicPr>
          <p:cNvPr id="16388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2400" b="1" smtClean="0">
                <a:solidFill>
                  <a:srgbClr val="87212E"/>
                </a:solidFill>
              </a:rPr>
              <a:t>Статистика ПБ и государственные данные</a:t>
            </a:r>
            <a:endParaRPr lang="tr-TR" altLang="tr-TR" sz="2400" b="1" smtClean="0">
              <a:solidFill>
                <a:srgbClr val="87212E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92375"/>
            <a:ext cx="8135937" cy="3722688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sz="2200" smtClean="0"/>
              <a:t>Центральный банк Турции – это </a:t>
            </a:r>
            <a:r>
              <a:rPr lang="ru-RU" altLang="tr-TR" sz="2200" smtClean="0">
                <a:solidFill>
                  <a:srgbClr val="800000"/>
                </a:solidFill>
              </a:rPr>
              <a:t>финансовый агент и финансовый управляющий Правительства</a:t>
            </a:r>
            <a:r>
              <a:rPr lang="tr-TR" altLang="tr-TR" sz="2200" smtClean="0"/>
              <a:t>. </a:t>
            </a:r>
          </a:p>
          <a:p>
            <a:pPr marL="457200" indent="-457200" algn="l" eaLnBrk="1" hangingPunct="1">
              <a:buFontTx/>
              <a:buChar char="•"/>
            </a:pPr>
            <a:endParaRPr lang="tr-TR" altLang="tr-TR" sz="2200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z="2200" smtClean="0"/>
              <a:t>Все поступления и выплаты Министерства финансов производятся через валютные депозиты Министерства финансов в Центральном банке</a:t>
            </a:r>
            <a:r>
              <a:rPr lang="tr-TR" altLang="tr-TR" sz="2200" smtClean="0"/>
              <a:t>.</a:t>
            </a:r>
          </a:p>
          <a:p>
            <a:pPr marL="457200" indent="-457200" algn="l" eaLnBrk="1" hangingPunct="1">
              <a:buFontTx/>
              <a:buChar char="•"/>
            </a:pPr>
            <a:endParaRPr lang="tr-TR" altLang="tr-TR" sz="2200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z="2200" smtClean="0"/>
              <a:t>Услуги по выплате долгов в иностранной валюте, оказываемые от имени Министерства финансов, являются одним из факторов, определяющим политику управления резервами</a:t>
            </a:r>
            <a:r>
              <a:rPr lang="tr-TR" altLang="tr-TR" sz="2200" smtClean="0"/>
              <a:t>.</a:t>
            </a:r>
          </a:p>
        </p:txBody>
      </p:sp>
      <p:pic>
        <p:nvPicPr>
          <p:cNvPr id="17412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1"/>
          <p:cNvSpPr txBox="1">
            <a:spLocks noChangeArrowheads="1"/>
          </p:cNvSpPr>
          <p:nvPr/>
        </p:nvSpPr>
        <p:spPr bwMode="auto">
          <a:xfrm>
            <a:off x="611188" y="1658938"/>
            <a:ext cx="6192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tr-TR" sz="3200"/>
              <a:t>Резервные активы</a:t>
            </a:r>
            <a:r>
              <a:rPr lang="tr-TR" altLang="tr-TR" sz="2800"/>
              <a:t>:</a:t>
            </a:r>
            <a:endParaRPr lang="en-US" altLang="tr-TR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2400" b="1" smtClean="0">
                <a:solidFill>
                  <a:srgbClr val="87212E"/>
                </a:solidFill>
              </a:rPr>
              <a:t>Статистика ПБ и государственные данные</a:t>
            </a:r>
            <a:endParaRPr lang="tr-TR" altLang="tr-TR" sz="2400" smtClean="0">
              <a:solidFill>
                <a:srgbClr val="87212E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1775" y="2276475"/>
            <a:ext cx="8570913" cy="3722688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sz="2200" dirty="0" smtClean="0"/>
              <a:t>Долгосрочные кредиты, полученные за рубежом государственным сектором</a:t>
            </a:r>
            <a:r>
              <a:rPr lang="en-US" altLang="tr-TR" sz="2200" dirty="0" smtClean="0"/>
              <a:t> (</a:t>
            </a:r>
            <a:r>
              <a:rPr lang="ru-RU" altLang="tr-TR" sz="2200" dirty="0" smtClean="0"/>
              <a:t>центральное правительство </a:t>
            </a:r>
            <a:r>
              <a:rPr lang="en-US" altLang="tr-TR" sz="2200" dirty="0" smtClean="0"/>
              <a:t>+</a:t>
            </a:r>
            <a:r>
              <a:rPr lang="ru-RU" altLang="tr-TR" sz="2200" dirty="0" smtClean="0"/>
              <a:t> органы местного самоуправления </a:t>
            </a:r>
            <a:r>
              <a:rPr lang="en-US" altLang="tr-TR" sz="2200" dirty="0" smtClean="0"/>
              <a:t>+</a:t>
            </a:r>
            <a:r>
              <a:rPr lang="ru-RU" altLang="tr-TR" sz="2200" dirty="0" smtClean="0"/>
              <a:t> нефинансовые государственные корпорации</a:t>
            </a:r>
            <a:r>
              <a:rPr lang="en-US" altLang="tr-TR" sz="2200" dirty="0" smtClean="0"/>
              <a:t>)</a:t>
            </a:r>
            <a:r>
              <a:rPr lang="ru-RU" altLang="tr-TR" sz="2200" dirty="0" smtClean="0"/>
              <a:t>,</a:t>
            </a:r>
            <a:r>
              <a:rPr lang="en-US" altLang="tr-TR" sz="2200" dirty="0" smtClean="0"/>
              <a:t> </a:t>
            </a:r>
            <a:r>
              <a:rPr lang="ru-RU" altLang="tr-TR" sz="2200" dirty="0" smtClean="0"/>
              <a:t>сравниваются по базе данных Министерства финансов, начиная с января</a:t>
            </a:r>
            <a:r>
              <a:rPr lang="en-US" altLang="tr-TR" sz="2200" dirty="0" smtClean="0"/>
              <a:t> 2008</a:t>
            </a:r>
            <a:r>
              <a:rPr lang="ru-RU" altLang="tr-TR" sz="2200" dirty="0" smtClean="0"/>
              <a:t> г</a:t>
            </a:r>
            <a:r>
              <a:rPr lang="en-US" altLang="tr-TR" sz="2200" dirty="0" smtClean="0"/>
              <a:t>.</a:t>
            </a:r>
          </a:p>
          <a:p>
            <a:pPr marL="457200" indent="-457200" algn="l" eaLnBrk="1" hangingPunct="1">
              <a:buFontTx/>
              <a:buChar char="•"/>
            </a:pPr>
            <a:endParaRPr lang="en-US" altLang="tr-TR" sz="2200" dirty="0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z="2200" dirty="0" smtClean="0"/>
              <a:t>Отсутствующие операции, которые не были определены ранее, были пересмотрены соответственно</a:t>
            </a:r>
            <a:r>
              <a:rPr lang="en-US" altLang="tr-TR" sz="2200" dirty="0" smtClean="0"/>
              <a:t>. </a:t>
            </a:r>
          </a:p>
          <a:p>
            <a:pPr marL="457200" indent="-457200" algn="l" eaLnBrk="1" hangingPunct="1">
              <a:buFontTx/>
              <a:buChar char="•"/>
            </a:pPr>
            <a:endParaRPr lang="en-US" altLang="tr-TR" sz="2200" dirty="0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z="2200" dirty="0" smtClean="0"/>
              <a:t>В </a:t>
            </a:r>
            <a:r>
              <a:rPr lang="ru-RU" altLang="tr-TR" sz="2200" dirty="0" smtClean="0"/>
              <a:t>ПБ </a:t>
            </a:r>
            <a:r>
              <a:rPr lang="ru-RU" altLang="tr-TR" sz="2200" dirty="0" smtClean="0"/>
              <a:t>такие операции записываются как Прочие статьи</a:t>
            </a:r>
            <a:r>
              <a:rPr lang="en-US" altLang="tr-TR" sz="2200" dirty="0" smtClean="0"/>
              <a:t>/ </a:t>
            </a:r>
            <a:r>
              <a:rPr lang="ru-RU" altLang="tr-TR" sz="2200" dirty="0" smtClean="0"/>
              <a:t>Кредиты</a:t>
            </a:r>
            <a:r>
              <a:rPr lang="en-US" altLang="tr-TR" sz="2200" dirty="0" smtClean="0"/>
              <a:t>/ </a:t>
            </a:r>
            <a:r>
              <a:rPr lang="ru-RU" altLang="tr-TR" sz="2200" dirty="0" smtClean="0"/>
              <a:t>Сальдо принятых обязательств</a:t>
            </a:r>
            <a:r>
              <a:rPr lang="en-US" altLang="tr-TR" sz="2200" dirty="0" smtClean="0"/>
              <a:t> / </a:t>
            </a:r>
            <a:r>
              <a:rPr lang="ru-RU" altLang="tr-TR" sz="2200" dirty="0" smtClean="0"/>
              <a:t>Сектор государственного управления и прочие сектора</a:t>
            </a:r>
            <a:r>
              <a:rPr lang="en-US" altLang="tr-TR" sz="2200" dirty="0" smtClean="0"/>
              <a:t>.</a:t>
            </a:r>
            <a:r>
              <a:rPr lang="en-US" altLang="tr-TR" sz="2400" dirty="0" smtClean="0"/>
              <a:t>  </a:t>
            </a:r>
            <a:endParaRPr lang="en-US" altLang="tr-TR" sz="2400" dirty="0" smtClean="0"/>
          </a:p>
          <a:p>
            <a:pPr marL="457200" indent="-457200" algn="l" eaLnBrk="1" hangingPunct="1">
              <a:buFontTx/>
              <a:buChar char="•"/>
            </a:pPr>
            <a:endParaRPr lang="tr-TR" altLang="tr-TR" sz="1000" dirty="0" smtClean="0"/>
          </a:p>
          <a:p>
            <a:pPr marL="457200" indent="-457200" algn="l" eaLnBrk="1" hangingPunct="1">
              <a:buFontTx/>
              <a:buChar char="•"/>
            </a:pPr>
            <a:endParaRPr lang="tr-TR" altLang="tr-TR" sz="1000" dirty="0" smtClean="0"/>
          </a:p>
        </p:txBody>
      </p:sp>
      <p:pic>
        <p:nvPicPr>
          <p:cNvPr id="18436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611188" y="1196975"/>
            <a:ext cx="8137276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tr-TR" sz="3200" dirty="0"/>
              <a:t>Долгосрочные кредиты государственного сектора</a:t>
            </a:r>
            <a:endParaRPr lang="en-US" alt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2300" dirty="0" smtClean="0">
                <a:solidFill>
                  <a:srgbClr val="87212E"/>
                </a:solidFill>
              </a:rPr>
              <a:t>Отношение между ПБ </a:t>
            </a:r>
            <a:r>
              <a:rPr lang="ru-RU" altLang="tr-TR" sz="2300" dirty="0" smtClean="0">
                <a:solidFill>
                  <a:srgbClr val="87212E"/>
                </a:solidFill>
              </a:rPr>
              <a:t>и </a:t>
            </a:r>
            <a:r>
              <a:rPr lang="ru-RU" altLang="tr-TR" sz="2300" dirty="0" smtClean="0">
                <a:solidFill>
                  <a:srgbClr val="87212E"/>
                </a:solidFill>
              </a:rPr>
              <a:t/>
            </a:r>
            <a:br>
              <a:rPr lang="ru-RU" altLang="tr-TR" sz="2300" dirty="0" smtClean="0">
                <a:solidFill>
                  <a:srgbClr val="87212E"/>
                </a:solidFill>
              </a:rPr>
            </a:br>
            <a:r>
              <a:rPr lang="ru-RU" altLang="tr-TR" sz="2300" dirty="0" smtClean="0">
                <a:solidFill>
                  <a:srgbClr val="87212E"/>
                </a:solidFill>
              </a:rPr>
              <a:t>государственными данными</a:t>
            </a:r>
            <a:endParaRPr lang="tr-TR" altLang="tr-TR" sz="2300" dirty="0" smtClean="0">
              <a:solidFill>
                <a:srgbClr val="87212E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844675"/>
            <a:ext cx="8570913" cy="4392613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sz="2100" dirty="0" smtClean="0"/>
              <a:t>Доходы от государственных субсидий, полученные от ЕС и Всемирного банка, перепроверяются по учетным записям Министерства финансов</a:t>
            </a:r>
            <a:r>
              <a:rPr lang="tr-TR" altLang="tr-TR" sz="2100" dirty="0" smtClean="0"/>
              <a:t>, </a:t>
            </a:r>
            <a:r>
              <a:rPr lang="ru-RU" altLang="tr-TR" sz="2100" dirty="0" smtClean="0"/>
              <a:t>и относятся к категории вторичного дохода</a:t>
            </a:r>
            <a:r>
              <a:rPr lang="tr-TR" altLang="tr-TR" sz="2100" dirty="0" smtClean="0"/>
              <a:t>.</a:t>
            </a:r>
          </a:p>
          <a:p>
            <a:pPr marL="457200" indent="-457200" algn="l" eaLnBrk="1" hangingPunct="1">
              <a:buFontTx/>
              <a:buChar char="•"/>
            </a:pPr>
            <a:r>
              <a:rPr lang="ru-RU" altLang="tr-TR" sz="2100" dirty="0" smtClean="0"/>
              <a:t>Данные по кредитам, пролонгированным и погашенным перед Правительством Турции, проверяются по другим источникам</a:t>
            </a:r>
            <a:r>
              <a:rPr lang="tr-TR" altLang="tr-TR" sz="2100" dirty="0" smtClean="0"/>
              <a:t> (</a:t>
            </a:r>
            <a:r>
              <a:rPr lang="ru-RU" altLang="tr-TR" sz="2100" dirty="0" smtClean="0"/>
              <a:t>Министерство финансов, Официальные ведомости</a:t>
            </a:r>
            <a:r>
              <a:rPr lang="tr-TR" altLang="tr-TR" sz="2100" dirty="0" smtClean="0"/>
              <a:t>, </a:t>
            </a:r>
            <a:r>
              <a:rPr lang="ru-RU" altLang="tr-TR" sz="2100" dirty="0" smtClean="0"/>
              <a:t>газеты и т.д.</a:t>
            </a:r>
            <a:r>
              <a:rPr lang="tr-TR" altLang="tr-TR" sz="2100" dirty="0" smtClean="0"/>
              <a:t>).</a:t>
            </a:r>
          </a:p>
          <a:p>
            <a:pPr marL="457200" indent="-457200" algn="l" eaLnBrk="1" hangingPunct="1">
              <a:buFontTx/>
              <a:buChar char="•"/>
            </a:pPr>
            <a:r>
              <a:rPr lang="ru-RU" altLang="tr-TR" sz="2100" dirty="0" smtClean="0"/>
              <a:t>Что касается счета первичных доходов</a:t>
            </a:r>
            <a:r>
              <a:rPr lang="tr-TR" altLang="tr-TR" sz="2100" dirty="0" smtClean="0"/>
              <a:t>, </a:t>
            </a:r>
            <a:r>
              <a:rPr lang="ru-RU" altLang="tr-TR" sz="2100" dirty="0" smtClean="0"/>
              <a:t>резервные активы и валютный счет, имеющиеся в Центральном банке, регистрируются по методу начисления согласно методологии платежного баланса</a:t>
            </a:r>
            <a:r>
              <a:rPr lang="tr-TR" altLang="tr-TR" sz="2100" dirty="0" smtClean="0"/>
              <a:t>. </a:t>
            </a:r>
            <a:r>
              <a:rPr lang="tr-TR" altLang="tr-TR" sz="2100" i="1" dirty="0" smtClean="0"/>
              <a:t>(</a:t>
            </a:r>
            <a:r>
              <a:rPr lang="ru-RU" altLang="tr-TR" sz="2100" i="1" dirty="0" smtClean="0"/>
              <a:t>Исключения</a:t>
            </a:r>
            <a:r>
              <a:rPr lang="tr-TR" altLang="tr-TR" sz="2100" i="1" dirty="0" smtClean="0"/>
              <a:t>: </a:t>
            </a:r>
            <a:r>
              <a:rPr lang="ru-RU" altLang="tr-TR" sz="2100" i="1" dirty="0" smtClean="0"/>
              <a:t>доход от кредитов и портфельных инвестиций </a:t>
            </a:r>
            <a:r>
              <a:rPr lang="ru-RU" altLang="tr-TR" sz="2100" i="1" dirty="0" smtClean="0"/>
              <a:t>государственного управления</a:t>
            </a:r>
            <a:r>
              <a:rPr lang="tr-TR" altLang="tr-TR" sz="2100" i="1" dirty="0" smtClean="0"/>
              <a:t>)</a:t>
            </a:r>
            <a:endParaRPr lang="tr-TR" altLang="tr-TR" sz="2100" i="1" dirty="0" smtClean="0"/>
          </a:p>
          <a:p>
            <a:pPr marL="457200" indent="-457200" algn="l" eaLnBrk="1" hangingPunct="1">
              <a:buFontTx/>
              <a:buChar char="•"/>
            </a:pPr>
            <a:endParaRPr lang="tr-TR" altLang="tr-TR" sz="2200" dirty="0" smtClean="0"/>
          </a:p>
          <a:p>
            <a:pPr marL="457200" indent="-457200" algn="l" eaLnBrk="1" hangingPunct="1">
              <a:buFontTx/>
              <a:buChar char="•"/>
            </a:pPr>
            <a:endParaRPr lang="tr-TR" altLang="tr-TR" sz="1000" dirty="0" smtClean="0"/>
          </a:p>
          <a:p>
            <a:pPr marL="457200" indent="-457200" algn="l" eaLnBrk="1" hangingPunct="1">
              <a:buFontTx/>
              <a:buChar char="•"/>
            </a:pPr>
            <a:endParaRPr lang="tr-TR" altLang="tr-TR" sz="1000" dirty="0" smtClean="0"/>
          </a:p>
          <a:p>
            <a:pPr marL="457200" indent="-457200" algn="l" eaLnBrk="1" hangingPunct="1">
              <a:buFontTx/>
              <a:buChar char="•"/>
            </a:pPr>
            <a:endParaRPr lang="tr-TR" altLang="tr-TR" sz="1000" dirty="0" smtClean="0"/>
          </a:p>
        </p:txBody>
      </p:sp>
      <p:pic>
        <p:nvPicPr>
          <p:cNvPr id="19460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611188" y="1196975"/>
            <a:ext cx="6192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tr-TR" sz="3200" dirty="0" smtClean="0"/>
              <a:t>Прочие проблемы</a:t>
            </a:r>
            <a:endParaRPr lang="en-US" altLang="tr-T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Дальнейшие шаги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016750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УФПИК</a:t>
            </a:r>
            <a:endParaRPr lang="tr-TR" altLang="tr-TR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smtClean="0"/>
              <a:t>Связь с Туркстатом</a:t>
            </a:r>
            <a:endParaRPr lang="tr-TR" altLang="tr-TR" smtClean="0"/>
          </a:p>
          <a:p>
            <a:pPr marL="914400" lvl="1" indent="-457200" algn="l" eaLnBrk="1" hangingPunct="1"/>
            <a:endParaRPr lang="tr-TR" altLang="tr-TR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Страховые услуги</a:t>
            </a:r>
            <a:endParaRPr lang="tr-TR" altLang="tr-TR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smtClean="0"/>
              <a:t>Пересмотр форм прямого учета</a:t>
            </a:r>
            <a:endParaRPr lang="tr-TR" altLang="tr-TR" smtClean="0"/>
          </a:p>
          <a:p>
            <a:pPr marL="457200" indent="-457200" algn="l" eaLnBrk="1" hangingPunct="1">
              <a:buFontTx/>
              <a:buChar char="•"/>
            </a:pPr>
            <a:endParaRPr lang="tr-TR" altLang="tr-TR" smtClean="0"/>
          </a:p>
        </p:txBody>
      </p:sp>
      <p:pic>
        <p:nvPicPr>
          <p:cNvPr id="20484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Дальнейшие шаги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016750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Обзор новых услуг</a:t>
            </a:r>
            <a:endParaRPr lang="tr-TR" altLang="tr-TR" dirty="0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dirty="0" smtClean="0"/>
              <a:t>Проводился </a:t>
            </a:r>
            <a:r>
              <a:rPr lang="ru-RU" altLang="tr-TR" dirty="0" err="1" smtClean="0"/>
              <a:t>Туркстатом</a:t>
            </a:r>
            <a:endParaRPr lang="tr-TR" altLang="tr-TR" dirty="0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dirty="0" smtClean="0"/>
              <a:t>сотрудничество с</a:t>
            </a:r>
            <a:endParaRPr lang="tr-TR" altLang="tr-TR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dirty="0" smtClean="0"/>
              <a:t>Центральным банком Турции</a:t>
            </a:r>
            <a:endParaRPr lang="tr-TR" altLang="tr-TR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dirty="0" smtClean="0"/>
              <a:t>Министерством экономики</a:t>
            </a:r>
            <a:endParaRPr lang="tr-TR" altLang="tr-TR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dirty="0" smtClean="0"/>
              <a:t>Турецкими </a:t>
            </a:r>
            <a:r>
              <a:rPr lang="ru-RU" altLang="tr-TR" dirty="0" smtClean="0"/>
              <a:t>статистическими учреждениями</a:t>
            </a:r>
            <a:endParaRPr lang="tr-TR" altLang="tr-TR" dirty="0" smtClean="0"/>
          </a:p>
          <a:p>
            <a:pPr marL="1371600" lvl="2" indent="-457200" algn="l" eaLnBrk="1" hangingPunct="1"/>
            <a:endParaRPr lang="tr-TR" altLang="tr-TR" dirty="0" smtClean="0"/>
          </a:p>
        </p:txBody>
      </p:sp>
      <p:pic>
        <p:nvPicPr>
          <p:cNvPr id="21508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Система составления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200900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Правовая основа</a:t>
            </a:r>
            <a:endParaRPr lang="tr-TR" altLang="tr-TR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Система составления</a:t>
            </a:r>
            <a:r>
              <a:rPr lang="tr-TR" altLang="tr-TR" smtClean="0"/>
              <a:t>, </a:t>
            </a:r>
            <a:r>
              <a:rPr lang="ru-RU" altLang="tr-TR" smtClean="0"/>
              <a:t>внедрение</a:t>
            </a:r>
            <a:endParaRPr lang="tr-TR" altLang="tr-TR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Метод перехода</a:t>
            </a:r>
            <a:endParaRPr lang="tr-TR" altLang="tr-TR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Изменения</a:t>
            </a:r>
            <a:endParaRPr lang="tr-TR" altLang="tr-TR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smtClean="0"/>
              <a:t>Дальнейшие шаги</a:t>
            </a:r>
            <a:endParaRPr lang="tr-TR" altLang="tr-TR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smtClean="0"/>
          </a:p>
        </p:txBody>
      </p:sp>
      <p:pic>
        <p:nvPicPr>
          <p:cNvPr id="5124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Правовая основа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pic>
        <p:nvPicPr>
          <p:cNvPr id="6147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827088" y="1196975"/>
            <a:ext cx="5616575" cy="43195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800" dirty="0" smtClean="0">
              <a:solidFill>
                <a:srgbClr val="FFFFFF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827584" y="1222250"/>
          <a:ext cx="6467143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le 9">
            <a:hlinkClick r:id="rId9" action="ppaction://hlinksldjump"/>
          </p:cNvPr>
          <p:cNvSpPr/>
          <p:nvPr/>
        </p:nvSpPr>
        <p:spPr>
          <a:xfrm>
            <a:off x="6732588" y="4437063"/>
            <a:ext cx="2255837" cy="17287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Официальная статистическая программа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915816" y="4293096"/>
            <a:ext cx="312019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Закон «О центральном банке» </a:t>
            </a:r>
            <a:r>
              <a:rPr lang="tr-TR" b="1" dirty="0">
                <a:ln w="1905"/>
                <a:solidFill>
                  <a:srgbClr val="8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1211</a:t>
            </a:r>
            <a:endParaRPr lang="tr-TR" b="1" dirty="0">
              <a:ln w="1905"/>
              <a:solidFill>
                <a:srgbClr val="8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Система составления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200900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Система учета международных операций </a:t>
            </a:r>
            <a:r>
              <a:rPr lang="en-US" altLang="tr-TR" dirty="0" smtClean="0"/>
              <a:t>(</a:t>
            </a:r>
            <a:r>
              <a:rPr lang="ru-RU" altLang="tr-TR" dirty="0" smtClean="0"/>
              <a:t>СУМО)</a:t>
            </a:r>
            <a:endParaRPr lang="tr-TR" altLang="tr-TR" dirty="0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Прямой учет</a:t>
            </a:r>
            <a:endParaRPr lang="tr-TR" altLang="tr-TR" dirty="0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Турецкий институт статистики, </a:t>
            </a:r>
            <a:r>
              <a:rPr lang="ru-RU" altLang="tr-TR" dirty="0" err="1" smtClean="0"/>
              <a:t>Туркстат</a:t>
            </a: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dirty="0" smtClean="0"/>
          </a:p>
        </p:txBody>
      </p:sp>
      <p:pic>
        <p:nvPicPr>
          <p:cNvPr id="7172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Система составления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pic>
        <p:nvPicPr>
          <p:cNvPr id="8195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55875" y="1223963"/>
            <a:ext cx="1728788" cy="360362"/>
          </a:xfrm>
          <a:prstGeom prst="rect">
            <a:avLst/>
          </a:prstGeom>
          <a:solidFill>
            <a:srgbClr val="C00000"/>
          </a:solidFill>
          <a:ln w="12700" algn="ctr">
            <a:solidFill>
              <a:srgbClr val="44546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СУМО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8450" y="1119188"/>
            <a:ext cx="1728788" cy="360362"/>
          </a:xfrm>
          <a:prstGeom prst="rect">
            <a:avLst/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СУМО ЦБТР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98450" y="1935163"/>
            <a:ext cx="1728788" cy="485775"/>
          </a:xfrm>
          <a:prstGeom prst="rect">
            <a:avLst/>
          </a:prstGeom>
          <a:solidFill>
            <a:srgbClr val="8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ПРЕДВАРИТЕЛЬНЫЕ БАЛАНСЫ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18088" y="1196975"/>
            <a:ext cx="1728787" cy="387350"/>
          </a:xfrm>
          <a:prstGeom prst="rect">
            <a:avLst/>
          </a:prstGeom>
          <a:solidFill>
            <a:srgbClr val="44546A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ДОПОЛНИТЕЛЬНЫЕ ОТЧЕТЫ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62550" y="1871663"/>
            <a:ext cx="539750" cy="360362"/>
          </a:xfrm>
          <a:prstGeom prst="rect">
            <a:avLst/>
          </a:prstGeom>
          <a:solidFill>
            <a:srgbClr val="44546A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dirty="0" smtClean="0">
                <a:solidFill>
                  <a:srgbClr val="FFFFFF"/>
                </a:solidFill>
                <a:latin typeface="Calibri" pitchFamily="34" charset="0"/>
              </a:rPr>
              <a:t>ЧД</a:t>
            </a:r>
            <a:endParaRPr lang="en-US" alt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19675" y="2838450"/>
            <a:ext cx="631825" cy="360363"/>
          </a:xfrm>
          <a:prstGeom prst="rect">
            <a:avLst/>
          </a:prstGeom>
          <a:solidFill>
            <a:srgbClr val="44546A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ПИИ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34163" y="4964113"/>
            <a:ext cx="1728787" cy="358775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Министерство экономики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34163" y="4437063"/>
            <a:ext cx="1728787" cy="411162"/>
          </a:xfrm>
          <a:prstGeom prst="rect">
            <a:avLst/>
          </a:prstGeom>
          <a:solidFill>
            <a:srgbClr val="0066FF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Министерство финансов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55875" y="1882775"/>
            <a:ext cx="1728788" cy="385763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Операции банка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875" y="2520950"/>
            <a:ext cx="1728788" cy="385763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Операции клиентов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411413" y="1116013"/>
            <a:ext cx="2016125" cy="1944687"/>
          </a:xfrm>
          <a:prstGeom prst="rect">
            <a:avLst/>
          </a:prstGeom>
          <a:noFill/>
          <a:ln w="12700" algn="ctr">
            <a:solidFill>
              <a:srgbClr val="4171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16" name="Straight Connector 15"/>
          <p:cNvCxnSpPr>
            <a:cxnSpLocks noChangeShapeType="1"/>
            <a:stCxn id="5" idx="3"/>
            <a:endCxn id="8" idx="1"/>
          </p:cNvCxnSpPr>
          <p:nvPr/>
        </p:nvCxnSpPr>
        <p:spPr bwMode="auto">
          <a:xfrm flipV="1">
            <a:off x="4284663" y="1390650"/>
            <a:ext cx="733425" cy="14288"/>
          </a:xfrm>
          <a:prstGeom prst="line">
            <a:avLst/>
          </a:prstGeom>
          <a:noFill/>
          <a:ln w="63500" algn="ctr">
            <a:solidFill>
              <a:srgbClr val="4454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  <a:stCxn id="9" idx="0"/>
          </p:cNvCxnSpPr>
          <p:nvPr/>
        </p:nvCxnSpPr>
        <p:spPr bwMode="auto">
          <a:xfrm flipV="1">
            <a:off x="5432425" y="1566863"/>
            <a:ext cx="0" cy="304800"/>
          </a:xfrm>
          <a:prstGeom prst="line">
            <a:avLst/>
          </a:prstGeom>
          <a:noFill/>
          <a:ln w="63500" algn="ctr">
            <a:solidFill>
              <a:srgbClr val="4454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7"/>
          <p:cNvCxnSpPr>
            <a:cxnSpLocks noChangeShapeType="1"/>
          </p:cNvCxnSpPr>
          <p:nvPr/>
        </p:nvCxnSpPr>
        <p:spPr bwMode="auto">
          <a:xfrm flipV="1">
            <a:off x="5054600" y="1403350"/>
            <a:ext cx="0" cy="1422400"/>
          </a:xfrm>
          <a:prstGeom prst="line">
            <a:avLst/>
          </a:prstGeom>
          <a:noFill/>
          <a:ln w="63500" algn="ctr">
            <a:solidFill>
              <a:srgbClr val="4454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  <a:stCxn id="6" idx="3"/>
            <a:endCxn id="14" idx="1"/>
          </p:cNvCxnSpPr>
          <p:nvPr/>
        </p:nvCxnSpPr>
        <p:spPr bwMode="auto">
          <a:xfrm>
            <a:off x="2027238" y="1300163"/>
            <a:ext cx="528637" cy="1414462"/>
          </a:xfrm>
          <a:prstGeom prst="straightConnector1">
            <a:avLst/>
          </a:prstGeom>
          <a:noFill/>
          <a:ln w="6350" algn="ctr">
            <a:solidFill>
              <a:srgbClr val="333F50"/>
            </a:solidFill>
            <a:prstDash val="sysDash"/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Arrow Connector 19"/>
          <p:cNvCxnSpPr>
            <a:cxnSpLocks noChangeShapeType="1"/>
            <a:stCxn id="6" idx="3"/>
            <a:endCxn id="13" idx="1"/>
          </p:cNvCxnSpPr>
          <p:nvPr/>
        </p:nvCxnSpPr>
        <p:spPr bwMode="auto">
          <a:xfrm>
            <a:off x="2027238" y="1300163"/>
            <a:ext cx="528637" cy="774700"/>
          </a:xfrm>
          <a:prstGeom prst="straightConnector1">
            <a:avLst/>
          </a:prstGeom>
          <a:noFill/>
          <a:ln w="6350" algn="ctr">
            <a:solidFill>
              <a:srgbClr val="333F50"/>
            </a:solidFill>
            <a:prstDash val="sysDash"/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199313" y="1125538"/>
            <a:ext cx="1727200" cy="438150"/>
          </a:xfrm>
          <a:prstGeom prst="rect">
            <a:avLst/>
          </a:prstGeom>
          <a:solidFill>
            <a:srgbClr val="FF99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ПРЯМОЙ УЧЕТ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427538" y="4527550"/>
            <a:ext cx="1728787" cy="465138"/>
          </a:xfrm>
          <a:prstGeom prst="rect">
            <a:avLst/>
          </a:prstGeom>
          <a:solidFill>
            <a:srgbClr val="A5A5A5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Центральная регистратура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25950" y="5081588"/>
            <a:ext cx="1728788" cy="579437"/>
          </a:xfrm>
          <a:prstGeom prst="rect">
            <a:avLst/>
          </a:prstGeom>
          <a:solidFill>
            <a:srgbClr val="A5A5A5">
              <a:lumMod val="60000"/>
              <a:lumOff val="4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Отчеты депозитарного банка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330325" y="3500438"/>
            <a:ext cx="1727200" cy="473075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ДАННЫЕ ТУРКСТАТА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25" name="Straight Arrow Connector 24"/>
          <p:cNvCxnSpPr>
            <a:cxnSpLocks noChangeShapeType="1"/>
            <a:stCxn id="7" idx="3"/>
            <a:endCxn id="13" idx="1"/>
          </p:cNvCxnSpPr>
          <p:nvPr/>
        </p:nvCxnSpPr>
        <p:spPr bwMode="auto">
          <a:xfrm flipV="1">
            <a:off x="2027238" y="2076450"/>
            <a:ext cx="528637" cy="101600"/>
          </a:xfrm>
          <a:prstGeom prst="straightConnector1">
            <a:avLst/>
          </a:prstGeom>
          <a:noFill/>
          <a:ln w="6350" algn="ctr">
            <a:solidFill>
              <a:srgbClr val="C00000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  <a:stCxn id="12" idx="0"/>
            <a:endCxn id="10" idx="2"/>
          </p:cNvCxnSpPr>
          <p:nvPr/>
        </p:nvCxnSpPr>
        <p:spPr bwMode="auto">
          <a:xfrm flipH="1" flipV="1">
            <a:off x="5335588" y="3198813"/>
            <a:ext cx="2163762" cy="1238250"/>
          </a:xfrm>
          <a:prstGeom prst="straightConnector1">
            <a:avLst/>
          </a:prstGeom>
          <a:noFill/>
          <a:ln w="6350" algn="ctr">
            <a:solidFill>
              <a:srgbClr val="0066FF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26"/>
          <p:cNvSpPr/>
          <p:nvPr/>
        </p:nvSpPr>
        <p:spPr>
          <a:xfrm>
            <a:off x="7199313" y="1804988"/>
            <a:ext cx="1727200" cy="360362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 smtClean="0">
                <a:solidFill>
                  <a:prstClr val="white"/>
                </a:solidFill>
                <a:latin typeface="Calibri" panose="020F0502020204030204"/>
                <a:cs typeface="+mn-cs"/>
              </a:rPr>
              <a:t>Телекоммуникаци</a:t>
            </a: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и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99313" y="2236788"/>
            <a:ext cx="1727200" cy="360362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Транспортировка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99313" y="2668588"/>
            <a:ext cx="1727200" cy="360362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Информационное агентство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99313" y="3105150"/>
            <a:ext cx="1727200" cy="358775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Страхование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199313" y="3533775"/>
            <a:ext cx="1727200" cy="360363"/>
          </a:xfrm>
          <a:prstGeom prst="rect">
            <a:avLst/>
          </a:prstGeom>
          <a:solidFill>
            <a:srgbClr val="FF99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Юридическая консультация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059613" y="1052513"/>
            <a:ext cx="1936750" cy="3097212"/>
          </a:xfrm>
          <a:prstGeom prst="rect">
            <a:avLst/>
          </a:prstGeom>
          <a:noFill/>
          <a:ln w="12700" algn="ctr">
            <a:solidFill>
              <a:srgbClr val="4171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79413" y="4149725"/>
            <a:ext cx="1728787" cy="360363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Внешняя торговля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201863" y="4159250"/>
            <a:ext cx="1728787" cy="360363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Туризм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9413" y="5532438"/>
            <a:ext cx="1728787" cy="360362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Коммерческие кредиты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8227" name="Straight Arrow Connector 35"/>
          <p:cNvCxnSpPr>
            <a:cxnSpLocks noChangeShapeType="1"/>
            <a:stCxn id="7" idx="3"/>
            <a:endCxn id="7" idx="3"/>
          </p:cNvCxnSpPr>
          <p:nvPr/>
        </p:nvCxnSpPr>
        <p:spPr bwMode="auto">
          <a:xfrm>
            <a:off x="2027238" y="2178050"/>
            <a:ext cx="0" cy="0"/>
          </a:xfrm>
          <a:prstGeom prst="straightConnector1">
            <a:avLst/>
          </a:prstGeom>
          <a:noFill/>
          <a:ln w="6350" algn="ctr">
            <a:solidFill>
              <a:srgbClr val="5B9BD5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Arrow Connector 36"/>
          <p:cNvCxnSpPr>
            <a:cxnSpLocks noChangeShapeType="1"/>
            <a:stCxn id="9" idx="1"/>
            <a:endCxn id="13" idx="3"/>
          </p:cNvCxnSpPr>
          <p:nvPr/>
        </p:nvCxnSpPr>
        <p:spPr bwMode="auto">
          <a:xfrm flipH="1">
            <a:off x="4284663" y="2052638"/>
            <a:ext cx="877887" cy="22225"/>
          </a:xfrm>
          <a:prstGeom prst="straightConnector1">
            <a:avLst/>
          </a:prstGeom>
          <a:noFill/>
          <a:ln w="6350" algn="ctr">
            <a:solidFill>
              <a:srgbClr val="44546A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Arrow Connector 37"/>
          <p:cNvCxnSpPr>
            <a:cxnSpLocks noChangeShapeType="1"/>
            <a:stCxn id="10" idx="1"/>
            <a:endCxn id="13" idx="3"/>
          </p:cNvCxnSpPr>
          <p:nvPr/>
        </p:nvCxnSpPr>
        <p:spPr bwMode="auto">
          <a:xfrm flipH="1" flipV="1">
            <a:off x="4284663" y="2076450"/>
            <a:ext cx="735012" cy="942975"/>
          </a:xfrm>
          <a:prstGeom prst="straightConnector1">
            <a:avLst/>
          </a:prstGeom>
          <a:noFill/>
          <a:ln w="6350" algn="ctr">
            <a:solidFill>
              <a:srgbClr val="44546A"/>
            </a:solidFill>
            <a:prstDash val="sysDash"/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193925" y="4629150"/>
            <a:ext cx="1728788" cy="360363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Челночная торговля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79413" y="4635500"/>
            <a:ext cx="1728787" cy="358775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Перевозки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8450" y="3463925"/>
            <a:ext cx="3744913" cy="2787650"/>
          </a:xfrm>
          <a:prstGeom prst="rect">
            <a:avLst/>
          </a:prstGeom>
          <a:noFill/>
          <a:ln w="12700" algn="ctr">
            <a:solidFill>
              <a:srgbClr val="41719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15113" y="5418138"/>
            <a:ext cx="1728787" cy="360362"/>
          </a:xfrm>
          <a:prstGeom prst="rect">
            <a:avLst/>
          </a:prstGeom>
          <a:solidFill>
            <a:srgbClr val="00B0F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БМР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34163" y="5889625"/>
            <a:ext cx="1728787" cy="41910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kern="0" dirty="0">
                <a:solidFill>
                  <a:prstClr val="white"/>
                </a:solidFill>
                <a:latin typeface="Calibri" panose="020F0502020204030204"/>
                <a:cs typeface="+mn-cs"/>
              </a:rPr>
              <a:t>Административные данные</a:t>
            </a:r>
            <a:endParaRPr lang="en-US" sz="1400" kern="0" dirty="0">
              <a:solidFill>
                <a:prstClr val="white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2193925" y="5081588"/>
            <a:ext cx="1728788" cy="360362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>
                <a:solidFill>
                  <a:srgbClr val="FFFFFF"/>
                </a:solidFill>
                <a:latin typeface="Calibri" pitchFamily="34" charset="0"/>
              </a:rPr>
              <a:t>Переработка</a:t>
            </a:r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2205038" y="5535613"/>
            <a:ext cx="1728787" cy="360362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Ремонтные работы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79413" y="5067300"/>
            <a:ext cx="1728787" cy="360363"/>
          </a:xfrm>
          <a:prstGeom prst="rect">
            <a:avLst/>
          </a:prstGeom>
          <a:solidFill>
            <a:srgbClr val="00B05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en-US" sz="1400">
                <a:solidFill>
                  <a:srgbClr val="FFFFFF"/>
                </a:solidFill>
                <a:latin typeface="Calibri" pitchFamily="34" charset="0"/>
              </a:rPr>
              <a:t>Страхование груза</a:t>
            </a:r>
            <a:endParaRPr lang="en-US" altLang="en-US" sz="1400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План перехода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8064822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План перехода от РПБ-</a:t>
            </a:r>
            <a:r>
              <a:rPr lang="tr-TR" altLang="tr-TR" dirty="0" smtClean="0"/>
              <a:t>5 </a:t>
            </a:r>
            <a:r>
              <a:rPr lang="ru-RU" altLang="tr-TR" dirty="0" smtClean="0"/>
              <a:t>к</a:t>
            </a:r>
            <a:r>
              <a:rPr lang="tr-TR" altLang="tr-TR" dirty="0" smtClean="0"/>
              <a:t> </a:t>
            </a:r>
            <a:r>
              <a:rPr lang="ru-RU" altLang="tr-TR" dirty="0" smtClean="0"/>
              <a:t>РПБ-</a:t>
            </a:r>
            <a:r>
              <a:rPr lang="tr-TR" altLang="tr-TR" dirty="0" smtClean="0"/>
              <a:t>6</a:t>
            </a:r>
          </a:p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Попытка применить существующие данные</a:t>
            </a:r>
            <a:endParaRPr lang="tr-TR" altLang="tr-TR" dirty="0" smtClean="0"/>
          </a:p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По оставшимся позициям</a:t>
            </a: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ru-RU" altLang="tr-TR" dirty="0" smtClean="0"/>
              <a:t>Стремление к сотрудничеству с </a:t>
            </a:r>
            <a:r>
              <a:rPr lang="ru-RU" altLang="tr-TR" dirty="0" err="1" smtClean="0"/>
              <a:t>Туркстатом</a:t>
            </a: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ru-RU" altLang="tr-TR" dirty="0" smtClean="0"/>
              <a:t>Сбор новых данных</a:t>
            </a: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endParaRPr lang="tr-TR" altLang="tr-TR" dirty="0" smtClean="0"/>
          </a:p>
        </p:txBody>
      </p:sp>
      <p:pic>
        <p:nvPicPr>
          <p:cNvPr id="9220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Товары и услуги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704138" cy="4176712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Новая классификация</a:t>
            </a:r>
            <a:endParaRPr lang="tr-TR" altLang="tr-TR" dirty="0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dirty="0" smtClean="0"/>
              <a:t>Внедрены группы «Переработка» и «Ремонтные работы»</a:t>
            </a:r>
            <a:endParaRPr lang="tr-TR" altLang="tr-TR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Данные, представленные </a:t>
            </a:r>
            <a:r>
              <a:rPr lang="ru-RU" altLang="tr-TR" sz="2000" dirty="0" err="1" smtClean="0"/>
              <a:t>Туркстатом</a:t>
            </a:r>
            <a:endParaRPr lang="tr-TR" altLang="tr-TR" sz="2000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Для переработки корректируется СВТ</a:t>
            </a:r>
            <a:endParaRPr lang="tr-TR" altLang="tr-TR" sz="2000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Ремонтные работы не включены в</a:t>
            </a:r>
            <a:r>
              <a:rPr lang="tr-TR" altLang="tr-TR" sz="2000" dirty="0" smtClean="0"/>
              <a:t> </a:t>
            </a:r>
            <a:r>
              <a:rPr lang="ru-RU" altLang="tr-TR" sz="2000" dirty="0" smtClean="0"/>
              <a:t>СВТ</a:t>
            </a:r>
            <a:endParaRPr lang="tr-TR" altLang="tr-TR" sz="2000" dirty="0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dirty="0" smtClean="0"/>
              <a:t>В</a:t>
            </a:r>
            <a:r>
              <a:rPr lang="tr-TR" altLang="tr-TR" dirty="0" smtClean="0"/>
              <a:t> 2014</a:t>
            </a:r>
            <a:r>
              <a:rPr lang="ru-RU" altLang="tr-TR" dirty="0" smtClean="0"/>
              <a:t> году</a:t>
            </a:r>
            <a:endParaRPr lang="tr-TR" altLang="tr-TR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Переработка </a:t>
            </a:r>
            <a:r>
              <a:rPr lang="tr-TR" altLang="tr-TR" sz="2000" dirty="0" smtClean="0">
                <a:solidFill>
                  <a:srgbClr val="C00000"/>
                </a:solidFill>
              </a:rPr>
              <a:t>$72 </a:t>
            </a:r>
            <a:r>
              <a:rPr lang="ru-RU" altLang="tr-TR" sz="2000" dirty="0" smtClean="0"/>
              <a:t>млн.</a:t>
            </a:r>
            <a:r>
              <a:rPr lang="tr-TR" altLang="tr-TR" sz="2000" dirty="0" smtClean="0"/>
              <a:t>, </a:t>
            </a:r>
            <a:r>
              <a:rPr lang="ru-RU" altLang="tr-TR" sz="2000" dirty="0" smtClean="0"/>
              <a:t>ремонтные работы</a:t>
            </a:r>
            <a:r>
              <a:rPr lang="tr-TR" altLang="tr-TR" sz="2000" dirty="0" smtClean="0"/>
              <a:t> </a:t>
            </a:r>
            <a:r>
              <a:rPr lang="tr-TR" altLang="tr-TR" sz="2000" dirty="0" smtClean="0">
                <a:solidFill>
                  <a:srgbClr val="C00000"/>
                </a:solidFill>
              </a:rPr>
              <a:t>$-254 </a:t>
            </a:r>
            <a:r>
              <a:rPr lang="ru-RU" altLang="tr-TR" sz="2000" dirty="0" smtClean="0"/>
              <a:t>млн.</a:t>
            </a:r>
            <a:endParaRPr lang="tr-TR" altLang="tr-TR" sz="2000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До корректировки:</a:t>
            </a:r>
            <a:r>
              <a:rPr lang="tr-TR" altLang="tr-TR" sz="2000" dirty="0" smtClean="0"/>
              <a:t> </a:t>
            </a:r>
            <a:r>
              <a:rPr lang="ru-RU" altLang="tr-TR" sz="2000" dirty="0" smtClean="0"/>
              <a:t>товары</a:t>
            </a:r>
            <a:r>
              <a:rPr lang="tr-TR" altLang="tr-TR" sz="2000" dirty="0" smtClean="0"/>
              <a:t>: </a:t>
            </a:r>
            <a:r>
              <a:rPr lang="tr-TR" altLang="tr-TR" sz="2000" dirty="0" smtClean="0">
                <a:solidFill>
                  <a:srgbClr val="C00000"/>
                </a:solidFill>
              </a:rPr>
              <a:t>$63,724 </a:t>
            </a:r>
            <a:r>
              <a:rPr lang="ru-RU" altLang="tr-TR" sz="2000" dirty="0" smtClean="0"/>
              <a:t>млн.</a:t>
            </a:r>
            <a:endParaRPr lang="tr-TR" altLang="tr-TR" sz="2000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sz="2000" dirty="0" smtClean="0"/>
              <a:t>После корректировки</a:t>
            </a:r>
            <a:r>
              <a:rPr lang="tr-TR" altLang="tr-TR" sz="2000" dirty="0" smtClean="0"/>
              <a:t> </a:t>
            </a:r>
            <a:r>
              <a:rPr lang="tr-TR" altLang="tr-TR" sz="2000" dirty="0" smtClean="0">
                <a:solidFill>
                  <a:srgbClr val="C00000"/>
                </a:solidFill>
              </a:rPr>
              <a:t>$63,542 </a:t>
            </a:r>
            <a:r>
              <a:rPr lang="ru-RU" altLang="tr-TR" sz="2000" dirty="0" smtClean="0"/>
              <a:t>млн.</a:t>
            </a:r>
            <a:endParaRPr lang="tr-TR" altLang="tr-TR" sz="2000" dirty="0" smtClean="0"/>
          </a:p>
        </p:txBody>
      </p:sp>
      <p:pic>
        <p:nvPicPr>
          <p:cNvPr id="10244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Товары и услуги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488238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Новая классификация</a:t>
            </a:r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ru-RU" altLang="tr-TR" dirty="0" smtClean="0"/>
              <a:t>Перепродажа товаров за границей</a:t>
            </a:r>
            <a:endParaRPr lang="tr-TR" altLang="tr-TR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dirty="0" smtClean="0"/>
              <a:t>Размещена в Товарах</a:t>
            </a:r>
            <a:endParaRPr lang="tr-TR" altLang="tr-TR" dirty="0" smtClean="0"/>
          </a:p>
          <a:p>
            <a:pPr marL="1371600" lvl="2" indent="-457200" algn="l" eaLnBrk="1" hangingPunct="1"/>
            <a:endParaRPr lang="tr-TR" altLang="tr-TR" dirty="0" smtClean="0"/>
          </a:p>
          <a:p>
            <a:pPr marL="914400" lvl="1" indent="-457200" algn="l" eaLnBrk="1" hangingPunct="1">
              <a:buFont typeface="Arial" charset="0"/>
              <a:buChar char="•"/>
            </a:pPr>
            <a:r>
              <a:rPr lang="ru-RU" altLang="tr-TR" dirty="0" smtClean="0"/>
              <a:t>Почтовые и курьерские услуги</a:t>
            </a:r>
            <a:endParaRPr lang="tr-TR" altLang="tr-TR" dirty="0" smtClean="0"/>
          </a:p>
          <a:p>
            <a:pPr marL="1371600" lvl="2" indent="-457200" algn="l" eaLnBrk="1" hangingPunct="1">
              <a:buFontTx/>
              <a:buChar char="•"/>
            </a:pPr>
            <a:r>
              <a:rPr lang="ru-RU" altLang="tr-TR" dirty="0" smtClean="0"/>
              <a:t>Размещены в Других </a:t>
            </a:r>
            <a:r>
              <a:rPr lang="ru-RU" altLang="tr-TR" dirty="0" smtClean="0"/>
              <a:t>транспортных </a:t>
            </a:r>
            <a:r>
              <a:rPr lang="ru-RU" altLang="tr-TR" dirty="0" smtClean="0"/>
              <a:t>услугах</a:t>
            </a:r>
            <a:endParaRPr lang="tr-TR" altLang="tr-TR" dirty="0" smtClean="0"/>
          </a:p>
        </p:txBody>
      </p:sp>
      <p:pic>
        <p:nvPicPr>
          <p:cNvPr id="11268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2700"/>
            <a:ext cx="9144000" cy="993775"/>
          </a:xfrm>
          <a:solidFill>
            <a:srgbClr val="C0C0C0"/>
          </a:solidFill>
        </p:spPr>
        <p:txBody>
          <a:bodyPr/>
          <a:lstStyle/>
          <a:p>
            <a:pPr algn="r" eaLnBrk="1" hangingPunct="1"/>
            <a:r>
              <a:rPr lang="ru-RU" altLang="tr-TR" sz="4800" smtClean="0">
                <a:solidFill>
                  <a:srgbClr val="87212E"/>
                </a:solidFill>
              </a:rPr>
              <a:t>Товары и услуги</a:t>
            </a:r>
            <a:endParaRPr lang="tr-TR" altLang="tr-TR" sz="4800" smtClean="0">
              <a:solidFill>
                <a:srgbClr val="87212E"/>
              </a:solidFill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916113"/>
            <a:ext cx="7488238" cy="3722687"/>
          </a:xfrm>
        </p:spPr>
        <p:txBody>
          <a:bodyPr/>
          <a:lstStyle/>
          <a:p>
            <a:pPr marL="457200" indent="-457200" algn="l" eaLnBrk="1" hangingPunct="1">
              <a:buFontTx/>
              <a:buChar char="•"/>
            </a:pPr>
            <a:r>
              <a:rPr lang="ru-RU" altLang="tr-TR" dirty="0" smtClean="0"/>
              <a:t>Поездки</a:t>
            </a:r>
            <a:endParaRPr lang="tr-TR" altLang="tr-TR" dirty="0" smtClean="0"/>
          </a:p>
          <a:p>
            <a:pPr marL="914400" lvl="1" indent="-457200" algn="l" eaLnBrk="1" hangingPunct="1">
              <a:buFontTx/>
              <a:buChar char="•"/>
            </a:pPr>
            <a:r>
              <a:rPr lang="ru-RU" altLang="tr-TR" dirty="0" smtClean="0"/>
              <a:t>Дополнительная разбивка данных</a:t>
            </a:r>
            <a:r>
              <a:rPr lang="tr-TR" altLang="tr-TR" dirty="0" smtClean="0"/>
              <a:t>, </a:t>
            </a:r>
            <a:r>
              <a:rPr lang="ru-RU" altLang="tr-TR" dirty="0" smtClean="0"/>
              <a:t>полученных от </a:t>
            </a:r>
            <a:r>
              <a:rPr lang="ru-RU" altLang="tr-TR" dirty="0" err="1" smtClean="0"/>
              <a:t>Туркстата</a:t>
            </a:r>
            <a:endParaRPr lang="tr-TR" altLang="tr-TR" dirty="0" smtClean="0"/>
          </a:p>
          <a:p>
            <a:pPr marL="914400" lvl="1" indent="-457200" algn="l" eaLnBrk="1" hangingPunct="1">
              <a:buFontTx/>
              <a:buChar char="•"/>
            </a:pPr>
            <a:endParaRPr lang="tr-TR" altLang="tr-TR" dirty="0" smtClean="0"/>
          </a:p>
        </p:txBody>
      </p:sp>
      <p:pic>
        <p:nvPicPr>
          <p:cNvPr id="1029" name="Picture 6" descr="TCMB LOGO_buyuk_gri zem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90817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557735"/>
              </p:ext>
            </p:extLst>
          </p:nvPr>
        </p:nvGraphicFramePr>
        <p:xfrm>
          <a:off x="1692275" y="3573463"/>
          <a:ext cx="5111750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4" imgW="3638421" imgH="1533457" progId="Excel.Sheet.12">
                  <p:embed/>
                </p:oleObj>
              </mc:Choice>
              <mc:Fallback>
                <p:oleObj name="Worksheet" r:id="rId4" imgW="3638421" imgH="15334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573463"/>
                        <a:ext cx="5111750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635</Words>
  <Application>Microsoft Office PowerPoint</Application>
  <PresentationFormat>On-screen Show (4:3)</PresentationFormat>
  <Paragraphs>163</Paragraphs>
  <Slides>19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Default Design</vt:lpstr>
      <vt:lpstr>1_Default Design</vt:lpstr>
      <vt:lpstr>Microsoft Excel Worksheet</vt:lpstr>
      <vt:lpstr>PowerPoint Presentation</vt:lpstr>
      <vt:lpstr>Система составления</vt:lpstr>
      <vt:lpstr>Правовая основа</vt:lpstr>
      <vt:lpstr>Система составления</vt:lpstr>
      <vt:lpstr>Система составления</vt:lpstr>
      <vt:lpstr>План перехода</vt:lpstr>
      <vt:lpstr>Товары и услуги</vt:lpstr>
      <vt:lpstr>Товары и услуги</vt:lpstr>
      <vt:lpstr>Товары и услуги</vt:lpstr>
      <vt:lpstr>Доход</vt:lpstr>
      <vt:lpstr>Счет операций с капиталом</vt:lpstr>
      <vt:lpstr>Финансовый счет</vt:lpstr>
      <vt:lpstr>Финансовый счет</vt:lpstr>
      <vt:lpstr>Финансовый счет</vt:lpstr>
      <vt:lpstr>Статистика ПБ и государственные данные</vt:lpstr>
      <vt:lpstr>Статистика ПБ и государственные данные</vt:lpstr>
      <vt:lpstr>Отношение между ПБ и  государственными данными</vt:lpstr>
      <vt:lpstr>Дальнейшие шаги</vt:lpstr>
      <vt:lpstr>Дальнейшие шаги</vt:lpstr>
    </vt:vector>
  </TitlesOfParts>
  <Company>tcmb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OKMGSPE</dc:creator>
  <cp:lastModifiedBy>Oleksandr Svirchevskyy</cp:lastModifiedBy>
  <cp:revision>91</cp:revision>
  <cp:lastPrinted>2015-03-23T07:34:17Z</cp:lastPrinted>
  <dcterms:created xsi:type="dcterms:W3CDTF">2011-04-21T11:54:41Z</dcterms:created>
  <dcterms:modified xsi:type="dcterms:W3CDTF">2015-04-15T16:10:39Z</dcterms:modified>
</cp:coreProperties>
</file>