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81" r:id="rId2"/>
  </p:sldMasterIdLst>
  <p:notesMasterIdLst>
    <p:notesMasterId r:id="rId18"/>
  </p:notesMasterIdLst>
  <p:handoutMasterIdLst>
    <p:handoutMasterId r:id="rId19"/>
  </p:handoutMasterIdLst>
  <p:sldIdLst>
    <p:sldId id="261" r:id="rId3"/>
    <p:sldId id="325" r:id="rId4"/>
    <p:sldId id="365" r:id="rId5"/>
    <p:sldId id="373" r:id="rId6"/>
    <p:sldId id="290" r:id="rId7"/>
    <p:sldId id="300" r:id="rId8"/>
    <p:sldId id="366" r:id="rId9"/>
    <p:sldId id="301" r:id="rId10"/>
    <p:sldId id="375" r:id="rId11"/>
    <p:sldId id="355" r:id="rId12"/>
    <p:sldId id="356" r:id="rId13"/>
    <p:sldId id="351" r:id="rId14"/>
    <p:sldId id="357" r:id="rId15"/>
    <p:sldId id="275" r:id="rId16"/>
    <p:sldId id="353" r:id="rId17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0099CC"/>
    <a:srgbClr val="133176"/>
    <a:srgbClr val="FFD624"/>
    <a:srgbClr val="3E6FD2"/>
    <a:srgbClr val="2D5EC1"/>
    <a:srgbClr val="BD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3" autoAdjust="0"/>
    <p:restoredTop sz="91889" autoAdjust="0"/>
  </p:normalViewPr>
  <p:slideViewPr>
    <p:cSldViewPr>
      <p:cViewPr>
        <p:scale>
          <a:sx n="100" d="100"/>
          <a:sy n="100" d="100"/>
        </p:scale>
        <p:origin x="-203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54" y="-102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C59C39F-D89F-4C51-8CF2-861E7295A6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418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83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1FA5D3D-62C7-4FBB-B974-E2A709EFDB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692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C6C77E-128B-48A4-AB21-10D9507A7624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7FD7F-CA3A-4A5B-9B1F-5A4EFDBC421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C1C9F-CD94-4F40-ACA1-2892666185F7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824035-3F1A-47B4-B880-B961EC5CE61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5CA575-B5EE-423A-8F8F-A2078084E6B2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8B511D-872B-487D-9AAC-C01716FAC7B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100" dirty="0" smtClean="0"/>
          </a:p>
          <a:p>
            <a:endParaRPr lang="en-GB" alt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EC22E4-A5F9-4DBF-9CE6-02BE714C300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GB" altLang="en-US" sz="800" dirty="0" smtClean="0"/>
          </a:p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422845-E3FE-49F4-A400-049BFAB469C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357A99-512E-4B27-A895-D572AB33DF7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54648C-29CF-4FCE-93E7-590DFBC71511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ABC690-DE3C-4808-93A6-7DA9A9983B8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ECF408-CC97-4150-AE95-4BF9D677D152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77F23E-451A-4E73-8567-F9F678E85687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 dirty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bg1">
                    <a:lumMod val="95000"/>
                  </a:schemeClr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910FD0D-55A9-476C-9B71-9B4F1C4225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60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01FF3189-4F65-47C1-A731-38D9DC9E67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01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E78946C5-19FE-4A82-A0BF-17785029AF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586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 dirty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rgbClr val="FFFFFF">
                    <a:lumMod val="95000"/>
                  </a:srgbClr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59EDF4-4F29-450C-A568-70CB24F3F8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405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i="1" dirty="0">
                <a:solidFill>
                  <a:srgbClr val="FFFFFF"/>
                </a:solidFill>
              </a:rPr>
              <a:t>Eurostat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3496A-2B74-4A9B-A62E-E0D3C79308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91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9B39EDE4-9E00-4550-B465-65E1AC3AD7E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472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F9C8B26D-1A1C-485A-86F2-D16F789F3A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749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DAF461D4-7737-4401-955E-B2EC754D6C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764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5452F7A9-B51A-48B2-A402-A19FAF581D4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983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F1D8BE9A-A2FC-4312-912F-DDEAF36CA4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541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54C5AD03-278A-4D68-8CDA-D62704DC17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26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8F917-689E-492F-AC6B-2DD6B24D638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402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C98E1666-BED8-40CF-BFDF-B1BD530BB9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224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FF152B2E-DE5D-40FC-ACB5-AD8045D75C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022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834D8D47-1A31-4889-93C0-439E9B7549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65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1CD9FB04-8123-415D-B877-845F91E700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62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DA9BA19-F41E-4275-8021-71B67265D2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16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8737C0B9-17CA-45CF-B210-9F390ED32A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6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4A4052C6-D30C-4B1C-B28C-E95FA9FA02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200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68A4DA32-2379-4263-8372-DE5BB52D2D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01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640FBA5A-8169-4C7F-9530-7E6948678A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04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62EC456F-DFE5-4770-A421-A3825F240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74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rgbClr val="133176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F8F917-689E-492F-AC6B-2DD6B24D63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91" r:id="rId1"/>
    <p:sldLayoutId id="2147487792" r:id="rId2"/>
    <p:sldLayoutId id="2147487793" r:id="rId3"/>
    <p:sldLayoutId id="2147487794" r:id="rId4"/>
    <p:sldLayoutId id="2147487795" r:id="rId5"/>
    <p:sldLayoutId id="2147487796" r:id="rId6"/>
    <p:sldLayoutId id="2147487797" r:id="rId7"/>
    <p:sldLayoutId id="2147487798" r:id="rId8"/>
    <p:sldLayoutId id="2147487799" r:id="rId9"/>
    <p:sldLayoutId id="2147487800" r:id="rId10"/>
    <p:sldLayoutId id="2147487801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rgbClr val="133176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03E3BDC-3259-4231-85C9-4F623D0E1E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13" r:id="rId1"/>
    <p:sldLayoutId id="2147487814" r:id="rId2"/>
    <p:sldLayoutId id="2147487815" r:id="rId3"/>
    <p:sldLayoutId id="2147487816" r:id="rId4"/>
    <p:sldLayoutId id="2147487817" r:id="rId5"/>
    <p:sldLayoutId id="2147487818" r:id="rId6"/>
    <p:sldLayoutId id="2147487819" r:id="rId7"/>
    <p:sldLayoutId id="2147487820" r:id="rId8"/>
    <p:sldLayoutId id="2147487821" r:id="rId9"/>
    <p:sldLayoutId id="2147487822" r:id="rId10"/>
    <p:sldLayoutId id="214748782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79388" y="1484313"/>
            <a:ext cx="8856662" cy="2952750"/>
          </a:xfrm>
        </p:spPr>
        <p:txBody>
          <a:bodyPr/>
          <a:lstStyle/>
          <a:p>
            <a:pPr algn="ctr" eaLnBrk="1" hangingPunct="1">
              <a:spcBef>
                <a:spcPts val="1200"/>
              </a:spcBef>
            </a:pPr>
            <a:r>
              <a:rPr lang="it-IT" altLang="en-US" sz="1600" dirty="0" smtClean="0">
                <a:solidFill>
                  <a:schemeClr val="bg1"/>
                </a:solidFill>
              </a:rPr>
              <a:t/>
            </a:r>
            <a:br>
              <a:rPr lang="it-IT" altLang="en-US" sz="1600" dirty="0" smtClean="0">
                <a:solidFill>
                  <a:schemeClr val="bg1"/>
                </a:solidFill>
              </a:rPr>
            </a:br>
            <a:r>
              <a:rPr lang="it-IT" altLang="en-US" sz="1600" dirty="0" smtClean="0">
                <a:solidFill>
                  <a:schemeClr val="bg1"/>
                </a:solidFill>
              </a:rPr>
              <a:t/>
            </a:r>
            <a:br>
              <a:rPr lang="it-IT" altLang="en-US" sz="1600" dirty="0" smtClean="0">
                <a:solidFill>
                  <a:schemeClr val="bg1"/>
                </a:solidFill>
              </a:rPr>
            </a:br>
            <a:r>
              <a:rPr lang="it-IT" altLang="en-US" sz="1600" dirty="0" smtClean="0">
                <a:solidFill>
                  <a:schemeClr val="bg1"/>
                </a:solidFill>
              </a:rPr>
              <a:t/>
            </a:r>
            <a:br>
              <a:rPr lang="it-IT" altLang="en-US" sz="1600" dirty="0" smtClean="0">
                <a:solidFill>
                  <a:schemeClr val="bg1"/>
                </a:solidFill>
              </a:rPr>
            </a:br>
            <a:r>
              <a:rPr lang="en-GB" altLang="en-US" sz="2800" dirty="0" smtClean="0"/>
              <a:t>Use of statistics for economic governance and surveillance in the European Union</a:t>
            </a:r>
            <a:br>
              <a:rPr lang="en-GB" altLang="en-US" sz="2800" dirty="0" smtClean="0"/>
            </a:b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Macroeconomic Imbalance Procedure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68313" y="4868863"/>
            <a:ext cx="7775575" cy="1366837"/>
          </a:xfrm>
        </p:spPr>
        <p:txBody>
          <a:bodyPr/>
          <a:lstStyle/>
          <a:p>
            <a:pPr eaLnBrk="1" hangingPunct="1"/>
            <a:r>
              <a:rPr lang="en-GB" altLang="en-US" sz="1800" i="1" dirty="0" smtClean="0"/>
              <a:t>John Verrinder</a:t>
            </a:r>
          </a:p>
          <a:p>
            <a:pPr eaLnBrk="1" hangingPunct="1"/>
            <a:r>
              <a:rPr lang="en-GB" altLang="en-US" sz="1800" i="1" smtClean="0"/>
              <a:t>Eurostat</a:t>
            </a:r>
            <a:endParaRPr lang="en-GB" altLang="en-US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r>
              <a:rPr lang="en-GB" altLang="en-US" smtClean="0"/>
              <a:t>Data sources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0938"/>
            <a:ext cx="8229600" cy="3778250"/>
          </a:xfrm>
        </p:spPr>
        <p:txBody>
          <a:bodyPr/>
          <a:lstStyle/>
          <a:p>
            <a:pPr>
              <a:spcAft>
                <a:spcPts val="1200"/>
              </a:spcAft>
              <a:buFontTx/>
              <a:buChar char="•"/>
            </a:pPr>
            <a:r>
              <a:rPr lang="en-GB" altLang="en-US" dirty="0" smtClean="0"/>
              <a:t>Main providers: National Statistical Institutes and Eurostat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GB" altLang="en-US" dirty="0" smtClean="0"/>
              <a:t>Some BoP, NIIP and FA statistics co-produced with </a:t>
            </a:r>
            <a:r>
              <a:rPr lang="en-GB" altLang="en-US" dirty="0"/>
              <a:t>National Central Banks </a:t>
            </a:r>
            <a:endParaRPr lang="en-GB" altLang="en-US" dirty="0" smtClean="0"/>
          </a:p>
          <a:p>
            <a:pPr>
              <a:spcAft>
                <a:spcPts val="1200"/>
              </a:spcAft>
              <a:buFontTx/>
              <a:buChar char="•"/>
            </a:pPr>
            <a:r>
              <a:rPr lang="en-GB" altLang="en-US" dirty="0" smtClean="0"/>
              <a:t>REER indicators compiled by the European Commission Economic and Financial Affairs DG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GB" altLang="en-US" dirty="0" smtClean="0"/>
              <a:t>Figure for total world exports by the International Monetary Fund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3496A-2B74-4A9B-A62E-E0D3C79308D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29600" cy="936625"/>
          </a:xfrm>
        </p:spPr>
        <p:txBody>
          <a:bodyPr/>
          <a:lstStyle/>
          <a:p>
            <a:r>
              <a:rPr lang="en-GB" altLang="en-US" dirty="0" smtClean="0"/>
              <a:t>The role of Eurostat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3849688"/>
          </a:xfrm>
        </p:spPr>
        <p:txBody>
          <a:bodyPr/>
          <a:lstStyle/>
          <a:p>
            <a:pPr>
              <a:spcAft>
                <a:spcPts val="1200"/>
              </a:spcAft>
              <a:buFontTx/>
              <a:buChar char="•"/>
            </a:pPr>
            <a:r>
              <a:rPr lang="en-GB" altLang="en-US" sz="2200" dirty="0" smtClean="0"/>
              <a:t>Ensure statistical support for the MIP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GB" altLang="en-US" sz="2200" dirty="0" smtClean="0"/>
              <a:t>Produce and supply the relevant statistical data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GB" altLang="en-US" sz="2200" dirty="0" smtClean="0"/>
              <a:t>Ensure high quality of data - CoP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GB" altLang="en-US" sz="2200" dirty="0" smtClean="0"/>
              <a:t>Set up and implement a quality and monitoring framework for MIP relevant statistics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GB" altLang="en-US" sz="2200" dirty="0" smtClean="0"/>
              <a:t>Provide methodological support in the process of choice and definition of indicators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GB" altLang="en-US" sz="2200" dirty="0" smtClean="0"/>
              <a:t>Foster harmonisation and documentation of production processes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3496A-2B74-4A9B-A62E-E0D3C79308D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640960" cy="514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8F917-689E-492F-AC6B-2DD6B24D638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395288" y="2133600"/>
            <a:ext cx="8229600" cy="4032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fr-BE" altLang="en-US" dirty="0" smtClean="0"/>
              <a:t>Comparability, Reliability, Consistency</a:t>
            </a:r>
          </a:p>
          <a:p>
            <a:pPr eaLnBrk="1" hangingPunct="1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fr-BE" altLang="en-US" dirty="0" smtClean="0"/>
              <a:t>Inventories and quality monitoring</a:t>
            </a:r>
          </a:p>
          <a:p>
            <a:pPr eaLnBrk="1" hangingPunct="1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fr-BE" altLang="en-US" dirty="0"/>
              <a:t>Data </a:t>
            </a:r>
            <a:r>
              <a:rPr lang="fr-BE" altLang="en-US" dirty="0" smtClean="0"/>
              <a:t>coverage: last </a:t>
            </a:r>
            <a:r>
              <a:rPr lang="fr-BE" altLang="en-US" dirty="0"/>
              <a:t>10 </a:t>
            </a:r>
            <a:r>
              <a:rPr lang="fr-BE" altLang="en-US" dirty="0" smtClean="0"/>
              <a:t>years (longer when considering data transformations)</a:t>
            </a:r>
            <a:endParaRPr lang="fr-BE" altLang="en-US" dirty="0"/>
          </a:p>
          <a:p>
            <a:pPr eaLnBrk="1" hangingPunct="1">
              <a:spcBef>
                <a:spcPts val="1200"/>
              </a:spcBef>
              <a:spcAft>
                <a:spcPts val="0"/>
              </a:spcAft>
              <a:buFontTx/>
              <a:buChar char="•"/>
              <a:defRPr/>
            </a:pPr>
            <a:r>
              <a:rPr lang="fr-BE" altLang="en-US" dirty="0" smtClean="0"/>
              <a:t>Backward data calculation</a:t>
            </a:r>
          </a:p>
          <a:p>
            <a:pPr lvl="2" eaLnBrk="1" hangingPunct="1">
              <a:defRPr/>
            </a:pPr>
            <a:r>
              <a:rPr lang="en-GB" altLang="en-US" sz="2400" dirty="0" smtClean="0">
                <a:ea typeface="+mn-ea"/>
                <a:cs typeface="+mn-cs"/>
              </a:rPr>
              <a:t>- ESA 2010</a:t>
            </a:r>
          </a:p>
          <a:p>
            <a:pPr lvl="2" eaLnBrk="1" hangingPunct="1">
              <a:defRPr/>
            </a:pPr>
            <a:r>
              <a:rPr lang="en-GB" altLang="en-US" sz="2400" dirty="0" smtClean="0">
                <a:ea typeface="+mn-ea"/>
                <a:cs typeface="+mn-cs"/>
              </a:rPr>
              <a:t>- BPM6</a:t>
            </a:r>
          </a:p>
          <a:p>
            <a:pPr lvl="2" eaLnBrk="1" hangingPunct="1">
              <a:defRPr/>
            </a:pPr>
            <a:endParaRPr lang="en-GB" altLang="en-US" sz="2400" dirty="0">
              <a:ea typeface="+mn-ea"/>
              <a:cs typeface="+mn-cs"/>
            </a:endParaRPr>
          </a:p>
        </p:txBody>
      </p:sp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649287"/>
          </a:xfrm>
        </p:spPr>
        <p:txBody>
          <a:bodyPr/>
          <a:lstStyle/>
          <a:p>
            <a:pPr eaLnBrk="1" hangingPunct="1"/>
            <a:r>
              <a:rPr lang="fr-BE" altLang="en-US" dirty="0" smtClean="0"/>
              <a:t>Statistical challenges</a:t>
            </a:r>
            <a:endParaRPr lang="da-DK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8F917-689E-492F-AC6B-2DD6B24D638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936625"/>
          </a:xfrm>
        </p:spPr>
        <p:txBody>
          <a:bodyPr/>
          <a:lstStyle/>
          <a:p>
            <a:r>
              <a:rPr lang="en-GB" altLang="en-US" dirty="0" smtClean="0"/>
              <a:t>The Statistical Annex 2015</a:t>
            </a:r>
            <a:endParaRPr lang="en-US" altLang="en-US" dirty="0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464050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GB" altLang="en-US" sz="2800" b="1" dirty="0" smtClean="0">
                <a:latin typeface="Arial" charset="0"/>
                <a:cs typeface="Arial" charset="0"/>
              </a:rPr>
              <a:t>11 </a:t>
            </a:r>
            <a:r>
              <a:rPr lang="en-GB" alt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headline indicators </a:t>
            </a:r>
          </a:p>
          <a:p>
            <a:pPr marL="355600" indent="-35560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GB" altLang="en-US" sz="2800" b="1" dirty="0" smtClean="0">
                <a:latin typeface="Arial" charset="0"/>
                <a:cs typeface="Arial" charset="0"/>
              </a:rPr>
              <a:t>	+ </a:t>
            </a:r>
          </a:p>
          <a:p>
            <a:pPr>
              <a:spcBef>
                <a:spcPts val="0"/>
              </a:spcBef>
              <a:buFontTx/>
              <a:buChar char="•"/>
              <a:defRPr/>
            </a:pPr>
            <a:r>
              <a:rPr lang="en-GB" altLang="en-US" sz="2800" b="1" dirty="0" smtClean="0">
                <a:latin typeface="Arial" charset="0"/>
                <a:cs typeface="Arial" charset="0"/>
              </a:rPr>
              <a:t>28 </a:t>
            </a:r>
            <a:r>
              <a:rPr lang="en-GB" alt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auxiliary indicators </a:t>
            </a:r>
            <a:r>
              <a:rPr lang="en-GB" altLang="en-US" sz="2800" b="1" dirty="0" smtClean="0">
                <a:latin typeface="Arial" charset="0"/>
                <a:cs typeface="Arial" charset="0"/>
              </a:rPr>
              <a:t>(8 social indicators)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altLang="en-US" sz="2800" b="1" dirty="0">
                <a:latin typeface="Arial" charset="0"/>
                <a:cs typeface="Arial" charset="0"/>
              </a:rPr>
              <a:t>	</a:t>
            </a:r>
            <a:r>
              <a:rPr lang="en-GB" altLang="en-US" sz="2000" dirty="0" smtClean="0">
                <a:latin typeface="Arial" charset="0"/>
                <a:cs typeface="Arial" charset="0"/>
              </a:rPr>
              <a:t>-</a:t>
            </a:r>
            <a:r>
              <a:rPr lang="en-GB" altLang="en-US" sz="2800" dirty="0" smtClean="0">
                <a:latin typeface="Arial" charset="0"/>
                <a:cs typeface="Arial" charset="0"/>
              </a:rPr>
              <a:t> </a:t>
            </a:r>
            <a:r>
              <a:rPr lang="en-GB" altLang="en-US" sz="2000" dirty="0" smtClean="0">
                <a:latin typeface="Arial" charset="0"/>
                <a:cs typeface="Arial" charset="0"/>
              </a:rPr>
              <a:t>Activity rate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	</a:t>
            </a:r>
            <a:r>
              <a:rPr lang="en-GB" altLang="en-US" sz="2000" dirty="0" smtClean="0">
                <a:latin typeface="Arial" charset="0"/>
                <a:cs typeface="Arial" charset="0"/>
              </a:rPr>
              <a:t>- Long-term unemployment rate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	</a:t>
            </a:r>
            <a:r>
              <a:rPr lang="en-GB" altLang="en-US" sz="2000" dirty="0" smtClean="0">
                <a:latin typeface="Arial" charset="0"/>
                <a:cs typeface="Arial" charset="0"/>
              </a:rPr>
              <a:t>- Youth unemployment rate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	</a:t>
            </a:r>
            <a:r>
              <a:rPr lang="en-GB" altLang="en-US" sz="2000" dirty="0" smtClean="0">
                <a:latin typeface="Arial" charset="0"/>
                <a:cs typeface="Arial" charset="0"/>
              </a:rPr>
              <a:t>- % of young people not in employment, education or training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	</a:t>
            </a:r>
            <a:r>
              <a:rPr lang="en-GB" altLang="en-US" sz="2000" dirty="0" smtClean="0">
                <a:latin typeface="Arial" charset="0"/>
                <a:cs typeface="Arial" charset="0"/>
              </a:rPr>
              <a:t>- people at risk of poverty or social exclusion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	</a:t>
            </a:r>
            <a:r>
              <a:rPr lang="en-GB" altLang="en-US" sz="2000" dirty="0" smtClean="0">
                <a:latin typeface="Arial" charset="0"/>
                <a:cs typeface="Arial" charset="0"/>
              </a:rPr>
              <a:t>- At risk of poverty rate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	</a:t>
            </a:r>
            <a:r>
              <a:rPr lang="en-GB" altLang="en-US" sz="2000" dirty="0" smtClean="0">
                <a:latin typeface="Arial" charset="0"/>
                <a:cs typeface="Arial" charset="0"/>
              </a:rPr>
              <a:t>- Severely materially deprived people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	</a:t>
            </a:r>
            <a:r>
              <a:rPr lang="en-GB" altLang="en-US" sz="2000" dirty="0" smtClean="0">
                <a:latin typeface="Arial" charset="0"/>
                <a:cs typeface="Arial" charset="0"/>
              </a:rPr>
              <a:t>- People living in households with very low work intensity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GB" altLang="en-US" sz="2000" dirty="0" smtClean="0">
                <a:latin typeface="Arial" charset="0"/>
                <a:cs typeface="Arial" charset="0"/>
              </a:rPr>
              <a:t>		</a:t>
            </a:r>
            <a:r>
              <a:rPr lang="en-GB" altLang="en-US" sz="2000" b="1" dirty="0" smtClean="0">
                <a:latin typeface="Arial" charset="0"/>
                <a:cs typeface="Arial" charset="0"/>
              </a:rPr>
              <a:t>	</a:t>
            </a:r>
            <a:endParaRPr lang="en-GB" altLang="en-US" sz="2800" b="1" dirty="0" smtClean="0">
              <a:latin typeface="Arial" charset="0"/>
              <a:cs typeface="Arial" charset="0"/>
            </a:endParaRPr>
          </a:p>
          <a:p>
            <a:pPr>
              <a:buFontTx/>
              <a:buChar char="•"/>
              <a:defRPr/>
            </a:pPr>
            <a:endParaRPr lang="en-GB" altLang="en-US" sz="2800" b="1" dirty="0" smtClean="0">
              <a:latin typeface="Arial" charset="0"/>
              <a:cs typeface="Arial" charset="0"/>
            </a:endParaRPr>
          </a:p>
          <a:p>
            <a:pPr>
              <a:buFontTx/>
              <a:buChar char="•"/>
              <a:defRPr/>
            </a:pPr>
            <a:endParaRPr lang="en-GB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8F917-689E-492F-AC6B-2DD6B24D638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936625"/>
          </a:xfrm>
        </p:spPr>
        <p:txBody>
          <a:bodyPr/>
          <a:lstStyle/>
          <a:p>
            <a:r>
              <a:rPr lang="en-GB" altLang="en-US" dirty="0" smtClean="0"/>
              <a:t>Future work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497387"/>
          </a:xfrm>
        </p:spPr>
        <p:txBody>
          <a:bodyPr/>
          <a:lstStyle/>
          <a:p>
            <a:pPr>
              <a:spcAft>
                <a:spcPts val="600"/>
              </a:spcAft>
              <a:buFontTx/>
              <a:buChar char="•"/>
            </a:pPr>
            <a:r>
              <a:rPr lang="en-GB" altLang="en-US" dirty="0" smtClean="0"/>
              <a:t>Continue efforts to guarantee data quality</a:t>
            </a:r>
          </a:p>
          <a:p>
            <a:pPr lvl="1">
              <a:spcAft>
                <a:spcPts val="600"/>
              </a:spcAft>
            </a:pPr>
            <a:r>
              <a:rPr lang="en-GB" altLang="en-US" dirty="0" smtClean="0"/>
              <a:t>Annually  quality assessment report (Eurostat/ECB)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GB" altLang="en-US" dirty="0" smtClean="0"/>
              <a:t>Statistical support in the review of the scoreboard composition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GB" altLang="en-US" dirty="0" smtClean="0"/>
              <a:t>Enhance MIP scoreboard accessibility 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GB" altLang="en-US" dirty="0" smtClean="0"/>
              <a:t>Built a network of national MIP correspondents</a:t>
            </a:r>
          </a:p>
          <a:p>
            <a:pPr>
              <a:buFontTx/>
              <a:buChar char="•"/>
            </a:pPr>
            <a:endParaRPr lang="en-GB" altLang="en-US" dirty="0" smtClean="0"/>
          </a:p>
          <a:p>
            <a:pPr>
              <a:buFontTx/>
              <a:buChar char="•"/>
            </a:pPr>
            <a:endParaRPr lang="en-GB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8F917-689E-492F-AC6B-2DD6B24D638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936625"/>
          </a:xfrm>
        </p:spPr>
        <p:txBody>
          <a:bodyPr/>
          <a:lstStyle/>
          <a:p>
            <a:r>
              <a:rPr lang="en-GB" altLang="en-US" smtClean="0"/>
              <a:t>Outline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065587"/>
          </a:xfrm>
        </p:spPr>
        <p:txBody>
          <a:bodyPr/>
          <a:lstStyle/>
          <a:p>
            <a:pPr>
              <a:spcAft>
                <a:spcPts val="600"/>
              </a:spcAft>
              <a:buFontTx/>
              <a:buChar char="•"/>
              <a:defRPr/>
            </a:pPr>
            <a:r>
              <a:rPr lang="en-GB" altLang="en-US" dirty="0" smtClean="0"/>
              <a:t>Policy context</a:t>
            </a:r>
          </a:p>
          <a:p>
            <a:pPr>
              <a:spcAft>
                <a:spcPts val="600"/>
              </a:spcAft>
              <a:buFontTx/>
              <a:buChar char="•"/>
              <a:defRPr/>
            </a:pPr>
            <a:r>
              <a:rPr lang="en-GB" altLang="en-US" dirty="0"/>
              <a:t>Macroeconomic surveillance and the Macroeconomic Imbalances Procedure</a:t>
            </a:r>
          </a:p>
          <a:p>
            <a:pPr>
              <a:spcAft>
                <a:spcPts val="600"/>
              </a:spcAft>
              <a:buFontTx/>
              <a:buChar char="•"/>
              <a:defRPr/>
            </a:pPr>
            <a:r>
              <a:rPr lang="en-GB" altLang="en-US" dirty="0" smtClean="0"/>
              <a:t>MIP indicators: the role of Eurostat in improving quality</a:t>
            </a:r>
          </a:p>
          <a:p>
            <a:pPr>
              <a:spcAft>
                <a:spcPts val="600"/>
              </a:spcAft>
              <a:buFontTx/>
              <a:buChar char="•"/>
              <a:defRPr/>
            </a:pPr>
            <a:r>
              <a:rPr lang="en-GB" altLang="en-US" dirty="0" smtClean="0"/>
              <a:t>Indicators in the Statistical Annex 2015</a:t>
            </a:r>
          </a:p>
          <a:p>
            <a:pPr>
              <a:spcAft>
                <a:spcPts val="600"/>
              </a:spcAft>
              <a:buFontTx/>
              <a:buChar char="•"/>
              <a:defRPr/>
            </a:pPr>
            <a:r>
              <a:rPr lang="en-GB" altLang="en-US" dirty="0" smtClean="0"/>
              <a:t>Future work</a:t>
            </a:r>
          </a:p>
          <a:p>
            <a:pPr>
              <a:spcAft>
                <a:spcPts val="600"/>
              </a:spcAft>
              <a:buFontTx/>
              <a:buChar char="•"/>
              <a:defRPr/>
            </a:pPr>
            <a:endParaRPr lang="en-GB" altLang="en-US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8F917-689E-492F-AC6B-2DD6B24D638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50825" y="1052513"/>
            <a:ext cx="8229600" cy="936625"/>
          </a:xfrm>
        </p:spPr>
        <p:txBody>
          <a:bodyPr/>
          <a:lstStyle/>
          <a:p>
            <a:r>
              <a:rPr lang="en-GB" altLang="en-US" smtClean="0"/>
              <a:t>Policy context: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4259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dirty="0" smtClean="0"/>
              <a:t>The economic, financial and sovereign debt crisis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GB" altLang="en-US" dirty="0" smtClean="0"/>
          </a:p>
          <a:p>
            <a:pPr marL="0" indent="0" algn="ctr">
              <a:spcBef>
                <a:spcPts val="1200"/>
              </a:spcBef>
              <a:buFontTx/>
              <a:buNone/>
            </a:pPr>
            <a:r>
              <a:rPr lang="en-GB" altLang="en-US" dirty="0" smtClean="0"/>
              <a:t>EU policy initiatives:</a:t>
            </a:r>
          </a:p>
          <a:p>
            <a:pPr marL="0" indent="0">
              <a:buFontTx/>
              <a:buNone/>
            </a:pPr>
            <a:endParaRPr lang="en-GB" altLang="en-US" sz="1400" b="1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b="1" dirty="0" smtClean="0">
                <a:solidFill>
                  <a:srgbClr val="FF0000"/>
                </a:solidFill>
              </a:rPr>
              <a:t>Six-Pack Regulation</a:t>
            </a:r>
            <a:r>
              <a:rPr lang="en-GB" altLang="en-US" b="1" dirty="0" smtClean="0"/>
              <a:t>: </a:t>
            </a:r>
            <a:r>
              <a:rPr lang="en-GB" altLang="en-US" dirty="0" smtClean="0"/>
              <a:t>enhanced economic policy coordination and surveillance, including MIP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GB" altLang="en-U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GB" altLang="en-US" b="1" dirty="0" smtClean="0">
                <a:solidFill>
                  <a:srgbClr val="FF0000"/>
                </a:solidFill>
              </a:rPr>
              <a:t>MIP</a:t>
            </a:r>
            <a:r>
              <a:rPr lang="en-GB" altLang="en-US" b="1" dirty="0" smtClean="0"/>
              <a:t>: </a:t>
            </a:r>
            <a:r>
              <a:rPr lang="en-GB" altLang="en-US" dirty="0" smtClean="0"/>
              <a:t>surveillance mechanism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GB" altLang="en-US" b="1" dirty="0" smtClean="0"/>
              <a:t>	</a:t>
            </a:r>
            <a:r>
              <a:rPr lang="en-GB" altLang="en-US" dirty="0" smtClean="0"/>
              <a:t>- part of "European Semester"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GB" altLang="en-US" dirty="0" smtClean="0"/>
              <a:t>	- preventive and corrective arm</a:t>
            </a:r>
          </a:p>
          <a:p>
            <a:pPr marL="0" indent="0">
              <a:buFontTx/>
              <a:buNone/>
            </a:pPr>
            <a:endParaRPr lang="en-GB" altLang="en-US" dirty="0" smtClean="0"/>
          </a:p>
          <a:p>
            <a:pPr marL="0" indent="0">
              <a:buFontTx/>
              <a:buNone/>
            </a:pPr>
            <a:endParaRPr lang="en-GB" altLang="en-US" dirty="0" smtClean="0"/>
          </a:p>
        </p:txBody>
      </p:sp>
      <p:sp>
        <p:nvSpPr>
          <p:cNvPr id="2" name="Down Arrow 1"/>
          <p:cNvSpPr/>
          <p:nvPr/>
        </p:nvSpPr>
        <p:spPr>
          <a:xfrm>
            <a:off x="4416425" y="2243138"/>
            <a:ext cx="288925" cy="360362"/>
          </a:xfrm>
          <a:prstGeom prst="downArrow">
            <a:avLst/>
          </a:prstGeom>
          <a:solidFill>
            <a:srgbClr val="FF000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b="0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8F917-689E-492F-AC6B-2DD6B24D6383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" y="980728"/>
            <a:ext cx="8962295" cy="53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8F917-689E-492F-AC6B-2DD6B24D638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7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936625"/>
          </a:xfrm>
        </p:spPr>
        <p:txBody>
          <a:bodyPr/>
          <a:lstStyle/>
          <a:p>
            <a:pPr marL="0" indent="0"/>
            <a:r>
              <a:rPr lang="en-GB" altLang="en-US" smtClean="0"/>
              <a:t>Macroeconomic Imbalances Procedure (MIP)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76475"/>
            <a:ext cx="8229600" cy="4105275"/>
          </a:xfrm>
        </p:spPr>
        <p:txBody>
          <a:bodyPr/>
          <a:lstStyle/>
          <a:p>
            <a:pPr>
              <a:buClr>
                <a:srgbClr val="0F3277"/>
              </a:buClr>
              <a:buSzPct val="120000"/>
              <a:buFontTx/>
              <a:buChar char="•"/>
            </a:pPr>
            <a:r>
              <a:rPr lang="en-GB" altLang="en-US" sz="23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Scoreboard</a:t>
            </a:r>
            <a:r>
              <a:rPr lang="en-GB" altLang="en-US" sz="2300" dirty="0" smtClean="0">
                <a:latin typeface="Arial" charset="0"/>
                <a:cs typeface="Arial" charset="0"/>
              </a:rPr>
              <a:t> of relevant macro-economic and macro-financial indicators</a:t>
            </a:r>
          </a:p>
          <a:p>
            <a:pPr>
              <a:buClr>
                <a:srgbClr val="0F3277"/>
              </a:buClr>
              <a:buSzPct val="120000"/>
              <a:buFontTx/>
              <a:buChar char="•"/>
            </a:pPr>
            <a:r>
              <a:rPr lang="en-GB" altLang="en-US" sz="2300" dirty="0" smtClean="0">
                <a:latin typeface="Arial" charset="0"/>
                <a:cs typeface="Arial" charset="0"/>
              </a:rPr>
              <a:t>Currently 11 headline indicators</a:t>
            </a:r>
          </a:p>
          <a:p>
            <a:pPr>
              <a:buClr>
                <a:srgbClr val="0F3277"/>
              </a:buClr>
              <a:buSzPct val="120000"/>
              <a:buFontTx/>
              <a:buChar char="•"/>
            </a:pPr>
            <a:r>
              <a:rPr lang="en-GB" altLang="en-US" sz="2300" dirty="0" smtClean="0">
                <a:latin typeface="Arial" charset="0"/>
                <a:cs typeface="Arial" charset="0"/>
              </a:rPr>
              <a:t>Neither policy targets nor policy instruments</a:t>
            </a:r>
          </a:p>
          <a:p>
            <a:pPr>
              <a:buClr>
                <a:srgbClr val="0F3277"/>
              </a:buClr>
              <a:buSzPct val="120000"/>
              <a:buFontTx/>
              <a:buChar char="•"/>
            </a:pPr>
            <a:r>
              <a:rPr lang="en-GB" altLang="en-US" sz="2300" dirty="0" smtClean="0">
                <a:latin typeface="Arial" charset="0"/>
                <a:cs typeface="Arial" charset="0"/>
              </a:rPr>
              <a:t>Supplemented by economic judgment and country specific expertise</a:t>
            </a:r>
          </a:p>
          <a:p>
            <a:pPr>
              <a:buClr>
                <a:srgbClr val="0F3277"/>
              </a:buClr>
              <a:buSzPct val="120000"/>
              <a:buFontTx/>
              <a:buChar char="•"/>
            </a:pPr>
            <a:r>
              <a:rPr lang="en-GB" altLang="en-US" sz="2300" dirty="0" smtClean="0">
                <a:latin typeface="Arial" charset="0"/>
                <a:cs typeface="Arial" charset="0"/>
              </a:rPr>
              <a:t>Thresholds defined by the European Commission</a:t>
            </a:r>
          </a:p>
          <a:p>
            <a:pPr>
              <a:buClr>
                <a:srgbClr val="0F3277"/>
              </a:buClr>
              <a:buSzPct val="120000"/>
              <a:buFontTx/>
              <a:buChar char="•"/>
            </a:pPr>
            <a:r>
              <a:rPr lang="en-GB" altLang="en-US" sz="2300" dirty="0" smtClean="0">
                <a:latin typeface="Arial" charset="0"/>
                <a:cs typeface="Arial" charset="0"/>
              </a:rPr>
              <a:t>Composition may evolve over time</a:t>
            </a:r>
          </a:p>
          <a:p>
            <a:pPr>
              <a:buClr>
                <a:srgbClr val="0F3277"/>
              </a:buClr>
              <a:buSzPct val="120000"/>
              <a:buFontTx/>
              <a:buChar char="•"/>
            </a:pPr>
            <a:r>
              <a:rPr lang="en-GB" altLang="en-US" sz="2300" dirty="0" smtClean="0">
                <a:latin typeface="Arial" charset="0"/>
                <a:cs typeface="Arial" charset="0"/>
              </a:rPr>
              <a:t>Annual exercise - results published in the Alert Mechanism Report (AMR)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8F917-689E-492F-AC6B-2DD6B24D638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>
          <a:xfrm>
            <a:off x="323850" y="1484313"/>
            <a:ext cx="8229600" cy="936625"/>
          </a:xfrm>
        </p:spPr>
        <p:txBody>
          <a:bodyPr/>
          <a:lstStyle/>
          <a:p>
            <a:pPr marL="0" indent="0"/>
            <a:r>
              <a:rPr lang="en-GB" altLang="en-US" sz="2800" dirty="0" smtClean="0"/>
              <a:t>Macroeconomic Imbalances Procedure</a:t>
            </a:r>
          </a:p>
        </p:txBody>
      </p:sp>
      <p:sp>
        <p:nvSpPr>
          <p:cNvPr id="58371" name="Content Placeholder 1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3816350"/>
          </a:xfrm>
        </p:spPr>
        <p:txBody>
          <a:bodyPr/>
          <a:lstStyle/>
          <a:p>
            <a:pPr marL="0" indent="0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n-GB" altLang="en-US" b="1" dirty="0" smtClean="0">
                <a:solidFill>
                  <a:srgbClr val="FF0000"/>
                </a:solidFill>
              </a:rPr>
              <a:t>Alert Mechanism Report (AMR)</a:t>
            </a:r>
            <a:endParaRPr lang="en-GB" altLang="en-US" dirty="0" smtClean="0"/>
          </a:p>
          <a:p>
            <a:pPr>
              <a:spcAft>
                <a:spcPts val="1200"/>
              </a:spcAft>
              <a:buFontTx/>
              <a:buChar char="•"/>
              <a:defRPr/>
            </a:pPr>
            <a:r>
              <a:rPr lang="en-GB" altLang="en-US" dirty="0" smtClean="0"/>
              <a:t>One of the starting documents for the MIP</a:t>
            </a:r>
          </a:p>
          <a:p>
            <a:pPr>
              <a:spcAft>
                <a:spcPts val="1200"/>
              </a:spcAft>
              <a:buFontTx/>
              <a:buChar char="•"/>
              <a:defRPr/>
            </a:pPr>
            <a:r>
              <a:rPr lang="en-GB" altLang="en-US" dirty="0" smtClean="0"/>
              <a:t>Initial screening device</a:t>
            </a:r>
          </a:p>
          <a:p>
            <a:pPr>
              <a:spcAft>
                <a:spcPts val="1200"/>
              </a:spcAft>
              <a:buFontTx/>
              <a:buChar char="•"/>
              <a:defRPr/>
            </a:pPr>
            <a:r>
              <a:rPr lang="en-GB" altLang="en-US" dirty="0" smtClean="0"/>
              <a:t>identifies countries for in-depth </a:t>
            </a:r>
            <a:r>
              <a:rPr lang="en-GB" altLang="en-US" dirty="0"/>
              <a:t>reviews </a:t>
            </a:r>
            <a:endParaRPr lang="en-GB" altLang="en-US" dirty="0" smtClean="0"/>
          </a:p>
          <a:p>
            <a:pPr>
              <a:spcAft>
                <a:spcPts val="1200"/>
              </a:spcAft>
              <a:buFontTx/>
              <a:buChar char="•"/>
              <a:defRPr/>
            </a:pPr>
            <a:r>
              <a:rPr lang="da-DK" altLang="en-US" dirty="0" smtClean="0"/>
              <a:t>MIP scoreboard + </a:t>
            </a:r>
            <a:r>
              <a:rPr lang="en-US" altLang="en-US" dirty="0" smtClean="0"/>
              <a:t>economic</a:t>
            </a:r>
            <a:r>
              <a:rPr lang="da-DK" altLang="en-US" dirty="0" smtClean="0"/>
              <a:t> </a:t>
            </a:r>
            <a:r>
              <a:rPr lang="da-DK" altLang="en-US" dirty="0" smtClean="0"/>
              <a:t>reading</a:t>
            </a:r>
            <a:endParaRPr lang="en-GB" altLang="en-US" dirty="0" smtClean="0"/>
          </a:p>
          <a:p>
            <a:pPr>
              <a:buFontTx/>
              <a:buChar char="•"/>
              <a:defRPr/>
            </a:pPr>
            <a:endParaRPr lang="en-GB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83442089-1332-4369-B67C-C9E9D08CB631}" type="slidenum">
              <a:rPr lang="en-GB" sz="1400" smtClean="0">
                <a:solidFill>
                  <a:srgbClr val="0F5494"/>
                </a:solidFill>
              </a:rPr>
              <a:pPr>
                <a:defRPr/>
              </a:pPr>
              <a:t>6</a:t>
            </a:fld>
            <a:endParaRPr lang="en-GB" sz="1400" smtClean="0">
              <a:solidFill>
                <a:srgbClr val="0F54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936625"/>
          </a:xfrm>
        </p:spPr>
        <p:txBody>
          <a:bodyPr/>
          <a:lstStyle/>
          <a:p>
            <a:r>
              <a:rPr lang="en-GB" altLang="en-US" sz="2800" dirty="0" smtClean="0"/>
              <a:t>Macroeconomic Imbalances Procedure</a:t>
            </a:r>
          </a:p>
        </p:txBody>
      </p:sp>
      <p:sp>
        <p:nvSpPr>
          <p:cNvPr id="58371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80372"/>
          </a:xfrm>
        </p:spPr>
        <p:txBody>
          <a:bodyPr/>
          <a:lstStyle/>
          <a:p>
            <a:pPr marL="0" indent="0"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GB" altLang="en-US" sz="2000" b="1" dirty="0" smtClean="0">
                <a:solidFill>
                  <a:schemeClr val="tx1"/>
                </a:solidFill>
              </a:rPr>
              <a:t>In-depth reviews (IDRs)</a:t>
            </a:r>
          </a:p>
          <a:p>
            <a:pPr>
              <a:spcAft>
                <a:spcPts val="600"/>
              </a:spcAft>
              <a:buFontTx/>
              <a:buChar char="•"/>
              <a:defRPr/>
            </a:pPr>
            <a:r>
              <a:rPr lang="en-GB" altLang="en-US" sz="2000" dirty="0"/>
              <a:t>T</a:t>
            </a:r>
            <a:r>
              <a:rPr lang="en-GB" altLang="en-US" sz="2000" dirty="0" smtClean="0"/>
              <a:t>he Commission determines if imbalances exist </a:t>
            </a:r>
          </a:p>
          <a:p>
            <a:pPr lvl="1">
              <a:spcAft>
                <a:spcPts val="600"/>
              </a:spcAft>
              <a:defRPr/>
            </a:pPr>
            <a:r>
              <a:rPr lang="en-GB" altLang="en-US" sz="1800" b="0" dirty="0" smtClean="0"/>
              <a:t>No imbalance</a:t>
            </a:r>
          </a:p>
          <a:p>
            <a:pPr lvl="1">
              <a:spcAft>
                <a:spcPts val="600"/>
              </a:spcAft>
              <a:defRPr/>
            </a:pPr>
            <a:r>
              <a:rPr lang="en-GB" altLang="en-US" sz="1800" b="0" dirty="0"/>
              <a:t>Imbalances, which require monitoring and policy action</a:t>
            </a:r>
          </a:p>
          <a:p>
            <a:pPr lvl="1">
              <a:spcAft>
                <a:spcPts val="600"/>
              </a:spcAft>
              <a:defRPr/>
            </a:pPr>
            <a:r>
              <a:rPr lang="en-GB" altLang="en-US" sz="1800" b="0" dirty="0"/>
              <a:t>Imbalances, which require monitoring and decisive policy action</a:t>
            </a:r>
          </a:p>
          <a:p>
            <a:pPr lvl="1">
              <a:spcAft>
                <a:spcPts val="600"/>
              </a:spcAft>
              <a:defRPr/>
            </a:pPr>
            <a:r>
              <a:rPr lang="en-GB" altLang="en-US" sz="1800" b="0" dirty="0"/>
              <a:t>Imbalances, which require specific monitoring and decisive policy </a:t>
            </a:r>
            <a:r>
              <a:rPr lang="en-GB" altLang="en-US" sz="1800" b="0" dirty="0" smtClean="0"/>
              <a:t>actions</a:t>
            </a:r>
            <a:endParaRPr lang="en-GB" altLang="en-US" sz="1800" b="0" dirty="0"/>
          </a:p>
          <a:p>
            <a:pPr lvl="1">
              <a:spcAft>
                <a:spcPts val="600"/>
              </a:spcAft>
              <a:defRPr/>
            </a:pPr>
            <a:r>
              <a:rPr lang="en-GB" altLang="en-US" sz="1800" b="0" dirty="0"/>
              <a:t>Excessive imbalances, which require specific monitoring and decisive policy </a:t>
            </a:r>
            <a:r>
              <a:rPr lang="en-GB" altLang="en-US" sz="1800" b="0" dirty="0" smtClean="0"/>
              <a:t>action</a:t>
            </a:r>
          </a:p>
          <a:p>
            <a:pPr lvl="1">
              <a:spcAft>
                <a:spcPts val="600"/>
              </a:spcAft>
              <a:defRPr/>
            </a:pPr>
            <a:r>
              <a:rPr lang="en-GB" altLang="en-US" sz="1800" b="0" dirty="0"/>
              <a:t>Excessive imbalances, which require decisive policy action and the activation of the Excessive Imbalance Procedure</a:t>
            </a:r>
          </a:p>
          <a:p>
            <a:pPr lvl="1">
              <a:spcAft>
                <a:spcPts val="600"/>
              </a:spcAft>
              <a:defRPr/>
            </a:pPr>
            <a:r>
              <a:rPr lang="en-GB" altLang="en-US" sz="1800" b="0" dirty="0" smtClean="0"/>
              <a:t>Programme countries not covered but under tight surveillance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D680716-CD7F-45D6-8F75-5CEB97ACD845}" type="slidenum">
              <a:rPr lang="en-GB" sz="1400" smtClean="0">
                <a:solidFill>
                  <a:srgbClr val="0F5494"/>
                </a:solidFill>
              </a:rPr>
              <a:pPr>
                <a:defRPr/>
              </a:pPr>
              <a:t>7</a:t>
            </a:fld>
            <a:endParaRPr lang="en-GB" sz="1400" dirty="0" smtClean="0">
              <a:solidFill>
                <a:srgbClr val="0F54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68313" y="1463675"/>
            <a:ext cx="8229600" cy="9366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400" smtClean="0"/>
              <a:t>MIP Headline Indicators </a:t>
            </a:r>
            <a:r>
              <a:rPr lang="fr-BE" altLang="en-US" sz="2400" smtClean="0"/>
              <a:t>Scoreboard</a:t>
            </a:r>
            <a:endParaRPr lang="en-GB" altLang="en-US" sz="240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850" y="2420938"/>
            <a:ext cx="8505825" cy="36337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1800" b="1" i="1" dirty="0">
                <a:solidFill>
                  <a:srgbClr val="FF0000"/>
                </a:solidFill>
              </a:rPr>
              <a:t>External Imbalances</a:t>
            </a:r>
          </a:p>
          <a:p>
            <a:pPr eaLnBrk="1" hangingPunct="1">
              <a:defRPr/>
            </a:pPr>
            <a:r>
              <a:rPr lang="fr-BE" sz="1800" b="1" dirty="0"/>
              <a:t>Balance of </a:t>
            </a:r>
            <a:r>
              <a:rPr lang="en-GB" sz="1800" b="1" dirty="0"/>
              <a:t>Payments</a:t>
            </a:r>
          </a:p>
          <a:p>
            <a:pPr lvl="1" eaLnBrk="1" hangingPunct="1">
              <a:defRPr/>
            </a:pPr>
            <a:r>
              <a:rPr lang="en-GB" sz="1800" b="0" dirty="0"/>
              <a:t>Current account </a:t>
            </a:r>
          </a:p>
          <a:p>
            <a:pPr lvl="1" eaLnBrk="1" hangingPunct="1">
              <a:defRPr/>
            </a:pPr>
            <a:r>
              <a:rPr lang="en-GB" sz="1800" b="0" dirty="0"/>
              <a:t>Net international investment </a:t>
            </a:r>
          </a:p>
          <a:p>
            <a:pPr lvl="1" eaLnBrk="1" hangingPunct="1">
              <a:defRPr/>
            </a:pPr>
            <a:endParaRPr lang="en-GB" sz="1600" dirty="0"/>
          </a:p>
          <a:p>
            <a:pPr eaLnBrk="1" hangingPunct="1">
              <a:defRPr/>
            </a:pPr>
            <a:r>
              <a:rPr lang="en-GB" sz="1800" b="1" dirty="0"/>
              <a:t>Competitiveness</a:t>
            </a:r>
          </a:p>
          <a:p>
            <a:pPr lvl="1" eaLnBrk="1" hangingPunct="1">
              <a:defRPr/>
            </a:pPr>
            <a:r>
              <a:rPr lang="en-GB" sz="1800" b="0" dirty="0"/>
              <a:t>Real effective exchange rate (REER)</a:t>
            </a:r>
          </a:p>
          <a:p>
            <a:pPr lvl="1" eaLnBrk="1" hangingPunct="1">
              <a:defRPr/>
            </a:pPr>
            <a:r>
              <a:rPr lang="en-GB" sz="1800" b="0" dirty="0"/>
              <a:t>Share of world exports</a:t>
            </a:r>
          </a:p>
          <a:p>
            <a:pPr lvl="1" eaLnBrk="1" hangingPunct="1">
              <a:defRPr/>
            </a:pPr>
            <a:r>
              <a:rPr lang="en-GB" sz="1800" b="0" dirty="0"/>
              <a:t>Nominal unit labour cost</a:t>
            </a:r>
          </a:p>
          <a:p>
            <a:pPr lvl="1" eaLnBrk="1" hangingPunct="1">
              <a:defRPr/>
            </a:pPr>
            <a:endParaRPr lang="en-GB" sz="1800" dirty="0"/>
          </a:p>
          <a:p>
            <a:pPr marL="457200" lvl="1" indent="0">
              <a:buFontTx/>
              <a:buNone/>
              <a:defRPr/>
            </a:pPr>
            <a:endParaRPr lang="en-GB" sz="1600" dirty="0"/>
          </a:p>
          <a:p>
            <a:pPr lvl="1">
              <a:defRPr/>
            </a:pPr>
            <a:endParaRPr lang="da-DK" sz="1400" dirty="0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76A323D8-4266-4DF8-934F-418F678F7C7A}" type="slidenum">
              <a:rPr lang="fr-FR" sz="1400" smtClean="0">
                <a:solidFill>
                  <a:srgbClr val="0F5494"/>
                </a:solidFill>
              </a:rPr>
              <a:pPr>
                <a:defRPr/>
              </a:pPr>
              <a:t>8</a:t>
            </a:fld>
            <a:endParaRPr lang="fr-FR" sz="1400" dirty="0" smtClean="0">
              <a:solidFill>
                <a:srgbClr val="0F5494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854575" y="2420938"/>
            <a:ext cx="3975100" cy="34559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2200">
                <a:solidFill>
                  <a:srgbClr val="0F32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F327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F3277"/>
                </a:solidFill>
                <a:latin typeface="+mn-lt"/>
                <a:ea typeface="+mn-ea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464847"/>
                </a:solidFill>
                <a:latin typeface="+mn-lt"/>
                <a:ea typeface="+mn-ea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64847"/>
                </a:solidFill>
                <a:latin typeface="+mn-lt"/>
                <a:ea typeface="+mn-ea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64847"/>
                </a:solidFill>
                <a:latin typeface="+mn-lt"/>
                <a:ea typeface="+mn-ea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64847"/>
                </a:solidFill>
                <a:latin typeface="+mn-lt"/>
                <a:ea typeface="+mn-ea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64847"/>
                </a:solidFill>
                <a:latin typeface="+mn-lt"/>
                <a:ea typeface="+mn-ea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464847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GB" sz="1800" i="1" dirty="0">
                <a:solidFill>
                  <a:srgbClr val="FF0000"/>
                </a:solidFill>
              </a:rPr>
              <a:t>Internal Imbalances</a:t>
            </a:r>
          </a:p>
          <a:p>
            <a:pPr lvl="1" eaLnBrk="1" hangingPunct="1">
              <a:buClr>
                <a:srgbClr val="0F5494"/>
              </a:buClr>
              <a:buFontTx/>
              <a:buChar char="•"/>
              <a:defRPr/>
            </a:pPr>
            <a:r>
              <a:rPr lang="en-GB" sz="1800" b="0" dirty="0">
                <a:solidFill>
                  <a:srgbClr val="0F5494"/>
                </a:solidFill>
              </a:rPr>
              <a:t>House price </a:t>
            </a:r>
            <a:r>
              <a:rPr lang="en-GB" sz="1800" b="0" dirty="0" smtClean="0">
                <a:solidFill>
                  <a:srgbClr val="0F5494"/>
                </a:solidFill>
              </a:rPr>
              <a:t>index</a:t>
            </a:r>
            <a:endParaRPr lang="en-GB" sz="1800" b="0" dirty="0">
              <a:solidFill>
                <a:srgbClr val="0F5494"/>
              </a:solidFill>
            </a:endParaRPr>
          </a:p>
          <a:p>
            <a:pPr lvl="1" eaLnBrk="1" hangingPunct="1">
              <a:buClr>
                <a:srgbClr val="0F5494"/>
              </a:buClr>
              <a:buFontTx/>
              <a:buChar char="•"/>
              <a:defRPr/>
            </a:pPr>
            <a:r>
              <a:rPr lang="en-GB" sz="1800" b="0" dirty="0">
                <a:solidFill>
                  <a:srgbClr val="0F5494"/>
                </a:solidFill>
              </a:rPr>
              <a:t>Private </a:t>
            </a:r>
            <a:r>
              <a:rPr lang="en-GB" sz="1800" b="0" dirty="0" smtClean="0">
                <a:solidFill>
                  <a:srgbClr val="0F5494"/>
                </a:solidFill>
              </a:rPr>
              <a:t>sector credit </a:t>
            </a:r>
            <a:r>
              <a:rPr lang="en-GB" sz="1800" b="0" dirty="0">
                <a:solidFill>
                  <a:srgbClr val="0F5494"/>
                </a:solidFill>
              </a:rPr>
              <a:t>flow </a:t>
            </a:r>
          </a:p>
          <a:p>
            <a:pPr lvl="1" eaLnBrk="1" hangingPunct="1">
              <a:buClr>
                <a:srgbClr val="0F5494"/>
              </a:buClr>
              <a:buFontTx/>
              <a:buChar char="•"/>
              <a:defRPr/>
            </a:pPr>
            <a:r>
              <a:rPr lang="en-GB" sz="1800" b="0" dirty="0">
                <a:solidFill>
                  <a:srgbClr val="0F5494"/>
                </a:solidFill>
              </a:rPr>
              <a:t>Private </a:t>
            </a:r>
            <a:r>
              <a:rPr lang="en-GB" sz="1800" b="0" dirty="0" smtClean="0">
                <a:solidFill>
                  <a:srgbClr val="0F5494"/>
                </a:solidFill>
              </a:rPr>
              <a:t>sector debt </a:t>
            </a:r>
            <a:endParaRPr lang="en-GB" sz="1800" b="0" dirty="0">
              <a:solidFill>
                <a:srgbClr val="0F5494"/>
              </a:solidFill>
            </a:endParaRPr>
          </a:p>
          <a:p>
            <a:pPr lvl="1" eaLnBrk="1" hangingPunct="1">
              <a:buClr>
                <a:srgbClr val="0F5494"/>
              </a:buClr>
              <a:buFontTx/>
              <a:buChar char="•"/>
              <a:defRPr/>
            </a:pPr>
            <a:r>
              <a:rPr lang="en-GB" sz="1800" b="0" dirty="0">
                <a:solidFill>
                  <a:srgbClr val="0F5494"/>
                </a:solidFill>
              </a:rPr>
              <a:t>General government debt</a:t>
            </a:r>
          </a:p>
          <a:p>
            <a:pPr lvl="1" eaLnBrk="1" hangingPunct="1">
              <a:buClr>
                <a:srgbClr val="0F5494"/>
              </a:buClr>
              <a:buFontTx/>
              <a:buChar char="•"/>
              <a:defRPr/>
            </a:pPr>
            <a:r>
              <a:rPr lang="en-GB" sz="1800" b="0" dirty="0">
                <a:solidFill>
                  <a:srgbClr val="0F5494"/>
                </a:solidFill>
              </a:rPr>
              <a:t>Unemployment rate</a:t>
            </a:r>
            <a:r>
              <a:rPr lang="en-GB" sz="1800" dirty="0">
                <a:solidFill>
                  <a:srgbClr val="0F5494"/>
                </a:solidFill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GB" sz="1800" b="0" dirty="0" smtClean="0"/>
              <a:t>                     +</a:t>
            </a:r>
          </a:p>
          <a:p>
            <a:pPr lvl="1" eaLnBrk="1" hangingPunct="1">
              <a:buClr>
                <a:srgbClr val="0F5494"/>
              </a:buClr>
              <a:buFontTx/>
              <a:buChar char="•"/>
              <a:defRPr/>
            </a:pPr>
            <a:r>
              <a:rPr lang="en-GB" sz="1800" b="0" dirty="0">
                <a:solidFill>
                  <a:srgbClr val="0F5494"/>
                </a:solidFill>
              </a:rPr>
              <a:t>Total financial sector liabilities</a:t>
            </a:r>
          </a:p>
          <a:p>
            <a:pPr marL="457200" lvl="1" indent="0" eaLnBrk="1" hangingPunct="1">
              <a:buClr>
                <a:srgbClr val="0F5494"/>
              </a:buClr>
              <a:buFontTx/>
              <a:buNone/>
              <a:defRPr/>
            </a:pPr>
            <a:r>
              <a:rPr lang="en-GB" sz="1600" b="0" i="1" dirty="0" smtClean="0">
                <a:solidFill>
                  <a:srgbClr val="0F5494"/>
                </a:solidFill>
              </a:rPr>
              <a:t>  (</a:t>
            </a:r>
            <a:r>
              <a:rPr lang="en-GB" sz="1600" b="0" i="1" dirty="0">
                <a:solidFill>
                  <a:srgbClr val="0F5494"/>
                </a:solidFill>
              </a:rPr>
              <a:t>since second exercise)</a:t>
            </a:r>
          </a:p>
          <a:p>
            <a:pPr lvl="1">
              <a:defRPr/>
            </a:pPr>
            <a:endParaRPr lang="en-GB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3496A-2B74-4A9B-A62E-E0D3C79308D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373053" cy="551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6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at_blue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stat_blue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Estat_blue_EN</Template>
  <TotalTime>9137</TotalTime>
  <Words>485</Words>
  <Application>Microsoft Office PowerPoint</Application>
  <PresentationFormat>On-screen Show (4:3)</PresentationFormat>
  <Paragraphs>128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Estat_blue_EN</vt:lpstr>
      <vt:lpstr>3_Estat_blue_EN</vt:lpstr>
      <vt:lpstr>   Use of statistics for economic governance and surveillance in the European Union  Macroeconomic Imbalance Procedure</vt:lpstr>
      <vt:lpstr>Outline</vt:lpstr>
      <vt:lpstr>Policy context:</vt:lpstr>
      <vt:lpstr>PowerPoint Presentation</vt:lpstr>
      <vt:lpstr>Macroeconomic Imbalances Procedure (MIP)</vt:lpstr>
      <vt:lpstr>Macroeconomic Imbalances Procedure</vt:lpstr>
      <vt:lpstr>Macroeconomic Imbalances Procedure</vt:lpstr>
      <vt:lpstr>MIP Headline Indicators Scoreboard</vt:lpstr>
      <vt:lpstr>PowerPoint Presentation</vt:lpstr>
      <vt:lpstr>Data sources</vt:lpstr>
      <vt:lpstr>The role of Eurostat</vt:lpstr>
      <vt:lpstr>PowerPoint Presentation</vt:lpstr>
      <vt:lpstr>Statistical challenges</vt:lpstr>
      <vt:lpstr>The Statistical Annex 2015</vt:lpstr>
      <vt:lpstr>Future work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IDRs 2014</dc:title>
  <dc:creator>BUONO Dario (ESTAT);Kirsten.WENTZEL-FROBERG@ec.europa.eu</dc:creator>
  <cp:lastModifiedBy>Oleksandr Svirchevskyy</cp:lastModifiedBy>
  <cp:revision>418</cp:revision>
  <cp:lastPrinted>2014-11-21T17:11:08Z</cp:lastPrinted>
  <dcterms:created xsi:type="dcterms:W3CDTF">2014-03-06T10:19:52Z</dcterms:created>
  <dcterms:modified xsi:type="dcterms:W3CDTF">2015-04-14T13:30:24Z</dcterms:modified>
</cp:coreProperties>
</file>