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7" r:id="rId4"/>
    <p:sldId id="279" r:id="rId5"/>
    <p:sldId id="272" r:id="rId6"/>
    <p:sldId id="273" r:id="rId7"/>
    <p:sldId id="263" r:id="rId8"/>
    <p:sldId id="274" r:id="rId9"/>
    <p:sldId id="278" r:id="rId10"/>
    <p:sldId id="275" r:id="rId11"/>
    <p:sldId id="276" r:id="rId12"/>
    <p:sldId id="271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99CCFF"/>
    <a:srgbClr val="0F5494"/>
    <a:srgbClr val="FDDE91"/>
    <a:srgbClr val="BDDEFF"/>
    <a:srgbClr val="3E6FD2"/>
    <a:srgbClr val="2D5EC1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9" autoAdjust="0"/>
  </p:normalViewPr>
  <p:slideViewPr>
    <p:cSldViewPr>
      <p:cViewPr>
        <p:scale>
          <a:sx n="75" d="100"/>
          <a:sy n="75" d="100"/>
        </p:scale>
        <p:origin x="-72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4EC209D-96B7-478A-AF1F-A9B8F7C0871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66947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D4C5B1C6-407A-4434-9C7A-E039A3BD852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3491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B1C6-407A-4434-9C7A-E039A3BD8529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B1C6-407A-4434-9C7A-E039A3BD8529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27660A3-86B7-46D3-AE5F-7D35F4472FCC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2AFDD-8FEB-4681-92F8-F561A3350EB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7513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DE909-C325-4540-B1E3-6B2DD41B206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7395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EDDC0-2B41-4CB0-B04C-DB51DD2DA10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353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12D2D-AE8C-48E0-B1EF-D3ACC7E2C22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97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EC5C4-E5B8-4331-947C-656A17823DA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0361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F8820-8EA1-4443-A47E-0E5C6132863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0504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7503F-6A2C-44FA-A980-798B1CE6F09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638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04868-C7B0-41EA-8A8C-A5F8EFB2B7C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7872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1EE9-A471-4A92-BB3F-4D543BC7950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712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3634A-B9AC-4FBA-8E01-A2B898B8120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690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62D0980-CEF1-4D58-B156-0F97A8A02650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63688" y="2565400"/>
            <a:ext cx="7272362" cy="790575"/>
          </a:xfrm>
        </p:spPr>
        <p:txBody>
          <a:bodyPr/>
          <a:lstStyle/>
          <a:p>
            <a:r>
              <a:rPr lang="ru-RU" altLang="en-US" sz="2800" dirty="0" smtClean="0"/>
              <a:t>Внедрение и координация макроэкономической статистики в странах еврозоны и ЕС</a:t>
            </a:r>
            <a:endParaRPr lang="en-GB" altLang="en-US" sz="28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797152"/>
            <a:ext cx="8532812" cy="1080021"/>
          </a:xfrm>
        </p:spPr>
        <p:txBody>
          <a:bodyPr/>
          <a:lstStyle/>
          <a:p>
            <a:r>
              <a:rPr lang="ru-RU" altLang="en-US" sz="2400" dirty="0" smtClean="0"/>
              <a:t>Джон </a:t>
            </a:r>
            <a:r>
              <a:rPr lang="ru-RU" altLang="en-US" sz="2400" dirty="0" err="1" smtClean="0"/>
              <a:t>Верриндер</a:t>
            </a:r>
            <a:endParaRPr lang="en-GB" altLang="en-US" sz="2400" dirty="0" smtClean="0"/>
          </a:p>
          <a:p>
            <a:r>
              <a:rPr lang="ru-RU" altLang="en-US" sz="2400" dirty="0" err="1" smtClean="0"/>
              <a:t>Евростат</a:t>
            </a:r>
            <a:endParaRPr lang="en-GB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375"/>
            <a:ext cx="8892480" cy="3816945"/>
          </a:xfrm>
        </p:spPr>
        <p:txBody>
          <a:bodyPr/>
          <a:lstStyle/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Гармонизированный индекс потребительских цен </a:t>
            </a:r>
            <a:r>
              <a:rPr lang="en-GB" i="0" dirty="0" smtClean="0">
                <a:solidFill>
                  <a:schemeClr val="tx1"/>
                </a:solidFill>
              </a:rPr>
              <a:t>(</a:t>
            </a:r>
            <a:r>
              <a:rPr lang="ru-RU" i="0" dirty="0" smtClean="0">
                <a:solidFill>
                  <a:schemeClr val="tx1"/>
                </a:solidFill>
              </a:rPr>
              <a:t>ГИПЦ</a:t>
            </a:r>
            <a:r>
              <a:rPr lang="en-GB" i="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GB" i="0" dirty="0" smtClean="0">
                <a:solidFill>
                  <a:srgbClr val="FF0000"/>
                </a:solidFill>
              </a:rPr>
              <a:t>	</a:t>
            </a:r>
            <a:r>
              <a:rPr lang="ru-RU" i="0" dirty="0" smtClean="0">
                <a:solidFill>
                  <a:srgbClr val="FF0000"/>
                </a:solidFill>
              </a:rPr>
              <a:t>Полное и подробное правовое основание</a:t>
            </a:r>
            <a:endParaRPr lang="en-GB" i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0" dirty="0">
                <a:solidFill>
                  <a:srgbClr val="FF0000"/>
                </a:solidFill>
              </a:rPr>
              <a:t>	</a:t>
            </a:r>
            <a:r>
              <a:rPr lang="ru-RU" i="0" dirty="0" smtClean="0">
                <a:solidFill>
                  <a:srgbClr val="FF0000"/>
                </a:solidFill>
              </a:rPr>
              <a:t>Включает методы передачи данных</a:t>
            </a:r>
            <a:endParaRPr lang="en-GB" i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Паритет покупательной способности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Многие Государства-члены</a:t>
            </a:r>
            <a:r>
              <a:rPr lang="en-GB" i="0" dirty="0" smtClean="0">
                <a:solidFill>
                  <a:schemeClr val="tx1"/>
                </a:solidFill>
              </a:rPr>
              <a:t> </a:t>
            </a:r>
            <a:r>
              <a:rPr lang="ru-RU" i="0" dirty="0" smtClean="0">
                <a:solidFill>
                  <a:schemeClr val="tx1"/>
                </a:solidFill>
              </a:rPr>
              <a:t>сохраняют национальные </a:t>
            </a:r>
            <a:r>
              <a:rPr lang="ru-RU" i="0" dirty="0" smtClean="0">
                <a:solidFill>
                  <a:schemeClr val="tx1"/>
                </a:solidFill>
              </a:rPr>
              <a:t>индексы потребительских цен дополнительно</a:t>
            </a:r>
            <a:r>
              <a:rPr lang="en-GB" i="0" dirty="0" smtClean="0">
                <a:solidFill>
                  <a:schemeClr val="tx1"/>
                </a:solidFill>
              </a:rPr>
              <a:t>…</a:t>
            </a:r>
          </a:p>
          <a:p>
            <a:pPr marL="0" indent="0">
              <a:buNone/>
            </a:pPr>
            <a:endParaRPr lang="en-GB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73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936625"/>
          </a:xfrm>
        </p:spPr>
        <p:txBody>
          <a:bodyPr/>
          <a:lstStyle/>
          <a:p>
            <a:r>
              <a:rPr lang="ru-RU" dirty="0" smtClean="0"/>
              <a:t>Сферы, разделенные между ЕСС/ЕСЦБ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Статистика финансовых счетов и платежного баланса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Важность тесного </a:t>
            </a:r>
            <a:r>
              <a:rPr lang="ru-RU" i="0" dirty="0" smtClean="0">
                <a:solidFill>
                  <a:schemeClr val="tx1"/>
                </a:solidFill>
              </a:rPr>
              <a:t>сотрудничества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Роль</a:t>
            </a:r>
            <a:r>
              <a:rPr lang="en-GB" i="0" dirty="0" smtClean="0">
                <a:solidFill>
                  <a:schemeClr val="tx1"/>
                </a:solidFill>
              </a:rPr>
              <a:t> </a:t>
            </a:r>
            <a:r>
              <a:rPr lang="ru-RU" i="0" dirty="0" smtClean="0">
                <a:solidFill>
                  <a:schemeClr val="tx1"/>
                </a:solidFill>
              </a:rPr>
              <a:t>Комитета </a:t>
            </a:r>
            <a:r>
              <a:rPr lang="ru-RU" i="0" dirty="0">
                <a:solidFill>
                  <a:schemeClr val="tx1"/>
                </a:solidFill>
              </a:rPr>
              <a:t>по </a:t>
            </a:r>
            <a:r>
              <a:rPr lang="ru-RU" i="0" dirty="0" smtClean="0">
                <a:solidFill>
                  <a:schemeClr val="tx1"/>
                </a:solidFill>
              </a:rPr>
              <a:t>денежно-кредитной и </a:t>
            </a:r>
            <a:r>
              <a:rPr lang="ru-RU" i="0" dirty="0" smtClean="0">
                <a:solidFill>
                  <a:schemeClr val="tx1"/>
                </a:solidFill>
              </a:rPr>
              <a:t>финансовой </a:t>
            </a:r>
            <a:r>
              <a:rPr lang="ru-RU" i="0" dirty="0" smtClean="0">
                <a:solidFill>
                  <a:schemeClr val="tx1"/>
                </a:solidFill>
              </a:rPr>
              <a:t>статистике и статистике платежного баланса (</a:t>
            </a:r>
            <a:r>
              <a:rPr lang="ru-RU" i="0" dirty="0" smtClean="0">
                <a:solidFill>
                  <a:schemeClr val="tx1"/>
                </a:solidFill>
              </a:rPr>
              <a:t>КДФССПБ</a:t>
            </a:r>
            <a:r>
              <a:rPr lang="en-GB" i="0" dirty="0" smtClean="0">
                <a:solidFill>
                  <a:schemeClr val="tx1"/>
                </a:solidFill>
              </a:rPr>
              <a:t>)</a:t>
            </a:r>
            <a:endParaRPr lang="en-GB" i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73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892480" cy="35290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ЕСС – это статистическая система, основанная на </a:t>
            </a:r>
            <a:r>
              <a:rPr lang="ru-RU" dirty="0" smtClean="0"/>
              <a:t>законодательстве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 smtClean="0"/>
              <a:t>Государства-члены несут основную ответственность за производство данных</a:t>
            </a:r>
            <a:r>
              <a:rPr lang="en-GB" dirty="0" smtClean="0"/>
              <a:t>; </a:t>
            </a:r>
            <a:r>
              <a:rPr lang="ru-RU" dirty="0" smtClean="0"/>
              <a:t>законодательные требования к передаче данных</a:t>
            </a:r>
            <a:endParaRPr lang="en-GB" u="sng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 err="1" smtClean="0"/>
              <a:t>Евростат</a:t>
            </a:r>
            <a:r>
              <a:rPr lang="ru-RU" dirty="0" smtClean="0"/>
              <a:t> координирует методологию </a:t>
            </a:r>
            <a:r>
              <a:rPr lang="ru-RU" dirty="0" smtClean="0"/>
              <a:t>в сотрудничестве </a:t>
            </a:r>
            <a:r>
              <a:rPr lang="ru-RU" dirty="0" smtClean="0"/>
              <a:t>с Государствами-членами и другими институтами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1593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936625"/>
          </a:xfrm>
        </p:spPr>
        <p:txBody>
          <a:bodyPr/>
          <a:lstStyle/>
          <a:p>
            <a:r>
              <a:rPr lang="ru-RU" dirty="0" smtClean="0"/>
              <a:t>Две статистические системы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Европе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435280" cy="3529013"/>
          </a:xfrm>
        </p:spPr>
        <p:txBody>
          <a:bodyPr/>
          <a:lstStyle/>
          <a:p>
            <a:pPr marL="0" indent="0">
              <a:buNone/>
            </a:pPr>
            <a:r>
              <a:rPr lang="ru-RU" sz="2200" i="0" dirty="0" smtClean="0">
                <a:solidFill>
                  <a:srgbClr val="FF0000"/>
                </a:solidFill>
              </a:rPr>
              <a:t>Европейская статистическая система </a:t>
            </a:r>
            <a:r>
              <a:rPr lang="en-GB" sz="2200" i="0" dirty="0" smtClean="0">
                <a:solidFill>
                  <a:srgbClr val="FF0000"/>
                </a:solidFill>
              </a:rPr>
              <a:t>(</a:t>
            </a:r>
            <a:r>
              <a:rPr lang="ru-RU" sz="2200" i="0" dirty="0" smtClean="0">
                <a:solidFill>
                  <a:srgbClr val="FF0000"/>
                </a:solidFill>
              </a:rPr>
              <a:t>ЕСС</a:t>
            </a:r>
            <a:r>
              <a:rPr lang="en-GB" sz="2200" i="0" dirty="0" smtClean="0">
                <a:solidFill>
                  <a:srgbClr val="FF0000"/>
                </a:solidFill>
              </a:rPr>
              <a:t> – </a:t>
            </a:r>
            <a:r>
              <a:rPr lang="ru-RU" sz="2200" i="0" dirty="0" smtClean="0">
                <a:solidFill>
                  <a:srgbClr val="FF0000"/>
                </a:solidFill>
              </a:rPr>
              <a:t>все Государства-члены ЕС</a:t>
            </a:r>
            <a:r>
              <a:rPr lang="en-GB" sz="2200" i="0" dirty="0" smtClean="0">
                <a:solidFill>
                  <a:srgbClr val="FF0000"/>
                </a:solidFill>
              </a:rPr>
              <a:t>)</a:t>
            </a:r>
          </a:p>
          <a:p>
            <a:pPr>
              <a:buClrTx/>
            </a:pPr>
            <a:r>
              <a:rPr lang="ru-RU" sz="2200" i="0" dirty="0" smtClean="0">
                <a:solidFill>
                  <a:schemeClr val="tx1"/>
                </a:solidFill>
              </a:rPr>
              <a:t>Рассматривается в настоящей презентации</a:t>
            </a:r>
            <a:r>
              <a:rPr lang="en-GB" sz="2200" i="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GB" sz="2200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200" i="0" dirty="0" smtClean="0">
                <a:solidFill>
                  <a:srgbClr val="FF0000"/>
                </a:solidFill>
              </a:rPr>
              <a:t>Европейская система центральных банков</a:t>
            </a:r>
            <a:r>
              <a:rPr lang="en-GB" sz="2200" i="0" dirty="0" smtClean="0">
                <a:solidFill>
                  <a:srgbClr val="FF0000"/>
                </a:solidFill>
              </a:rPr>
              <a:t> (</a:t>
            </a:r>
            <a:r>
              <a:rPr lang="ru-RU" sz="2200" i="0" dirty="0" smtClean="0">
                <a:solidFill>
                  <a:srgbClr val="FF0000"/>
                </a:solidFill>
              </a:rPr>
              <a:t>ЕСЦБ</a:t>
            </a:r>
            <a:r>
              <a:rPr lang="en-GB" sz="2200" i="0" dirty="0" smtClean="0">
                <a:solidFill>
                  <a:srgbClr val="FF0000"/>
                </a:solidFill>
              </a:rPr>
              <a:t>)</a:t>
            </a:r>
          </a:p>
          <a:p>
            <a:pPr>
              <a:buClrTx/>
            </a:pPr>
            <a:r>
              <a:rPr lang="ru-RU" sz="2200" i="0" dirty="0" smtClean="0">
                <a:solidFill>
                  <a:schemeClr val="tx1"/>
                </a:solidFill>
              </a:rPr>
              <a:t>Будет рассматриваться в презентации </a:t>
            </a:r>
            <a:r>
              <a:rPr lang="ru-RU" sz="2200" i="0" dirty="0" err="1" smtClean="0">
                <a:solidFill>
                  <a:schemeClr val="tx1"/>
                </a:solidFill>
              </a:rPr>
              <a:t>Габриэля</a:t>
            </a:r>
            <a:r>
              <a:rPr lang="ru-RU" sz="2200" i="0" dirty="0" smtClean="0">
                <a:solidFill>
                  <a:schemeClr val="tx1"/>
                </a:solidFill>
              </a:rPr>
              <a:t> </a:t>
            </a:r>
            <a:r>
              <a:rPr lang="ru-RU" sz="2200" i="0" dirty="0" err="1" smtClean="0">
                <a:solidFill>
                  <a:schemeClr val="tx1"/>
                </a:solidFill>
              </a:rPr>
              <a:t>Кироса</a:t>
            </a:r>
            <a:r>
              <a:rPr lang="ru-RU" sz="2200" i="0" dirty="0" smtClean="0">
                <a:solidFill>
                  <a:schemeClr val="tx1"/>
                </a:solidFill>
              </a:rPr>
              <a:t> завтра</a:t>
            </a:r>
            <a:r>
              <a:rPr lang="en-GB" sz="2200" i="0" dirty="0" smtClean="0">
                <a:solidFill>
                  <a:srgbClr val="FF0000"/>
                </a:solidFill>
              </a:rPr>
              <a:t>.</a:t>
            </a:r>
            <a:endParaRPr lang="en-GB" sz="2200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200" i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200" i="0" dirty="0" smtClean="0">
                <a:solidFill>
                  <a:srgbClr val="FF0000"/>
                </a:solidFill>
              </a:rPr>
              <a:t>Обе системы производят макроэкономическую статистику </a:t>
            </a:r>
            <a:r>
              <a:rPr lang="en-GB" sz="2200" i="0" dirty="0" smtClean="0">
                <a:solidFill>
                  <a:srgbClr val="FF0000"/>
                </a:solidFill>
              </a:rPr>
              <a:t>– </a:t>
            </a:r>
            <a:r>
              <a:rPr lang="ru-RU" sz="2200" i="0" dirty="0" smtClean="0">
                <a:solidFill>
                  <a:srgbClr val="FF0000"/>
                </a:solidFill>
              </a:rPr>
              <a:t>между ними существуют координирующие механизмы</a:t>
            </a:r>
            <a:r>
              <a:rPr lang="en-GB" sz="2200" i="0" dirty="0" smtClean="0">
                <a:solidFill>
                  <a:srgbClr val="FF0000"/>
                </a:solidFill>
              </a:rPr>
              <a:t>!</a:t>
            </a:r>
            <a:endParaRPr lang="en-GB" sz="2200" i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28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936625"/>
          </a:xfrm>
        </p:spPr>
        <p:txBody>
          <a:bodyPr/>
          <a:lstStyle/>
          <a:p>
            <a:r>
              <a:rPr lang="ru-RU" dirty="0" smtClean="0"/>
              <a:t>Европейская статистическая система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375"/>
            <a:ext cx="8676456" cy="3529013"/>
          </a:xfrm>
        </p:spPr>
        <p:txBody>
          <a:bodyPr/>
          <a:lstStyle/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Система, основанная на </a:t>
            </a:r>
            <a:r>
              <a:rPr lang="ru-RU" i="0" dirty="0" smtClean="0">
                <a:solidFill>
                  <a:schemeClr val="tx1"/>
                </a:solidFill>
              </a:rPr>
              <a:t>Европейском законодательстве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i="0" dirty="0">
                <a:solidFill>
                  <a:schemeClr val="tx1"/>
                </a:solidFill>
              </a:rPr>
              <a:t>	</a:t>
            </a:r>
            <a:r>
              <a:rPr lang="en-GB" i="0" dirty="0" smtClean="0">
                <a:solidFill>
                  <a:srgbClr val="FF0000"/>
                </a:solidFill>
              </a:rPr>
              <a:t>…</a:t>
            </a:r>
            <a:r>
              <a:rPr lang="ru-RU" i="0" dirty="0" smtClean="0">
                <a:solidFill>
                  <a:srgbClr val="FF0000"/>
                </a:solidFill>
              </a:rPr>
              <a:t>а также на </a:t>
            </a:r>
            <a:r>
              <a:rPr lang="ru-RU" i="0" dirty="0" smtClean="0">
                <a:solidFill>
                  <a:srgbClr val="FF0000"/>
                </a:solidFill>
              </a:rPr>
              <a:t>национальных законодательствах</a:t>
            </a:r>
            <a:endParaRPr lang="en-GB" i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Договор о Европейском союзе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Закон </a:t>
            </a:r>
            <a:r>
              <a:rPr lang="ru-RU" i="0" dirty="0" smtClean="0">
                <a:solidFill>
                  <a:schemeClr val="tx1"/>
                </a:solidFill>
              </a:rPr>
              <a:t>о статистике ЕС</a:t>
            </a:r>
            <a:r>
              <a:rPr lang="en-GB" i="0" dirty="0" smtClean="0">
                <a:solidFill>
                  <a:schemeClr val="tx1"/>
                </a:solidFill>
              </a:rPr>
              <a:t> – </a:t>
            </a:r>
            <a:r>
              <a:rPr lang="ru-RU" i="0" dirty="0" smtClean="0">
                <a:solidFill>
                  <a:schemeClr val="tx1"/>
                </a:solidFill>
              </a:rPr>
              <a:t>Регламент </a:t>
            </a:r>
            <a:r>
              <a:rPr lang="en-GB" i="0" dirty="0" smtClean="0">
                <a:solidFill>
                  <a:schemeClr val="tx1"/>
                </a:solidFill>
              </a:rPr>
              <a:t>223/2009</a:t>
            </a:r>
          </a:p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Законодательные </a:t>
            </a:r>
            <a:r>
              <a:rPr lang="ru-RU" i="0" dirty="0" smtClean="0">
                <a:solidFill>
                  <a:schemeClr val="tx1"/>
                </a:solidFill>
              </a:rPr>
              <a:t>акты по определенным сферам политики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73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Регламент </a:t>
            </a:r>
            <a:r>
              <a:rPr lang="en-GB" dirty="0" smtClean="0"/>
              <a:t>223/2009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816945"/>
          </a:xfrm>
        </p:spPr>
        <p:txBody>
          <a:bodyPr/>
          <a:lstStyle/>
          <a:p>
            <a:pPr marL="0" indent="0">
              <a:buNone/>
            </a:pPr>
            <a:r>
              <a:rPr lang="ru-RU" sz="2300" i="0" dirty="0" smtClean="0"/>
              <a:t>Рамочный регламент</a:t>
            </a:r>
            <a:r>
              <a:rPr lang="en-GB" sz="2300" i="0" dirty="0" smtClean="0"/>
              <a:t>, </a:t>
            </a:r>
            <a:r>
              <a:rPr lang="ru-RU" sz="2300" i="0" dirty="0" smtClean="0"/>
              <a:t>охватывающий</a:t>
            </a:r>
            <a:r>
              <a:rPr lang="en-GB" sz="2300" i="0" dirty="0" smtClean="0"/>
              <a:t>:</a:t>
            </a:r>
          </a:p>
          <a:p>
            <a:pPr marL="0" indent="0">
              <a:buNone/>
            </a:pPr>
            <a:endParaRPr lang="en-GB" sz="2300" i="0" dirty="0" smtClean="0"/>
          </a:p>
          <a:p>
            <a:pPr>
              <a:buClr>
                <a:schemeClr val="tx1"/>
              </a:buClr>
            </a:pPr>
            <a:r>
              <a:rPr lang="ru-RU" sz="2300" i="0" dirty="0" smtClean="0"/>
              <a:t>Общие положение </a:t>
            </a:r>
            <a:r>
              <a:rPr lang="en-GB" sz="2300" i="0" dirty="0" smtClean="0"/>
              <a:t>(</a:t>
            </a:r>
            <a:r>
              <a:rPr lang="ru-RU" sz="2300" i="0" dirty="0" smtClean="0"/>
              <a:t>в том числе, </a:t>
            </a:r>
            <a:r>
              <a:rPr lang="ru-RU" sz="2300" i="0" dirty="0" smtClean="0"/>
              <a:t>о конфиденциальности</a:t>
            </a:r>
            <a:r>
              <a:rPr lang="en-GB" sz="2300" i="0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ru-RU" sz="2300" i="0" dirty="0" smtClean="0"/>
              <a:t>Статистическое управление </a:t>
            </a:r>
            <a:r>
              <a:rPr lang="en-GB" sz="2300" i="0" dirty="0" smtClean="0"/>
              <a:t>(= </a:t>
            </a:r>
            <a:r>
              <a:rPr lang="ru-RU" sz="2300" i="0" dirty="0" smtClean="0"/>
              <a:t>ЕСС</a:t>
            </a:r>
            <a:r>
              <a:rPr lang="en-GB" sz="2300" i="0" dirty="0" smtClean="0"/>
              <a:t>, </a:t>
            </a:r>
            <a:r>
              <a:rPr lang="ru-RU" sz="2300" i="0" dirty="0" smtClean="0"/>
              <a:t>кодекс </a:t>
            </a:r>
            <a:r>
              <a:rPr lang="ru-RU" sz="2300" i="0" dirty="0" smtClean="0"/>
              <a:t>практики</a:t>
            </a:r>
            <a:r>
              <a:rPr lang="en-GB" sz="2300" i="0" dirty="0" smtClean="0"/>
              <a:t>, </a:t>
            </a:r>
            <a:r>
              <a:rPr lang="ru-RU" sz="2300" i="0" dirty="0" smtClean="0"/>
              <a:t>сотрудничество</a:t>
            </a:r>
            <a:r>
              <a:rPr lang="en-GB" sz="2300" i="0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ru-RU" sz="2300" i="0" dirty="0" smtClean="0"/>
              <a:t>Статистическое производство </a:t>
            </a:r>
            <a:r>
              <a:rPr lang="en-GB" sz="2300" i="0" dirty="0" smtClean="0"/>
              <a:t>(</a:t>
            </a:r>
            <a:r>
              <a:rPr lang="ru-RU" sz="2300" i="0" dirty="0" smtClean="0"/>
              <a:t>рабочая программа</a:t>
            </a:r>
            <a:r>
              <a:rPr lang="en-GB" sz="2300" i="0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ru-RU" sz="2300" i="0" dirty="0" smtClean="0"/>
              <a:t>Распространение</a:t>
            </a:r>
            <a:endParaRPr lang="en-GB" sz="2300" i="0" dirty="0" smtClean="0"/>
          </a:p>
          <a:p>
            <a:pPr>
              <a:buClr>
                <a:schemeClr val="tx1"/>
              </a:buClr>
            </a:pPr>
            <a:r>
              <a:rPr lang="ru-RU" sz="2300" i="0" dirty="0" smtClean="0"/>
              <a:t>Конфиденциальность статистических данных</a:t>
            </a:r>
            <a:endParaRPr lang="en-GB" sz="23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59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936625"/>
          </a:xfrm>
        </p:spPr>
        <p:txBody>
          <a:bodyPr/>
          <a:lstStyle/>
          <a:p>
            <a:r>
              <a:rPr lang="ru-RU" dirty="0" smtClean="0"/>
              <a:t>Институциональные структуры ЕСС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Верхний уровень </a:t>
            </a:r>
            <a:r>
              <a:rPr lang="en-GB" i="0" dirty="0" smtClean="0">
                <a:solidFill>
                  <a:schemeClr val="tx1"/>
                </a:solidFill>
              </a:rPr>
              <a:t>– </a:t>
            </a:r>
            <a:r>
              <a:rPr lang="ru-RU" i="0" dirty="0" smtClean="0">
                <a:solidFill>
                  <a:schemeClr val="tx1"/>
                </a:solidFill>
              </a:rPr>
              <a:t>Комитет ЕСС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i="0" dirty="0" smtClean="0">
                <a:solidFill>
                  <a:srgbClr val="FF0000"/>
                </a:solidFill>
              </a:rPr>
              <a:t>	</a:t>
            </a:r>
            <a:r>
              <a:rPr lang="ru-RU" i="0" dirty="0" smtClean="0">
                <a:solidFill>
                  <a:srgbClr val="FF0000"/>
                </a:solidFill>
              </a:rPr>
              <a:t>Генеральные директоры НСИ и </a:t>
            </a:r>
            <a:r>
              <a:rPr lang="ru-RU" i="0" dirty="0" err="1" smtClean="0">
                <a:solidFill>
                  <a:srgbClr val="FF0000"/>
                </a:solidFill>
              </a:rPr>
              <a:t>Евростата</a:t>
            </a:r>
            <a:endParaRPr lang="en-GB" i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Уровень руководителей </a:t>
            </a:r>
            <a:r>
              <a:rPr lang="en-GB" i="0" dirty="0" smtClean="0">
                <a:solidFill>
                  <a:schemeClr val="tx1"/>
                </a:solidFill>
              </a:rPr>
              <a:t>– </a:t>
            </a:r>
            <a:r>
              <a:rPr lang="ru-RU" i="0" dirty="0" smtClean="0">
                <a:solidFill>
                  <a:schemeClr val="tx1"/>
                </a:solidFill>
              </a:rPr>
              <a:t>Группы директоров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i="0" dirty="0" smtClean="0">
                <a:solidFill>
                  <a:srgbClr val="FF0000"/>
                </a:solidFill>
              </a:rPr>
              <a:t>	</a:t>
            </a:r>
            <a:r>
              <a:rPr lang="ru-RU" i="0" dirty="0" smtClean="0">
                <a:solidFill>
                  <a:srgbClr val="FF0000"/>
                </a:solidFill>
              </a:rPr>
              <a:t>Директоры широких предметных сфер</a:t>
            </a:r>
            <a:endParaRPr lang="en-GB" i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i="0" dirty="0" smtClean="0">
                <a:solidFill>
                  <a:schemeClr val="tx1"/>
                </a:solidFill>
              </a:rPr>
              <a:t>Технический уровень </a:t>
            </a:r>
            <a:r>
              <a:rPr lang="en-GB" i="0" dirty="0" smtClean="0">
                <a:solidFill>
                  <a:schemeClr val="tx1"/>
                </a:solidFill>
              </a:rPr>
              <a:t>– </a:t>
            </a:r>
            <a:r>
              <a:rPr lang="ru-RU" i="0" dirty="0" smtClean="0">
                <a:solidFill>
                  <a:schemeClr val="tx1"/>
                </a:solidFill>
              </a:rPr>
              <a:t>Рабочие группы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i="0" dirty="0">
                <a:solidFill>
                  <a:srgbClr val="FF0000"/>
                </a:solidFill>
              </a:rPr>
              <a:t>	</a:t>
            </a:r>
            <a:r>
              <a:rPr lang="ru-RU" i="0" dirty="0" smtClean="0">
                <a:solidFill>
                  <a:srgbClr val="FF0000"/>
                </a:solidFill>
              </a:rPr>
              <a:t>Технические специалисты </a:t>
            </a:r>
            <a:r>
              <a:rPr lang="ru-RU" i="0" dirty="0" smtClean="0">
                <a:solidFill>
                  <a:srgbClr val="FF0000"/>
                </a:solidFill>
              </a:rPr>
              <a:t>в более </a:t>
            </a:r>
            <a:r>
              <a:rPr lang="ru-RU" i="0" dirty="0" smtClean="0">
                <a:solidFill>
                  <a:srgbClr val="FF0000"/>
                </a:solidFill>
              </a:rPr>
              <a:t>конкретных </a:t>
            </a:r>
            <a:r>
              <a:rPr lang="ru-RU" i="0" dirty="0" smtClean="0">
                <a:solidFill>
                  <a:srgbClr val="FF0000"/>
                </a:solidFill>
              </a:rPr>
              <a:t>сферах</a:t>
            </a:r>
            <a:endParaRPr lang="en-GB" i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73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936625"/>
          </a:xfrm>
        </p:spPr>
        <p:txBody>
          <a:bodyPr/>
          <a:lstStyle/>
          <a:p>
            <a:r>
              <a:rPr lang="ru-RU" dirty="0" smtClean="0"/>
              <a:t>Система макроэкономической статистики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Комитет ЕСС</a:t>
            </a:r>
            <a:r>
              <a:rPr lang="en-GB" sz="2100" dirty="0" smtClean="0">
                <a:solidFill>
                  <a:schemeClr val="tx1"/>
                </a:solidFill>
              </a:rPr>
              <a:t> (</a:t>
            </a:r>
            <a:r>
              <a:rPr lang="ru-RU" sz="2100" dirty="0" smtClean="0">
                <a:solidFill>
                  <a:schemeClr val="tx1"/>
                </a:solidFill>
              </a:rPr>
              <a:t>координационная и законодательная роль</a:t>
            </a:r>
            <a:r>
              <a:rPr lang="en-GB" sz="2100" dirty="0" smtClean="0">
                <a:solidFill>
                  <a:schemeClr val="tx1"/>
                </a:solidFill>
              </a:rPr>
              <a:t>)</a:t>
            </a:r>
            <a:endParaRPr lang="en-GB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Директоры отделов макроэкономической статистики</a:t>
            </a:r>
            <a:r>
              <a:rPr lang="en-GB" sz="2100" dirty="0" smtClean="0">
                <a:solidFill>
                  <a:schemeClr val="tx1"/>
                </a:solidFill>
              </a:rPr>
              <a:t> (</a:t>
            </a:r>
            <a:r>
              <a:rPr lang="ru-RU" sz="2100" dirty="0" smtClean="0">
                <a:solidFill>
                  <a:schemeClr val="tx1"/>
                </a:solidFill>
              </a:rPr>
              <a:t>ДМС</a:t>
            </a:r>
            <a:r>
              <a:rPr lang="en-GB" sz="21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GB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Рабочие группы </a:t>
            </a:r>
            <a:r>
              <a:rPr lang="en-GB" sz="2100" dirty="0" smtClean="0">
                <a:solidFill>
                  <a:schemeClr val="tx1"/>
                </a:solidFill>
              </a:rPr>
              <a:t>(&gt;&gt;</a:t>
            </a:r>
            <a:r>
              <a:rPr lang="ru-RU" sz="2100" dirty="0" smtClean="0">
                <a:solidFill>
                  <a:schemeClr val="tx1"/>
                </a:solidFill>
              </a:rPr>
              <a:t>целевые группы</a:t>
            </a:r>
            <a:r>
              <a:rPr lang="en-GB" sz="2100" dirty="0" smtClean="0">
                <a:solidFill>
                  <a:schemeClr val="tx1"/>
                </a:solidFill>
              </a:rPr>
              <a:t>, </a:t>
            </a:r>
            <a:r>
              <a:rPr lang="ru-RU" sz="2100" dirty="0" smtClean="0">
                <a:solidFill>
                  <a:schemeClr val="tx1"/>
                </a:solidFill>
              </a:rPr>
              <a:t>группы экспертов</a:t>
            </a:r>
            <a:r>
              <a:rPr lang="en-GB" sz="2100" dirty="0" smtClean="0">
                <a:solidFill>
                  <a:schemeClr val="tx1"/>
                </a:solidFill>
              </a:rPr>
              <a:t>)</a:t>
            </a:r>
            <a:endParaRPr lang="en-GB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100" dirty="0" smtClean="0">
                <a:solidFill>
                  <a:srgbClr val="FF0000"/>
                </a:solidFill>
              </a:rPr>
              <a:t>	</a:t>
            </a:r>
            <a:r>
              <a:rPr lang="ru-RU" sz="2100" dirty="0" smtClean="0">
                <a:solidFill>
                  <a:srgbClr val="FF0000"/>
                </a:solidFill>
              </a:rPr>
              <a:t>Рабочая группа по национальным счетам</a:t>
            </a:r>
            <a:endParaRPr lang="en-GB" sz="2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100" dirty="0">
                <a:solidFill>
                  <a:srgbClr val="FF0000"/>
                </a:solidFill>
              </a:rPr>
              <a:t>	</a:t>
            </a:r>
            <a:r>
              <a:rPr lang="ru-RU" sz="2100" dirty="0" smtClean="0">
                <a:solidFill>
                  <a:srgbClr val="FF0000"/>
                </a:solidFill>
              </a:rPr>
              <a:t>Рабочая группа по статистике процедур по чрезмерному дефициту (ПЧД)</a:t>
            </a:r>
            <a:endParaRPr lang="en-GB" sz="2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100" dirty="0">
                <a:solidFill>
                  <a:srgbClr val="FF0000"/>
                </a:solidFill>
              </a:rPr>
              <a:t>	</a:t>
            </a:r>
            <a:r>
              <a:rPr lang="ru-RU" sz="2100" dirty="0" smtClean="0">
                <a:solidFill>
                  <a:srgbClr val="FF0000"/>
                </a:solidFill>
              </a:rPr>
              <a:t>Рабочая группа по статистике цен и т.д.</a:t>
            </a:r>
            <a:endParaRPr lang="en-GB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73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Европейская система счетов (ЕСС 2010)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5626968" cy="35290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Европейская версия мировых стандартов СНС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ru-RU" dirty="0" smtClean="0"/>
              <a:t>Постановление ЕС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ru-RU" dirty="0" smtClean="0">
                <a:solidFill>
                  <a:srgbClr val="FF0000"/>
                </a:solidFill>
              </a:rPr>
              <a:t>непосредственно </a:t>
            </a:r>
            <a:r>
              <a:rPr lang="ru-RU" dirty="0" smtClean="0">
                <a:solidFill>
                  <a:srgbClr val="FF0000"/>
                </a:solidFill>
              </a:rPr>
              <a:t>применяется в </a:t>
            </a:r>
            <a:r>
              <a:rPr lang="ru-RU" dirty="0" smtClean="0">
                <a:solidFill>
                  <a:srgbClr val="FF0000"/>
                </a:solidFill>
              </a:rPr>
              <a:t>Государствах-членах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C5C4-E5B8-4331-947C-656A17823DAF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37" y="2276872"/>
            <a:ext cx="2644493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9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передачи данных ЕСС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ru-RU" i="0" dirty="0" smtClean="0">
                <a:solidFill>
                  <a:schemeClr val="tx1"/>
                </a:solidFill>
              </a:rPr>
              <a:t>Государства-члены составляют свои национальные данные по общим стандартам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en-GB" i="0" dirty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r>
              <a:rPr lang="ru-RU" i="0" dirty="0" smtClean="0">
                <a:solidFill>
                  <a:schemeClr val="tx1"/>
                </a:solidFill>
              </a:rPr>
              <a:t>Программа передачи данных устанавливает правовые обязательства для ГЧ по передаче данных в </a:t>
            </a:r>
            <a:r>
              <a:rPr lang="ru-RU" i="0" dirty="0" err="1" smtClean="0">
                <a:solidFill>
                  <a:schemeClr val="tx1"/>
                </a:solidFill>
              </a:rPr>
              <a:t>Евростат</a:t>
            </a:r>
            <a:endParaRPr lang="en-GB" i="0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en-GB" i="0" dirty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r>
              <a:rPr lang="ru-RU" i="0" dirty="0" smtClean="0">
                <a:solidFill>
                  <a:schemeClr val="tx1"/>
                </a:solidFill>
              </a:rPr>
              <a:t>Специальные таблицы переменных</a:t>
            </a:r>
            <a:r>
              <a:rPr lang="en-GB" i="0" dirty="0" smtClean="0">
                <a:solidFill>
                  <a:schemeClr val="tx1"/>
                </a:solidFill>
              </a:rPr>
              <a:t>, </a:t>
            </a:r>
            <a:r>
              <a:rPr lang="ru-RU" i="0" dirty="0" smtClean="0">
                <a:solidFill>
                  <a:schemeClr val="tx1"/>
                </a:solidFill>
              </a:rPr>
              <a:t>временные ряды </a:t>
            </a:r>
            <a:r>
              <a:rPr lang="ru-RU" i="0" dirty="0" smtClean="0">
                <a:solidFill>
                  <a:schemeClr val="tx1"/>
                </a:solidFill>
              </a:rPr>
              <a:t>и </a:t>
            </a:r>
            <a:r>
              <a:rPr lang="ru-RU" i="0" dirty="0" smtClean="0">
                <a:solidFill>
                  <a:schemeClr val="tx1"/>
                </a:solidFill>
              </a:rPr>
              <a:t>сроки </a:t>
            </a:r>
            <a:r>
              <a:rPr lang="ru-RU" i="0" dirty="0" smtClean="0">
                <a:solidFill>
                  <a:schemeClr val="tx1"/>
                </a:solidFill>
              </a:rPr>
              <a:t>передачи</a:t>
            </a:r>
            <a:endParaRPr lang="en-GB" i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73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936625"/>
          </a:xfrm>
        </p:spPr>
        <p:txBody>
          <a:bodyPr/>
          <a:lstStyle/>
          <a:p>
            <a:r>
              <a:rPr lang="ru-RU" dirty="0" smtClean="0"/>
              <a:t>Статистика государственных финансов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0" dirty="0" smtClean="0"/>
              <a:t>Подробные данные </a:t>
            </a:r>
            <a:r>
              <a:rPr lang="en-GB" i="0" dirty="0" smtClean="0"/>
              <a:t>(</a:t>
            </a:r>
            <a:r>
              <a:rPr lang="ru-RU" i="0" dirty="0" smtClean="0"/>
              <a:t>квартальные и годовые</a:t>
            </a:r>
            <a:r>
              <a:rPr lang="en-GB" i="0" dirty="0" smtClean="0"/>
              <a:t>) </a:t>
            </a:r>
            <a:r>
              <a:rPr lang="ru-RU" i="0" dirty="0" smtClean="0"/>
              <a:t>– часть программы передачи ЕСС </a:t>
            </a:r>
            <a:r>
              <a:rPr lang="en-GB" i="0" dirty="0" smtClean="0"/>
              <a:t>2010</a:t>
            </a:r>
          </a:p>
          <a:p>
            <a:endParaRPr lang="en-GB" i="0" dirty="0"/>
          </a:p>
          <a:p>
            <a:pPr marL="0" indent="0">
              <a:buNone/>
            </a:pPr>
            <a:r>
              <a:rPr lang="ru-RU" i="0" dirty="0" smtClean="0"/>
              <a:t>Раздельный сбор данных </a:t>
            </a:r>
            <a:r>
              <a:rPr lang="ru-RU" i="0" dirty="0" smtClean="0"/>
              <a:t>для целей ПЧД </a:t>
            </a:r>
            <a:r>
              <a:rPr lang="en-GB" i="0" dirty="0" smtClean="0"/>
              <a:t>(</a:t>
            </a:r>
            <a:r>
              <a:rPr lang="ru-RU" i="0" dirty="0" smtClean="0"/>
              <a:t>специальная правовая основа</a:t>
            </a:r>
            <a:r>
              <a:rPr lang="en-GB" i="0" dirty="0" smtClean="0"/>
              <a:t>)</a:t>
            </a:r>
          </a:p>
          <a:p>
            <a:pPr marL="0" indent="0">
              <a:buNone/>
            </a:pPr>
            <a:endParaRPr lang="en-GB" i="0" dirty="0"/>
          </a:p>
          <a:p>
            <a:pPr marL="0" indent="0">
              <a:buNone/>
            </a:pPr>
            <a:r>
              <a:rPr lang="ru-RU" sz="2000" i="0" dirty="0" smtClean="0">
                <a:solidFill>
                  <a:srgbClr val="3166CF"/>
                </a:solidFill>
              </a:rPr>
              <a:t>См. презентацию, которая будет представлена завтра, для получения дополнительной информации</a:t>
            </a:r>
            <a:r>
              <a:rPr lang="en-GB" sz="2000" i="0" dirty="0" smtClean="0">
                <a:solidFill>
                  <a:srgbClr val="3166CF"/>
                </a:solidFill>
              </a:rPr>
              <a:t>…</a:t>
            </a:r>
            <a:endParaRPr lang="en-GB" sz="2000" i="0" dirty="0">
              <a:solidFill>
                <a:srgbClr val="3166C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DC0-2B41-4CB0-B04C-DB51DD2DA10D}" type="slidenum">
              <a:rPr lang="en-GB" altLang="en-US" smtClean="0"/>
              <a:pPr/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7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1277</TotalTime>
  <Words>317</Words>
  <Application>Microsoft Office PowerPoint</Application>
  <PresentationFormat>On-screen Show (4:3)</PresentationFormat>
  <Paragraphs>95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Внедрение и координация макроэкономической статистики в странах еврозоны и ЕС</vt:lpstr>
      <vt:lpstr>Две статистические системы в Европе</vt:lpstr>
      <vt:lpstr>Европейская статистическая система</vt:lpstr>
      <vt:lpstr>Регламент 223/2009</vt:lpstr>
      <vt:lpstr>Институциональные структуры ЕСС</vt:lpstr>
      <vt:lpstr>Система макроэкономической статистики</vt:lpstr>
      <vt:lpstr>Европейская система счетов (ЕСС 2010)</vt:lpstr>
      <vt:lpstr>Программа передачи данных ЕСС</vt:lpstr>
      <vt:lpstr>Статистика государственных финансов</vt:lpstr>
      <vt:lpstr>Цены</vt:lpstr>
      <vt:lpstr>Сферы, разделенные между ЕСС/ЕСЦБ</vt:lpstr>
      <vt:lpstr>Заключение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DOLLT Andreas (ESTAT)</dc:creator>
  <cp:lastModifiedBy>Oleksandr Svirchevskyy</cp:lastModifiedBy>
  <cp:revision>193</cp:revision>
  <dcterms:created xsi:type="dcterms:W3CDTF">2014-11-21T10:09:48Z</dcterms:created>
  <dcterms:modified xsi:type="dcterms:W3CDTF">2015-04-29T14:24:06Z</dcterms:modified>
</cp:coreProperties>
</file>