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256" r:id="rId2"/>
    <p:sldId id="413" r:id="rId3"/>
    <p:sldId id="455" r:id="rId4"/>
    <p:sldId id="257" r:id="rId5"/>
    <p:sldId id="459" r:id="rId6"/>
    <p:sldId id="414" r:id="rId7"/>
    <p:sldId id="415" r:id="rId8"/>
    <p:sldId id="416" r:id="rId9"/>
    <p:sldId id="457" r:id="rId10"/>
    <p:sldId id="421" r:id="rId11"/>
    <p:sldId id="423" r:id="rId12"/>
    <p:sldId id="425" r:id="rId13"/>
    <p:sldId id="426" r:id="rId14"/>
    <p:sldId id="427" r:id="rId15"/>
    <p:sldId id="428" r:id="rId16"/>
    <p:sldId id="432" r:id="rId17"/>
    <p:sldId id="474" r:id="rId18"/>
    <p:sldId id="433" r:id="rId19"/>
    <p:sldId id="437" r:id="rId20"/>
    <p:sldId id="439" r:id="rId21"/>
    <p:sldId id="445" r:id="rId22"/>
    <p:sldId id="440" r:id="rId23"/>
    <p:sldId id="429" r:id="rId24"/>
    <p:sldId id="483" r:id="rId25"/>
    <p:sldId id="431" r:id="rId26"/>
    <p:sldId id="448" r:id="rId27"/>
    <p:sldId id="449" r:id="rId28"/>
    <p:sldId id="451" r:id="rId29"/>
    <p:sldId id="452" r:id="rId30"/>
    <p:sldId id="453" r:id="rId31"/>
    <p:sldId id="489" r:id="rId32"/>
    <p:sldId id="454" r:id="rId33"/>
    <p:sldId id="490" r:id="rId34"/>
  </p:sldIdLst>
  <p:sldSz cx="9144000" cy="6858000" type="screen4x3"/>
  <p:notesSz cx="6797675" cy="9926638"/>
  <p:defaultTextStyle>
    <a:defPPr>
      <a:defRPr lang="en-GB"/>
    </a:defPPr>
    <a:lvl1pPr algn="l" rtl="0" fontAlgn="base">
      <a:lnSpc>
        <a:spcPct val="90000"/>
      </a:lnSpc>
      <a:spcBef>
        <a:spcPct val="30000"/>
      </a:spcBef>
      <a:spcAft>
        <a:spcPct val="0"/>
      </a:spcAft>
      <a:buClr>
        <a:schemeClr val="accent2"/>
      </a:buClr>
      <a:buSzPct val="120000"/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30000"/>
      </a:spcBef>
      <a:spcAft>
        <a:spcPct val="0"/>
      </a:spcAft>
      <a:buClr>
        <a:schemeClr val="accent2"/>
      </a:buClr>
      <a:buSzPct val="120000"/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30000"/>
      </a:spcBef>
      <a:spcAft>
        <a:spcPct val="0"/>
      </a:spcAft>
      <a:buClr>
        <a:schemeClr val="accent2"/>
      </a:buClr>
      <a:buSzPct val="120000"/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30000"/>
      </a:spcBef>
      <a:spcAft>
        <a:spcPct val="0"/>
      </a:spcAft>
      <a:buClr>
        <a:schemeClr val="accent2"/>
      </a:buClr>
      <a:buSzPct val="120000"/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30000"/>
      </a:spcBef>
      <a:spcAft>
        <a:spcPct val="0"/>
      </a:spcAft>
      <a:buClr>
        <a:schemeClr val="accent2"/>
      </a:buClr>
      <a:buSzPct val="120000"/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A50021"/>
    <a:srgbClr val="00FF00"/>
    <a:srgbClr val="66FF33"/>
    <a:srgbClr val="3399FF"/>
    <a:srgbClr val="000066"/>
    <a:srgbClr val="6600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2914" autoAdjust="0"/>
  </p:normalViewPr>
  <p:slideViewPr>
    <p:cSldViewPr>
      <p:cViewPr varScale="1">
        <p:scale>
          <a:sx n="107" d="100"/>
          <a:sy n="107" d="100"/>
        </p:scale>
        <p:origin x="-2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28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142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98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98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98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98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58D5ABB-9222-446F-B876-5319A02B10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93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98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98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98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98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295B578-BDBE-4D0A-A5F7-957988611638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58981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3C4DE9-2D0D-4651-9958-BA556360E4C0}" type="slidenum">
              <a:rPr lang="da-DK" altLang="en-US" sz="1200" smtClean="0">
                <a:latin typeface="Times New Roman" pitchFamily="18" charset="0"/>
              </a:rPr>
              <a:pPr eaLnBrk="1" hangingPunct="1"/>
              <a:t>1</a:t>
            </a:fld>
            <a:endParaRPr lang="da-DK" altLang="en-US" sz="1200" smtClean="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F1706C-7482-4101-80B2-CAE39A7C6EDB}" type="slidenum">
              <a:rPr lang="da-DK" altLang="en-US" sz="1200" smtClean="0">
                <a:latin typeface="Times New Roman" pitchFamily="18" charset="0"/>
              </a:rPr>
              <a:pPr eaLnBrk="1" hangingPunct="1"/>
              <a:t>12</a:t>
            </a:fld>
            <a:endParaRPr lang="da-DK" altLang="en-US" sz="1200" smtClean="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D405105-9D71-4E1B-9A90-4E1C449C7F42}" type="slidenum">
              <a:rPr lang="da-DK" altLang="en-US" sz="1200" smtClean="0">
                <a:latin typeface="Times New Roman" pitchFamily="18" charset="0"/>
              </a:rPr>
              <a:pPr eaLnBrk="1" hangingPunct="1"/>
              <a:t>13</a:t>
            </a:fld>
            <a:endParaRPr lang="da-DK" altLang="en-US" sz="1200" smtClean="0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A60FD7-457B-48D3-BFE7-3558C28850F9}" type="slidenum">
              <a:rPr lang="da-DK" altLang="en-US" sz="1200" smtClean="0">
                <a:latin typeface="Times New Roman" pitchFamily="18" charset="0"/>
              </a:rPr>
              <a:pPr eaLnBrk="1" hangingPunct="1"/>
              <a:t>14</a:t>
            </a:fld>
            <a:endParaRPr lang="da-DK" altLang="en-US" sz="1200" smtClean="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ADB08D3-0AF8-4A02-B00B-A78427DA545B}" type="slidenum">
              <a:rPr lang="da-DK" altLang="en-US" sz="1200" smtClean="0">
                <a:latin typeface="Times New Roman" pitchFamily="18" charset="0"/>
              </a:rPr>
              <a:pPr eaLnBrk="1" hangingPunct="1"/>
              <a:t>15</a:t>
            </a:fld>
            <a:endParaRPr lang="da-DK" altLang="en-US" sz="1200" smtClean="0"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7829027-153D-4139-AE6A-AB2FB64F3FB5}" type="slidenum">
              <a:rPr lang="da-DK" altLang="en-US" sz="1200" smtClean="0">
                <a:latin typeface="Times New Roman" pitchFamily="18" charset="0"/>
              </a:rPr>
              <a:pPr eaLnBrk="1" hangingPunct="1"/>
              <a:t>16</a:t>
            </a:fld>
            <a:endParaRPr lang="da-DK" altLang="en-US" sz="1200" smtClean="0"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F6C7AEF-1593-4758-BE41-77B42AB9C502}" type="slidenum">
              <a:rPr lang="da-DK" altLang="en-US" sz="1200" smtClean="0">
                <a:latin typeface="Times New Roman" pitchFamily="18" charset="0"/>
              </a:rPr>
              <a:pPr eaLnBrk="1" hangingPunct="1"/>
              <a:t>18</a:t>
            </a:fld>
            <a:endParaRPr lang="da-DK" altLang="en-US" sz="1200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444BE01-BA7F-48CB-92C8-8BE6D020547B}" type="slidenum">
              <a:rPr lang="da-DK" altLang="en-US" sz="1200" smtClean="0">
                <a:latin typeface="Times New Roman" pitchFamily="18" charset="0"/>
              </a:rPr>
              <a:pPr eaLnBrk="1" hangingPunct="1"/>
              <a:t>19</a:t>
            </a:fld>
            <a:endParaRPr lang="da-DK" altLang="en-US" sz="1200" smtClean="0">
              <a:latin typeface="Times New Roman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AE2265-0D05-4B11-9514-4E68250EDE7A}" type="slidenum">
              <a:rPr lang="da-DK" altLang="en-US" sz="1200" smtClean="0">
                <a:latin typeface="Times New Roman" pitchFamily="18" charset="0"/>
              </a:rPr>
              <a:pPr eaLnBrk="1" hangingPunct="1"/>
              <a:t>20</a:t>
            </a:fld>
            <a:endParaRPr lang="da-DK" altLang="en-US" sz="1200" smtClean="0">
              <a:latin typeface="Times New Roman" pitchFamily="18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7B6D6B1-C4EA-433B-AC69-2899B1B3B81E}" type="slidenum">
              <a:rPr lang="da-DK" altLang="en-US" sz="1200" smtClean="0">
                <a:latin typeface="Times New Roman" pitchFamily="18" charset="0"/>
              </a:rPr>
              <a:pPr eaLnBrk="1" hangingPunct="1"/>
              <a:t>21</a:t>
            </a:fld>
            <a:endParaRPr lang="da-DK" altLang="en-US" sz="1200" smtClean="0">
              <a:latin typeface="Times New Roman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A86226-603A-4853-B6EF-E59F54A41866}" type="slidenum">
              <a:rPr lang="da-DK" altLang="en-US" sz="1200" smtClean="0">
                <a:latin typeface="Times New Roman" pitchFamily="18" charset="0"/>
              </a:rPr>
              <a:pPr eaLnBrk="1" hangingPunct="1"/>
              <a:t>22</a:t>
            </a:fld>
            <a:endParaRPr lang="da-DK" altLang="en-US" sz="1200" smtClean="0">
              <a:latin typeface="Times New Roman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079F05-A7A8-4BB1-88AD-C2F060D68AFC}" type="slidenum">
              <a:rPr lang="da-DK" altLang="en-US" sz="1200" smtClean="0">
                <a:latin typeface="Times New Roman" pitchFamily="18" charset="0"/>
              </a:rPr>
              <a:pPr eaLnBrk="1" hangingPunct="1"/>
              <a:t>2</a:t>
            </a:fld>
            <a:endParaRPr lang="da-DK" altLang="en-US" sz="1200" smtClean="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1DC9115-D3B9-4764-880D-BD825CFE48CA}" type="slidenum">
              <a:rPr lang="da-DK" altLang="en-US" sz="1200" smtClean="0">
                <a:latin typeface="Times New Roman" pitchFamily="18" charset="0"/>
              </a:rPr>
              <a:pPr eaLnBrk="1" hangingPunct="1"/>
              <a:t>23</a:t>
            </a:fld>
            <a:endParaRPr lang="da-DK" altLang="en-US" sz="1200" smtClean="0">
              <a:latin typeface="Times New Roman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66ADE37-1DF3-4EC7-8BE8-F5A6E4FCADA4}" type="slidenum">
              <a:rPr lang="da-DK" altLang="en-US" sz="1200" smtClean="0">
                <a:latin typeface="Times New Roman" pitchFamily="18" charset="0"/>
              </a:rPr>
              <a:pPr eaLnBrk="1" hangingPunct="1"/>
              <a:t>25</a:t>
            </a:fld>
            <a:endParaRPr lang="da-DK" altLang="en-US" sz="1200" smtClean="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11A91F-ABCC-4E1B-8D67-B0DBA9479CB0}" type="slidenum">
              <a:rPr lang="da-DK" altLang="en-US" sz="1200" smtClean="0">
                <a:latin typeface="Times New Roman" pitchFamily="18" charset="0"/>
              </a:rPr>
              <a:pPr eaLnBrk="1" hangingPunct="1"/>
              <a:t>26</a:t>
            </a:fld>
            <a:endParaRPr lang="da-DK" altLang="en-US" sz="1200" smtClean="0">
              <a:latin typeface="Times New Roman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AA929A-CC11-4537-BA4A-5BDD9B6AEBC6}" type="slidenum">
              <a:rPr lang="da-DK" altLang="en-US" sz="1200" smtClean="0">
                <a:latin typeface="Times New Roman" pitchFamily="18" charset="0"/>
              </a:rPr>
              <a:pPr eaLnBrk="1" hangingPunct="1"/>
              <a:t>27</a:t>
            </a:fld>
            <a:endParaRPr lang="da-DK" altLang="en-US" sz="1200" smtClean="0">
              <a:latin typeface="Times New Roman" pitchFamily="18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F3367AE-CA66-4BE3-94E7-AEDFD2CB0CAF}" type="slidenum">
              <a:rPr lang="da-DK" altLang="en-US" sz="1200" smtClean="0">
                <a:latin typeface="Times New Roman" pitchFamily="18" charset="0"/>
              </a:rPr>
              <a:pPr eaLnBrk="1" hangingPunct="1"/>
              <a:t>28</a:t>
            </a:fld>
            <a:endParaRPr lang="da-DK" altLang="en-US" sz="1200" smtClean="0">
              <a:latin typeface="Times New Roman" pitchFamily="18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en-US" dirty="0" smtClean="0"/>
              <a:t>РСМТУ 2010: оценки услугу, предоставляемых комиссионными агентами, оптовыми и розничными торговцами (распределение услуг) → полезно для статистики услуг в ПБ</a:t>
            </a:r>
            <a:endParaRPr lang="en-US" alt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5316CD-8A97-439C-87F6-B41A16FD0B10}" type="slidenum">
              <a:rPr lang="da-DK" altLang="en-US" sz="1200" smtClean="0">
                <a:latin typeface="Times New Roman" pitchFamily="18" charset="0"/>
              </a:rPr>
              <a:pPr eaLnBrk="1" hangingPunct="1"/>
              <a:t>29</a:t>
            </a:fld>
            <a:endParaRPr lang="da-DK" altLang="en-US" sz="1200" smtClean="0">
              <a:latin typeface="Times New Roman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7B62123-84F9-4A9F-B119-42D30AB43E44}" type="slidenum">
              <a:rPr lang="da-DK" altLang="en-US" sz="1200" smtClean="0">
                <a:latin typeface="Times New Roman" pitchFamily="18" charset="0"/>
              </a:rPr>
              <a:pPr eaLnBrk="1" hangingPunct="1"/>
              <a:t>30</a:t>
            </a:fld>
            <a:endParaRPr lang="da-DK" altLang="en-US" sz="1200" smtClean="0">
              <a:latin typeface="Times New Roman" pitchFamily="18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95B578-BDBE-4D0A-A5F7-957988611638}" type="slidenum">
              <a:rPr lang="da-DK" smtClean="0"/>
              <a:pPr>
                <a:defRPr/>
              </a:pPr>
              <a:t>31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890457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14552EB-0EB2-4656-A32A-3104AE80BC85}" type="slidenum">
              <a:rPr lang="da-DK" altLang="en-US" sz="1200" smtClean="0">
                <a:latin typeface="Times New Roman" pitchFamily="18" charset="0"/>
              </a:rPr>
              <a:pPr eaLnBrk="1" hangingPunct="1"/>
              <a:t>32</a:t>
            </a:fld>
            <a:endParaRPr lang="da-DK" altLang="en-US" sz="1200" smtClean="0">
              <a:latin typeface="Times New Roman" pitchFamily="18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14552EB-0EB2-4656-A32A-3104AE80BC85}" type="slidenum">
              <a:rPr lang="da-DK" altLang="en-US" sz="1200" smtClean="0">
                <a:latin typeface="Times New Roman" pitchFamily="18" charset="0"/>
              </a:rPr>
              <a:pPr eaLnBrk="1" hangingPunct="1"/>
              <a:t>33</a:t>
            </a:fld>
            <a:endParaRPr lang="da-DK" altLang="en-US" sz="1200" smtClean="0">
              <a:latin typeface="Times New Roman" pitchFamily="18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ECAC5F4-2288-44C6-916E-1993CE6759DB}" type="slidenum">
              <a:rPr lang="da-DK" altLang="en-US" sz="1200" smtClean="0">
                <a:latin typeface="Times New Roman" pitchFamily="18" charset="0"/>
              </a:rPr>
              <a:pPr eaLnBrk="1" hangingPunct="1"/>
              <a:t>3</a:t>
            </a:fld>
            <a:endParaRPr lang="da-DK" altLang="en-US" sz="1200" smtClean="0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A7FBF3E-4FB8-43F5-A413-757F73DB1872}" type="slidenum">
              <a:rPr lang="da-DK" altLang="en-US" sz="1200" smtClean="0">
                <a:latin typeface="Times New Roman" pitchFamily="18" charset="0"/>
              </a:rPr>
              <a:pPr eaLnBrk="1" hangingPunct="1"/>
              <a:t>4</a:t>
            </a:fld>
            <a:endParaRPr lang="da-DK" altLang="en-US" sz="1200" smtClean="0"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53D8EC0-AECB-484F-9307-5E171D7A5773}" type="slidenum">
              <a:rPr lang="da-DK" altLang="en-US" sz="1200" smtClean="0">
                <a:latin typeface="Times New Roman" pitchFamily="18" charset="0"/>
              </a:rPr>
              <a:pPr eaLnBrk="1" hangingPunct="1"/>
              <a:t>6</a:t>
            </a:fld>
            <a:endParaRPr lang="da-DK" altLang="en-US" sz="1200" smtClean="0"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7B81AB-11AD-48C9-BCD7-DC7F902374B9}" type="slidenum">
              <a:rPr lang="da-DK" altLang="en-US" sz="1200" smtClean="0">
                <a:latin typeface="Times New Roman" pitchFamily="18" charset="0"/>
              </a:rPr>
              <a:pPr eaLnBrk="1" hangingPunct="1"/>
              <a:t>7</a:t>
            </a:fld>
            <a:endParaRPr lang="da-DK" altLang="en-US" sz="1200" smtClean="0"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6B6BB7F-14F3-45E9-BF5A-B8A98D64A670}" type="slidenum">
              <a:rPr lang="da-DK" altLang="en-US" sz="1200" smtClean="0">
                <a:latin typeface="Times New Roman" pitchFamily="18" charset="0"/>
              </a:rPr>
              <a:pPr eaLnBrk="1" hangingPunct="1"/>
              <a:t>8</a:t>
            </a:fld>
            <a:endParaRPr lang="da-DK" altLang="en-US" sz="1200" smtClean="0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518570-46D7-4062-B873-45C2A30DA6B4}" type="slidenum">
              <a:rPr lang="da-DK" altLang="en-US" sz="1200" smtClean="0">
                <a:latin typeface="Times New Roman" pitchFamily="18" charset="0"/>
              </a:rPr>
              <a:pPr eaLnBrk="1" hangingPunct="1"/>
              <a:t>10</a:t>
            </a:fld>
            <a:endParaRPr lang="da-DK" altLang="en-US" sz="1200" smtClean="0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ACEC999-7CDC-457C-BBCE-FFAE04C09224}" type="slidenum">
              <a:rPr lang="da-DK" altLang="en-US" sz="1200" smtClean="0">
                <a:latin typeface="Times New Roman" pitchFamily="18" charset="0"/>
              </a:rPr>
              <a:pPr eaLnBrk="1" hangingPunct="1"/>
              <a:t>11</a:t>
            </a:fld>
            <a:endParaRPr lang="da-DK" altLang="en-US" sz="1200" smtClean="0">
              <a:latin typeface="Times New Roman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UNECElogoDarkBlue20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82"/>
          <a:stretch>
            <a:fillRect/>
          </a:stretch>
        </p:blipFill>
        <p:spPr bwMode="auto">
          <a:xfrm>
            <a:off x="533400" y="533400"/>
            <a:ext cx="10445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752600" y="609600"/>
            <a:ext cx="6477000" cy="6413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fr-CH" sz="1800" b="1" smtClean="0">
                <a:latin typeface="Book Antiqua" pitchFamily="18" charset="0"/>
              </a:rPr>
              <a:t>United Nations Economic Commission for Europe</a:t>
            </a:r>
            <a:br>
              <a:rPr lang="fr-CH" sz="1800" b="1" smtClean="0">
                <a:latin typeface="Book Antiqua" pitchFamily="18" charset="0"/>
              </a:rPr>
            </a:br>
            <a:r>
              <a:rPr lang="fr-CH" sz="1800" b="1" smtClean="0">
                <a:latin typeface="Book Antiqua" pitchFamily="18" charset="0"/>
              </a:rPr>
              <a:t>Statistical Division</a:t>
            </a:r>
            <a:endParaRPr lang="en-GB" sz="1800" b="1" smtClean="0">
              <a:latin typeface="Book Antiqua" pitchFamily="18" charset="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5562600" y="6477000"/>
            <a:ext cx="3352800" cy="0"/>
          </a:xfrm>
          <a:prstGeom prst="line">
            <a:avLst/>
          </a:prstGeom>
          <a:noFill/>
          <a:ln w="38100">
            <a:solidFill>
              <a:srgbClr val="0066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8686800" y="5791200"/>
            <a:ext cx="0" cy="914400"/>
          </a:xfrm>
          <a:prstGeom prst="line">
            <a:avLst/>
          </a:prstGeom>
          <a:noFill/>
          <a:ln w="38100" cmpd="dbl">
            <a:solidFill>
              <a:srgbClr val="0066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1752600" y="533400"/>
            <a:ext cx="20574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9" name="Picture 9" descr="UNECElogoDarkBlue20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82"/>
          <a:stretch>
            <a:fillRect/>
          </a:stretch>
        </p:blipFill>
        <p:spPr bwMode="auto">
          <a:xfrm>
            <a:off x="533400" y="533400"/>
            <a:ext cx="10445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752600" y="609600"/>
            <a:ext cx="6477000" cy="6413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fr-CH" sz="1800" b="1" smtClean="0">
                <a:solidFill>
                  <a:srgbClr val="000058"/>
                </a:solidFill>
                <a:latin typeface="Book Antiqua" pitchFamily="18" charset="0"/>
              </a:rPr>
              <a:t>United Nations Economic Commission for Europe</a:t>
            </a:r>
            <a:br>
              <a:rPr lang="fr-CH" sz="1800" b="1" smtClean="0">
                <a:solidFill>
                  <a:srgbClr val="000058"/>
                </a:solidFill>
                <a:latin typeface="Book Antiqua" pitchFamily="18" charset="0"/>
              </a:rPr>
            </a:br>
            <a:r>
              <a:rPr lang="fr-CH" sz="1800" b="1" smtClean="0">
                <a:solidFill>
                  <a:srgbClr val="000058"/>
                </a:solidFill>
                <a:latin typeface="Book Antiqua" pitchFamily="18" charset="0"/>
              </a:rPr>
              <a:t>Statistical Division</a:t>
            </a:r>
            <a:endParaRPr lang="en-GB" sz="1800" b="1" smtClean="0">
              <a:solidFill>
                <a:srgbClr val="000058"/>
              </a:solidFill>
              <a:latin typeface="Book Antiqua" pitchFamily="18" charset="0"/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5562600" y="6477000"/>
            <a:ext cx="3352800" cy="0"/>
          </a:xfrm>
          <a:prstGeom prst="line">
            <a:avLst/>
          </a:prstGeom>
          <a:noFill/>
          <a:ln w="38100">
            <a:solidFill>
              <a:srgbClr val="0066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8686800" y="5791200"/>
            <a:ext cx="0" cy="914400"/>
          </a:xfrm>
          <a:prstGeom prst="line">
            <a:avLst/>
          </a:prstGeom>
          <a:noFill/>
          <a:ln w="38100" cmpd="dbl">
            <a:solidFill>
              <a:srgbClr val="0066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1752600" y="533400"/>
            <a:ext cx="20574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667000"/>
            <a:ext cx="8153400" cy="11430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4196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CH"/>
              <a:t>Click to add Presenter’s Name</a:t>
            </a:r>
          </a:p>
          <a:p>
            <a:r>
              <a:rPr lang="fr-CH"/>
              <a:t>Month Year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621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Май 2015 г.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517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457950" y="609600"/>
            <a:ext cx="2000250" cy="54864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848350" cy="54864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Май 2015 г.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219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Май 2015 г.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090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Май 2015 г.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965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33400" y="1752600"/>
            <a:ext cx="38862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0" y="1752600"/>
            <a:ext cx="38862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Май 2015 г.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236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Май 2015 г.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83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Май 2015 г.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863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Май 2015 г.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87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Май 2015 г.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21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Май 2015 г.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150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7086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752600"/>
            <a:ext cx="7924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304800" y="6324600"/>
            <a:ext cx="8382000" cy="0"/>
          </a:xfrm>
          <a:prstGeom prst="line">
            <a:avLst/>
          </a:prstGeom>
          <a:noFill/>
          <a:ln w="19050">
            <a:solidFill>
              <a:srgbClr val="0066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1">
                <a:solidFill>
                  <a:srgbClr val="000058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Май 2015 г.</a:t>
            </a:r>
            <a:endParaRPr lang="en-GB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2590800" y="6324600"/>
            <a:ext cx="441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fr-CH" altLang="en-US" sz="1200" b="1" dirty="0"/>
              <a:t> </a:t>
            </a:r>
            <a:r>
              <a:rPr lang="ru-RU" altLang="en-US" sz="1200" b="1" dirty="0" smtClean="0">
                <a:solidFill>
                  <a:srgbClr val="000058"/>
                </a:solidFill>
              </a:rPr>
              <a:t>Статистический отдел ЕЭК ООН</a:t>
            </a:r>
            <a:endParaRPr lang="en-GB" altLang="en-US" sz="1200" b="1" dirty="0">
              <a:solidFill>
                <a:srgbClr val="000058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982727CC-ED1C-4669-B49A-9CF5E4D3DADE}" type="slidenum">
              <a:rPr lang="en-GB" altLang="en-US" sz="1200" b="1" smtClean="0">
                <a:solidFill>
                  <a:srgbClr val="000058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GB" altLang="en-US" sz="1200" b="1" dirty="0">
              <a:solidFill>
                <a:srgbClr val="000058"/>
              </a:solidFill>
            </a:endParaRP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228600" y="381000"/>
            <a:ext cx="7229475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228600" y="381000"/>
            <a:ext cx="7229475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260648"/>
            <a:ext cx="1051148" cy="1117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55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0"/>
            <a:ext cx="8153400" cy="2006600"/>
          </a:xfrm>
        </p:spPr>
        <p:txBody>
          <a:bodyPr/>
          <a:lstStyle/>
          <a:p>
            <a:pPr eaLnBrk="1" hangingPunct="1"/>
            <a:r>
              <a:rPr lang="ru-RU" altLang="en-US" sz="2800" smtClean="0">
                <a:solidFill>
                  <a:srgbClr val="000058"/>
                </a:solidFill>
              </a:rPr>
              <a:t>Рекомендации РПБ-</a:t>
            </a:r>
            <a:r>
              <a:rPr lang="en-US" altLang="en-US" sz="2800" smtClean="0">
                <a:solidFill>
                  <a:srgbClr val="000058"/>
                </a:solidFill>
              </a:rPr>
              <a:t>6 </a:t>
            </a:r>
            <a:r>
              <a:rPr lang="ru-RU" altLang="en-US" sz="2800" smtClean="0">
                <a:solidFill>
                  <a:srgbClr val="000058"/>
                </a:solidFill>
              </a:rPr>
              <a:t>и СНС</a:t>
            </a:r>
            <a:r>
              <a:rPr lang="en-US" altLang="en-US" sz="2800" smtClean="0">
                <a:solidFill>
                  <a:srgbClr val="000058"/>
                </a:solidFill>
              </a:rPr>
              <a:t> 2008 </a:t>
            </a:r>
            <a:r>
              <a:rPr lang="ru-RU" altLang="en-US" sz="2800" smtClean="0">
                <a:solidFill>
                  <a:srgbClr val="000058"/>
                </a:solidFill>
              </a:rPr>
              <a:t>по переработке и перепродаже товаров за границей </a:t>
            </a:r>
            <a:r>
              <a:rPr lang="en-US" altLang="en-US" sz="2800" smtClean="0">
                <a:solidFill>
                  <a:srgbClr val="000058"/>
                </a:solidFill>
              </a:rPr>
              <a:t>– </a:t>
            </a:r>
            <a:r>
              <a:rPr lang="ru-RU" altLang="en-US" sz="2800" smtClean="0">
                <a:solidFill>
                  <a:srgbClr val="000058"/>
                </a:solidFill>
              </a:rPr>
              <a:t>требования к данным</a:t>
            </a:r>
            <a:endParaRPr lang="en-GB" altLang="en-US" sz="2400" smtClean="0">
              <a:solidFill>
                <a:srgbClr val="000058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4652963"/>
            <a:ext cx="7129463" cy="1512887"/>
          </a:xfrm>
        </p:spPr>
        <p:txBody>
          <a:bodyPr/>
          <a:lstStyle/>
          <a:p>
            <a:pPr eaLnBrk="1" hangingPunct="1"/>
            <a:r>
              <a:rPr lang="ru-RU" altLang="en-US" sz="2000" b="1" smtClean="0">
                <a:solidFill>
                  <a:srgbClr val="000058"/>
                </a:solidFill>
              </a:rPr>
              <a:t>ЕЭК ООН</a:t>
            </a:r>
            <a:endParaRPr lang="en-GB" altLang="en-US" sz="2000" b="1" smtClean="0">
              <a:solidFill>
                <a:srgbClr val="000058"/>
              </a:solidFill>
            </a:endParaRPr>
          </a:p>
          <a:p>
            <a:pPr eaLnBrk="1" hangingPunct="1"/>
            <a:r>
              <a:rPr lang="ru-RU" altLang="en-US" sz="2000" b="1" smtClean="0">
                <a:solidFill>
                  <a:srgbClr val="000058"/>
                </a:solidFill>
              </a:rPr>
              <a:t>Рабочее совещание по внедрению CHC 2008 года в странах ВЕКЦА и связи с РПБ-6 и РСГФ 2014 года</a:t>
            </a:r>
            <a:endParaRPr lang="en-US" altLang="en-US" sz="2000" b="1" smtClean="0">
              <a:solidFill>
                <a:srgbClr val="000058"/>
              </a:solidFill>
            </a:endParaRPr>
          </a:p>
          <a:p>
            <a:pPr eaLnBrk="1" hangingPunct="1"/>
            <a:r>
              <a:rPr lang="ru-RU" altLang="en-US" sz="2000" b="1" smtClean="0">
                <a:solidFill>
                  <a:srgbClr val="000058"/>
                </a:solidFill>
              </a:rPr>
              <a:t>Стамбул</a:t>
            </a:r>
            <a:r>
              <a:rPr lang="en-GB" altLang="en-US" sz="2000" b="1" smtClean="0">
                <a:solidFill>
                  <a:srgbClr val="000058"/>
                </a:solidFill>
              </a:rPr>
              <a:t>, 6-8 </a:t>
            </a:r>
            <a:r>
              <a:rPr lang="ru-RU" altLang="en-US" sz="2000" b="1" smtClean="0">
                <a:solidFill>
                  <a:srgbClr val="000058"/>
                </a:solidFill>
              </a:rPr>
              <a:t>мая</a:t>
            </a:r>
            <a:r>
              <a:rPr lang="en-GB" altLang="en-US" sz="2000" b="1" smtClean="0">
                <a:solidFill>
                  <a:srgbClr val="000058"/>
                </a:solidFill>
              </a:rPr>
              <a:t> 2015</a:t>
            </a:r>
            <a:r>
              <a:rPr lang="ru-RU" altLang="en-US" sz="2000" b="1" smtClean="0">
                <a:solidFill>
                  <a:srgbClr val="000058"/>
                </a:solidFill>
              </a:rPr>
              <a:t> г.</a:t>
            </a:r>
            <a:endParaRPr lang="en-GB" altLang="en-US" sz="2000" smtClean="0">
              <a:solidFill>
                <a:srgbClr val="000058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35150" y="620713"/>
            <a:ext cx="5761038" cy="674687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Статистический отдел</a:t>
            </a:r>
          </a:p>
          <a:p>
            <a:pPr>
              <a:buFontTx/>
              <a:buNone/>
              <a:defRPr/>
            </a:pP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Европейской экономической комиссии ООН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7086600" cy="950913"/>
          </a:xfrm>
        </p:spPr>
        <p:txBody>
          <a:bodyPr/>
          <a:lstStyle/>
          <a:p>
            <a:pPr eaLnBrk="1" hangingPunct="1"/>
            <a:r>
              <a:rPr lang="ru-RU" altLang="en-US" sz="2400" dirty="0" smtClean="0">
                <a:solidFill>
                  <a:schemeClr val="accent2"/>
                </a:solidFill>
              </a:rPr>
              <a:t>2. Оценка импорта товаров закупленных за рубежом для переработки</a:t>
            </a:r>
            <a:endParaRPr lang="en-GB" altLang="en-US" sz="2400" dirty="0" smtClean="0">
              <a:solidFill>
                <a:schemeClr val="hlink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628924"/>
            <a:ext cx="8784976" cy="4824412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400" dirty="0" smtClean="0"/>
              <a:t>Не регистрируется как импорт в СМТТ </a:t>
            </a:r>
            <a:r>
              <a:rPr lang="en-US" altLang="en-US" sz="2400" dirty="0" smtClean="0"/>
              <a:t>(</a:t>
            </a:r>
            <a:r>
              <a:rPr lang="ru-RU" altLang="en-US" sz="2400" dirty="0" smtClean="0"/>
              <a:t>поскольку не пересекает границ страны принципала</a:t>
            </a:r>
            <a:r>
              <a:rPr lang="en-US" altLang="en-US" sz="2400" dirty="0" smtClean="0"/>
              <a:t>)</a:t>
            </a:r>
          </a:p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sz="2400" u="sng" dirty="0"/>
              <a:t>Обследование предприятий</a:t>
            </a:r>
            <a:r>
              <a:rPr lang="ru-RU" sz="2400" dirty="0"/>
              <a:t>: внутренние закупки промежуточных товаров отдельно от </a:t>
            </a:r>
            <a:r>
              <a:rPr lang="ru-RU" altLang="en-US" sz="2400" dirty="0"/>
              <a:t>закупок за границей</a:t>
            </a:r>
            <a:endParaRPr lang="en-US" altLang="en-US" sz="2400" dirty="0"/>
          </a:p>
          <a:p>
            <a:pPr lvl="1" eaLnBrk="1" hangingPunct="1">
              <a:spcBef>
                <a:spcPct val="40000"/>
              </a:spcBef>
              <a:buSzTx/>
            </a:pPr>
            <a:r>
              <a:rPr lang="ru-RU" altLang="en-US" sz="1800" dirty="0" smtClean="0"/>
              <a:t>в отраслях, в которых переработка товаров используется более часто</a:t>
            </a:r>
            <a:endParaRPr lang="en-US" altLang="en-US" sz="1800" dirty="0" smtClean="0"/>
          </a:p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400" u="sng" dirty="0"/>
              <a:t>Оценка</a:t>
            </a:r>
            <a:r>
              <a:rPr lang="ru-RU" altLang="en-US" sz="2400" dirty="0"/>
              <a:t>: вычитание оплаты за переработку из стоимости импорта (после переработки), как указано в таможенных отчетах</a:t>
            </a:r>
            <a:endParaRPr lang="en-US" altLang="en-US" sz="2400" dirty="0"/>
          </a:p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400" u="sng"/>
              <a:t>Примечание</a:t>
            </a:r>
            <a:r>
              <a:rPr lang="ru-RU" altLang="en-US" sz="2400"/>
              <a:t>: </a:t>
            </a:r>
            <a:r>
              <a:rPr lang="ru-RU" altLang="en-US" sz="2400" smtClean="0"/>
              <a:t>необходимо </a:t>
            </a:r>
            <a:r>
              <a:rPr lang="ru-RU" altLang="en-US" sz="2400" dirty="0"/>
              <a:t>добавить фактическую стоимость импорта товаров закупленных за рубежом до переработки</a:t>
            </a:r>
            <a:endParaRPr lang="en-US" alt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Май 2015 г.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7086600" cy="950913"/>
          </a:xfrm>
        </p:spPr>
        <p:txBody>
          <a:bodyPr/>
          <a:lstStyle/>
          <a:p>
            <a:pPr eaLnBrk="1" hangingPunct="1"/>
            <a:r>
              <a:rPr lang="ru-RU" altLang="en-US" sz="2800" dirty="0" smtClean="0">
                <a:solidFill>
                  <a:schemeClr val="accent2"/>
                </a:solidFill>
              </a:rPr>
              <a:t>3. Оценка экспорта не возвращаемых переработанных товаров</a:t>
            </a:r>
            <a:endParaRPr lang="en-GB" altLang="en-US" sz="2800" dirty="0" smtClean="0">
              <a:solidFill>
                <a:schemeClr val="hlink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84783"/>
            <a:ext cx="8287072" cy="4608513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100" dirty="0" smtClean="0"/>
              <a:t>Не регистрируется как экспорт в СМТТ </a:t>
            </a:r>
            <a:r>
              <a:rPr lang="en-US" altLang="en-US" sz="2100" dirty="0" smtClean="0"/>
              <a:t>(</a:t>
            </a:r>
            <a:r>
              <a:rPr lang="ru-RU" altLang="en-US" sz="2100" dirty="0" smtClean="0"/>
              <a:t>поскольку переработанные товары не возвращаются в страну принципала</a:t>
            </a:r>
            <a:r>
              <a:rPr lang="en-US" altLang="en-US" sz="2100" dirty="0" smtClean="0"/>
              <a:t>)</a:t>
            </a:r>
          </a:p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100" u="sng" dirty="0" smtClean="0"/>
              <a:t>Использование типов кодов трансакции</a:t>
            </a:r>
            <a:r>
              <a:rPr lang="ru-RU" altLang="en-US" sz="2100" dirty="0" smtClean="0"/>
              <a:t>  для определения товаров, которые были направлены на переработку и не вернулись</a:t>
            </a:r>
            <a:endParaRPr lang="en-US" altLang="en-US" sz="2100" dirty="0" smtClean="0"/>
          </a:p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100" u="sng" dirty="0" smtClean="0"/>
              <a:t>Сравнение</a:t>
            </a:r>
            <a:r>
              <a:rPr lang="ru-RU" altLang="en-US" sz="2100" dirty="0" smtClean="0"/>
              <a:t> оборота от продаж за рубежом (как указывается принципалом в обследовании предприятий) с невозвращёнными товарами отправленными на переработку</a:t>
            </a:r>
          </a:p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100" u="sng" dirty="0" smtClean="0"/>
              <a:t>Оценка</a:t>
            </a:r>
            <a:r>
              <a:rPr lang="ru-RU" altLang="en-US" sz="2100" dirty="0" smtClean="0"/>
              <a:t> стоимости трансакций, способом добавления стоимости оплаты за переработку к стоимости задекларированных товаров в момент поставки за рубеж для переработки</a:t>
            </a:r>
            <a:endParaRPr lang="en-US" altLang="en-US" sz="21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Май 2015 г.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086600" cy="950913"/>
          </a:xfrm>
        </p:spPr>
        <p:txBody>
          <a:bodyPr/>
          <a:lstStyle/>
          <a:p>
            <a:pPr eaLnBrk="1" hangingPunct="1"/>
            <a:r>
              <a:rPr lang="ru-RU" altLang="en-US" sz="2800" dirty="0" smtClean="0">
                <a:solidFill>
                  <a:schemeClr val="accent2"/>
                </a:solidFill>
              </a:rPr>
              <a:t>3. Оценка экспорта не возвращаемых переработанных товаров</a:t>
            </a:r>
            <a:r>
              <a:rPr lang="en-US" altLang="en-US" sz="2800" dirty="0" smtClean="0">
                <a:solidFill>
                  <a:schemeClr val="accent2"/>
                </a:solidFill>
              </a:rPr>
              <a:t> – </a:t>
            </a:r>
            <a:r>
              <a:rPr lang="ru-RU" altLang="en-US" sz="2800" dirty="0" smtClean="0">
                <a:solidFill>
                  <a:schemeClr val="accent2"/>
                </a:solidFill>
              </a:rPr>
              <a:t>риски</a:t>
            </a:r>
            <a:endParaRPr lang="en-GB" altLang="en-US" sz="2800" dirty="0" smtClean="0">
              <a:solidFill>
                <a:schemeClr val="hlink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73238"/>
            <a:ext cx="7924800" cy="4464050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300" u="sng" dirty="0" smtClean="0"/>
              <a:t>Внимание</a:t>
            </a:r>
            <a:r>
              <a:rPr lang="ru-RU" altLang="en-US" sz="2300" dirty="0" smtClean="0"/>
              <a:t>: корректировки в СМТТ не могут быть выполнены без риска при отсутствии подробной и   качественной информации о типах трансакций</a:t>
            </a:r>
          </a:p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300" u="sng" dirty="0" smtClean="0"/>
              <a:t>Примечание</a:t>
            </a:r>
            <a:r>
              <a:rPr lang="ru-RU" altLang="en-US" sz="2300" dirty="0" smtClean="0"/>
              <a:t>: изъятие товаров, направляемых на переработку, из СМТТ, без замены их фактической экспортной стоимостью после переработки может вызвать ошибку</a:t>
            </a:r>
            <a:endParaRPr lang="en-US" altLang="en-US" sz="23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Май 2015 г.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427913" cy="950913"/>
          </a:xfrm>
        </p:spPr>
        <p:txBody>
          <a:bodyPr/>
          <a:lstStyle/>
          <a:p>
            <a:pPr eaLnBrk="1" hangingPunct="1"/>
            <a:r>
              <a:rPr lang="ru-RU" altLang="en-US" sz="2800" dirty="0" smtClean="0">
                <a:solidFill>
                  <a:schemeClr val="accent2"/>
                </a:solidFill>
              </a:rPr>
              <a:t>4. Оценка импорта услуг переработки</a:t>
            </a:r>
            <a:endParaRPr lang="en-GB" altLang="en-US" sz="2800" dirty="0" smtClean="0">
              <a:solidFill>
                <a:schemeClr val="hlink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28775"/>
            <a:ext cx="7924800" cy="4752975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200" u="sng" dirty="0" smtClean="0"/>
              <a:t>Основные источники данных</a:t>
            </a:r>
            <a:r>
              <a:rPr lang="en-US" altLang="en-US" sz="2200" dirty="0" smtClean="0"/>
              <a:t>: </a:t>
            </a:r>
            <a:r>
              <a:rPr lang="ru-RU" altLang="en-US" sz="2200" dirty="0" smtClean="0"/>
              <a:t>обследование предприятий и международной торговли услугами</a:t>
            </a:r>
            <a:endParaRPr lang="en-US" altLang="en-US" sz="2200" dirty="0" smtClean="0"/>
          </a:p>
          <a:p>
            <a:pPr lvl="1" eaLnBrk="1" hangingPunct="1">
              <a:spcBef>
                <a:spcPct val="40000"/>
              </a:spcBef>
              <a:buSzTx/>
            </a:pPr>
            <a:r>
              <a:rPr lang="ru-RU" altLang="en-US" sz="1800" dirty="0" smtClean="0"/>
              <a:t>Добавление дополнительной информации по закупкам у иностранных поставщиков услуг переработки </a:t>
            </a:r>
            <a:endParaRPr lang="en-US" altLang="en-US" sz="1800" dirty="0" smtClean="0"/>
          </a:p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200" u="sng" dirty="0" smtClean="0"/>
              <a:t>Обеспечение хорошего охвата </a:t>
            </a:r>
            <a:r>
              <a:rPr lang="ru-RU" altLang="en-US" sz="2200" dirty="0" smtClean="0"/>
              <a:t>компаний участвующих в переработке (вне таможенной территории)</a:t>
            </a:r>
            <a:endParaRPr lang="en-US" altLang="en-US" sz="2200" dirty="0" smtClean="0"/>
          </a:p>
          <a:p>
            <a:pPr lvl="1" eaLnBrk="1" hangingPunct="1">
              <a:spcBef>
                <a:spcPct val="40000"/>
              </a:spcBef>
              <a:buSzTx/>
            </a:pPr>
            <a:r>
              <a:rPr lang="ru-RU" altLang="en-US" sz="1800" dirty="0" smtClean="0"/>
              <a:t>обследования предприятий обычно охватывают общую внутреннюю экономическую активность</a:t>
            </a:r>
            <a:endParaRPr lang="en-US" altLang="en-US" sz="1800" dirty="0" smtClean="0"/>
          </a:p>
          <a:p>
            <a:pPr lvl="1" eaLnBrk="1" hangingPunct="1">
              <a:spcBef>
                <a:spcPct val="40000"/>
              </a:spcBef>
              <a:buSzTx/>
            </a:pPr>
            <a:r>
              <a:rPr lang="ru-RU" altLang="en-US" sz="1800" dirty="0" smtClean="0"/>
              <a:t>обследование международной торговли услугами часто имеет меньший масштаб с точки зрения охвата и размера выборки</a:t>
            </a:r>
            <a:endParaRPr lang="en-US" altLang="en-US" sz="18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Май 2015 г.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427913" cy="950913"/>
          </a:xfrm>
        </p:spPr>
        <p:txBody>
          <a:bodyPr/>
          <a:lstStyle/>
          <a:p>
            <a:pPr eaLnBrk="1" hangingPunct="1"/>
            <a:r>
              <a:rPr lang="ru-RU" altLang="en-US" sz="2800" dirty="0" smtClean="0">
                <a:solidFill>
                  <a:schemeClr val="accent2"/>
                </a:solidFill>
              </a:rPr>
              <a:t>4. Оценка импорта услуг переработки – альтернативы и риски</a:t>
            </a:r>
            <a:endParaRPr lang="en-GB" altLang="en-US" sz="2800" dirty="0" smtClean="0">
              <a:solidFill>
                <a:schemeClr val="hlink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73238"/>
            <a:ext cx="7924800" cy="4464050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200" u="sng" dirty="0" smtClean="0"/>
              <a:t>Косвенное измерение</a:t>
            </a:r>
            <a:r>
              <a:rPr lang="ru-RU" altLang="en-US" sz="2200" dirty="0" smtClean="0"/>
              <a:t>: оплата за переработку как разница в стоимости товаров до и после переработки</a:t>
            </a:r>
          </a:p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200" u="sng" dirty="0"/>
              <a:t>Примечание</a:t>
            </a:r>
            <a:r>
              <a:rPr lang="ru-RU" altLang="en-US" sz="2200" dirty="0"/>
              <a:t>: дополнительно к оплате за переработку</a:t>
            </a:r>
            <a:r>
              <a:rPr lang="en-US" altLang="en-US" sz="2200" dirty="0"/>
              <a:t>, </a:t>
            </a:r>
            <a:r>
              <a:rPr lang="ru-RU" altLang="en-US" sz="2200" dirty="0"/>
              <a:t>разница стоимости может включать холдинговые прибыли и накладные расходы</a:t>
            </a:r>
          </a:p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200" u="sng" dirty="0"/>
              <a:t>Внимание</a:t>
            </a:r>
            <a:r>
              <a:rPr lang="ru-RU" altLang="en-US" sz="1700" dirty="0" smtClean="0"/>
              <a:t>:</a:t>
            </a:r>
            <a:endParaRPr lang="en-US" altLang="en-US" sz="1700" dirty="0" smtClean="0"/>
          </a:p>
          <a:p>
            <a:pPr lvl="1" eaLnBrk="1" hangingPunct="1">
              <a:spcBef>
                <a:spcPct val="40000"/>
              </a:spcBef>
              <a:buSzTx/>
            </a:pPr>
            <a:r>
              <a:rPr lang="ru-RU" altLang="en-US" sz="1800" dirty="0" smtClean="0"/>
              <a:t>проблематично, если товар не возвращается в страну принципала</a:t>
            </a:r>
            <a:endParaRPr lang="en-US" altLang="en-US" sz="1800" dirty="0" smtClean="0"/>
          </a:p>
          <a:p>
            <a:pPr lvl="1" eaLnBrk="1" hangingPunct="1">
              <a:spcBef>
                <a:spcPct val="40000"/>
              </a:spcBef>
              <a:buSzTx/>
            </a:pPr>
            <a:r>
              <a:rPr lang="ru-RU" altLang="en-US" sz="1800" dirty="0" smtClean="0"/>
              <a:t>Классификация продуктов может измениться до и после переработки</a:t>
            </a:r>
            <a:endParaRPr lang="en-US" altLang="en-US" sz="1800" dirty="0" smtClean="0"/>
          </a:p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200" u="sng" dirty="0" smtClean="0"/>
              <a:t>Рекомендуется</a:t>
            </a:r>
            <a:r>
              <a:rPr lang="ru-RU" altLang="en-US" sz="2200" dirty="0" smtClean="0"/>
              <a:t>: вести непосредственное наблюдение</a:t>
            </a:r>
            <a:r>
              <a:rPr lang="en-US" altLang="en-US" sz="2200" dirty="0" smtClean="0"/>
              <a:t> </a:t>
            </a:r>
            <a:r>
              <a:rPr lang="ru-RU" altLang="en-US" sz="2200" dirty="0" smtClean="0"/>
              <a:t>за оплатой по переработке</a:t>
            </a:r>
            <a:endParaRPr lang="en-US" altLang="en-US" sz="2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Май 2015 г.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086600" cy="950913"/>
          </a:xfrm>
        </p:spPr>
        <p:txBody>
          <a:bodyPr/>
          <a:lstStyle/>
          <a:p>
            <a:pPr eaLnBrk="1" hangingPunct="1"/>
            <a:r>
              <a:rPr lang="ru-RU" altLang="en-US" sz="2800" dirty="0" smtClean="0">
                <a:solidFill>
                  <a:schemeClr val="accent2"/>
                </a:solidFill>
              </a:rPr>
              <a:t>5. Оценка (изменений) материальных запасов, находящихся за границей</a:t>
            </a:r>
            <a:endParaRPr lang="en-GB" altLang="en-US" sz="2800" dirty="0" smtClean="0">
              <a:solidFill>
                <a:schemeClr val="hlink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9138"/>
            <a:ext cx="7924800" cy="3887787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200" dirty="0" smtClean="0"/>
              <a:t>Данные по материальным запасам обычно собираются в время обследования предприятий. В ходе обследования необходимо:</a:t>
            </a:r>
            <a:endParaRPr lang="en-US" altLang="en-US" sz="2200" dirty="0" smtClean="0"/>
          </a:p>
          <a:p>
            <a:pPr lvl="1" eaLnBrk="1" hangingPunct="1">
              <a:spcBef>
                <a:spcPct val="40000"/>
              </a:spcBef>
              <a:buSzTx/>
            </a:pPr>
            <a:r>
              <a:rPr lang="ru-RU" altLang="en-US" sz="1800" dirty="0" smtClean="0"/>
              <a:t>охватывать данные по материальным запасам, находящимся за границей</a:t>
            </a:r>
            <a:endParaRPr lang="en-US" altLang="en-US" sz="1800" dirty="0" smtClean="0"/>
          </a:p>
          <a:p>
            <a:pPr lvl="1" eaLnBrk="1" hangingPunct="1">
              <a:spcBef>
                <a:spcPct val="40000"/>
              </a:spcBef>
              <a:buSzTx/>
            </a:pPr>
            <a:r>
              <a:rPr lang="ru-RU" altLang="en-US" sz="1800" dirty="0" smtClean="0"/>
              <a:t>разделять по внутренним и зарубежным материальным запасам</a:t>
            </a:r>
            <a:endParaRPr lang="en-US" altLang="en-US" sz="1800" dirty="0" smtClean="0"/>
          </a:p>
          <a:p>
            <a:pPr lvl="1" eaLnBrk="1" hangingPunct="1">
              <a:spcBef>
                <a:spcPct val="40000"/>
              </a:spcBef>
              <a:buSzTx/>
            </a:pPr>
            <a:r>
              <a:rPr lang="ru-RU" altLang="en-US" sz="1800" dirty="0" smtClean="0"/>
              <a:t>разделять по сырью и переработанными товарами</a:t>
            </a:r>
          </a:p>
          <a:p>
            <a:pPr lvl="2" eaLnBrk="1" hangingPunct="1">
              <a:spcBef>
                <a:spcPct val="40000"/>
              </a:spcBef>
              <a:buSzTx/>
              <a:buFont typeface="Arial" panose="020B0604020202020204" pitchFamily="34" charset="0"/>
              <a:buChar char="•"/>
            </a:pPr>
            <a:r>
              <a:rPr lang="ru-RU" altLang="en-US" sz="1800" dirty="0"/>
              <a:t>полезно при представлении расширенной картины товарных потоков, подлежащих переработке вне таможенной территории </a:t>
            </a:r>
            <a:endParaRPr lang="en-US" altLang="en-US" sz="1800" dirty="0"/>
          </a:p>
          <a:p>
            <a:pPr lvl="2" eaLnBrk="1" hangingPunct="1">
              <a:spcBef>
                <a:spcPct val="40000"/>
              </a:spcBef>
              <a:buSzTx/>
              <a:buFont typeface="Arial" panose="020B0604020202020204" pitchFamily="34" charset="0"/>
              <a:buChar char="•"/>
            </a:pPr>
            <a:r>
              <a:rPr lang="ru-RU" altLang="en-US" sz="1800" dirty="0" smtClean="0"/>
              <a:t>помогает правильно измерять переоценки</a:t>
            </a:r>
            <a:endParaRPr lang="en-US" altLang="en-US" sz="18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Май 2015 г.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086600" cy="950913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solidFill>
                  <a:schemeClr val="accent2"/>
                </a:solidFill>
              </a:rPr>
              <a:t>III. </a:t>
            </a:r>
            <a:r>
              <a:rPr lang="ru-RU" altLang="en-US" sz="3200" dirty="0">
                <a:solidFill>
                  <a:schemeClr val="accent2"/>
                </a:solidFill>
              </a:rPr>
              <a:t>Переработка товаров внутри таможенной территории</a:t>
            </a:r>
            <a:endParaRPr lang="en-GB" altLang="en-US" sz="3200" dirty="0">
              <a:solidFill>
                <a:schemeClr val="accent2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84313"/>
            <a:ext cx="8070850" cy="4751387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200" dirty="0" smtClean="0"/>
              <a:t>Определение: Компания-резидент</a:t>
            </a:r>
            <a:r>
              <a:rPr lang="en-US" altLang="en-US" sz="2200" dirty="0" smtClean="0"/>
              <a:t> (</a:t>
            </a:r>
            <a:r>
              <a:rPr lang="ru-RU" altLang="en-US" sz="2200" dirty="0" smtClean="0"/>
              <a:t>переработчик</a:t>
            </a:r>
            <a:r>
              <a:rPr lang="en-US" altLang="en-US" sz="2200" dirty="0" smtClean="0"/>
              <a:t>) </a:t>
            </a:r>
            <a:r>
              <a:rPr lang="ru-RU" altLang="en-US" sz="2200" dirty="0" smtClean="0"/>
              <a:t>участвует в физической трансформации товаров, владельцем которых является иностранный принципал</a:t>
            </a:r>
            <a:endParaRPr lang="en-US" altLang="en-US" sz="2200" dirty="0" smtClean="0"/>
          </a:p>
          <a:p>
            <a:pPr lvl="1" eaLnBrk="1" hangingPunct="1">
              <a:spcBef>
                <a:spcPct val="40000"/>
              </a:spcBef>
              <a:buSzTx/>
            </a:pPr>
            <a:r>
              <a:rPr lang="ru-RU" altLang="en-US" sz="1800" dirty="0" smtClean="0"/>
              <a:t>после переработки</a:t>
            </a:r>
            <a:r>
              <a:rPr lang="en-US" altLang="en-US" sz="1800" dirty="0" smtClean="0"/>
              <a:t> </a:t>
            </a:r>
            <a:r>
              <a:rPr lang="ru-RU" altLang="en-US" sz="1800" dirty="0" smtClean="0"/>
              <a:t>товары могут вернуться в страну принципала</a:t>
            </a:r>
            <a:r>
              <a:rPr lang="en-US" altLang="en-US" sz="1800" dirty="0" smtClean="0"/>
              <a:t>, </a:t>
            </a:r>
            <a:r>
              <a:rPr lang="ru-RU" altLang="en-US" sz="1800" dirty="0" smtClean="0"/>
              <a:t>или поставляться покупателям в другую страну</a:t>
            </a:r>
            <a:endParaRPr lang="en-US" altLang="en-US" sz="1800" dirty="0" smtClean="0"/>
          </a:p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200" dirty="0" smtClean="0"/>
              <a:t>СНС </a:t>
            </a:r>
            <a:r>
              <a:rPr lang="en-US" altLang="en-US" sz="2200" dirty="0" smtClean="0"/>
              <a:t>1993 </a:t>
            </a:r>
            <a:r>
              <a:rPr lang="ru-RU" altLang="en-US" sz="2200" dirty="0" smtClean="0"/>
              <a:t>и РПБ-</a:t>
            </a:r>
            <a:r>
              <a:rPr lang="en-US" altLang="en-US" sz="2200" dirty="0" smtClean="0"/>
              <a:t>5: </a:t>
            </a:r>
            <a:r>
              <a:rPr lang="ru-RU" altLang="en-US" sz="2200" dirty="0" smtClean="0"/>
              <a:t>условно начисленная стоимость сырья или</a:t>
            </a:r>
            <a:r>
              <a:rPr lang="en-US" altLang="en-US" sz="2200" dirty="0" smtClean="0"/>
              <a:t> </a:t>
            </a:r>
            <a:r>
              <a:rPr lang="ru-RU" altLang="en-US" sz="2200" dirty="0" smtClean="0"/>
              <a:t>полуфабрикатов, полученных за границей для переработки как </a:t>
            </a:r>
            <a:r>
              <a:rPr lang="ru-RU" altLang="en-US" sz="2200" u="sng" dirty="0" smtClean="0"/>
              <a:t>импорт товаров</a:t>
            </a:r>
            <a:r>
              <a:rPr lang="en-US" altLang="en-US" sz="2200" dirty="0" smtClean="0"/>
              <a:t>, </a:t>
            </a:r>
            <a:r>
              <a:rPr lang="ru-RU" altLang="en-US" sz="2200" dirty="0" smtClean="0"/>
              <a:t>и после переработки условно начисленная стоимость </a:t>
            </a:r>
            <a:r>
              <a:rPr lang="ru-RU" altLang="en-US" sz="2200" u="sng" dirty="0" smtClean="0"/>
              <a:t>экспорта произведенных товаров</a:t>
            </a:r>
            <a:endParaRPr lang="en-US" altLang="en-US" sz="2200" u="sng" dirty="0" smtClean="0"/>
          </a:p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200" dirty="0" smtClean="0"/>
              <a:t>СНС </a:t>
            </a:r>
            <a:r>
              <a:rPr lang="en-US" altLang="en-US" sz="2200" dirty="0" smtClean="0"/>
              <a:t>2008 </a:t>
            </a:r>
            <a:r>
              <a:rPr lang="ru-RU" altLang="en-US" sz="2200" dirty="0" smtClean="0"/>
              <a:t>и РПБ-</a:t>
            </a:r>
            <a:r>
              <a:rPr lang="en-US" altLang="en-US" sz="2200" dirty="0" smtClean="0"/>
              <a:t>6: </a:t>
            </a:r>
            <a:r>
              <a:rPr lang="ru-RU" altLang="en-US" sz="2200" dirty="0" smtClean="0"/>
              <a:t>оплата за услуги по переработке как </a:t>
            </a:r>
            <a:r>
              <a:rPr lang="ru-RU" altLang="en-US" sz="2200" u="sng" dirty="0" smtClean="0"/>
              <a:t>экспорт услуг</a:t>
            </a:r>
            <a:endParaRPr lang="en-US" altLang="en-US" sz="2200" u="sng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Май 2015 г.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GB"/>
          </a:p>
        </p:txBody>
      </p:sp>
      <p:sp>
        <p:nvSpPr>
          <p:cNvPr id="3" name="Oval 2"/>
          <p:cNvSpPr/>
          <p:nvPr/>
        </p:nvSpPr>
        <p:spPr bwMode="auto">
          <a:xfrm>
            <a:off x="1908175" y="1430338"/>
            <a:ext cx="2376488" cy="1152525"/>
          </a:xfrm>
          <a:prstGeom prst="ellips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None/>
              <a:defRPr/>
            </a:pPr>
            <a:r>
              <a:rPr lang="ru-RU" dirty="0" smtClean="0"/>
              <a:t>Страна </a:t>
            </a:r>
            <a:r>
              <a:rPr lang="fr-CH" dirty="0" smtClean="0"/>
              <a:t>B</a:t>
            </a:r>
            <a:endParaRPr lang="fr-CH" dirty="0"/>
          </a:p>
          <a:p>
            <a:pPr algn="ctr">
              <a:buNone/>
              <a:defRPr/>
            </a:pPr>
            <a:r>
              <a:rPr lang="ru-RU" sz="1600" i="1" dirty="0" smtClean="0"/>
              <a:t>Переработчик</a:t>
            </a:r>
            <a:endParaRPr lang="en-GB" sz="1600" i="1" dirty="0"/>
          </a:p>
        </p:txBody>
      </p:sp>
      <p:sp>
        <p:nvSpPr>
          <p:cNvPr id="41988" name="TextBox 49"/>
          <p:cNvSpPr txBox="1">
            <a:spLocks noChangeArrowheads="1"/>
          </p:cNvSpPr>
          <p:nvPr/>
        </p:nvSpPr>
        <p:spPr bwMode="auto">
          <a:xfrm>
            <a:off x="2339974" y="4149725"/>
            <a:ext cx="2449513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5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SzPct val="8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0000"/>
              </a:spcBef>
              <a:buSzPct val="120000"/>
              <a:buFontTx/>
              <a:buNone/>
            </a:pPr>
            <a:r>
              <a:rPr lang="ru-RU" altLang="en-US" sz="1400" dirty="0" smtClean="0"/>
              <a:t>Товары полученные из-за границы для переработки</a:t>
            </a:r>
            <a:endParaRPr lang="en-GB" altLang="en-US" sz="1400" dirty="0"/>
          </a:p>
        </p:txBody>
      </p:sp>
      <p:cxnSp>
        <p:nvCxnSpPr>
          <p:cNvPr id="18" name="Straight Arrow Connector 17"/>
          <p:cNvCxnSpPr>
            <a:stCxn id="3" idx="5"/>
            <a:endCxn id="4" idx="0"/>
          </p:cNvCxnSpPr>
          <p:nvPr/>
        </p:nvCxnSpPr>
        <p:spPr bwMode="auto">
          <a:xfrm>
            <a:off x="3937000" y="2414588"/>
            <a:ext cx="1752600" cy="2257425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90" name="TextBox 51"/>
          <p:cNvSpPr txBox="1">
            <a:spLocks noChangeArrowheads="1"/>
          </p:cNvSpPr>
          <p:nvPr/>
        </p:nvSpPr>
        <p:spPr bwMode="auto">
          <a:xfrm>
            <a:off x="4789488" y="2132856"/>
            <a:ext cx="2951162" cy="674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5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SzPct val="8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0000"/>
              </a:spcBef>
              <a:buSzPct val="120000"/>
              <a:buFont typeface="Wingdings" pitchFamily="2" charset="2"/>
              <a:buNone/>
            </a:pPr>
            <a:r>
              <a:rPr lang="ru-RU" altLang="en-US" sz="1400" dirty="0" smtClean="0"/>
              <a:t>Товары возвращенные </a:t>
            </a:r>
            <a:r>
              <a:rPr lang="en-GB" altLang="en-US" sz="1400" dirty="0" smtClean="0"/>
              <a:t>(</a:t>
            </a:r>
            <a:r>
              <a:rPr lang="ru-RU" altLang="en-US" sz="1400" dirty="0" smtClean="0"/>
              <a:t>или посланные в другую страну</a:t>
            </a:r>
            <a:r>
              <a:rPr lang="en-GB" altLang="en-US" sz="1400" dirty="0" smtClean="0"/>
              <a:t>) </a:t>
            </a:r>
            <a:r>
              <a:rPr lang="ru-RU" altLang="en-US" sz="1400" dirty="0" smtClean="0"/>
              <a:t>после переработки</a:t>
            </a:r>
            <a:endParaRPr lang="en-GB" altLang="en-US" sz="1400" dirty="0"/>
          </a:p>
        </p:txBody>
      </p:sp>
      <p:sp>
        <p:nvSpPr>
          <p:cNvPr id="4" name="Oval 3"/>
          <p:cNvSpPr/>
          <p:nvPr/>
        </p:nvSpPr>
        <p:spPr bwMode="auto">
          <a:xfrm>
            <a:off x="4500563" y="4672013"/>
            <a:ext cx="2376487" cy="1152525"/>
          </a:xfrm>
          <a:prstGeom prst="ellips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None/>
              <a:defRPr/>
            </a:pPr>
            <a:r>
              <a:rPr lang="ru-RU" dirty="0" smtClean="0"/>
              <a:t>Страна </a:t>
            </a:r>
            <a:r>
              <a:rPr lang="fr-CH" dirty="0" smtClean="0"/>
              <a:t>A</a:t>
            </a:r>
            <a:endParaRPr lang="fr-CH" dirty="0"/>
          </a:p>
          <a:p>
            <a:pPr algn="ctr">
              <a:buNone/>
              <a:defRPr/>
            </a:pPr>
            <a:r>
              <a:rPr lang="ru-RU" sz="2000" i="1" dirty="0" smtClean="0"/>
              <a:t>Принципал</a:t>
            </a:r>
            <a:endParaRPr lang="en-GB" sz="2000" i="1" dirty="0"/>
          </a:p>
        </p:txBody>
      </p:sp>
      <p:sp>
        <p:nvSpPr>
          <p:cNvPr id="41992" name="TextBox 51"/>
          <p:cNvSpPr txBox="1">
            <a:spLocks noChangeArrowheads="1"/>
          </p:cNvSpPr>
          <p:nvPr/>
        </p:nvSpPr>
        <p:spPr bwMode="auto">
          <a:xfrm>
            <a:off x="250825" y="385763"/>
            <a:ext cx="7239000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5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SzPct val="8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0000"/>
              </a:spcBef>
              <a:buSzPct val="120000"/>
              <a:buFontTx/>
              <a:buNone/>
            </a:pPr>
            <a:r>
              <a:rPr lang="ru-RU" altLang="en-US" sz="1400" u="sng" dirty="0" smtClean="0"/>
              <a:t>ПЕРЕРАБОТКА ВНУТРИ ТЕРИТОРРИИ</a:t>
            </a:r>
            <a:r>
              <a:rPr lang="en-GB" altLang="en-US" sz="1400" u="sng" dirty="0" smtClean="0"/>
              <a:t>: </a:t>
            </a:r>
            <a:r>
              <a:rPr lang="ru-RU" altLang="en-US" sz="1400" u="sng" dirty="0" smtClean="0"/>
              <a:t>переработчик участвует в физической трансформации товаров, владельцем которых является иностранный принципал</a:t>
            </a:r>
            <a:endParaRPr lang="en-GB" altLang="en-US" sz="1400" u="sng" dirty="0"/>
          </a:p>
        </p:txBody>
      </p:sp>
      <p:cxnSp>
        <p:nvCxnSpPr>
          <p:cNvPr id="17" name="Curved Connector 16"/>
          <p:cNvCxnSpPr>
            <a:stCxn id="3" idx="4"/>
            <a:endCxn id="3" idx="3"/>
          </p:cNvCxnSpPr>
          <p:nvPr/>
        </p:nvCxnSpPr>
        <p:spPr bwMode="auto">
          <a:xfrm rot="5400000" flipH="1">
            <a:off x="2592388" y="2078038"/>
            <a:ext cx="168275" cy="841375"/>
          </a:xfrm>
          <a:prstGeom prst="curvedConnector3">
            <a:avLst>
              <a:gd name="adj1" fmla="val -135440"/>
            </a:avLst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94" name="TextBox 49"/>
          <p:cNvSpPr txBox="1">
            <a:spLocks noChangeArrowheads="1"/>
          </p:cNvSpPr>
          <p:nvPr/>
        </p:nvSpPr>
        <p:spPr bwMode="auto">
          <a:xfrm>
            <a:off x="1697038" y="2871788"/>
            <a:ext cx="1731962" cy="1255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5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SzPct val="8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0000"/>
              </a:spcBef>
              <a:buSzPct val="120000"/>
              <a:buFontTx/>
              <a:buNone/>
            </a:pPr>
            <a:r>
              <a:rPr lang="ru-RU" altLang="en-US" sz="1400" dirty="0" smtClean="0"/>
              <a:t>Товары закупленные принципалом в стране переработчика</a:t>
            </a:r>
            <a:r>
              <a:rPr lang="en-GB" altLang="en-US" sz="1400" dirty="0"/>
              <a:t/>
            </a:r>
            <a:br>
              <a:rPr lang="en-GB" altLang="en-US" sz="1400" dirty="0"/>
            </a:br>
            <a:r>
              <a:rPr lang="en-GB" altLang="en-US" sz="1400" dirty="0"/>
              <a:t>- </a:t>
            </a:r>
            <a:r>
              <a:rPr lang="ru-RU" altLang="en-US" sz="1400" dirty="0" smtClean="0"/>
              <a:t>оценка экспорта</a:t>
            </a:r>
            <a:endParaRPr lang="en-GB" altLang="en-US" sz="1400" dirty="0"/>
          </a:p>
        </p:txBody>
      </p:sp>
      <p:sp>
        <p:nvSpPr>
          <p:cNvPr id="14" name="Cube 13"/>
          <p:cNvSpPr/>
          <p:nvPr/>
        </p:nvSpPr>
        <p:spPr bwMode="auto">
          <a:xfrm>
            <a:off x="3852863" y="1360488"/>
            <a:ext cx="506412" cy="501650"/>
          </a:xfrm>
          <a:prstGeom prst="cub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1996" name="TextBox 49"/>
          <p:cNvSpPr txBox="1">
            <a:spLocks noChangeArrowheads="1"/>
          </p:cNvSpPr>
          <p:nvPr/>
        </p:nvSpPr>
        <p:spPr bwMode="auto">
          <a:xfrm>
            <a:off x="4430712" y="1125538"/>
            <a:ext cx="2085504" cy="674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5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SzPct val="8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0000"/>
              </a:spcBef>
              <a:buSzPct val="120000"/>
              <a:buFontTx/>
              <a:buNone/>
            </a:pPr>
            <a:r>
              <a:rPr lang="ru-RU" altLang="en-US" sz="1400" dirty="0" smtClean="0"/>
              <a:t>Исключая запасы находящиеся во владении принципала</a:t>
            </a:r>
            <a:endParaRPr lang="en-GB" altLang="en-US" sz="1400" dirty="0"/>
          </a:p>
        </p:txBody>
      </p:sp>
      <p:sp>
        <p:nvSpPr>
          <p:cNvPr id="41997" name="TextBox 49"/>
          <p:cNvSpPr txBox="1">
            <a:spLocks noChangeArrowheads="1"/>
          </p:cNvSpPr>
          <p:nvPr/>
        </p:nvSpPr>
        <p:spPr bwMode="auto">
          <a:xfrm>
            <a:off x="2339975" y="4579938"/>
            <a:ext cx="2160588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5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SzPct val="8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buSzPct val="120000"/>
              <a:buNone/>
            </a:pPr>
            <a:r>
              <a:rPr lang="en-US" altLang="en-US" sz="1400" dirty="0"/>
              <a:t>- </a:t>
            </a:r>
            <a:r>
              <a:rPr lang="ru-RU" altLang="en-US" sz="1400" dirty="0" smtClean="0"/>
              <a:t>удаление импорта записанного в СМТТ</a:t>
            </a:r>
            <a:endParaRPr lang="en-GB" altLang="en-US" sz="1400" dirty="0"/>
          </a:p>
        </p:txBody>
      </p:sp>
      <p:sp>
        <p:nvSpPr>
          <p:cNvPr id="41998" name="TextBox 51"/>
          <p:cNvSpPr txBox="1">
            <a:spLocks noChangeArrowheads="1"/>
          </p:cNvSpPr>
          <p:nvPr/>
        </p:nvSpPr>
        <p:spPr bwMode="auto">
          <a:xfrm>
            <a:off x="4786313" y="2772469"/>
            <a:ext cx="2159000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5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SzPct val="8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0000"/>
              </a:spcBef>
              <a:buSzPct val="120000"/>
              <a:buFont typeface="Wingdings" pitchFamily="2" charset="2"/>
              <a:buNone/>
            </a:pPr>
            <a:r>
              <a:rPr lang="en-US" altLang="en-US" sz="1400" dirty="0"/>
              <a:t>- </a:t>
            </a:r>
            <a:r>
              <a:rPr lang="ru-RU" altLang="en-US" sz="1400" dirty="0" smtClean="0"/>
              <a:t>удаление экспорта записанного в СМТТ</a:t>
            </a:r>
            <a:endParaRPr lang="en-GB" altLang="en-US" sz="1400" dirty="0"/>
          </a:p>
        </p:txBody>
      </p:sp>
      <p:sp>
        <p:nvSpPr>
          <p:cNvPr id="41999" name="TextBox 49"/>
          <p:cNvSpPr txBox="1">
            <a:spLocks noChangeArrowheads="1"/>
          </p:cNvSpPr>
          <p:nvPr/>
        </p:nvSpPr>
        <p:spPr bwMode="auto">
          <a:xfrm>
            <a:off x="4789488" y="3265165"/>
            <a:ext cx="2519362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5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SzPct val="8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0000"/>
              </a:spcBef>
              <a:buSzPct val="120000"/>
              <a:buFontTx/>
              <a:buNone/>
            </a:pPr>
            <a:r>
              <a:rPr lang="en-GB" altLang="en-US" sz="1400" dirty="0"/>
              <a:t>- </a:t>
            </a:r>
            <a:r>
              <a:rPr lang="ru-RU" altLang="en-US" sz="1400" dirty="0" smtClean="0"/>
              <a:t>Оценка экспорта услуг </a:t>
            </a:r>
            <a:r>
              <a:rPr lang="en-GB" altLang="en-US" sz="1400" dirty="0" smtClean="0"/>
              <a:t>(</a:t>
            </a:r>
            <a:r>
              <a:rPr lang="ru-RU" altLang="en-US" sz="1400" dirty="0" smtClean="0"/>
              <a:t>как оплата за переработку</a:t>
            </a:r>
            <a:r>
              <a:rPr lang="en-GB" altLang="en-US" sz="1400" dirty="0" smtClean="0"/>
              <a:t>)</a:t>
            </a:r>
            <a:endParaRPr lang="en-GB" altLang="en-US" sz="1400" dirty="0"/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3852863" y="2438400"/>
            <a:ext cx="1752600" cy="2259013"/>
          </a:xfrm>
          <a:prstGeom prst="straightConnector1">
            <a:avLst/>
          </a:prstGeom>
          <a:ln w="19050">
            <a:solidFill>
              <a:schemeClr val="accent6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565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672"/>
            <a:ext cx="7086600" cy="950913"/>
          </a:xfrm>
        </p:spPr>
        <p:txBody>
          <a:bodyPr/>
          <a:lstStyle/>
          <a:p>
            <a:pPr eaLnBrk="1" hangingPunct="1"/>
            <a:r>
              <a:rPr lang="ru-RU" altLang="en-US" sz="2600" dirty="0" smtClean="0">
                <a:solidFill>
                  <a:schemeClr val="accent2"/>
                </a:solidFill>
              </a:rPr>
              <a:t>Необходимые данные и корректировки для переработка товаров внутри таможенной территории</a:t>
            </a:r>
            <a:endParaRPr lang="en-GB" altLang="en-US" sz="2600" dirty="0" smtClean="0">
              <a:solidFill>
                <a:schemeClr val="hlink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28775"/>
            <a:ext cx="7924800" cy="4679950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200" u="sng" dirty="0" smtClean="0"/>
              <a:t>Корректировка в СМТТ,</a:t>
            </a:r>
            <a:r>
              <a:rPr lang="ru-RU" altLang="en-US" sz="2200" dirty="0" smtClean="0"/>
              <a:t> убрать: </a:t>
            </a:r>
          </a:p>
          <a:p>
            <a:pPr lvl="1"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1800" dirty="0" smtClean="0"/>
              <a:t>импорт товаров, полученных из-за границы для переработки</a:t>
            </a:r>
          </a:p>
          <a:p>
            <a:pPr lvl="1"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1800" dirty="0" smtClean="0"/>
              <a:t>экспорт товаров, возвращаемых (в пределы внутренней экономики) после переработки</a:t>
            </a:r>
            <a:endParaRPr lang="en-US" altLang="en-US" sz="1800" dirty="0" smtClean="0"/>
          </a:p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200" dirty="0" smtClean="0"/>
              <a:t>Оценить </a:t>
            </a:r>
            <a:r>
              <a:rPr lang="ru-RU" altLang="en-US" sz="2200" u="sng" dirty="0" smtClean="0"/>
              <a:t>экспорт товаров</a:t>
            </a:r>
            <a:r>
              <a:rPr lang="ru-RU" altLang="en-US" sz="2200" dirty="0" smtClean="0"/>
              <a:t>, купленных на внутреннем рынке иностранным принципалом</a:t>
            </a:r>
            <a:r>
              <a:rPr lang="en-US" altLang="en-US" sz="2200" dirty="0" smtClean="0"/>
              <a:t>, </a:t>
            </a:r>
            <a:r>
              <a:rPr lang="ru-RU" altLang="en-US" sz="2200" dirty="0" smtClean="0"/>
              <a:t>и</a:t>
            </a:r>
            <a:r>
              <a:rPr lang="en-US" altLang="en-US" sz="2200" dirty="0" smtClean="0"/>
              <a:t> </a:t>
            </a:r>
            <a:r>
              <a:rPr lang="ru-RU" altLang="en-US" sz="2200" dirty="0" smtClean="0"/>
              <a:t>в дальнейшем переработанных на внутренней территории</a:t>
            </a:r>
            <a:endParaRPr lang="en-US" altLang="en-US" sz="2200" dirty="0" smtClean="0"/>
          </a:p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200" dirty="0" smtClean="0"/>
              <a:t>Оценить </a:t>
            </a:r>
            <a:r>
              <a:rPr lang="ru-RU" altLang="en-US" sz="2200" u="sng" dirty="0" smtClean="0"/>
              <a:t>экспорт услуг</a:t>
            </a:r>
            <a:r>
              <a:rPr lang="ru-RU" altLang="en-US" sz="2200" dirty="0" smtClean="0"/>
              <a:t>, связанных с продажей услуг переработки за границу</a:t>
            </a:r>
            <a:endParaRPr lang="en-US" altLang="en-US" sz="2200" dirty="0" smtClean="0"/>
          </a:p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200" dirty="0" smtClean="0"/>
              <a:t>Исключить </a:t>
            </a:r>
            <a:r>
              <a:rPr lang="ru-RU" altLang="en-US" sz="2200" u="sng" dirty="0" smtClean="0"/>
              <a:t>материальные запасы</a:t>
            </a:r>
            <a:r>
              <a:rPr lang="ru-RU" altLang="en-US" sz="2200" dirty="0" smtClean="0"/>
              <a:t>, хранящиеся в на территории переработчика, но принадлежащие принципалу</a:t>
            </a:r>
            <a:endParaRPr lang="en-US" altLang="en-US" sz="22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Май 2015 г.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086600" cy="950913"/>
          </a:xfrm>
        </p:spPr>
        <p:txBody>
          <a:bodyPr/>
          <a:lstStyle/>
          <a:p>
            <a:pPr eaLnBrk="1" hangingPunct="1"/>
            <a:r>
              <a:rPr lang="ru-RU" altLang="en-US" sz="2800" dirty="0" smtClean="0">
                <a:solidFill>
                  <a:schemeClr val="accent2"/>
                </a:solidFill>
              </a:rPr>
              <a:t>1. Корректировки в статистике торговли товарами</a:t>
            </a:r>
            <a:r>
              <a:rPr lang="en-US" altLang="en-US" sz="2800" dirty="0" smtClean="0">
                <a:solidFill>
                  <a:schemeClr val="accent2"/>
                </a:solidFill>
              </a:rPr>
              <a:t> </a:t>
            </a:r>
            <a:endParaRPr lang="en-GB" altLang="en-US" sz="2800" dirty="0" smtClean="0">
              <a:solidFill>
                <a:schemeClr val="hlink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71650"/>
            <a:ext cx="7924800" cy="4465638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400" dirty="0" smtClean="0"/>
              <a:t>Типы кодов трансакций являются наилучшим источником, позволяющим обнаружить переработку внутри таможенной территории</a:t>
            </a:r>
            <a:endParaRPr lang="en-US" altLang="en-US" sz="2400" dirty="0" smtClean="0"/>
          </a:p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400" dirty="0" smtClean="0"/>
              <a:t>Если информация недоступна или недостаточного качества:</a:t>
            </a:r>
            <a:endParaRPr lang="en-US" altLang="en-US" sz="2400" dirty="0" smtClean="0"/>
          </a:p>
          <a:p>
            <a:pPr lvl="1" eaLnBrk="1" hangingPunct="1">
              <a:spcBef>
                <a:spcPct val="40000"/>
              </a:spcBef>
              <a:buSzTx/>
            </a:pPr>
            <a:r>
              <a:rPr lang="ru-RU" altLang="en-US" sz="1800" u="sng" dirty="0" smtClean="0"/>
              <a:t>Добавить вопросы к обследований предприятий</a:t>
            </a:r>
            <a:r>
              <a:rPr lang="ru-RU" altLang="en-US" sz="1800" dirty="0" smtClean="0"/>
              <a:t>: стоимость товаров, полученных для переработки, и получение оплаты за переработку от иностранных принципалов </a:t>
            </a:r>
            <a:r>
              <a:rPr lang="en-US" altLang="en-US" sz="1800" dirty="0" smtClean="0"/>
              <a:t>→ </a:t>
            </a:r>
            <a:r>
              <a:rPr lang="ru-RU" altLang="en-US" sz="1800" dirty="0" smtClean="0"/>
              <a:t>повышение нагрузки на респондентов</a:t>
            </a:r>
            <a:endParaRPr lang="en-US" altLang="en-US" sz="1800" dirty="0" smtClean="0"/>
          </a:p>
          <a:p>
            <a:pPr lvl="2"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1400" u="sng" dirty="0" smtClean="0"/>
              <a:t>Замечание</a:t>
            </a:r>
            <a:r>
              <a:rPr lang="ru-RU" altLang="en-US" sz="1400" dirty="0" smtClean="0"/>
              <a:t>: переработчики могут не иметь точной информации по стоимости сырья и полуфабрикатов, отправленных им на переработку, поскольку они не являются владельцами</a:t>
            </a:r>
            <a:endParaRPr lang="en-US" altLang="en-US" sz="1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Май 2015 г.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086600" cy="762000"/>
          </a:xfrm>
        </p:spPr>
        <p:txBody>
          <a:bodyPr/>
          <a:lstStyle/>
          <a:p>
            <a:pPr eaLnBrk="1" hangingPunct="1"/>
            <a:r>
              <a:rPr lang="ru-RU" altLang="en-US" sz="3200" smtClean="0">
                <a:solidFill>
                  <a:schemeClr val="accent2"/>
                </a:solidFill>
              </a:rPr>
              <a:t>План</a:t>
            </a:r>
            <a:endParaRPr lang="en-GB" altLang="en-US" sz="3200" smtClean="0">
              <a:solidFill>
                <a:schemeClr val="hlink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39751"/>
            <a:ext cx="7924800" cy="4681537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SzTx/>
              <a:buFont typeface="+mj-lt"/>
              <a:buAutoNum type="romanUcPeriod"/>
            </a:pPr>
            <a:r>
              <a:rPr lang="ru-RU" altLang="en-US" dirty="0" smtClean="0"/>
              <a:t>Введение</a:t>
            </a:r>
            <a:endParaRPr lang="fi-FI" altLang="en-US" dirty="0" smtClean="0"/>
          </a:p>
          <a:p>
            <a:pPr marL="609600" indent="-609600" eaLnBrk="1" hangingPunct="1">
              <a:spcBef>
                <a:spcPct val="40000"/>
              </a:spcBef>
              <a:buSzTx/>
              <a:buFont typeface="+mj-lt"/>
              <a:buAutoNum type="romanUcPeriod"/>
            </a:pPr>
            <a:r>
              <a:rPr lang="ru-RU" altLang="en-US" dirty="0" smtClean="0"/>
              <a:t>Переработка товаров вне таможенной территории</a:t>
            </a:r>
            <a:endParaRPr lang="fi-FI" altLang="en-US" dirty="0" smtClean="0"/>
          </a:p>
          <a:p>
            <a:pPr marL="609600" indent="-609600" eaLnBrk="1" hangingPunct="1">
              <a:spcBef>
                <a:spcPct val="40000"/>
              </a:spcBef>
              <a:buSzTx/>
              <a:buFont typeface="+mj-lt"/>
              <a:buAutoNum type="romanUcPeriod"/>
            </a:pPr>
            <a:r>
              <a:rPr lang="ru-RU" altLang="en-US" dirty="0" smtClean="0"/>
              <a:t>Переработка товаров внутри таможенной территории</a:t>
            </a:r>
            <a:endParaRPr lang="fi-FI" altLang="en-US" dirty="0" smtClean="0"/>
          </a:p>
          <a:p>
            <a:pPr marL="609600" indent="-609600" eaLnBrk="1" hangingPunct="1">
              <a:spcBef>
                <a:spcPct val="40000"/>
              </a:spcBef>
              <a:buSzTx/>
              <a:buFont typeface="+mj-lt"/>
              <a:buAutoNum type="romanUcPeriod"/>
            </a:pPr>
            <a:r>
              <a:rPr lang="ru-RU" altLang="en-US" dirty="0" smtClean="0"/>
              <a:t>Перепродажа товаров за границей</a:t>
            </a:r>
          </a:p>
          <a:p>
            <a:pPr marL="609600" indent="-609600" eaLnBrk="1" hangingPunct="1">
              <a:spcBef>
                <a:spcPct val="40000"/>
              </a:spcBef>
              <a:buSzTx/>
              <a:buFont typeface="+mj-lt"/>
              <a:buAutoNum type="romanUcPeriod"/>
            </a:pPr>
            <a:r>
              <a:rPr lang="ru-RU" altLang="en-US" dirty="0" smtClean="0"/>
              <a:t>Проверка достоверности данных</a:t>
            </a:r>
            <a:endParaRPr lang="fi-FI" altLang="en-US" dirty="0" smtClean="0"/>
          </a:p>
          <a:p>
            <a:pPr marL="609600" indent="-609600" eaLnBrk="1" hangingPunct="1">
              <a:spcBef>
                <a:spcPct val="40000"/>
              </a:spcBef>
              <a:buSzTx/>
              <a:buFont typeface="+mj-lt"/>
              <a:buAutoNum type="romanUcPeriod"/>
            </a:pPr>
            <a:r>
              <a:rPr lang="ru-RU" altLang="en-US" dirty="0" smtClean="0"/>
              <a:t>Выводы</a:t>
            </a:r>
            <a:endParaRPr lang="en-GB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Май 2015 г.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086600" cy="950913"/>
          </a:xfrm>
        </p:spPr>
        <p:txBody>
          <a:bodyPr/>
          <a:lstStyle/>
          <a:p>
            <a:pPr eaLnBrk="1" hangingPunct="1"/>
            <a:r>
              <a:rPr lang="ru-RU" altLang="en-US" sz="2800" dirty="0" smtClean="0">
                <a:solidFill>
                  <a:schemeClr val="accent2"/>
                </a:solidFill>
              </a:rPr>
              <a:t>1. Корректировки в статистике торговли товарами - альтернативы</a:t>
            </a:r>
            <a:endParaRPr lang="en-GB" altLang="en-US" sz="3200" dirty="0" smtClean="0">
              <a:solidFill>
                <a:schemeClr val="hlink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44675"/>
            <a:ext cx="7924800" cy="4176713"/>
          </a:xfrm>
        </p:spPr>
        <p:txBody>
          <a:bodyPr/>
          <a:lstStyle/>
          <a:p>
            <a:pPr marL="342900" lvl="1" indent="-342900">
              <a:buSzPct val="55000"/>
              <a:buFont typeface="Arial" panose="020B0604020202020204" pitchFamily="34" charset="0"/>
              <a:buChar char="•"/>
            </a:pPr>
            <a:r>
              <a:rPr lang="ru-RU" altLang="en-US" sz="2000" u="sng" dirty="0" smtClean="0"/>
              <a:t>Оценка:</a:t>
            </a:r>
            <a:r>
              <a:rPr lang="ru-RU" altLang="en-US" sz="2000" dirty="0" smtClean="0"/>
              <a:t> вычисление коэффициента оплаты за переработку к товарам полученным для переработки, на примере похожих фирм с точки зрения МСОК и т.д., для оценки валовых потоков</a:t>
            </a:r>
            <a:endParaRPr lang="en-US" altLang="en-US" sz="2000" dirty="0" smtClean="0"/>
          </a:p>
          <a:p>
            <a:pPr lvl="1" eaLnBrk="1" hangingPunct="1">
              <a:spcBef>
                <a:spcPct val="40000"/>
              </a:spcBef>
              <a:buFont typeface="Arial" panose="020B0604020202020204" pitchFamily="34" charset="0"/>
              <a:buChar char="•"/>
              <a:defRPr/>
            </a:pPr>
            <a:r>
              <a:rPr lang="ru-RU" sz="2000" dirty="0" smtClean="0"/>
              <a:t>Если количество товаров в остающихся в стране переработчика </a:t>
            </a:r>
            <a:r>
              <a:rPr lang="ru-RU" sz="2000" dirty="0"/>
              <a:t>неизвестно → </a:t>
            </a:r>
            <a:r>
              <a:rPr lang="ru-RU" sz="2000" dirty="0" smtClean="0"/>
              <a:t>нарушение </a:t>
            </a:r>
            <a:r>
              <a:rPr lang="ru-RU" sz="2000" dirty="0"/>
              <a:t>торгового баланса</a:t>
            </a:r>
            <a:endParaRPr lang="en-US" sz="2000" dirty="0" smtClean="0"/>
          </a:p>
          <a:p>
            <a:pPr lvl="1" eaLnBrk="1" hangingPunct="1">
              <a:spcBef>
                <a:spcPct val="40000"/>
              </a:spcBef>
              <a:buFont typeface="Arial" panose="020B0604020202020204" pitchFamily="34" charset="0"/>
              <a:buChar char="•"/>
              <a:defRPr/>
            </a:pPr>
            <a:r>
              <a:rPr lang="ru-RU" sz="2000" dirty="0" smtClean="0"/>
              <a:t>Однократное обследование может помочь:</a:t>
            </a:r>
          </a:p>
          <a:p>
            <a:pPr lvl="2" eaLnBrk="1" hangingPunct="1">
              <a:spcBef>
                <a:spcPct val="40000"/>
              </a:spcBef>
              <a:buFont typeface="Arial" panose="020B0604020202020204" pitchFamily="34" charset="0"/>
              <a:buChar char="•"/>
              <a:defRPr/>
            </a:pPr>
            <a:r>
              <a:rPr lang="ru-RU" sz="1600" dirty="0" smtClean="0"/>
              <a:t>узнать взаимоотношения между полученной оплатой за переработку и стоимостью товаров, полученных для  переработки</a:t>
            </a:r>
          </a:p>
          <a:p>
            <a:pPr lvl="2" eaLnBrk="1" hangingPunct="1">
              <a:spcBef>
                <a:spcPct val="40000"/>
              </a:spcBef>
              <a:buFont typeface="Arial" panose="020B0604020202020204" pitchFamily="34" charset="0"/>
              <a:buChar char="•"/>
              <a:defRPr/>
            </a:pPr>
            <a:r>
              <a:rPr lang="ru-RU" sz="1600" dirty="0" smtClean="0"/>
              <a:t>сформировать точку зрения о значении таких потоков, которые остаются после переработки в пределах страны переработчика</a:t>
            </a:r>
            <a:endParaRPr lang="en-US" sz="1600" dirty="0" smtClean="0"/>
          </a:p>
          <a:p>
            <a:pPr lvl="1" eaLnBrk="1" hangingPunct="1">
              <a:spcBef>
                <a:spcPct val="40000"/>
              </a:spcBef>
              <a:buSzTx/>
              <a:buFont typeface="Arial" panose="020B0604020202020204" pitchFamily="34" charset="0"/>
              <a:buChar char="•"/>
              <a:defRPr/>
            </a:pPr>
            <a:endParaRPr lang="en-US" sz="2000" dirty="0" smtClean="0"/>
          </a:p>
          <a:p>
            <a:pPr marL="0" indent="0" eaLnBrk="1" hangingPunct="1">
              <a:spcBef>
                <a:spcPct val="40000"/>
              </a:spcBef>
              <a:buSzTx/>
              <a:buFont typeface="Wingdings" pitchFamily="2" charset="2"/>
              <a:buNone/>
              <a:defRPr/>
            </a:pPr>
            <a:endParaRPr lang="en-US" sz="2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Май 2015 г.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086600" cy="950913"/>
          </a:xfrm>
        </p:spPr>
        <p:txBody>
          <a:bodyPr/>
          <a:lstStyle/>
          <a:p>
            <a:pPr eaLnBrk="1" hangingPunct="1"/>
            <a:r>
              <a:rPr lang="ru-RU" altLang="en-US" sz="2400" dirty="0" smtClean="0">
                <a:solidFill>
                  <a:schemeClr val="accent2"/>
                </a:solidFill>
              </a:rPr>
              <a:t>2. Оценка закупки товаров для переработки, как экспорт</a:t>
            </a:r>
            <a:endParaRPr lang="en-GB" altLang="en-US" sz="2400" dirty="0" smtClean="0">
              <a:solidFill>
                <a:schemeClr val="hlink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01800"/>
            <a:ext cx="7924800" cy="4464050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SzTx/>
              <a:buFont typeface="Arial" panose="020B0604020202020204" pitchFamily="34" charset="0"/>
              <a:buChar char="•"/>
            </a:pPr>
            <a:r>
              <a:rPr lang="ru-RU" altLang="en-US" sz="2000" dirty="0" smtClean="0"/>
              <a:t>Не записано в СМТТ как экспорт (поскольку не было зарегистрировано пересечение границы товарным потоком перед переработкой)</a:t>
            </a:r>
            <a:endParaRPr lang="en-US" altLang="en-US" sz="2000" dirty="0" smtClean="0"/>
          </a:p>
          <a:p>
            <a:pPr eaLnBrk="1" hangingPunct="1">
              <a:spcBef>
                <a:spcPct val="40000"/>
              </a:spcBef>
              <a:buSzTx/>
              <a:buFont typeface="Arial" panose="020B0604020202020204" pitchFamily="34" charset="0"/>
              <a:buChar char="•"/>
            </a:pPr>
            <a:r>
              <a:rPr lang="ru-RU" altLang="en-US" sz="2000" u="sng" dirty="0" smtClean="0"/>
              <a:t>Обследование возможно не принесет пользу</a:t>
            </a:r>
            <a:r>
              <a:rPr lang="ru-RU" altLang="en-US" sz="2000" dirty="0" smtClean="0"/>
              <a:t>:  Переработчик не участвует непосредственно в закупке сырья → нет смысла задавать вопросы о стране происхождения материалов, какие он перерабатывает</a:t>
            </a:r>
          </a:p>
          <a:p>
            <a:pPr eaLnBrk="1" hangingPunct="1">
              <a:spcBef>
                <a:spcPct val="40000"/>
              </a:spcBef>
              <a:buSzTx/>
              <a:buFont typeface="Arial" panose="020B0604020202020204" pitchFamily="34" charset="0"/>
              <a:buChar char="•"/>
            </a:pPr>
            <a:r>
              <a:rPr lang="ru-RU" altLang="en-US" sz="2000" u="sng" dirty="0" smtClean="0"/>
              <a:t>Оценка</a:t>
            </a:r>
            <a:r>
              <a:rPr lang="ru-RU" altLang="en-US" sz="2000" dirty="0" smtClean="0"/>
              <a:t>: вычесть стоимость оплаты за переработку из стоимости экспортного потока после переработки (как записано в СМТТ)</a:t>
            </a:r>
          </a:p>
          <a:p>
            <a:pPr lvl="1" eaLnBrk="1" hangingPunct="1">
              <a:spcBef>
                <a:spcPct val="40000"/>
              </a:spcBef>
              <a:buSzTx/>
              <a:buFont typeface="Arial" panose="020B0604020202020204" pitchFamily="34" charset="0"/>
              <a:buChar char="•"/>
            </a:pPr>
            <a:r>
              <a:rPr lang="ru-RU" altLang="en-US" sz="1600" u="sng" dirty="0" smtClean="0"/>
              <a:t>Сложность</a:t>
            </a:r>
            <a:r>
              <a:rPr lang="ru-RU" altLang="en-US" sz="1600" dirty="0" smtClean="0"/>
              <a:t>: только часть обработанных товаров приобретаются принципалом в стране (экономике) переработчика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Май 2015 г.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533400"/>
            <a:ext cx="7705725" cy="950913"/>
          </a:xfrm>
        </p:spPr>
        <p:txBody>
          <a:bodyPr/>
          <a:lstStyle/>
          <a:p>
            <a:pPr eaLnBrk="1" hangingPunct="1"/>
            <a:r>
              <a:rPr lang="ru-RU" altLang="en-US" sz="3200" dirty="0" smtClean="0">
                <a:solidFill>
                  <a:schemeClr val="accent2"/>
                </a:solidFill>
              </a:rPr>
              <a:t>3. Оценка экспорта услуг по переработке</a:t>
            </a:r>
            <a:endParaRPr lang="en-GB" altLang="en-US" sz="3200" dirty="0" smtClean="0">
              <a:solidFill>
                <a:schemeClr val="hlink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00213"/>
            <a:ext cx="7924800" cy="4608512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400" dirty="0" smtClean="0"/>
              <a:t>Основные источники данных: </a:t>
            </a:r>
            <a:r>
              <a:rPr lang="ru-RU" altLang="en-US" sz="2800" dirty="0" smtClean="0"/>
              <a:t> </a:t>
            </a:r>
            <a:r>
              <a:rPr lang="ru-RU" altLang="en-US" sz="2400" dirty="0"/>
              <a:t>обследование предприятий и международной торговли </a:t>
            </a:r>
            <a:r>
              <a:rPr lang="ru-RU" altLang="en-US" sz="2400" dirty="0" smtClean="0"/>
              <a:t>услугами</a:t>
            </a:r>
          </a:p>
          <a:p>
            <a:pPr lvl="1"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000" u="sng" dirty="0" smtClean="0"/>
              <a:t>Добавить вопросы</a:t>
            </a:r>
            <a:r>
              <a:rPr lang="ru-RU" altLang="en-US" sz="2000" dirty="0" smtClean="0"/>
              <a:t> по производству и экспорту услуг по переработке</a:t>
            </a:r>
          </a:p>
          <a:p>
            <a:pPr lvl="1"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000" dirty="0" smtClean="0"/>
              <a:t>Проще наблюдать в счетах переработчика, чем промежуточное потребление принципалом услуг по переработки </a:t>
            </a:r>
          </a:p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400" u="sng" dirty="0" smtClean="0"/>
              <a:t>Рекомендуется</a:t>
            </a:r>
            <a:r>
              <a:rPr lang="ru-RU" altLang="en-US" sz="2400" dirty="0" smtClean="0"/>
              <a:t> непосредственное наблюдение за экспортом услуг по переработке</a:t>
            </a:r>
          </a:p>
          <a:p>
            <a:pPr lvl="1"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000" u="sng" dirty="0" smtClean="0"/>
              <a:t>Не рекомендуется</a:t>
            </a:r>
            <a:r>
              <a:rPr lang="ru-RU" altLang="en-US" sz="2000" dirty="0" smtClean="0"/>
              <a:t> измерять как разницу в стоимости товаров до и после переработки</a:t>
            </a:r>
            <a:endParaRPr lang="en-US" altLang="en-US" sz="2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Май 2015 г.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086600" cy="950913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solidFill>
                  <a:schemeClr val="accent2"/>
                </a:solidFill>
              </a:rPr>
              <a:t>V. </a:t>
            </a:r>
            <a:r>
              <a:rPr lang="ru-RU" altLang="en-US" sz="2800" dirty="0" smtClean="0">
                <a:solidFill>
                  <a:schemeClr val="accent2"/>
                </a:solidFill>
              </a:rPr>
              <a:t>Перепродажа </a:t>
            </a:r>
            <a:r>
              <a:rPr lang="ru-RU" altLang="en-US" sz="2800" dirty="0">
                <a:solidFill>
                  <a:schemeClr val="accent2"/>
                </a:solidFill>
              </a:rPr>
              <a:t>товаров за границей</a:t>
            </a:r>
            <a:endParaRPr lang="en-GB" altLang="en-US" sz="2800" dirty="0">
              <a:solidFill>
                <a:schemeClr val="accent2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12875"/>
            <a:ext cx="8070850" cy="4895850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100" dirty="0" smtClean="0"/>
              <a:t>Определение: торговец покупает товары у иностранного поставщика и впоследствии продает их клиентам за границей</a:t>
            </a:r>
            <a:r>
              <a:rPr lang="en-US" altLang="en-US" sz="2100" dirty="0" smtClean="0"/>
              <a:t>, </a:t>
            </a:r>
            <a:r>
              <a:rPr lang="ru-RU" altLang="en-US" sz="2100" dirty="0" smtClean="0"/>
              <a:t>при этом товары физически не попадают на национальную территорию торговца</a:t>
            </a:r>
            <a:r>
              <a:rPr lang="en-US" altLang="en-US" sz="2100" dirty="0" smtClean="0"/>
              <a:t>, </a:t>
            </a:r>
            <a:r>
              <a:rPr lang="ru-RU" altLang="en-US" sz="2100" dirty="0" smtClean="0"/>
              <a:t>и торговец не производит существенную трансформацию товаров</a:t>
            </a:r>
            <a:endParaRPr lang="en-US" altLang="en-US" sz="2100" dirty="0" smtClean="0"/>
          </a:p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100" dirty="0" smtClean="0"/>
              <a:t>СНС </a:t>
            </a:r>
            <a:r>
              <a:rPr lang="en-US" altLang="en-US" sz="2100" dirty="0" smtClean="0"/>
              <a:t>1993</a:t>
            </a:r>
            <a:r>
              <a:rPr lang="ru-RU" altLang="en-US" sz="2100" dirty="0" smtClean="0"/>
              <a:t> и РПБ-</a:t>
            </a:r>
            <a:r>
              <a:rPr lang="en-US" altLang="en-US" sz="2100" dirty="0" smtClean="0"/>
              <a:t>5: </a:t>
            </a:r>
            <a:r>
              <a:rPr lang="ru-RU" altLang="en-US" sz="2100" dirty="0" smtClean="0"/>
              <a:t>разница между продажей и покупкой товаров при перепродаже за границей была зарегистрирована как </a:t>
            </a:r>
            <a:r>
              <a:rPr lang="ru-RU" altLang="en-US" sz="2100" u="sng" dirty="0" smtClean="0"/>
              <a:t>экспорт услуг перепродажи за границей </a:t>
            </a:r>
            <a:endParaRPr lang="en-US" altLang="en-US" sz="2100" u="sng" dirty="0" smtClean="0"/>
          </a:p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100" dirty="0" smtClean="0"/>
              <a:t>СНС </a:t>
            </a:r>
            <a:r>
              <a:rPr lang="en-US" altLang="en-US" sz="2100" dirty="0" smtClean="0"/>
              <a:t>2008 </a:t>
            </a:r>
            <a:r>
              <a:rPr lang="ru-RU" altLang="en-US" sz="2100" dirty="0" smtClean="0"/>
              <a:t>и РПБ-</a:t>
            </a:r>
            <a:r>
              <a:rPr lang="en-US" altLang="en-US" sz="2100" dirty="0" smtClean="0"/>
              <a:t>6: </a:t>
            </a:r>
            <a:r>
              <a:rPr lang="ru-RU" altLang="en-US" sz="2100" u="sng" dirty="0" smtClean="0"/>
              <a:t>чистый экспорт товаров </a:t>
            </a:r>
            <a:r>
              <a:rPr lang="ru-RU" altLang="en-US" sz="2100" dirty="0" smtClean="0"/>
              <a:t>при перепродаже за границей показан в счетах страны, в которой торговец является резидентом</a:t>
            </a:r>
            <a:r>
              <a:rPr lang="en-US" altLang="en-US" sz="2100" dirty="0" smtClean="0"/>
              <a:t>, </a:t>
            </a:r>
            <a:r>
              <a:rPr lang="ru-RU" altLang="en-US" sz="2100" u="sng" dirty="0" smtClean="0"/>
              <a:t>выпуск</a:t>
            </a:r>
            <a:r>
              <a:rPr lang="ru-RU" altLang="en-US" sz="2100" dirty="0" smtClean="0"/>
              <a:t> остается торговой наценкой</a:t>
            </a:r>
            <a:endParaRPr lang="en-US" altLang="en-US" sz="21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Май 2015 г.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Май 2015 г.</a:t>
            </a:r>
            <a:endParaRPr lang="en-GB"/>
          </a:p>
        </p:txBody>
      </p:sp>
      <p:sp>
        <p:nvSpPr>
          <p:cNvPr id="6" name="Oval 5"/>
          <p:cNvSpPr/>
          <p:nvPr/>
        </p:nvSpPr>
        <p:spPr bwMode="auto">
          <a:xfrm>
            <a:off x="53975" y="1358900"/>
            <a:ext cx="2376488" cy="1152525"/>
          </a:xfrm>
          <a:prstGeom prst="ellips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None/>
              <a:defRPr/>
            </a:pPr>
            <a:r>
              <a:rPr lang="ru-RU" dirty="0" smtClean="0"/>
              <a:t>Страна </a:t>
            </a:r>
            <a:r>
              <a:rPr lang="fr-CH" dirty="0" smtClean="0"/>
              <a:t>B</a:t>
            </a:r>
            <a:endParaRPr lang="fr-CH" dirty="0"/>
          </a:p>
          <a:p>
            <a:pPr algn="ctr">
              <a:buNone/>
              <a:defRPr/>
            </a:pPr>
            <a:r>
              <a:rPr lang="ru-RU" sz="2000" i="1" dirty="0" smtClean="0"/>
              <a:t>Поставщик</a:t>
            </a:r>
            <a:endParaRPr lang="en-GB" sz="2000" i="1" dirty="0"/>
          </a:p>
        </p:txBody>
      </p:sp>
      <p:cxnSp>
        <p:nvCxnSpPr>
          <p:cNvPr id="7" name="Straight Arrow Connector 6"/>
          <p:cNvCxnSpPr>
            <a:stCxn id="9" idx="1"/>
            <a:endCxn id="6" idx="4"/>
          </p:cNvCxnSpPr>
          <p:nvPr/>
        </p:nvCxnSpPr>
        <p:spPr bwMode="auto">
          <a:xfrm flipH="1" flipV="1">
            <a:off x="1243013" y="2511425"/>
            <a:ext cx="2038350" cy="1968500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5"/>
            <a:endCxn id="9" idx="0"/>
          </p:cNvCxnSpPr>
          <p:nvPr/>
        </p:nvCxnSpPr>
        <p:spPr bwMode="auto">
          <a:xfrm>
            <a:off x="2082800" y="2343150"/>
            <a:ext cx="2038350" cy="1968500"/>
          </a:xfrm>
          <a:prstGeom prst="straightConnector1">
            <a:avLst/>
          </a:prstGeom>
          <a:ln w="19050">
            <a:solidFill>
              <a:schemeClr val="accent6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 bwMode="auto">
          <a:xfrm>
            <a:off x="2932113" y="4311650"/>
            <a:ext cx="2376487" cy="1150938"/>
          </a:xfrm>
          <a:prstGeom prst="ellips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None/>
              <a:defRPr/>
            </a:pPr>
            <a:r>
              <a:rPr lang="ru-RU" dirty="0" smtClean="0"/>
              <a:t>Страна </a:t>
            </a:r>
            <a:r>
              <a:rPr lang="fr-CH" dirty="0" smtClean="0"/>
              <a:t>A</a:t>
            </a:r>
            <a:r>
              <a:rPr lang="en-GB" i="1" dirty="0" smtClean="0"/>
              <a:t> </a:t>
            </a:r>
            <a:r>
              <a:rPr lang="ru-RU" i="1" dirty="0" smtClean="0"/>
              <a:t>Торговец </a:t>
            </a:r>
            <a:r>
              <a:rPr lang="ru-RU" sz="1600" i="1" dirty="0" smtClean="0"/>
              <a:t>(перепродажа)</a:t>
            </a:r>
            <a:endParaRPr lang="fr-CH" dirty="0"/>
          </a:p>
        </p:txBody>
      </p:sp>
      <p:sp>
        <p:nvSpPr>
          <p:cNvPr id="10" name="TextBox 51"/>
          <p:cNvSpPr txBox="1">
            <a:spLocks noChangeArrowheads="1"/>
          </p:cNvSpPr>
          <p:nvPr/>
        </p:nvSpPr>
        <p:spPr bwMode="auto">
          <a:xfrm>
            <a:off x="323528" y="5661248"/>
            <a:ext cx="8593460" cy="674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5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SzPct val="8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0000"/>
              </a:spcBef>
              <a:buSzPct val="120000"/>
              <a:buFontTx/>
              <a:buNone/>
            </a:pPr>
            <a:r>
              <a:rPr lang="ru-RU" altLang="en-US" sz="1400" u="sng" dirty="0" smtClean="0"/>
              <a:t>ПЕРЕПРОДАЖА ТОВАРОВ: торговец покупает товары у иностранного поставщика и впоследствии продает их клиентам за границей</a:t>
            </a:r>
            <a:r>
              <a:rPr lang="en-US" altLang="en-US" sz="1400" u="sng" dirty="0" smtClean="0"/>
              <a:t>, </a:t>
            </a:r>
            <a:r>
              <a:rPr lang="ru-RU" altLang="en-US" sz="1400" u="sng" dirty="0" smtClean="0"/>
              <a:t>при этом товары физически не попадают на национальную территорию торговца</a:t>
            </a:r>
            <a:r>
              <a:rPr lang="en-US" altLang="en-US" sz="1400" u="sng" dirty="0" smtClean="0"/>
              <a:t>, </a:t>
            </a:r>
            <a:r>
              <a:rPr lang="ru-RU" altLang="en-US" sz="1400" u="sng" dirty="0" smtClean="0"/>
              <a:t>и торговец не производит существенную трансформацию товаров</a:t>
            </a:r>
            <a:endParaRPr lang="en-GB" altLang="en-US" sz="1400" u="sng" dirty="0"/>
          </a:p>
        </p:txBody>
      </p:sp>
      <p:sp>
        <p:nvSpPr>
          <p:cNvPr id="11" name="Oval 10"/>
          <p:cNvSpPr/>
          <p:nvPr/>
        </p:nvSpPr>
        <p:spPr bwMode="auto">
          <a:xfrm>
            <a:off x="6330950" y="1358900"/>
            <a:ext cx="2365375" cy="1152525"/>
          </a:xfrm>
          <a:prstGeom prst="ellips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None/>
              <a:defRPr/>
            </a:pPr>
            <a:r>
              <a:rPr lang="ru-RU" dirty="0" smtClean="0"/>
              <a:t>Страна </a:t>
            </a:r>
            <a:r>
              <a:rPr lang="fr-CH" dirty="0" smtClean="0"/>
              <a:t>X</a:t>
            </a:r>
            <a:endParaRPr lang="fr-CH" dirty="0"/>
          </a:p>
          <a:p>
            <a:pPr algn="ctr">
              <a:buNone/>
              <a:defRPr/>
            </a:pPr>
            <a:r>
              <a:rPr lang="ru-RU" sz="2000" i="1" dirty="0" smtClean="0"/>
              <a:t>Покупатель</a:t>
            </a:r>
            <a:endParaRPr lang="fr-CH" i="1" dirty="0"/>
          </a:p>
        </p:txBody>
      </p:sp>
      <p:cxnSp>
        <p:nvCxnSpPr>
          <p:cNvPr id="12" name="Straight Arrow Connector 11"/>
          <p:cNvCxnSpPr>
            <a:stCxn id="6" idx="6"/>
            <a:endCxn id="11" idx="2"/>
          </p:cNvCxnSpPr>
          <p:nvPr/>
        </p:nvCxnSpPr>
        <p:spPr bwMode="auto">
          <a:xfrm>
            <a:off x="2430463" y="1935163"/>
            <a:ext cx="3900487" cy="0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52"/>
          <p:cNvSpPr txBox="1">
            <a:spLocks noChangeArrowheads="1"/>
          </p:cNvSpPr>
          <p:nvPr/>
        </p:nvSpPr>
        <p:spPr bwMode="auto">
          <a:xfrm>
            <a:off x="132110" y="3571875"/>
            <a:ext cx="227965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5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SzPct val="8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0"/>
              </a:spcBef>
              <a:buSzPct val="120000"/>
              <a:buFontTx/>
              <a:buNone/>
            </a:pPr>
            <a:r>
              <a:rPr lang="ru-RU" altLang="en-US" sz="1400" dirty="0" smtClean="0"/>
              <a:t>Торговец приобретает товары у поставщика для продажи за рубеж</a:t>
            </a:r>
            <a:endParaRPr lang="en-GB" altLang="en-US" sz="1400" dirty="0"/>
          </a:p>
        </p:txBody>
      </p:sp>
      <p:sp>
        <p:nvSpPr>
          <p:cNvPr id="14" name="TextBox 52"/>
          <p:cNvSpPr txBox="1">
            <a:spLocks noChangeArrowheads="1"/>
          </p:cNvSpPr>
          <p:nvPr/>
        </p:nvSpPr>
        <p:spPr bwMode="auto">
          <a:xfrm>
            <a:off x="3871913" y="2511425"/>
            <a:ext cx="207327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5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SzPct val="8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0"/>
              </a:spcBef>
              <a:buSzPct val="120000"/>
              <a:buFontTx/>
              <a:buNone/>
            </a:pPr>
            <a:r>
              <a:rPr lang="ru-RU" altLang="en-US" sz="1400" dirty="0" smtClean="0"/>
              <a:t>Товары поставляемые напрямую покупателю в другой стране</a:t>
            </a:r>
            <a:endParaRPr lang="en-US" altLang="en-US" sz="1400" dirty="0"/>
          </a:p>
        </p:txBody>
      </p:sp>
      <p:cxnSp>
        <p:nvCxnSpPr>
          <p:cNvPr id="15" name="Curved Connector 14"/>
          <p:cNvCxnSpPr>
            <a:stCxn id="6" idx="1"/>
            <a:endCxn id="6" idx="0"/>
          </p:cNvCxnSpPr>
          <p:nvPr/>
        </p:nvCxnSpPr>
        <p:spPr bwMode="auto">
          <a:xfrm rot="5400000" flipH="1" flipV="1">
            <a:off x="738188" y="1022350"/>
            <a:ext cx="168275" cy="841375"/>
          </a:xfrm>
          <a:prstGeom prst="curvedConnector3">
            <a:avLst>
              <a:gd name="adj1" fmla="val 292196"/>
            </a:avLst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be 15"/>
          <p:cNvSpPr/>
          <p:nvPr/>
        </p:nvSpPr>
        <p:spPr bwMode="auto">
          <a:xfrm>
            <a:off x="1998663" y="1287463"/>
            <a:ext cx="506412" cy="503237"/>
          </a:xfrm>
          <a:prstGeom prst="cub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7" name="TextBox 49"/>
          <p:cNvSpPr txBox="1">
            <a:spLocks noChangeArrowheads="1"/>
          </p:cNvSpPr>
          <p:nvPr/>
        </p:nvSpPr>
        <p:spPr bwMode="auto">
          <a:xfrm>
            <a:off x="2540000" y="836613"/>
            <a:ext cx="208025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5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SzPct val="8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0"/>
              </a:spcBef>
              <a:buSzPct val="120000"/>
              <a:buFontTx/>
              <a:buNone/>
            </a:pPr>
            <a:r>
              <a:rPr lang="ru-RU" altLang="en-US" sz="1400" dirty="0" smtClean="0"/>
              <a:t>Запасы материальных средств хранимые за рубежом</a:t>
            </a:r>
            <a:r>
              <a:rPr lang="en-GB" altLang="en-US" sz="1400" dirty="0"/>
              <a:t/>
            </a:r>
            <a:br>
              <a:rPr lang="en-GB" altLang="en-US" sz="1400" dirty="0"/>
            </a:br>
            <a:r>
              <a:rPr lang="en-GB" altLang="en-US" sz="1400" dirty="0"/>
              <a:t>- </a:t>
            </a:r>
            <a:r>
              <a:rPr lang="ru-RU" altLang="en-US" sz="1400" dirty="0" smtClean="0"/>
              <a:t>оценка изменений</a:t>
            </a:r>
            <a:endParaRPr lang="en-GB" altLang="en-US" sz="1400" dirty="0"/>
          </a:p>
        </p:txBody>
      </p:sp>
      <p:cxnSp>
        <p:nvCxnSpPr>
          <p:cNvPr id="18" name="Straight Arrow Connector 17"/>
          <p:cNvCxnSpPr>
            <a:stCxn id="9" idx="6"/>
            <a:endCxn id="11" idx="4"/>
          </p:cNvCxnSpPr>
          <p:nvPr/>
        </p:nvCxnSpPr>
        <p:spPr bwMode="auto">
          <a:xfrm flipV="1">
            <a:off x="5308600" y="2511425"/>
            <a:ext cx="2205038" cy="2374900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52"/>
          <p:cNvSpPr txBox="1">
            <a:spLocks noChangeArrowheads="1"/>
          </p:cNvSpPr>
          <p:nvPr/>
        </p:nvSpPr>
        <p:spPr bwMode="auto">
          <a:xfrm>
            <a:off x="152399" y="4245013"/>
            <a:ext cx="2547393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5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SzPct val="8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0000"/>
              </a:spcBef>
              <a:buSzPct val="120000"/>
              <a:buFontTx/>
              <a:buNone/>
            </a:pPr>
            <a:r>
              <a:rPr lang="en-GB" altLang="en-US" sz="1400" dirty="0"/>
              <a:t>- </a:t>
            </a:r>
            <a:r>
              <a:rPr lang="ru-RU" altLang="en-US" sz="1400" dirty="0" smtClean="0"/>
              <a:t>оценка импорта</a:t>
            </a:r>
            <a:br>
              <a:rPr lang="ru-RU" altLang="en-US" sz="1400" dirty="0" smtClean="0"/>
            </a:br>
            <a:r>
              <a:rPr lang="ru-RU" altLang="en-US" sz="1400" dirty="0" smtClean="0"/>
              <a:t>  (как негативного экспорта) </a:t>
            </a:r>
            <a:endParaRPr lang="en-GB" altLang="en-US" sz="1400" dirty="0"/>
          </a:p>
        </p:txBody>
      </p:sp>
      <p:sp>
        <p:nvSpPr>
          <p:cNvPr id="20" name="Plus 19"/>
          <p:cNvSpPr/>
          <p:nvPr/>
        </p:nvSpPr>
        <p:spPr>
          <a:xfrm>
            <a:off x="2987675" y="3213100"/>
            <a:ext cx="576263" cy="576263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1" name="Plus 20"/>
          <p:cNvSpPr/>
          <p:nvPr/>
        </p:nvSpPr>
        <p:spPr>
          <a:xfrm>
            <a:off x="6300788" y="3213100"/>
            <a:ext cx="574675" cy="576263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2" name="TextBox 52"/>
          <p:cNvSpPr txBox="1">
            <a:spLocks noChangeArrowheads="1"/>
          </p:cNvSpPr>
          <p:nvPr/>
        </p:nvSpPr>
        <p:spPr bwMode="auto">
          <a:xfrm>
            <a:off x="3871913" y="3214776"/>
            <a:ext cx="2073275" cy="286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5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SzPct val="8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0000"/>
              </a:spcBef>
              <a:buSzPct val="120000"/>
              <a:buFontTx/>
              <a:buNone/>
            </a:pPr>
            <a:r>
              <a:rPr lang="en-GB" altLang="en-US" sz="1400" dirty="0"/>
              <a:t>- </a:t>
            </a:r>
            <a:r>
              <a:rPr lang="ru-RU" altLang="en-US" sz="1400" dirty="0" smtClean="0"/>
              <a:t>оценка экспорта</a:t>
            </a:r>
            <a:endParaRPr lang="en-US" altLang="en-US" sz="1400" dirty="0"/>
          </a:p>
        </p:txBody>
      </p:sp>
      <p:sp>
        <p:nvSpPr>
          <p:cNvPr id="23" name="Minus 22"/>
          <p:cNvSpPr/>
          <p:nvPr/>
        </p:nvSpPr>
        <p:spPr>
          <a:xfrm>
            <a:off x="1979613" y="3213100"/>
            <a:ext cx="576262" cy="576263"/>
          </a:xfrm>
          <a:prstGeom prst="mathMinus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4" name="Equal 23"/>
          <p:cNvSpPr/>
          <p:nvPr/>
        </p:nvSpPr>
        <p:spPr>
          <a:xfrm>
            <a:off x="7164388" y="3213100"/>
            <a:ext cx="576262" cy="576263"/>
          </a:xfrm>
          <a:prstGeom prst="mathEqual">
            <a:avLst/>
          </a:prstGeom>
          <a:solidFill>
            <a:schemeClr val="accent2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TextBox 49"/>
          <p:cNvSpPr txBox="1">
            <a:spLocks noChangeArrowheads="1"/>
          </p:cNvSpPr>
          <p:nvPr/>
        </p:nvSpPr>
        <p:spPr bwMode="auto">
          <a:xfrm>
            <a:off x="7956550" y="3246438"/>
            <a:ext cx="960438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5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SzPct val="8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0000"/>
              </a:spcBef>
              <a:buSzPct val="120000"/>
              <a:buFontTx/>
              <a:buNone/>
            </a:pPr>
            <a:r>
              <a:rPr lang="ru-RU" altLang="en-US" sz="1400" dirty="0" smtClean="0"/>
              <a:t>Торговые услуги</a:t>
            </a:r>
            <a:endParaRPr lang="en-GB" altLang="en-US" sz="1400" dirty="0"/>
          </a:p>
        </p:txBody>
      </p:sp>
    </p:spTree>
    <p:extLst>
      <p:ext uri="{BB962C8B-B14F-4D97-AF65-F5344CB8AC3E}">
        <p14:creationId xmlns:p14="http://schemas.microsoft.com/office/powerpoint/2010/main" val="54284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086600" cy="950913"/>
          </a:xfrm>
        </p:spPr>
        <p:txBody>
          <a:bodyPr/>
          <a:lstStyle/>
          <a:p>
            <a:pPr eaLnBrk="1" hangingPunct="1"/>
            <a:r>
              <a:rPr lang="ru-RU" altLang="en-US" sz="3200" dirty="0" smtClean="0">
                <a:solidFill>
                  <a:schemeClr val="accent2"/>
                </a:solidFill>
              </a:rPr>
              <a:t>Определение перепродажи</a:t>
            </a:r>
            <a:endParaRPr lang="en-GB" altLang="en-US" sz="3200" dirty="0" smtClean="0">
              <a:solidFill>
                <a:schemeClr val="hlink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12776"/>
            <a:ext cx="8070850" cy="4535488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200" dirty="0" smtClean="0"/>
              <a:t>Импорт связанный с перепродажами (или негативный экспорт) и экспорт остается незамеченным в СМТТ</a:t>
            </a:r>
            <a:endParaRPr lang="en-US" altLang="en-US" sz="2200" dirty="0" smtClean="0"/>
          </a:p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200" u="sng" dirty="0"/>
              <a:t>Обследование  </a:t>
            </a:r>
            <a:r>
              <a:rPr lang="ru-RU" altLang="en-US" sz="2200" u="sng" dirty="0" smtClean="0"/>
              <a:t>предприятий,</a:t>
            </a:r>
            <a:r>
              <a:rPr lang="ru-RU" altLang="en-US" sz="2200" dirty="0" smtClean="0"/>
              <a:t> в частности, в оптовой промышленности</a:t>
            </a:r>
          </a:p>
          <a:p>
            <a:pPr lvl="1"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1800" dirty="0" smtClean="0"/>
              <a:t>требуется корректировка вопросника</a:t>
            </a:r>
          </a:p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200" u="sng" dirty="0" smtClean="0"/>
              <a:t>Сравнение данных</a:t>
            </a:r>
            <a:r>
              <a:rPr lang="ru-RU" altLang="en-US" sz="2200" dirty="0" smtClean="0"/>
              <a:t>:</a:t>
            </a:r>
          </a:p>
          <a:p>
            <a:pPr lvl="1"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1800" dirty="0" smtClean="0"/>
              <a:t>Анализ коммерческих данных из различных источников (в частности, из МСОК</a:t>
            </a:r>
            <a:r>
              <a:rPr lang="en-US" altLang="en-US" sz="1800" dirty="0" smtClean="0"/>
              <a:t> </a:t>
            </a:r>
            <a:r>
              <a:rPr lang="ru-RU" altLang="en-US" sz="1800" dirty="0" smtClean="0"/>
              <a:t>раздел </a:t>
            </a:r>
            <a:r>
              <a:rPr lang="en-US" altLang="en-US" sz="1800" dirty="0" smtClean="0"/>
              <a:t>G</a:t>
            </a:r>
            <a:r>
              <a:rPr lang="ru-RU" altLang="en-US" sz="1800" dirty="0" smtClean="0"/>
              <a:t>) которые включают международные операции</a:t>
            </a:r>
          </a:p>
          <a:p>
            <a:pPr lvl="1"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1800" dirty="0" smtClean="0"/>
              <a:t>Сравнение подробных банковских данных по операциям в иностранной валюте (классифицированных как экспорт товаров) с таможенными данными по экспорту отдельных предприятий</a:t>
            </a:r>
          </a:p>
          <a:p>
            <a:pPr lvl="1"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1800" dirty="0" smtClean="0"/>
              <a:t>Сравнение данных из обследований предприятий с таможенными данными</a:t>
            </a:r>
            <a:endParaRPr lang="en-US" altLang="en-US" sz="2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Май 2015 г.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533400"/>
            <a:ext cx="7220272" cy="950913"/>
          </a:xfrm>
        </p:spPr>
        <p:txBody>
          <a:bodyPr/>
          <a:lstStyle/>
          <a:p>
            <a:pPr eaLnBrk="1" hangingPunct="1"/>
            <a:r>
              <a:rPr lang="ru-RU" altLang="en-US" sz="2800" dirty="0" smtClean="0">
                <a:solidFill>
                  <a:schemeClr val="accent2"/>
                </a:solidFill>
              </a:rPr>
              <a:t>Необходимые данные и корректировки для перепродажи </a:t>
            </a:r>
            <a:endParaRPr lang="en-GB" altLang="en-US" sz="2800" dirty="0" smtClean="0">
              <a:solidFill>
                <a:schemeClr val="hlink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17700"/>
            <a:ext cx="8070850" cy="3671888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dirty="0" smtClean="0"/>
              <a:t>Торговые услуги торговца</a:t>
            </a:r>
            <a:endParaRPr lang="en-US" altLang="en-US" dirty="0" smtClean="0"/>
          </a:p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dirty="0" smtClean="0"/>
              <a:t>Импорт </a:t>
            </a:r>
            <a:r>
              <a:rPr lang="en-US" altLang="en-US" dirty="0" smtClean="0"/>
              <a:t>(</a:t>
            </a:r>
            <a:r>
              <a:rPr lang="ru-RU" altLang="en-US" dirty="0" smtClean="0"/>
              <a:t>или</a:t>
            </a:r>
            <a:r>
              <a:rPr lang="en-US" altLang="en-US" dirty="0" smtClean="0"/>
              <a:t> </a:t>
            </a:r>
            <a:r>
              <a:rPr lang="ru-RU" altLang="en-US" dirty="0" smtClean="0"/>
              <a:t>отрицательный экспорт</a:t>
            </a:r>
            <a:r>
              <a:rPr lang="en-US" altLang="en-US" dirty="0" smtClean="0"/>
              <a:t>) </a:t>
            </a:r>
            <a:r>
              <a:rPr lang="ru-RU" altLang="en-US" dirty="0" smtClean="0"/>
              <a:t>и экспорт при перепродаже товаров за границей</a:t>
            </a:r>
            <a:endParaRPr lang="en-US" altLang="en-US" dirty="0" smtClean="0"/>
          </a:p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dirty="0" smtClean="0"/>
              <a:t>Изменение запасов материальных средств, находящихся за границей</a:t>
            </a:r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Май 2015 г.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086600" cy="950913"/>
          </a:xfrm>
        </p:spPr>
        <p:txBody>
          <a:bodyPr/>
          <a:lstStyle/>
          <a:p>
            <a:pPr eaLnBrk="1" hangingPunct="1"/>
            <a:r>
              <a:rPr lang="ru-RU" altLang="en-US" sz="3200" dirty="0" smtClean="0">
                <a:solidFill>
                  <a:schemeClr val="accent2"/>
                </a:solidFill>
              </a:rPr>
              <a:t>1. Оценка торговых услуг торговца</a:t>
            </a:r>
            <a:endParaRPr lang="en-GB" altLang="en-US" sz="3200" dirty="0" smtClean="0">
              <a:solidFill>
                <a:schemeClr val="hlink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73238"/>
            <a:ext cx="8070850" cy="4464050"/>
          </a:xfrm>
        </p:spPr>
        <p:txBody>
          <a:bodyPr/>
          <a:lstStyle/>
          <a:p>
            <a:pPr marL="457200" indent="-457200" eaLnBrk="1" hangingPunct="1">
              <a:spcBef>
                <a:spcPct val="40000"/>
              </a:spcBef>
              <a:buSzTx/>
              <a:buFont typeface="+mj-lt"/>
              <a:buAutoNum type="alphaUcPeriod"/>
            </a:pPr>
            <a:r>
              <a:rPr lang="ru-RU" altLang="en-US" sz="2200" u="sng" dirty="0" smtClean="0"/>
              <a:t>Обследования предприятий:</a:t>
            </a:r>
            <a:r>
              <a:rPr lang="ru-RU" altLang="en-US" sz="2200" dirty="0" smtClean="0"/>
              <a:t> измерение оборота от торговли</a:t>
            </a:r>
            <a:r>
              <a:rPr lang="en-US" altLang="en-US" sz="2200" dirty="0" smtClean="0"/>
              <a:t>, </a:t>
            </a:r>
            <a:r>
              <a:rPr lang="ru-RU" altLang="en-US" sz="2200" dirty="0" smtClean="0"/>
              <a:t>а также объема закупок товаров, подлежащих продаже</a:t>
            </a:r>
          </a:p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200" dirty="0"/>
              <a:t>Позволяет оценить торговые наценки как разницу между торговыми сделками купли-продажи</a:t>
            </a:r>
            <a:endParaRPr lang="en-US" altLang="en-US" sz="2200" dirty="0"/>
          </a:p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200" u="sng" dirty="0" smtClean="0"/>
              <a:t>Дополнительные вопросы</a:t>
            </a:r>
            <a:r>
              <a:rPr lang="ru-RU" altLang="en-US" sz="2200" dirty="0" smtClean="0"/>
              <a:t> о доле перепродажи в торговой деятельности</a:t>
            </a:r>
            <a:endParaRPr lang="en-US" altLang="en-US" sz="2200" dirty="0" smtClean="0"/>
          </a:p>
          <a:p>
            <a:pPr lvl="1" eaLnBrk="1" hangingPunct="1">
              <a:spcBef>
                <a:spcPct val="40000"/>
              </a:spcBef>
              <a:buSzTx/>
              <a:buFont typeface="Arial" charset="0"/>
              <a:buAutoNum type="alphaLcParenR"/>
            </a:pPr>
            <a:r>
              <a:rPr lang="ru-RU" altLang="en-US" sz="1600" dirty="0" smtClean="0"/>
              <a:t>Товары, купленные за границей, и проданные</a:t>
            </a:r>
            <a:r>
              <a:rPr lang="en-US" altLang="en-US" sz="1600" dirty="0" smtClean="0"/>
              <a:t>: </a:t>
            </a:r>
            <a:r>
              <a:rPr lang="ru-RU" altLang="en-US" sz="1600" dirty="0" smtClean="0"/>
              <a:t>(</a:t>
            </a:r>
            <a:r>
              <a:rPr lang="en-US" altLang="en-US" sz="1600" dirty="0" err="1" smtClean="0"/>
              <a:t>i</a:t>
            </a:r>
            <a:r>
              <a:rPr lang="ru-RU" altLang="en-US" sz="1600" dirty="0" smtClean="0"/>
              <a:t>)</a:t>
            </a:r>
            <a:r>
              <a:rPr lang="en-US" altLang="en-US" sz="1600" dirty="0" smtClean="0"/>
              <a:t> </a:t>
            </a:r>
            <a:r>
              <a:rPr lang="ru-RU" altLang="en-US" sz="1600" dirty="0" smtClean="0"/>
              <a:t>на внутреннем рынке</a:t>
            </a:r>
            <a:r>
              <a:rPr lang="en-US" altLang="en-US" sz="1600" dirty="0" smtClean="0"/>
              <a:t>/ (ii) </a:t>
            </a:r>
            <a:r>
              <a:rPr lang="ru-RU" altLang="en-US" sz="1600" dirty="0" smtClean="0"/>
              <a:t>за границей</a:t>
            </a:r>
            <a:endParaRPr lang="en-US" altLang="en-US" sz="1600" dirty="0" smtClean="0"/>
          </a:p>
          <a:p>
            <a:pPr lvl="1" eaLnBrk="1" hangingPunct="1">
              <a:spcBef>
                <a:spcPct val="40000"/>
              </a:spcBef>
              <a:buSzTx/>
              <a:buFontTx/>
              <a:buNone/>
            </a:pPr>
            <a:r>
              <a:rPr lang="ru-RU" altLang="en-US" sz="1600" dirty="0" smtClean="0"/>
              <a:t>б) Товары, проданные за границей</a:t>
            </a:r>
            <a:r>
              <a:rPr lang="en-US" altLang="en-US" sz="1600" dirty="0" smtClean="0"/>
              <a:t>, </a:t>
            </a:r>
            <a:r>
              <a:rPr lang="ru-RU" altLang="en-US" sz="1600" dirty="0" smtClean="0"/>
              <a:t>и купленные</a:t>
            </a:r>
            <a:r>
              <a:rPr lang="en-US" altLang="en-US" sz="1600" dirty="0" smtClean="0"/>
              <a:t>: (</a:t>
            </a:r>
            <a:r>
              <a:rPr lang="en-US" altLang="en-US" sz="1600" dirty="0" err="1" smtClean="0"/>
              <a:t>i</a:t>
            </a:r>
            <a:r>
              <a:rPr lang="en-US" altLang="en-US" sz="1600" dirty="0" smtClean="0"/>
              <a:t>) </a:t>
            </a:r>
            <a:r>
              <a:rPr lang="ru-RU" altLang="en-US" sz="1600" dirty="0" smtClean="0"/>
              <a:t>на внутреннем рынке</a:t>
            </a:r>
            <a:r>
              <a:rPr lang="en-US" altLang="en-US" sz="1600" dirty="0" smtClean="0"/>
              <a:t>/ (ii) </a:t>
            </a:r>
            <a:r>
              <a:rPr lang="ru-RU" altLang="en-US" sz="1600" dirty="0" smtClean="0"/>
              <a:t>за границей</a:t>
            </a:r>
            <a:endParaRPr lang="en-US" altLang="en-US" sz="1600" dirty="0" smtClean="0"/>
          </a:p>
          <a:p>
            <a:pPr lvl="1" eaLnBrk="1" hangingPunct="1">
              <a:spcBef>
                <a:spcPct val="40000"/>
              </a:spcBef>
              <a:buSzTx/>
              <a:buFontTx/>
              <a:buNone/>
            </a:pPr>
            <a:r>
              <a:rPr lang="ru-RU" altLang="en-US" sz="1600" dirty="0" smtClean="0"/>
              <a:t>в) Изменение материальных запасов в результате разницы во времени между </a:t>
            </a:r>
            <a:r>
              <a:rPr lang="en-US" altLang="en-US" sz="1600" dirty="0" smtClean="0"/>
              <a:t>(a) </a:t>
            </a:r>
            <a:r>
              <a:rPr lang="ru-RU" altLang="en-US" sz="1600" dirty="0" smtClean="0"/>
              <a:t>и</a:t>
            </a:r>
            <a:r>
              <a:rPr lang="en-US" altLang="en-US" sz="1600" dirty="0" smtClean="0"/>
              <a:t> (</a:t>
            </a:r>
            <a:r>
              <a:rPr lang="ru-RU" altLang="en-US" sz="1600" dirty="0" smtClean="0"/>
              <a:t>б</a:t>
            </a:r>
            <a:r>
              <a:rPr lang="en-US" altLang="en-US" sz="1600" dirty="0" smtClean="0"/>
              <a:t>)</a:t>
            </a:r>
          </a:p>
          <a:p>
            <a:pPr lvl="1" eaLnBrk="1" hangingPunct="1">
              <a:spcBef>
                <a:spcPct val="40000"/>
              </a:spcBef>
              <a:buSzTx/>
            </a:pPr>
            <a:endParaRPr lang="en-US" altLang="en-US" sz="20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Май 2015 г.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086600" cy="950913"/>
          </a:xfrm>
        </p:spPr>
        <p:txBody>
          <a:bodyPr/>
          <a:lstStyle/>
          <a:p>
            <a:pPr eaLnBrk="1" hangingPunct="1"/>
            <a:r>
              <a:rPr lang="ru-RU" altLang="en-US" sz="3200" dirty="0" smtClean="0">
                <a:solidFill>
                  <a:schemeClr val="accent2"/>
                </a:solidFill>
              </a:rPr>
              <a:t>1. Оценка торговых услуг торговца (</a:t>
            </a:r>
            <a:r>
              <a:rPr lang="ru-RU" altLang="en-US" sz="3200" dirty="0" err="1" smtClean="0">
                <a:solidFill>
                  <a:schemeClr val="accent2"/>
                </a:solidFill>
              </a:rPr>
              <a:t>прод</a:t>
            </a:r>
            <a:r>
              <a:rPr lang="ru-RU" altLang="en-US" sz="3200" dirty="0" smtClean="0">
                <a:solidFill>
                  <a:schemeClr val="accent2"/>
                </a:solidFill>
              </a:rPr>
              <a:t>.)</a:t>
            </a:r>
            <a:endParaRPr lang="en-GB" altLang="en-US" sz="3200" dirty="0" smtClean="0">
              <a:solidFill>
                <a:schemeClr val="hlink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73238"/>
            <a:ext cx="8070850" cy="3959225"/>
          </a:xfrm>
        </p:spPr>
        <p:txBody>
          <a:bodyPr/>
          <a:lstStyle/>
          <a:p>
            <a:pPr marL="457200" indent="-457200" eaLnBrk="1" hangingPunct="1">
              <a:spcBef>
                <a:spcPct val="40000"/>
              </a:spcBef>
              <a:buSzTx/>
              <a:buFont typeface="+mj-lt"/>
              <a:buAutoNum type="alphaUcPeriod" startAt="2"/>
            </a:pPr>
            <a:r>
              <a:rPr lang="ru-RU" altLang="en-US" sz="2400" dirty="0" smtClean="0"/>
              <a:t>Статистическое обследование Международной торговли услуг</a:t>
            </a:r>
            <a:endParaRPr lang="en-US" altLang="en-US" sz="2400" dirty="0" smtClean="0"/>
          </a:p>
          <a:p>
            <a:pPr lvl="1" eaLnBrk="1" hangingPunct="1">
              <a:spcBef>
                <a:spcPct val="40000"/>
              </a:spcBef>
              <a:buSzTx/>
            </a:pPr>
            <a:r>
              <a:rPr lang="ru-RU" altLang="en-US" sz="2400" dirty="0" smtClean="0"/>
              <a:t>Некоторый доход от перепродажи товаров за границей может уже наблюдаться в </a:t>
            </a:r>
            <a:r>
              <a:rPr lang="ru-RU" altLang="en-US" sz="2400" u="sng" dirty="0" smtClean="0"/>
              <a:t>статистике торговли услугами</a:t>
            </a:r>
            <a:endParaRPr lang="en-US" altLang="en-US" sz="2400" u="sng" dirty="0" smtClean="0"/>
          </a:p>
          <a:p>
            <a:pPr lvl="1" eaLnBrk="1" hangingPunct="1">
              <a:spcBef>
                <a:spcPct val="40000"/>
              </a:spcBef>
              <a:buSzTx/>
            </a:pPr>
            <a:r>
              <a:rPr lang="ru-RU" altLang="en-US" sz="2400" dirty="0" smtClean="0"/>
              <a:t>Оценка и представление такой дополнительной информации (исключая холдинговые прибыли и убытки)</a:t>
            </a:r>
            <a:r>
              <a:rPr lang="en-US" altLang="en-US" sz="2400" dirty="0" smtClean="0"/>
              <a:t> </a:t>
            </a:r>
            <a:r>
              <a:rPr lang="en-US" altLang="fi-FI" sz="2400" dirty="0" smtClean="0"/>
              <a:t>→ </a:t>
            </a:r>
            <a:r>
              <a:rPr lang="ru-RU" altLang="fi-FI" sz="2400" dirty="0" smtClean="0"/>
              <a:t> </a:t>
            </a:r>
            <a:r>
              <a:rPr lang="ru-RU" altLang="en-US" sz="2400" dirty="0" smtClean="0"/>
              <a:t>более полный анализ международного предоставления услуг</a:t>
            </a:r>
            <a:endParaRPr lang="en-US" altLang="en-US" sz="2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Май 2015 г.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086600" cy="950913"/>
          </a:xfrm>
        </p:spPr>
        <p:txBody>
          <a:bodyPr/>
          <a:lstStyle/>
          <a:p>
            <a:pPr eaLnBrk="1" hangingPunct="1"/>
            <a:r>
              <a:rPr lang="ru-RU" altLang="en-US" sz="3200" dirty="0" smtClean="0">
                <a:solidFill>
                  <a:schemeClr val="accent2"/>
                </a:solidFill>
              </a:rPr>
              <a:t>2. Оценка чистого экспорта при перепродаже</a:t>
            </a:r>
            <a:endParaRPr lang="en-US" altLang="en-US" sz="3200" dirty="0" smtClean="0">
              <a:solidFill>
                <a:schemeClr val="accent2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73238"/>
            <a:ext cx="8070850" cy="4464050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100" dirty="0" smtClean="0"/>
              <a:t>Потоки относящиеся к перепродаже остаются ненаблюдаемыми в СМТТ</a:t>
            </a:r>
            <a:endParaRPr lang="en-US" altLang="en-US" sz="2100" dirty="0" smtClean="0"/>
          </a:p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100" dirty="0" smtClean="0"/>
              <a:t>Изменение обследований: (обследование предприятий или Международной торговли услугами) для включения трансакций по перепродаже</a:t>
            </a:r>
          </a:p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100" u="sng" dirty="0" smtClean="0"/>
              <a:t>Измерить как минимум торговую наценку</a:t>
            </a:r>
            <a:r>
              <a:rPr lang="ru-RU" altLang="en-US" sz="2100" dirty="0" smtClean="0"/>
              <a:t>, полученную от перепродажи товаров за границей</a:t>
            </a:r>
            <a:endParaRPr lang="en-US" altLang="en-US" sz="2100" dirty="0" smtClean="0"/>
          </a:p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100" dirty="0" smtClean="0"/>
              <a:t>Оценка:</a:t>
            </a:r>
          </a:p>
          <a:p>
            <a:pPr lvl="1"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1700" dirty="0" smtClean="0"/>
              <a:t>Соответствующие стоимости товаров могут получены примерно, путем допущений</a:t>
            </a:r>
          </a:p>
          <a:p>
            <a:pPr lvl="1"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1700" dirty="0" smtClean="0"/>
              <a:t>Отдельная информация по </a:t>
            </a:r>
            <a:r>
              <a:rPr lang="ru-RU" altLang="en-US" sz="1700" dirty="0"/>
              <a:t>торговой услуге, </a:t>
            </a:r>
            <a:r>
              <a:rPr lang="ru-RU" altLang="en-US" sz="1700" dirty="0" smtClean="0"/>
              <a:t>предоставляет обоснованное аппроксимацию доли </a:t>
            </a:r>
            <a:r>
              <a:rPr lang="ru-RU" altLang="en-US" sz="1700" dirty="0"/>
              <a:t>перепродажи </a:t>
            </a:r>
            <a:r>
              <a:rPr lang="ru-RU" altLang="en-US" sz="1700" dirty="0" smtClean="0"/>
              <a:t>в </a:t>
            </a:r>
            <a:r>
              <a:rPr lang="ru-RU" altLang="en-US" sz="1700" dirty="0"/>
              <a:t>торговом балансе</a:t>
            </a:r>
            <a:endParaRPr lang="en-US" altLang="en-US" sz="1700" dirty="0"/>
          </a:p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endParaRPr lang="en-US" altLang="en-US" sz="2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Май 2015 г.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086600" cy="762000"/>
          </a:xfrm>
        </p:spPr>
        <p:txBody>
          <a:bodyPr/>
          <a:lstStyle/>
          <a:p>
            <a:pPr eaLnBrk="1" hangingPunct="1"/>
            <a:r>
              <a:rPr lang="ru-RU" altLang="en-US" sz="3200" smtClean="0">
                <a:solidFill>
                  <a:schemeClr val="accent2"/>
                </a:solidFill>
              </a:rPr>
              <a:t>Введение</a:t>
            </a:r>
            <a:endParaRPr lang="en-GB" altLang="en-US" sz="3200" smtClean="0">
              <a:solidFill>
                <a:schemeClr val="hlink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509321"/>
            <a:ext cx="8712968" cy="4824536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000" dirty="0"/>
              <a:t>Базируется на «</a:t>
            </a:r>
            <a:r>
              <a:rPr lang="ru-RU" sz="2000" dirty="0"/>
              <a:t>Руководстве по статистическому измерению глобального производства</a:t>
            </a:r>
            <a:r>
              <a:rPr lang="ru-RU" altLang="en-US" sz="2000" dirty="0"/>
              <a:t>», глава 5 </a:t>
            </a:r>
          </a:p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000" dirty="0" smtClean="0"/>
              <a:t>Фокус на задачах, связанных с измерением объема товара, отправленного за границу для переработки и перепродажи</a:t>
            </a:r>
            <a:endParaRPr lang="en-US" altLang="en-US" sz="2000" dirty="0" smtClean="0"/>
          </a:p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000" dirty="0" smtClean="0"/>
              <a:t>Задачи измерение становятся очевидными при применении новых стандартов: СНС 2008 года и РПБ-6</a:t>
            </a:r>
            <a:endParaRPr lang="en-US" altLang="en-US" sz="2000" dirty="0" smtClean="0"/>
          </a:p>
          <a:p>
            <a:pPr lvl="1" eaLnBrk="1" hangingPunct="1">
              <a:spcBef>
                <a:spcPct val="40000"/>
              </a:spcBef>
              <a:buSzTx/>
            </a:pPr>
            <a:r>
              <a:rPr lang="ru-RU" altLang="en-US" sz="1600" dirty="0" smtClean="0"/>
              <a:t>Изменение принципа собственности является сложной задачей для применения: СМТТ основана на физических перемещениях → необходимость корректировки</a:t>
            </a:r>
            <a:endParaRPr lang="en-US" altLang="en-US" sz="1600" dirty="0" smtClean="0"/>
          </a:p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000" dirty="0" smtClean="0"/>
              <a:t>Необходим пересмотр сбора данных для правильных измерений переработки и перепродажи</a:t>
            </a:r>
          </a:p>
          <a:p>
            <a:pPr lvl="1"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1600" dirty="0" smtClean="0"/>
              <a:t>Не всегда просто и очевидно</a:t>
            </a:r>
          </a:p>
          <a:p>
            <a:pPr lvl="1"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1600" dirty="0" smtClean="0"/>
              <a:t>Тем не менее, иногда сравнительно небольшие корректировки бываю полезны!</a:t>
            </a:r>
            <a:endParaRPr lang="en-US" altLang="en-US" sz="1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Май 2015 г.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086600" cy="950913"/>
          </a:xfrm>
        </p:spPr>
        <p:txBody>
          <a:bodyPr/>
          <a:lstStyle/>
          <a:p>
            <a:pPr eaLnBrk="1" hangingPunct="1"/>
            <a:r>
              <a:rPr lang="ru-RU" altLang="en-US" sz="2800" dirty="0" smtClean="0">
                <a:solidFill>
                  <a:schemeClr val="accent2"/>
                </a:solidFill>
              </a:rPr>
              <a:t>3. Оценка </a:t>
            </a:r>
            <a:r>
              <a:rPr lang="en-US" altLang="en-US" sz="2800" dirty="0" smtClean="0">
                <a:solidFill>
                  <a:schemeClr val="accent2"/>
                </a:solidFill>
              </a:rPr>
              <a:t>(</a:t>
            </a:r>
            <a:r>
              <a:rPr lang="ru-RU" altLang="en-US" sz="2800" dirty="0" smtClean="0">
                <a:solidFill>
                  <a:schemeClr val="accent2"/>
                </a:solidFill>
              </a:rPr>
              <a:t>изменений</a:t>
            </a:r>
            <a:r>
              <a:rPr lang="en-US" altLang="en-US" sz="2800" dirty="0" smtClean="0">
                <a:solidFill>
                  <a:schemeClr val="accent2"/>
                </a:solidFill>
              </a:rPr>
              <a:t>) </a:t>
            </a:r>
            <a:r>
              <a:rPr lang="ru-RU" altLang="en-US" sz="2800" dirty="0" smtClean="0">
                <a:solidFill>
                  <a:schemeClr val="accent2"/>
                </a:solidFill>
              </a:rPr>
              <a:t>материальных запасов, находящихся за границей</a:t>
            </a:r>
            <a:endParaRPr lang="en-US" altLang="en-US" sz="2800" dirty="0" smtClean="0">
              <a:solidFill>
                <a:schemeClr val="accent2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9138"/>
            <a:ext cx="8070850" cy="3887787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SzTx/>
              <a:buFont typeface="Arial" panose="020B0604020202020204" pitchFamily="34" charset="0"/>
              <a:buChar char="•"/>
            </a:pPr>
            <a:r>
              <a:rPr lang="ru-RU" altLang="en-US" sz="2400" u="sng" dirty="0" smtClean="0"/>
              <a:t>Изменение обследования предприятий </a:t>
            </a:r>
            <a:r>
              <a:rPr lang="ru-RU" altLang="en-US" sz="2400" dirty="0" smtClean="0"/>
              <a:t>оптовой торговли для наблюдений: </a:t>
            </a:r>
          </a:p>
          <a:p>
            <a:pPr lvl="1" eaLnBrk="1" hangingPunct="1">
              <a:spcBef>
                <a:spcPct val="40000"/>
              </a:spcBef>
              <a:buSzTx/>
              <a:buFont typeface="Arial" panose="020B0604020202020204" pitchFamily="34" charset="0"/>
              <a:buChar char="•"/>
            </a:pPr>
            <a:r>
              <a:rPr lang="ru-RU" altLang="en-US" sz="2000" dirty="0"/>
              <a:t>Материальные запасы, находящиеся за границей, как часть перепродажи</a:t>
            </a:r>
          </a:p>
          <a:p>
            <a:pPr lvl="1" eaLnBrk="1" hangingPunct="1">
              <a:spcBef>
                <a:spcPct val="40000"/>
              </a:spcBef>
              <a:buSzTx/>
              <a:buFont typeface="Arial" panose="020B0604020202020204" pitchFamily="34" charset="0"/>
              <a:buChar char="•"/>
            </a:pPr>
            <a:r>
              <a:rPr lang="ru-RU" altLang="en-US" sz="2000" dirty="0"/>
              <a:t>Купля-продажа  товаров предназначенных для перепродажи</a:t>
            </a:r>
          </a:p>
          <a:p>
            <a:pPr lvl="1" eaLnBrk="1" hangingPunct="1">
              <a:spcBef>
                <a:spcPct val="40000"/>
              </a:spcBef>
              <a:buSzTx/>
              <a:buFont typeface="Arial" panose="020B0604020202020204" pitchFamily="34" charset="0"/>
              <a:buChar char="→"/>
            </a:pPr>
            <a:r>
              <a:rPr lang="ru-RU" altLang="en-US" sz="2200" dirty="0" smtClean="0"/>
              <a:t>дает исчерпывающее представление о перепродажи</a:t>
            </a:r>
          </a:p>
          <a:p>
            <a:pPr lvl="1" eaLnBrk="1" hangingPunct="1">
              <a:spcBef>
                <a:spcPct val="40000"/>
              </a:spcBef>
              <a:buSzTx/>
              <a:buFont typeface="Arial" panose="020B0604020202020204" pitchFamily="34" charset="0"/>
              <a:buChar char="→"/>
            </a:pPr>
            <a:r>
              <a:rPr lang="ru-RU" altLang="en-US" sz="2200" dirty="0" smtClean="0"/>
              <a:t>содействует </a:t>
            </a:r>
            <a:r>
              <a:rPr lang="ru-RU" altLang="en-US" sz="2200" dirty="0"/>
              <a:t>в разграничении между торговыми услугами и переоценкой связанных материальных запасов</a:t>
            </a:r>
            <a:endParaRPr lang="en-US" altLang="en-US" sz="2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Май 2015 г.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7086600" cy="9906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accent2"/>
                </a:solidFill>
              </a:rPr>
              <a:t>V. </a:t>
            </a:r>
            <a:r>
              <a:rPr lang="ru-RU" altLang="en-US" sz="2800" dirty="0">
                <a:solidFill>
                  <a:schemeClr val="accent2"/>
                </a:solidFill>
              </a:rPr>
              <a:t>Проверка достоверности данных</a:t>
            </a:r>
            <a:r>
              <a:rPr lang="fi-FI" altLang="en-US" dirty="0" smtClean="0"/>
              <a:t/>
            </a:r>
            <a:br>
              <a:rPr lang="fi-FI" altLang="en-US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28800"/>
            <a:ext cx="7924800" cy="453650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/>
              <a:t>Проверка достоверности данных должна быть частью процедуры оценки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1800" dirty="0" smtClean="0"/>
              <a:t>Объединяя и согласовывая результаты их различных источников данных</a:t>
            </a:r>
            <a:endParaRPr lang="ru-RU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/>
              <a:t>Основывается на </a:t>
            </a:r>
            <a:r>
              <a:rPr lang="ru-RU" sz="2000" u="sng" dirty="0" smtClean="0"/>
              <a:t>бизнес-регистрах</a:t>
            </a:r>
            <a:r>
              <a:rPr lang="ru-RU" sz="2000" dirty="0" smtClean="0"/>
              <a:t> и на </a:t>
            </a:r>
            <a:r>
              <a:rPr lang="ru-RU" sz="2000" u="sng" dirty="0" smtClean="0"/>
              <a:t>общих идентификационных кодах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u="sng" dirty="0" smtClean="0"/>
              <a:t>Регистр «Импортеров-Экспортеров»</a:t>
            </a:r>
            <a:r>
              <a:rPr lang="ru-RU" sz="2000" dirty="0" smtClean="0"/>
              <a:t> улучшает проверку данных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1800" dirty="0" smtClean="0"/>
              <a:t>Связан со статистикой торговли товарами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1800" dirty="0" smtClean="0"/>
              <a:t>Согласование с бизнес-регистром облегчает сопоставление данных с другими обследованиями </a:t>
            </a:r>
            <a:r>
              <a:rPr lang="en-GB" sz="1800" dirty="0" smtClean="0"/>
              <a:t> → </a:t>
            </a:r>
            <a:r>
              <a:rPr lang="ru-RU" sz="1800" dirty="0" smtClean="0"/>
              <a:t>например разбивка по продуктам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u="sng" dirty="0"/>
              <a:t>Анализ </a:t>
            </a:r>
            <a:r>
              <a:rPr lang="ru-RU" sz="2000" u="sng" dirty="0" smtClean="0"/>
              <a:t>на заказ</a:t>
            </a:r>
            <a:r>
              <a:rPr lang="ru-RU" sz="2000" dirty="0" smtClean="0"/>
              <a:t>: индивидуальный подход на основе всей имеющейся информации, собранной для компании</a:t>
            </a:r>
            <a:endParaRPr lang="en-GB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Май 2015 г.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2566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90525"/>
            <a:ext cx="7086600" cy="950913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accent2"/>
                </a:solidFill>
              </a:rPr>
              <a:t>VI. </a:t>
            </a:r>
            <a:r>
              <a:rPr lang="ru-RU" altLang="en-US" sz="3200" dirty="0" smtClean="0">
                <a:solidFill>
                  <a:schemeClr val="accent2"/>
                </a:solidFill>
              </a:rPr>
              <a:t>Выводы</a:t>
            </a:r>
            <a:endParaRPr lang="en-US" altLang="en-US" sz="3200" dirty="0" smtClean="0">
              <a:solidFill>
                <a:schemeClr val="accent2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96975"/>
            <a:ext cx="8431088" cy="5111750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800" dirty="0" smtClean="0"/>
              <a:t>Различные подходы, разработанные в странах могут  затруднить международную сопоставимость НС и ПБ</a:t>
            </a:r>
            <a:endParaRPr lang="en-US" altLang="en-US" sz="2800" dirty="0" smtClean="0"/>
          </a:p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800" dirty="0" smtClean="0"/>
              <a:t>Очень важно обсудить проблемы данных и источники,  согласование данных между НС и ПБ</a:t>
            </a:r>
          </a:p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800" dirty="0" smtClean="0"/>
              <a:t>Крупнейшая практическая задача – корректировки в СМТТ</a:t>
            </a:r>
            <a:endParaRPr lang="en-US" altLang="en-US" sz="2800" dirty="0" smtClean="0"/>
          </a:p>
          <a:p>
            <a:pPr lvl="1" eaLnBrk="1" hangingPunct="1">
              <a:spcBef>
                <a:spcPct val="40000"/>
              </a:spcBef>
              <a:buSzTx/>
            </a:pPr>
            <a:r>
              <a:rPr lang="ru-RU" altLang="en-US" sz="2000" dirty="0" smtClean="0"/>
              <a:t>Тем не менее: информация СМТТ используется не полностью</a:t>
            </a:r>
            <a:endParaRPr lang="en-US" altLang="en-US" sz="2000" dirty="0" smtClean="0"/>
          </a:p>
          <a:p>
            <a:pPr lvl="1" eaLnBrk="1" hangingPunct="1">
              <a:spcBef>
                <a:spcPct val="40000"/>
              </a:spcBef>
              <a:buSzTx/>
            </a:pPr>
            <a:r>
              <a:rPr lang="ru-RU" altLang="en-US" sz="2000" dirty="0" smtClean="0"/>
              <a:t>Необходимы оценки, когда тип кодов трансакций не используется / не надежный</a:t>
            </a:r>
          </a:p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endParaRPr lang="en-US" altLang="en-US" sz="2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Май 2015 г.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90525"/>
            <a:ext cx="7086600" cy="950913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accent2"/>
                </a:solidFill>
              </a:rPr>
              <a:t>VI. </a:t>
            </a:r>
            <a:r>
              <a:rPr lang="ru-RU" altLang="en-US" sz="3200" dirty="0" smtClean="0">
                <a:solidFill>
                  <a:schemeClr val="accent2"/>
                </a:solidFill>
              </a:rPr>
              <a:t>Выводы (</a:t>
            </a:r>
            <a:r>
              <a:rPr lang="ru-RU" altLang="en-US" sz="3200" dirty="0" err="1" smtClean="0">
                <a:solidFill>
                  <a:schemeClr val="accent2"/>
                </a:solidFill>
              </a:rPr>
              <a:t>прод</a:t>
            </a:r>
            <a:r>
              <a:rPr lang="ru-RU" altLang="en-US" sz="3200" dirty="0" smtClean="0">
                <a:solidFill>
                  <a:schemeClr val="accent2"/>
                </a:solidFill>
              </a:rPr>
              <a:t>.)</a:t>
            </a:r>
            <a:endParaRPr lang="en-US" altLang="en-US" sz="3200" dirty="0" smtClean="0">
              <a:solidFill>
                <a:schemeClr val="accent2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96975"/>
            <a:ext cx="8431088" cy="5111750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400" dirty="0" smtClean="0"/>
              <a:t>Новые вопросы для обследований, в противовес – нагрузка на респондентов</a:t>
            </a:r>
          </a:p>
          <a:p>
            <a:pPr lvl="1"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000" dirty="0" smtClean="0"/>
              <a:t>Откорректировать, как минимум, в ежегодных обследованиях (торговля услугами, связанными с перепродажей, оплата за переработку, экспорт товаров непосредственно после переработки, материальные запасы, находящиеся за границей…)</a:t>
            </a:r>
            <a:endParaRPr lang="en-US" altLang="en-US" sz="2000" dirty="0" smtClean="0"/>
          </a:p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400" dirty="0"/>
              <a:t>Важна проверка данных на основе интегрированного бизнес-регистра, когда источники данных неполные/ненадежные</a:t>
            </a:r>
          </a:p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400" dirty="0" smtClean="0"/>
              <a:t>Поможет обмен данными между НСИ, в противовес – правовые ограничения</a:t>
            </a:r>
            <a:endParaRPr lang="en-US" altLang="en-US" sz="2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Май 2015 г.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81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7086600" cy="762000"/>
          </a:xfrm>
        </p:spPr>
        <p:txBody>
          <a:bodyPr/>
          <a:lstStyle/>
          <a:p>
            <a:pPr eaLnBrk="1" hangingPunct="1"/>
            <a:r>
              <a:rPr lang="ru-RU" altLang="en-US" sz="2800" smtClean="0">
                <a:solidFill>
                  <a:schemeClr val="accent2"/>
                </a:solidFill>
              </a:rPr>
              <a:t>Переработка товаров вне таможенной территории</a:t>
            </a:r>
            <a:endParaRPr lang="en-GB" altLang="en-US" sz="2800" smtClean="0">
              <a:solidFill>
                <a:schemeClr val="hlink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427957"/>
            <a:ext cx="8352928" cy="45933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altLang="en-US" sz="2200" dirty="0"/>
              <a:t>Определение: </a:t>
            </a:r>
            <a:r>
              <a:rPr lang="ru-RU" sz="2200" dirty="0"/>
              <a:t>компания-резидент (принципал) направляет товары на переработку за границу, при этом сохраняя за собой права экономической собственности на эти товары</a:t>
            </a:r>
            <a:r>
              <a:rPr lang="ru-RU" sz="2400" dirty="0"/>
              <a:t>.</a:t>
            </a:r>
            <a:endParaRPr lang="en-US" altLang="en-US" sz="2200" dirty="0" smtClean="0"/>
          </a:p>
          <a:p>
            <a:pPr lvl="1"/>
            <a:r>
              <a:rPr lang="ru-RU" sz="1600" dirty="0"/>
              <a:t>После переработки товары могут быть </a:t>
            </a:r>
            <a:r>
              <a:rPr lang="ru-RU" sz="1600" dirty="0" smtClean="0"/>
              <a:t>возвращены этой </a:t>
            </a:r>
            <a:r>
              <a:rPr lang="ru-RU" sz="1600" dirty="0"/>
              <a:t>же компании или ее клиентам, являющимся резидентами той же </a:t>
            </a:r>
            <a:r>
              <a:rPr lang="ru-RU" sz="1600" dirty="0" smtClean="0"/>
              <a:t>или другой страны</a:t>
            </a:r>
            <a:endParaRPr lang="en-US" altLang="en-US" sz="1600" dirty="0" smtClean="0"/>
          </a:p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200" dirty="0" smtClean="0"/>
              <a:t>СНС </a:t>
            </a:r>
            <a:r>
              <a:rPr lang="en-US" altLang="en-US" sz="2200" dirty="0" smtClean="0"/>
              <a:t>1993 </a:t>
            </a:r>
            <a:r>
              <a:rPr lang="ru-RU" altLang="en-US" sz="2200" dirty="0" smtClean="0"/>
              <a:t>и РПБ-</a:t>
            </a:r>
            <a:r>
              <a:rPr lang="en-US" altLang="en-US" sz="2200" dirty="0" smtClean="0"/>
              <a:t>5: </a:t>
            </a:r>
            <a:r>
              <a:rPr lang="ru-RU" altLang="en-US" sz="2200" dirty="0" smtClean="0"/>
              <a:t>условно начисленная стоимость сырья или</a:t>
            </a:r>
            <a:r>
              <a:rPr lang="en-US" altLang="en-US" sz="2200" dirty="0" smtClean="0"/>
              <a:t> </a:t>
            </a:r>
            <a:r>
              <a:rPr lang="ru-RU" altLang="en-US" sz="2200" dirty="0" smtClean="0"/>
              <a:t>полуфабрикатов, отправленных за границу для переработки в качестве </a:t>
            </a:r>
            <a:r>
              <a:rPr lang="ru-RU" altLang="en-US" sz="2200" u="sng" dirty="0" smtClean="0"/>
              <a:t>экспорта товаров</a:t>
            </a:r>
            <a:r>
              <a:rPr lang="en-US" altLang="en-US" sz="2200" dirty="0" smtClean="0"/>
              <a:t>, </a:t>
            </a:r>
            <a:r>
              <a:rPr lang="ru-RU" altLang="en-US" sz="2200" dirty="0" smtClean="0"/>
              <a:t>и после переработки условно начисленная стоимость </a:t>
            </a:r>
            <a:r>
              <a:rPr lang="ru-RU" altLang="en-US" sz="2200" u="sng" dirty="0" smtClean="0"/>
              <a:t>импорта</a:t>
            </a:r>
            <a:r>
              <a:rPr lang="en-US" altLang="en-US" sz="2200" u="sng" dirty="0" smtClean="0"/>
              <a:t> </a:t>
            </a:r>
            <a:r>
              <a:rPr lang="ru-RU" altLang="en-US" sz="2200" u="sng" dirty="0" smtClean="0"/>
              <a:t>товаров</a:t>
            </a:r>
            <a:endParaRPr lang="en-US" altLang="en-US" sz="2200" u="sng" dirty="0" smtClean="0"/>
          </a:p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200" dirty="0" smtClean="0"/>
              <a:t>СНС </a:t>
            </a:r>
            <a:r>
              <a:rPr lang="en-US" altLang="en-US" sz="2200" dirty="0" smtClean="0"/>
              <a:t>2008 </a:t>
            </a:r>
            <a:r>
              <a:rPr lang="ru-RU" altLang="en-US" sz="2200" dirty="0" smtClean="0"/>
              <a:t>и</a:t>
            </a:r>
            <a:r>
              <a:rPr lang="en-US" altLang="en-US" sz="2200" dirty="0" smtClean="0"/>
              <a:t> </a:t>
            </a:r>
            <a:r>
              <a:rPr lang="ru-RU" altLang="en-US" sz="2200" dirty="0" smtClean="0"/>
              <a:t>РПБ-</a:t>
            </a:r>
            <a:r>
              <a:rPr lang="en-US" altLang="en-US" sz="2200" dirty="0" smtClean="0"/>
              <a:t>6: </a:t>
            </a:r>
            <a:r>
              <a:rPr lang="ru-RU" altLang="en-US" sz="2200" dirty="0" smtClean="0"/>
              <a:t>оплата за предоставление услуг по переработки в качестве </a:t>
            </a:r>
            <a:r>
              <a:rPr lang="ru-RU" altLang="en-US" sz="2200" u="sng" dirty="0" smtClean="0"/>
              <a:t>импорта услуг</a:t>
            </a:r>
            <a:endParaRPr lang="en-US" altLang="en-US" sz="2200" u="sng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Май 2015 г.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 bwMode="auto">
          <a:xfrm>
            <a:off x="250825" y="1412875"/>
            <a:ext cx="2376488" cy="1152525"/>
          </a:xfrm>
          <a:prstGeom prst="ellips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2400" dirty="0" smtClean="0">
                <a:solidFill>
                  <a:srgbClr val="000000"/>
                </a:solidFill>
              </a:rPr>
              <a:t>Страна </a:t>
            </a:r>
            <a:r>
              <a:rPr lang="fr-CH" sz="2400" dirty="0" smtClean="0">
                <a:solidFill>
                  <a:srgbClr val="000000"/>
                </a:solidFill>
              </a:rPr>
              <a:t>B</a:t>
            </a:r>
            <a:endParaRPr lang="fr-CH" sz="2400" dirty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1600" i="1" dirty="0" smtClean="0">
                <a:solidFill>
                  <a:srgbClr val="000000"/>
                </a:solidFill>
              </a:rPr>
              <a:t>Переработчик</a:t>
            </a:r>
            <a:endParaRPr lang="en-GB" sz="1400" i="1" dirty="0">
              <a:solidFill>
                <a:srgbClr val="000000"/>
              </a:solidFill>
            </a:endParaRPr>
          </a:p>
        </p:txBody>
      </p:sp>
      <p:cxnSp>
        <p:nvCxnSpPr>
          <p:cNvPr id="7" name="Straight Arrow Connector 6"/>
          <p:cNvCxnSpPr>
            <a:stCxn id="4" idx="1"/>
            <a:endCxn id="3" idx="4"/>
          </p:cNvCxnSpPr>
          <p:nvPr/>
        </p:nvCxnSpPr>
        <p:spPr bwMode="auto">
          <a:xfrm flipH="1" flipV="1">
            <a:off x="1438275" y="2565400"/>
            <a:ext cx="1752600" cy="2257425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7" name="TextBox 49"/>
          <p:cNvSpPr txBox="1">
            <a:spLocks noChangeArrowheads="1"/>
          </p:cNvSpPr>
          <p:nvPr/>
        </p:nvSpPr>
        <p:spPr bwMode="auto">
          <a:xfrm>
            <a:off x="682625" y="4282385"/>
            <a:ext cx="2160588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5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SzPct val="8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buSzPct val="120000"/>
              <a:buNone/>
            </a:pPr>
            <a:r>
              <a:rPr lang="ru-RU" altLang="en-US" sz="1400" dirty="0">
                <a:solidFill>
                  <a:srgbClr val="000000"/>
                </a:solidFill>
              </a:rPr>
              <a:t>Товары, направляемые за границу для </a:t>
            </a:r>
            <a:r>
              <a:rPr lang="ru-RU" altLang="en-US" sz="1400" dirty="0" smtClean="0">
                <a:solidFill>
                  <a:srgbClr val="000000"/>
                </a:solidFill>
              </a:rPr>
              <a:t>переработки – удалить экспорт, записанный в СМТТ</a:t>
            </a:r>
            <a:endParaRPr lang="en-GB" altLang="en-US" sz="1400" dirty="0">
              <a:solidFill>
                <a:srgbClr val="000000"/>
              </a:solidFill>
            </a:endParaRPr>
          </a:p>
        </p:txBody>
      </p:sp>
      <p:cxnSp>
        <p:nvCxnSpPr>
          <p:cNvPr id="18" name="Straight Arrow Connector 17"/>
          <p:cNvCxnSpPr>
            <a:stCxn id="3" idx="5"/>
            <a:endCxn id="4" idx="0"/>
          </p:cNvCxnSpPr>
          <p:nvPr/>
        </p:nvCxnSpPr>
        <p:spPr bwMode="auto">
          <a:xfrm>
            <a:off x="2279650" y="2395538"/>
            <a:ext cx="1752600" cy="2259012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9" name="TextBox 51"/>
          <p:cNvSpPr txBox="1">
            <a:spLocks noChangeArrowheads="1"/>
          </p:cNvSpPr>
          <p:nvPr/>
        </p:nvSpPr>
        <p:spPr bwMode="auto">
          <a:xfrm>
            <a:off x="3132138" y="2276475"/>
            <a:ext cx="2519362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5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SzPct val="8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30000"/>
              </a:spcBef>
              <a:spcAft>
                <a:spcPct val="0"/>
              </a:spcAft>
              <a:buSzPct val="120000"/>
              <a:buFont typeface="Wingdings" pitchFamily="2" charset="2"/>
              <a:buNone/>
            </a:pPr>
            <a:r>
              <a:rPr lang="ru-RU" altLang="en-US" sz="1400" dirty="0" smtClean="0">
                <a:solidFill>
                  <a:srgbClr val="000000"/>
                </a:solidFill>
              </a:rPr>
              <a:t>Товары, высылаемые обратно после переработки</a:t>
            </a:r>
            <a:endParaRPr lang="en-GB" altLang="en-US" sz="1400" dirty="0">
              <a:solidFill>
                <a:srgbClr val="000000"/>
              </a:solidFill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2843213" y="4654550"/>
            <a:ext cx="2376487" cy="1150938"/>
          </a:xfrm>
          <a:prstGeom prst="ellips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2400" dirty="0" smtClean="0">
                <a:solidFill>
                  <a:srgbClr val="000000"/>
                </a:solidFill>
              </a:rPr>
              <a:t>Страна </a:t>
            </a:r>
            <a:r>
              <a:rPr lang="fr-CH" sz="2400" dirty="0" smtClean="0">
                <a:solidFill>
                  <a:srgbClr val="000000"/>
                </a:solidFill>
              </a:rPr>
              <a:t>A</a:t>
            </a:r>
            <a:endParaRPr lang="fr-CH" sz="2400" dirty="0">
              <a:solidFill>
                <a:srgbClr val="000000"/>
              </a:solidFill>
            </a:endParaRPr>
          </a:p>
          <a:p>
            <a:pPr algn="ctr" eaLnBrk="0" hangingPunct="0">
              <a:spcBef>
                <a:spcPct val="0"/>
              </a:spcBef>
              <a:buNone/>
              <a:defRPr/>
            </a:pPr>
            <a:r>
              <a:rPr lang="ru-RU" sz="2000" dirty="0" smtClean="0"/>
              <a:t>Принципал</a:t>
            </a:r>
            <a:endParaRPr lang="en-GB" sz="2400" i="1" dirty="0">
              <a:solidFill>
                <a:srgbClr val="000000"/>
              </a:solidFill>
            </a:endParaRPr>
          </a:p>
        </p:txBody>
      </p:sp>
      <p:sp>
        <p:nvSpPr>
          <p:cNvPr id="18441" name="TextBox 51"/>
          <p:cNvSpPr txBox="1">
            <a:spLocks noChangeArrowheads="1"/>
          </p:cNvSpPr>
          <p:nvPr/>
        </p:nvSpPr>
        <p:spPr bwMode="auto">
          <a:xfrm>
            <a:off x="671082" y="5805487"/>
            <a:ext cx="8005373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5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SzPct val="8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buSzPct val="120000"/>
              <a:buNone/>
            </a:pPr>
            <a:r>
              <a:rPr lang="ru-RU" altLang="en-US" sz="1400" u="sng" dirty="0">
                <a:solidFill>
                  <a:srgbClr val="000000"/>
                </a:solidFill>
              </a:rPr>
              <a:t>ПЕРЕРАБОТКА ЗА ГРАНИЦЕЙ: принципал отправляет товары за границу для переработки, сохраняя экономическую собственность этих товаров (до сделки с конечным потребителем)</a:t>
            </a:r>
            <a:endParaRPr lang="en-GB" altLang="en-US" sz="1400" u="sng" dirty="0">
              <a:solidFill>
                <a:srgbClr val="000000"/>
              </a:solidFill>
            </a:endParaRPr>
          </a:p>
        </p:txBody>
      </p:sp>
      <p:cxnSp>
        <p:nvCxnSpPr>
          <p:cNvPr id="17" name="Curved Connector 16"/>
          <p:cNvCxnSpPr>
            <a:stCxn id="3" idx="4"/>
            <a:endCxn id="3" idx="3"/>
          </p:cNvCxnSpPr>
          <p:nvPr/>
        </p:nvCxnSpPr>
        <p:spPr bwMode="auto">
          <a:xfrm rot="5400000" flipH="1">
            <a:off x="935038" y="2060575"/>
            <a:ext cx="168275" cy="841375"/>
          </a:xfrm>
          <a:prstGeom prst="curvedConnector3">
            <a:avLst>
              <a:gd name="adj1" fmla="val -135440"/>
            </a:avLst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3" name="TextBox 49"/>
          <p:cNvSpPr txBox="1">
            <a:spLocks noChangeArrowheads="1"/>
          </p:cNvSpPr>
          <p:nvPr/>
        </p:nvSpPr>
        <p:spPr bwMode="auto">
          <a:xfrm>
            <a:off x="107505" y="2822802"/>
            <a:ext cx="1584175" cy="1255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5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SzPct val="8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buSzPct val="120000"/>
              <a:buNone/>
            </a:pPr>
            <a:r>
              <a:rPr lang="ru-RU" altLang="en-US" sz="1400" dirty="0">
                <a:solidFill>
                  <a:srgbClr val="000000"/>
                </a:solidFill>
              </a:rPr>
              <a:t>Товары, приобретенные за границей для </a:t>
            </a:r>
            <a:r>
              <a:rPr lang="ru-RU" altLang="en-US" sz="1400" dirty="0" smtClean="0">
                <a:solidFill>
                  <a:srgbClr val="000000"/>
                </a:solidFill>
              </a:rPr>
              <a:t>переработки – оцениваются как импорт</a:t>
            </a:r>
            <a:endParaRPr lang="en-GB" altLang="en-US" sz="1400" dirty="0">
              <a:solidFill>
                <a:srgbClr val="00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flipV="1">
            <a:off x="195263" y="2397125"/>
            <a:ext cx="411162" cy="384175"/>
          </a:xfrm>
          <a:prstGeom prst="straightConnector1">
            <a:avLst/>
          </a:prstGeom>
          <a:ln w="19050">
            <a:solidFill>
              <a:schemeClr val="accent6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 bwMode="auto">
          <a:xfrm>
            <a:off x="6527800" y="1412875"/>
            <a:ext cx="2365375" cy="1152525"/>
          </a:xfrm>
          <a:prstGeom prst="ellips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2400" dirty="0" smtClean="0">
                <a:solidFill>
                  <a:srgbClr val="000000"/>
                </a:solidFill>
              </a:rPr>
              <a:t>Страна </a:t>
            </a:r>
            <a:r>
              <a:rPr lang="fr-CH" sz="2400" dirty="0" smtClean="0">
                <a:solidFill>
                  <a:srgbClr val="000000"/>
                </a:solidFill>
              </a:rPr>
              <a:t>X</a:t>
            </a:r>
            <a:endParaRPr lang="fr-CH" sz="2400" dirty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2000" i="1" dirty="0" smtClean="0">
                <a:solidFill>
                  <a:srgbClr val="000000"/>
                </a:solidFill>
              </a:rPr>
              <a:t>Покупатели</a:t>
            </a:r>
            <a:endParaRPr lang="fr-CH" sz="2400" i="1" dirty="0">
              <a:solidFill>
                <a:srgbClr val="000000"/>
              </a:solidFill>
            </a:endParaRPr>
          </a:p>
        </p:txBody>
      </p:sp>
      <p:cxnSp>
        <p:nvCxnSpPr>
          <p:cNvPr id="47" name="Straight Arrow Connector 46"/>
          <p:cNvCxnSpPr>
            <a:stCxn id="3" idx="6"/>
            <a:endCxn id="5" idx="2"/>
          </p:cNvCxnSpPr>
          <p:nvPr/>
        </p:nvCxnSpPr>
        <p:spPr bwMode="auto">
          <a:xfrm>
            <a:off x="2627313" y="1989138"/>
            <a:ext cx="3900487" cy="0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7" name="TextBox 52"/>
          <p:cNvSpPr txBox="1">
            <a:spLocks noChangeArrowheads="1"/>
          </p:cNvSpPr>
          <p:nvPr/>
        </p:nvSpPr>
        <p:spPr bwMode="auto">
          <a:xfrm>
            <a:off x="195263" y="385763"/>
            <a:ext cx="3152775" cy="674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5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SzPct val="8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buSzPct val="120000"/>
              <a:buNone/>
            </a:pPr>
            <a:r>
              <a:rPr lang="ru-RU" altLang="en-US" sz="1400" dirty="0">
                <a:solidFill>
                  <a:srgbClr val="000000"/>
                </a:solidFill>
              </a:rPr>
              <a:t>Товары доставляется клиентам в стране переработки </a:t>
            </a:r>
            <a:r>
              <a:rPr lang="ru-RU" altLang="en-US" sz="1400" dirty="0" smtClean="0">
                <a:solidFill>
                  <a:srgbClr val="000000"/>
                </a:solidFill>
              </a:rPr>
              <a:t>– оценивается как экспорт</a:t>
            </a:r>
            <a:endParaRPr lang="en-US" altLang="en-US" sz="1400" dirty="0">
              <a:solidFill>
                <a:srgbClr val="000000"/>
              </a:solidFill>
            </a:endParaRPr>
          </a:p>
        </p:txBody>
      </p:sp>
      <p:sp>
        <p:nvSpPr>
          <p:cNvPr id="18448" name="TextBox 52"/>
          <p:cNvSpPr txBox="1">
            <a:spLocks noChangeArrowheads="1"/>
          </p:cNvSpPr>
          <p:nvPr/>
        </p:nvSpPr>
        <p:spPr bwMode="auto">
          <a:xfrm>
            <a:off x="4875213" y="1035050"/>
            <a:ext cx="2073275" cy="86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5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SzPct val="8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buSzPct val="120000"/>
              <a:buNone/>
            </a:pPr>
            <a:r>
              <a:rPr lang="ru-RU" altLang="en-US" sz="1400" dirty="0">
                <a:solidFill>
                  <a:srgbClr val="000000"/>
                </a:solidFill>
              </a:rPr>
              <a:t>Товары </a:t>
            </a:r>
            <a:r>
              <a:rPr lang="ru-RU" altLang="en-US" sz="1400" dirty="0" smtClean="0">
                <a:solidFill>
                  <a:srgbClr val="000000"/>
                </a:solidFill>
              </a:rPr>
              <a:t>доставляемые клиентам </a:t>
            </a:r>
            <a:r>
              <a:rPr lang="ru-RU" altLang="en-US" sz="1400" dirty="0">
                <a:solidFill>
                  <a:srgbClr val="000000"/>
                </a:solidFill>
              </a:rPr>
              <a:t>в другой стране - оценивается как </a:t>
            </a:r>
            <a:r>
              <a:rPr lang="ru-RU" altLang="en-US" sz="1400" dirty="0" smtClean="0">
                <a:solidFill>
                  <a:srgbClr val="000000"/>
                </a:solidFill>
              </a:rPr>
              <a:t>экспорт</a:t>
            </a:r>
            <a:endParaRPr lang="en-US" altLang="en-US" sz="1400" dirty="0">
              <a:solidFill>
                <a:srgbClr val="000000"/>
              </a:solidFill>
            </a:endParaRPr>
          </a:p>
        </p:txBody>
      </p:sp>
      <p:cxnSp>
        <p:nvCxnSpPr>
          <p:cNvPr id="24" name="Curved Connector 23"/>
          <p:cNvCxnSpPr>
            <a:stCxn id="3" idx="1"/>
            <a:endCxn id="3" idx="0"/>
          </p:cNvCxnSpPr>
          <p:nvPr/>
        </p:nvCxnSpPr>
        <p:spPr bwMode="auto">
          <a:xfrm rot="5400000" flipH="1" flipV="1">
            <a:off x="935038" y="1076325"/>
            <a:ext cx="168275" cy="841375"/>
          </a:xfrm>
          <a:prstGeom prst="curvedConnector3">
            <a:avLst>
              <a:gd name="adj1" fmla="val 292196"/>
            </a:avLst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be 13"/>
          <p:cNvSpPr/>
          <p:nvPr/>
        </p:nvSpPr>
        <p:spPr bwMode="auto">
          <a:xfrm>
            <a:off x="2195513" y="1341438"/>
            <a:ext cx="506412" cy="503237"/>
          </a:xfrm>
          <a:prstGeom prst="cub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8451" name="TextBox 49"/>
          <p:cNvSpPr txBox="1">
            <a:spLocks noChangeArrowheads="1"/>
          </p:cNvSpPr>
          <p:nvPr/>
        </p:nvSpPr>
        <p:spPr bwMode="auto">
          <a:xfrm>
            <a:off x="2701925" y="981179"/>
            <a:ext cx="1990816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5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SzPct val="8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30000"/>
              </a:spcBef>
              <a:spcAft>
                <a:spcPct val="0"/>
              </a:spcAft>
              <a:buSzPct val="120000"/>
              <a:buFontTx/>
              <a:buNone/>
            </a:pPr>
            <a:r>
              <a:rPr lang="ru-RU" altLang="en-US" sz="1400" dirty="0" smtClean="0">
                <a:solidFill>
                  <a:srgbClr val="000000"/>
                </a:solidFill>
              </a:rPr>
              <a:t>Материальные запасы, хранимые за рубежом – оценивается как изменения</a:t>
            </a:r>
            <a:endParaRPr lang="en-GB" altLang="en-US" sz="1400" dirty="0">
              <a:solidFill>
                <a:srgbClr val="000000"/>
              </a:solidFill>
            </a:endParaRPr>
          </a:p>
        </p:txBody>
      </p:sp>
      <p:cxnSp>
        <p:nvCxnSpPr>
          <p:cNvPr id="9" name="Straight Arrow Connector 8"/>
          <p:cNvCxnSpPr>
            <a:stCxn id="4" idx="6"/>
            <a:endCxn id="5" idx="4"/>
          </p:cNvCxnSpPr>
          <p:nvPr/>
        </p:nvCxnSpPr>
        <p:spPr bwMode="auto">
          <a:xfrm flipV="1">
            <a:off x="5219700" y="2565400"/>
            <a:ext cx="2490788" cy="2663825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53" name="TextBox 49"/>
          <p:cNvSpPr txBox="1">
            <a:spLocks noChangeArrowheads="1"/>
          </p:cNvSpPr>
          <p:nvPr/>
        </p:nvSpPr>
        <p:spPr bwMode="auto">
          <a:xfrm>
            <a:off x="6807200" y="3429000"/>
            <a:ext cx="2085975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5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SzPct val="8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buSzPct val="120000"/>
              <a:buNone/>
            </a:pPr>
            <a:r>
              <a:rPr lang="ru-RU" altLang="en-US" sz="1400" i="1" dirty="0">
                <a:solidFill>
                  <a:srgbClr val="000000"/>
                </a:solidFill>
              </a:rPr>
              <a:t>Товар поставляется клиентам другой страны через страну </a:t>
            </a:r>
            <a:r>
              <a:rPr lang="ru-RU" altLang="en-US" sz="1400" i="1" dirty="0" smtClean="0">
                <a:solidFill>
                  <a:srgbClr val="000000"/>
                </a:solidFill>
              </a:rPr>
              <a:t>переработки </a:t>
            </a:r>
            <a:r>
              <a:rPr lang="en-GB" altLang="en-US" sz="1400" i="1" dirty="0">
                <a:solidFill>
                  <a:srgbClr val="000000"/>
                </a:solidFill>
              </a:rPr>
              <a:t/>
            </a:r>
            <a:br>
              <a:rPr lang="en-GB" altLang="en-US" sz="1400" i="1" dirty="0">
                <a:solidFill>
                  <a:srgbClr val="000000"/>
                </a:solidFill>
              </a:rPr>
            </a:br>
            <a:r>
              <a:rPr lang="en-GB" altLang="en-US" sz="1400" i="1" dirty="0">
                <a:solidFill>
                  <a:srgbClr val="000000"/>
                </a:solidFill>
              </a:rPr>
              <a:t>- </a:t>
            </a:r>
            <a:r>
              <a:rPr lang="ru-RU" altLang="en-US" sz="1400" i="1" dirty="0" smtClean="0">
                <a:solidFill>
                  <a:srgbClr val="000000"/>
                </a:solidFill>
              </a:rPr>
              <a:t>как записано в СМТТ</a:t>
            </a:r>
            <a:endParaRPr lang="en-US" altLang="en-US" sz="1400" i="1" dirty="0">
              <a:solidFill>
                <a:srgbClr val="000000"/>
              </a:solidFill>
            </a:endParaRPr>
          </a:p>
        </p:txBody>
      </p:sp>
      <p:cxnSp>
        <p:nvCxnSpPr>
          <p:cNvPr id="30" name="Curved Connector 29"/>
          <p:cNvCxnSpPr>
            <a:stCxn id="4" idx="0"/>
            <a:endCxn id="4" idx="7"/>
          </p:cNvCxnSpPr>
          <p:nvPr/>
        </p:nvCxnSpPr>
        <p:spPr bwMode="auto">
          <a:xfrm rot="16200000" flipH="1">
            <a:off x="4368006" y="4318794"/>
            <a:ext cx="168275" cy="839788"/>
          </a:xfrm>
          <a:prstGeom prst="curvedConnector3">
            <a:avLst>
              <a:gd name="adj1" fmla="val -135627"/>
            </a:avLst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55" name="TextBox 52"/>
          <p:cNvSpPr txBox="1">
            <a:spLocks noChangeArrowheads="1"/>
          </p:cNvSpPr>
          <p:nvPr/>
        </p:nvSpPr>
        <p:spPr bwMode="auto">
          <a:xfrm>
            <a:off x="4355976" y="3627438"/>
            <a:ext cx="2268413" cy="86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5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SzPct val="8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buSzPct val="120000"/>
              <a:buNone/>
            </a:pPr>
            <a:r>
              <a:rPr lang="ru-RU" altLang="en-US" sz="1400" i="1" dirty="0">
                <a:solidFill>
                  <a:srgbClr val="000000"/>
                </a:solidFill>
              </a:rPr>
              <a:t>Товар поставляется </a:t>
            </a:r>
            <a:r>
              <a:rPr lang="ru-RU" altLang="en-US" sz="1400" i="1" dirty="0" smtClean="0">
                <a:solidFill>
                  <a:srgbClr val="000000"/>
                </a:solidFill>
              </a:rPr>
              <a:t>клиентам-резидентам </a:t>
            </a:r>
            <a:r>
              <a:rPr lang="ru-RU" altLang="en-US" sz="1400" i="1" dirty="0">
                <a:solidFill>
                  <a:srgbClr val="000000"/>
                </a:solidFill>
              </a:rPr>
              <a:t>- как внутреннее производство</a:t>
            </a:r>
            <a:endParaRPr lang="en-US" altLang="en-US" sz="1400" i="1" dirty="0">
              <a:solidFill>
                <a:srgbClr val="000000"/>
              </a:solidFill>
            </a:endParaRPr>
          </a:p>
        </p:txBody>
      </p:sp>
      <p:sp>
        <p:nvSpPr>
          <p:cNvPr id="18457" name="TextBox 51"/>
          <p:cNvSpPr txBox="1">
            <a:spLocks noChangeArrowheads="1"/>
          </p:cNvSpPr>
          <p:nvPr/>
        </p:nvSpPr>
        <p:spPr bwMode="auto">
          <a:xfrm>
            <a:off x="3128962" y="2708275"/>
            <a:ext cx="2370932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5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SzPct val="8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30000"/>
              </a:spcBef>
              <a:spcAft>
                <a:spcPct val="0"/>
              </a:spcAft>
              <a:buSzPct val="120000"/>
              <a:buFont typeface="Wingdings" pitchFamily="2" charset="2"/>
              <a:buNone/>
            </a:pPr>
            <a:r>
              <a:rPr lang="en-US" altLang="en-US" sz="1400" dirty="0">
                <a:solidFill>
                  <a:srgbClr val="000000"/>
                </a:solidFill>
              </a:rPr>
              <a:t>- </a:t>
            </a:r>
            <a:r>
              <a:rPr lang="ru-RU" altLang="en-US" sz="1400" dirty="0" smtClean="0">
                <a:solidFill>
                  <a:srgbClr val="000000"/>
                </a:solidFill>
              </a:rPr>
              <a:t>удалить из импорта записанного в СМТТ</a:t>
            </a:r>
            <a:endParaRPr lang="en-GB" altLang="en-US" sz="1400" dirty="0">
              <a:solidFill>
                <a:srgbClr val="000000"/>
              </a:solidFill>
            </a:endParaRPr>
          </a:p>
        </p:txBody>
      </p:sp>
      <p:sp>
        <p:nvSpPr>
          <p:cNvPr id="18458" name="TextBox 49"/>
          <p:cNvSpPr txBox="1">
            <a:spLocks noChangeArrowheads="1"/>
          </p:cNvSpPr>
          <p:nvPr/>
        </p:nvSpPr>
        <p:spPr bwMode="auto">
          <a:xfrm>
            <a:off x="3132138" y="3128963"/>
            <a:ext cx="2519362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5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SzPct val="8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30000"/>
              </a:spcBef>
              <a:spcAft>
                <a:spcPct val="0"/>
              </a:spcAft>
              <a:buSzPct val="120000"/>
              <a:buFontTx/>
              <a:buNone/>
            </a:pPr>
            <a:r>
              <a:rPr lang="en-GB" altLang="en-US" sz="1400" dirty="0">
                <a:solidFill>
                  <a:srgbClr val="000000"/>
                </a:solidFill>
              </a:rPr>
              <a:t>- </a:t>
            </a:r>
            <a:r>
              <a:rPr lang="ru-RU" altLang="en-US" sz="1400" dirty="0" smtClean="0">
                <a:solidFill>
                  <a:srgbClr val="000000"/>
                </a:solidFill>
              </a:rPr>
              <a:t>Оценить как импорт услуг </a:t>
            </a:r>
            <a:r>
              <a:rPr lang="en-GB" altLang="en-US" sz="1400" dirty="0" smtClean="0">
                <a:solidFill>
                  <a:srgbClr val="000000"/>
                </a:solidFill>
              </a:rPr>
              <a:t>(</a:t>
            </a:r>
            <a:r>
              <a:rPr lang="ru-RU" altLang="en-US" sz="1400" dirty="0" smtClean="0">
                <a:solidFill>
                  <a:srgbClr val="000000"/>
                </a:solidFill>
              </a:rPr>
              <a:t>как оплату за переработку</a:t>
            </a:r>
            <a:r>
              <a:rPr lang="en-GB" altLang="en-US" sz="1400" dirty="0" smtClean="0">
                <a:solidFill>
                  <a:srgbClr val="000000"/>
                </a:solidFill>
              </a:rPr>
              <a:t>)</a:t>
            </a:r>
            <a:endParaRPr lang="en-GB" altLang="en-US" sz="1400" dirty="0">
              <a:solidFill>
                <a:srgbClr val="000000"/>
              </a:solidFill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2195513" y="2420938"/>
            <a:ext cx="1752600" cy="2259012"/>
          </a:xfrm>
          <a:prstGeom prst="straightConnector1">
            <a:avLst/>
          </a:prstGeom>
          <a:ln w="19050">
            <a:solidFill>
              <a:schemeClr val="accent6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ate Placeholder 1"/>
          <p:cNvSpPr txBox="1">
            <a:spLocks/>
          </p:cNvSpPr>
          <p:nvPr/>
        </p:nvSpPr>
        <p:spPr bwMode="auto">
          <a:xfrm>
            <a:off x="485775" y="6292149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200" b="1" kern="1200">
                <a:solidFill>
                  <a:srgbClr val="000058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mtClean="0"/>
              <a:t>Май </a:t>
            </a:r>
            <a:r>
              <a:rPr lang="en-US" smtClean="0"/>
              <a:t>2015</a:t>
            </a:r>
            <a:r>
              <a:rPr lang="ru-RU" smtClean="0"/>
              <a:t> г.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88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7086600" cy="950912"/>
          </a:xfrm>
        </p:spPr>
        <p:txBody>
          <a:bodyPr/>
          <a:lstStyle/>
          <a:p>
            <a:pPr eaLnBrk="1" hangingPunct="1"/>
            <a:r>
              <a:rPr lang="ru-RU" altLang="en-US" sz="2400" dirty="0" smtClean="0">
                <a:solidFill>
                  <a:schemeClr val="accent2"/>
                </a:solidFill>
              </a:rPr>
              <a:t>Обязательные данные и корректировки для переработки товаров вне таможенной территории</a:t>
            </a:r>
            <a:endParaRPr lang="en-GB" altLang="en-US" sz="2400" dirty="0" smtClean="0">
              <a:solidFill>
                <a:schemeClr val="hlink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57338"/>
            <a:ext cx="7924800" cy="4679950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100" dirty="0" smtClean="0"/>
              <a:t>Корректировка в СМТТ, убрать:</a:t>
            </a:r>
          </a:p>
          <a:p>
            <a:pPr lvl="1"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1700" dirty="0" smtClean="0"/>
              <a:t>экспорт товаров, направляемых за рубеж для переработки</a:t>
            </a:r>
          </a:p>
          <a:p>
            <a:pPr lvl="1"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1700" dirty="0" smtClean="0"/>
              <a:t>импорт товаров, возвращаемых (в пределы внутренней экономики) после переработки</a:t>
            </a:r>
            <a:endParaRPr lang="en-US" altLang="en-US" sz="1700" dirty="0" smtClean="0"/>
          </a:p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100" dirty="0" smtClean="0"/>
              <a:t>Оценить </a:t>
            </a:r>
            <a:r>
              <a:rPr lang="ru-RU" altLang="en-US" sz="2100" u="sng" dirty="0" smtClean="0"/>
              <a:t>импорт сырья или полуфабрикатов</a:t>
            </a:r>
            <a:r>
              <a:rPr lang="ru-RU" altLang="en-US" sz="2100" dirty="0" smtClean="0"/>
              <a:t>, приобретенных за рубежом(для переработки)</a:t>
            </a:r>
            <a:endParaRPr lang="en-US" altLang="en-US" sz="2100" dirty="0" smtClean="0"/>
          </a:p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100" dirty="0" smtClean="0"/>
              <a:t>Оценить </a:t>
            </a:r>
            <a:r>
              <a:rPr lang="ru-RU" altLang="en-US" sz="2100" u="sng" dirty="0" smtClean="0"/>
              <a:t>экспорт переработанных товаров</a:t>
            </a:r>
            <a:r>
              <a:rPr lang="ru-RU" altLang="en-US" sz="2100" dirty="0" smtClean="0"/>
              <a:t>, если они физически не возвращаются (в страну принципала)</a:t>
            </a:r>
            <a:endParaRPr lang="en-US" altLang="en-US" sz="2100" dirty="0" smtClean="0"/>
          </a:p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100" dirty="0" smtClean="0"/>
              <a:t>Оценить </a:t>
            </a:r>
            <a:r>
              <a:rPr lang="ru-RU" altLang="en-US" sz="2100" u="sng" dirty="0" smtClean="0"/>
              <a:t>импорт услуг</a:t>
            </a:r>
            <a:r>
              <a:rPr lang="ru-RU" altLang="en-US" sz="2100" dirty="0" smtClean="0"/>
              <a:t>, связанных с закупкой услуг переработки за рубежом</a:t>
            </a:r>
            <a:endParaRPr lang="en-US" altLang="en-US" sz="2100" dirty="0" smtClean="0"/>
          </a:p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100" dirty="0" smtClean="0"/>
              <a:t>Оценить объем </a:t>
            </a:r>
            <a:r>
              <a:rPr lang="en-US" altLang="en-US" sz="2100" dirty="0" smtClean="0"/>
              <a:t>(</a:t>
            </a:r>
            <a:r>
              <a:rPr lang="ru-RU" altLang="en-US" sz="2100" dirty="0" smtClean="0"/>
              <a:t>изменения</a:t>
            </a:r>
            <a:r>
              <a:rPr lang="en-US" altLang="en-US" sz="2100" dirty="0" smtClean="0"/>
              <a:t>) </a:t>
            </a:r>
            <a:r>
              <a:rPr lang="ru-RU" altLang="en-US" sz="2100" u="sng" dirty="0" smtClean="0"/>
              <a:t>материальных запасов, хранящихся за границей</a:t>
            </a:r>
            <a:r>
              <a:rPr lang="ru-RU" altLang="en-US" sz="2100" dirty="0" smtClean="0"/>
              <a:t>, в связи с переработкой товаров</a:t>
            </a:r>
            <a:endParaRPr lang="en-GB" altLang="en-US" sz="2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Май 2015 г.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086600" cy="950913"/>
          </a:xfrm>
        </p:spPr>
        <p:txBody>
          <a:bodyPr/>
          <a:lstStyle/>
          <a:p>
            <a:pPr eaLnBrk="1" hangingPunct="1"/>
            <a:r>
              <a:rPr lang="ru-RU" altLang="en-US" sz="3200" dirty="0" smtClean="0">
                <a:solidFill>
                  <a:schemeClr val="accent2"/>
                </a:solidFill>
              </a:rPr>
              <a:t>1. Корректировки в статистике торговли товарами - вопросы</a:t>
            </a:r>
            <a:endParaRPr lang="en-GB" altLang="en-US" sz="3200" dirty="0" smtClean="0">
              <a:solidFill>
                <a:schemeClr val="hlink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28775"/>
            <a:ext cx="8359080" cy="4679950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400" dirty="0" smtClean="0"/>
              <a:t>Основные отличия в СМТТ необходимо перевести в понятия национальных счетов и платежных балансов:</a:t>
            </a:r>
            <a:endParaRPr lang="en-US" altLang="en-US" sz="2400" dirty="0" smtClean="0"/>
          </a:p>
          <a:p>
            <a:pPr lvl="1" eaLnBrk="1" hangingPunct="1">
              <a:spcBef>
                <a:spcPct val="40000"/>
              </a:spcBef>
              <a:buSzTx/>
            </a:pPr>
            <a:r>
              <a:rPr lang="ru-RU" altLang="en-US" sz="1700" dirty="0" smtClean="0"/>
              <a:t>охват</a:t>
            </a:r>
            <a:r>
              <a:rPr lang="en-US" altLang="en-US" sz="1700" dirty="0" smtClean="0"/>
              <a:t>, </a:t>
            </a:r>
            <a:r>
              <a:rPr lang="ru-RU" altLang="en-US" sz="1700" dirty="0" smtClean="0"/>
              <a:t>сроки</a:t>
            </a:r>
            <a:r>
              <a:rPr lang="en-US" altLang="en-US" sz="1700" dirty="0" smtClean="0"/>
              <a:t>, </a:t>
            </a:r>
            <a:r>
              <a:rPr lang="ru-RU" altLang="en-US" sz="1700" dirty="0" smtClean="0"/>
              <a:t>оценка и страна происхождения</a:t>
            </a:r>
            <a:endParaRPr lang="en-US" altLang="en-US" sz="1700" dirty="0" smtClean="0"/>
          </a:p>
          <a:p>
            <a:pPr lvl="1" eaLnBrk="1" hangingPunct="1">
              <a:spcBef>
                <a:spcPct val="40000"/>
              </a:spcBef>
              <a:buSzTx/>
            </a:pPr>
            <a:r>
              <a:rPr lang="ru-RU" altLang="en-US" sz="1700" dirty="0" smtClean="0"/>
              <a:t>принцип изменения собственника</a:t>
            </a:r>
            <a:endParaRPr lang="en-US" altLang="en-US" sz="1700" dirty="0" smtClean="0"/>
          </a:p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400" dirty="0" smtClean="0"/>
              <a:t>Товары, подлежащие переработке, могут освобождаться от стандартных таможенных пошлин</a:t>
            </a:r>
          </a:p>
          <a:p>
            <a:pPr lvl="1"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000" dirty="0" smtClean="0"/>
              <a:t>Может быть определенно в таможенных данных с типом  кода трансакции → важно для выявления случаев</a:t>
            </a:r>
          </a:p>
          <a:p>
            <a:pPr lvl="1"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1700" dirty="0" smtClean="0"/>
              <a:t>Таможенные декларации могут включать информацию (поля) еще не используемую в статистике → может быть важным для корректировки</a:t>
            </a:r>
          </a:p>
          <a:p>
            <a:pPr lvl="1"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1700" u="sng" dirty="0" smtClean="0"/>
              <a:t>Рекомендуется</a:t>
            </a:r>
            <a:r>
              <a:rPr lang="ru-RU" altLang="en-US" sz="1700" dirty="0" smtClean="0"/>
              <a:t>: переговоры</a:t>
            </a:r>
            <a:r>
              <a:rPr lang="en-US" altLang="en-US" sz="1700" dirty="0" smtClean="0"/>
              <a:t> </a:t>
            </a:r>
            <a:r>
              <a:rPr lang="ru-RU" altLang="en-US" sz="1700" dirty="0" smtClean="0"/>
              <a:t>с таможенными органами для получения доступа к дополнительным сведениям о таможенных документах</a:t>
            </a:r>
            <a:endParaRPr lang="en-US" altLang="en-US" sz="17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Май 2015 г.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76672"/>
            <a:ext cx="7715200" cy="950913"/>
          </a:xfrm>
        </p:spPr>
        <p:txBody>
          <a:bodyPr/>
          <a:lstStyle/>
          <a:p>
            <a:pPr eaLnBrk="1" hangingPunct="1"/>
            <a:r>
              <a:rPr lang="ru-RU" altLang="en-US" sz="3200" dirty="0" smtClean="0">
                <a:solidFill>
                  <a:schemeClr val="accent2"/>
                </a:solidFill>
              </a:rPr>
              <a:t>1. Корректировки в статистике торговли товарами – новые данные</a:t>
            </a:r>
            <a:endParaRPr lang="en-GB" altLang="en-US" sz="3200" dirty="0" smtClean="0">
              <a:solidFill>
                <a:schemeClr val="hlink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57338"/>
            <a:ext cx="7924800" cy="4679950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200" dirty="0" smtClean="0"/>
              <a:t>Требуемая дополнительная информация включает</a:t>
            </a:r>
            <a:endParaRPr lang="en-US" altLang="en-US" sz="2200" dirty="0" smtClean="0"/>
          </a:p>
          <a:p>
            <a:pPr lvl="1" eaLnBrk="1" hangingPunct="1">
              <a:spcBef>
                <a:spcPct val="40000"/>
              </a:spcBef>
              <a:buSzTx/>
            </a:pPr>
            <a:r>
              <a:rPr lang="ru-RU" altLang="en-US" sz="1600" dirty="0" smtClean="0"/>
              <a:t>Тип кода трансакции: для идентификации типа продаж</a:t>
            </a:r>
          </a:p>
          <a:p>
            <a:pPr lvl="1" eaLnBrk="1" hangingPunct="1">
              <a:spcBef>
                <a:spcPct val="40000"/>
              </a:spcBef>
              <a:buSzTx/>
            </a:pPr>
            <a:r>
              <a:rPr lang="ru-RU" altLang="en-US" sz="1600" dirty="0" smtClean="0"/>
              <a:t>Стоимость и код товаров, направленных за границу на переработку</a:t>
            </a:r>
            <a:endParaRPr lang="en-US" altLang="en-US" sz="1600" dirty="0" smtClean="0"/>
          </a:p>
          <a:p>
            <a:pPr lvl="1" eaLnBrk="1" hangingPunct="1">
              <a:spcBef>
                <a:spcPct val="40000"/>
              </a:spcBef>
              <a:buSzTx/>
            </a:pPr>
            <a:r>
              <a:rPr lang="ru-RU" altLang="en-US" sz="1600" dirty="0" smtClean="0"/>
              <a:t>Оплата за переработку</a:t>
            </a:r>
            <a:endParaRPr lang="en-US" altLang="en-US" sz="1600" dirty="0" smtClean="0"/>
          </a:p>
          <a:p>
            <a:pPr lvl="1" eaLnBrk="1" hangingPunct="1">
              <a:spcBef>
                <a:spcPct val="40000"/>
              </a:spcBef>
              <a:buSzTx/>
            </a:pPr>
            <a:r>
              <a:rPr lang="ru-RU" altLang="en-US" sz="1600" dirty="0" smtClean="0"/>
              <a:t>Страна переработки</a:t>
            </a:r>
            <a:endParaRPr lang="en-US" altLang="en-US" sz="1600" dirty="0" smtClean="0"/>
          </a:p>
          <a:p>
            <a:pPr lvl="1" eaLnBrk="1" hangingPunct="1">
              <a:spcBef>
                <a:spcPct val="40000"/>
              </a:spcBef>
              <a:buSzTx/>
            </a:pPr>
            <a:r>
              <a:rPr lang="ru-RU" altLang="en-US" sz="1600" dirty="0" smtClean="0"/>
              <a:t>Страна назначения переработанных товаров</a:t>
            </a:r>
            <a:endParaRPr lang="en-US" altLang="en-US" sz="1600" dirty="0" smtClean="0"/>
          </a:p>
          <a:p>
            <a:pPr lvl="1" eaLnBrk="1" hangingPunct="1">
              <a:spcBef>
                <a:spcPct val="40000"/>
              </a:spcBef>
              <a:buSzTx/>
            </a:pPr>
            <a:r>
              <a:rPr lang="ru-RU" altLang="en-US" sz="1600" dirty="0" smtClean="0"/>
              <a:t>Даты отправки и возврата временно отгруженных товаров</a:t>
            </a:r>
            <a:endParaRPr lang="en-US" altLang="en-US" sz="1600" dirty="0" smtClean="0"/>
          </a:p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200" dirty="0" smtClean="0"/>
              <a:t>Эта формирует основы для изменения права собственности</a:t>
            </a:r>
            <a:endParaRPr lang="en-US" altLang="en-US" sz="2200" dirty="0" smtClean="0"/>
          </a:p>
          <a:p>
            <a:pPr eaLnBrk="1" hangingPunct="1">
              <a:spcBef>
                <a:spcPct val="40000"/>
              </a:spcBef>
              <a:buSzTx/>
              <a:buFont typeface="Arial" charset="0"/>
              <a:buChar char="•"/>
            </a:pPr>
            <a:r>
              <a:rPr lang="ru-RU" altLang="en-US" sz="2200" dirty="0" smtClean="0"/>
              <a:t>Одноразовый опрос для понимания практики декларирования производителями</a:t>
            </a:r>
            <a:endParaRPr lang="en-US" altLang="en-US" sz="2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Май 2015 г.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086600" cy="990600"/>
          </a:xfrm>
        </p:spPr>
        <p:txBody>
          <a:bodyPr/>
          <a:lstStyle/>
          <a:p>
            <a:r>
              <a:rPr lang="ru-RU" altLang="en-US" sz="2800" dirty="0" smtClean="0">
                <a:solidFill>
                  <a:schemeClr val="accent2"/>
                </a:solidFill>
              </a:rPr>
              <a:t>1. Корректировки в статистике торговли товарами – альтернативы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84784"/>
            <a:ext cx="79248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sz="2000" u="sng" dirty="0" smtClean="0"/>
              <a:t>Обследование предприятий</a:t>
            </a:r>
            <a:r>
              <a:rPr lang="ru-RU" sz="2000" dirty="0" smtClean="0"/>
              <a:t>: </a:t>
            </a:r>
            <a:r>
              <a:rPr lang="ru-RU" altLang="en-US" sz="2000" dirty="0" smtClean="0"/>
              <a:t>стоимость товаров, направленных за границу на переработку </a:t>
            </a:r>
            <a:r>
              <a:rPr lang="ru-RU" sz="2000" dirty="0" smtClean="0"/>
              <a:t>и оплата зарубежным переработчикам → увеличением нагрузки на респондентов</a:t>
            </a:r>
          </a:p>
          <a:p>
            <a:pPr marL="342900" lvl="1" indent="-342900">
              <a:buSzPct val="55000"/>
              <a:buFont typeface="Arial" panose="020B0604020202020204" pitchFamily="34" charset="0"/>
              <a:buChar char="•"/>
            </a:pPr>
            <a:r>
              <a:rPr lang="ru-RU" sz="2000" u="sng" dirty="0" smtClean="0"/>
              <a:t>Корректировка:</a:t>
            </a:r>
            <a:r>
              <a:rPr lang="ru-RU" sz="2000" dirty="0" smtClean="0"/>
              <a:t> </a:t>
            </a:r>
            <a:r>
              <a:rPr lang="ru-RU" altLang="en-US" sz="2000" dirty="0" smtClean="0"/>
              <a:t>на основе информации по выплате </a:t>
            </a:r>
            <a:r>
              <a:rPr lang="ru-RU" sz="2000" dirty="0" smtClean="0"/>
              <a:t>зарубежным переработчикам</a:t>
            </a:r>
            <a:r>
              <a:rPr lang="ru-RU" altLang="en-US" sz="2000" dirty="0" smtClean="0"/>
              <a:t>, исходя из обследований предприятий и обследований международной торговли услугами</a:t>
            </a:r>
            <a:endParaRPr lang="en-US" altLang="en-US" sz="2000" dirty="0" smtClean="0"/>
          </a:p>
          <a:p>
            <a:pPr marL="342900" lvl="1" indent="-342900">
              <a:buSzPct val="55000"/>
              <a:buFont typeface="Arial" panose="020B0604020202020204" pitchFamily="34" charset="0"/>
              <a:buChar char="•"/>
            </a:pPr>
            <a:r>
              <a:rPr lang="ru-RU" altLang="en-US" sz="2000" u="sng" dirty="0" smtClean="0"/>
              <a:t>Оценка:</a:t>
            </a:r>
            <a:r>
              <a:rPr lang="ru-RU" altLang="en-US" sz="2000" dirty="0" smtClean="0"/>
              <a:t> вычисление коэффициента оплаты за </a:t>
            </a:r>
            <a:r>
              <a:rPr lang="ru-RU" altLang="en-US" sz="2000" dirty="0"/>
              <a:t>переработку к переработанным </a:t>
            </a:r>
            <a:r>
              <a:rPr lang="ru-RU" altLang="en-US" sz="2000" dirty="0" smtClean="0"/>
              <a:t>товарам, на </a:t>
            </a:r>
            <a:r>
              <a:rPr lang="ru-RU" altLang="en-US" sz="2000" dirty="0"/>
              <a:t>примере похожих фирм с точки зрения МСОК и т.д</a:t>
            </a:r>
            <a:r>
              <a:rPr lang="ru-RU" altLang="en-US" sz="2000" dirty="0" smtClean="0"/>
              <a:t>., для оценки валовых потоков</a:t>
            </a:r>
            <a:endParaRPr lang="en-US" altLang="en-US" sz="2000" dirty="0"/>
          </a:p>
          <a:p>
            <a:pPr lvl="1" eaLnBrk="1" hangingPunct="1">
              <a:spcBef>
                <a:spcPct val="40000"/>
              </a:spcBef>
              <a:buFont typeface="Arial" charset="0"/>
              <a:buChar char="•"/>
            </a:pPr>
            <a:r>
              <a:rPr lang="ru-RU" altLang="en-US" sz="1800" dirty="0" smtClean="0"/>
              <a:t>Иногда товары не возвращаются после переработки (в страну принципала) </a:t>
            </a:r>
            <a:r>
              <a:rPr lang="en-US" altLang="fi-FI" sz="1800" dirty="0" smtClean="0"/>
              <a:t>→</a:t>
            </a:r>
            <a:r>
              <a:rPr lang="ru-RU" altLang="en-US" sz="1800" dirty="0" smtClean="0"/>
              <a:t> нарушения торгового баланса</a:t>
            </a:r>
            <a:endParaRPr lang="en-US" altLang="en-US" sz="1800" dirty="0" smtClean="0"/>
          </a:p>
          <a:p>
            <a:pPr lvl="1" eaLnBrk="1" hangingPunct="1">
              <a:spcBef>
                <a:spcPct val="40000"/>
              </a:spcBef>
              <a:buFont typeface="Arial" charset="0"/>
              <a:buChar char="•"/>
            </a:pPr>
            <a:r>
              <a:rPr lang="ru-RU" altLang="en-US" sz="1800" dirty="0" smtClean="0"/>
              <a:t>однократное обследование для получения информации о значимости этих потоков</a:t>
            </a:r>
            <a:endParaRPr lang="en-US" alt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Май 2015 г.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755718"/>
      </p:ext>
    </p:extLst>
  </p:cSld>
  <p:clrMapOvr>
    <a:masterClrMapping/>
  </p:clrMapOvr>
</p:sld>
</file>

<file path=ppt/theme/theme1.xml><?xml version="1.0" encoding="utf-8"?>
<a:theme xmlns:a="http://schemas.openxmlformats.org/drawingml/2006/main" name="UNECE PP Presentat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FF"/>
      </a:hlink>
      <a:folHlink>
        <a:srgbClr val="B2B2B2"/>
      </a:folHlink>
    </a:clrScheme>
    <a:fontScheme name="UNECE PP Presentatio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NECE PP Presentatio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ECE PP Presentatio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ECE PP Presentatio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ECE PP Presentatio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ECE PP Presentatio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ECE PP Presentatio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ECE PP Presentatio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Designs\UNECE PP Presentation template.pot</Template>
  <TotalTime>17807</TotalTime>
  <Words>2607</Words>
  <Application>Microsoft Office PowerPoint</Application>
  <PresentationFormat>On-screen Show (4:3)</PresentationFormat>
  <Paragraphs>288</Paragraphs>
  <Slides>33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UNECE PP Presentation template</vt:lpstr>
      <vt:lpstr>Рекомендации РПБ-6 и СНС 2008 по переработке и перепродаже товаров за границей – требования к данным</vt:lpstr>
      <vt:lpstr>План</vt:lpstr>
      <vt:lpstr>Введение</vt:lpstr>
      <vt:lpstr>Переработка товаров вне таможенной территории</vt:lpstr>
      <vt:lpstr>PowerPoint Presentation</vt:lpstr>
      <vt:lpstr>Обязательные данные и корректировки для переработки товаров вне таможенной территории</vt:lpstr>
      <vt:lpstr>1. Корректировки в статистике торговли товарами - вопросы</vt:lpstr>
      <vt:lpstr>1. Корректировки в статистике торговли товарами – новые данные</vt:lpstr>
      <vt:lpstr>1. Корректировки в статистике торговли товарами – альтернативы</vt:lpstr>
      <vt:lpstr>2. Оценка импорта товаров закупленных за рубежом для переработки</vt:lpstr>
      <vt:lpstr>3. Оценка экспорта не возвращаемых переработанных товаров</vt:lpstr>
      <vt:lpstr>3. Оценка экспорта не возвращаемых переработанных товаров – риски</vt:lpstr>
      <vt:lpstr>4. Оценка импорта услуг переработки</vt:lpstr>
      <vt:lpstr>4. Оценка импорта услуг переработки – альтернативы и риски</vt:lpstr>
      <vt:lpstr>5. Оценка (изменений) материальных запасов, находящихся за границей</vt:lpstr>
      <vt:lpstr>III. Переработка товаров внутри таможенной территории</vt:lpstr>
      <vt:lpstr>PowerPoint Presentation</vt:lpstr>
      <vt:lpstr>Необходимые данные и корректировки для переработка товаров внутри таможенной территории</vt:lpstr>
      <vt:lpstr>1. Корректировки в статистике торговли товарами </vt:lpstr>
      <vt:lpstr>1. Корректировки в статистике торговли товарами - альтернативы</vt:lpstr>
      <vt:lpstr>2. Оценка закупки товаров для переработки, как экспорт</vt:lpstr>
      <vt:lpstr>3. Оценка экспорта услуг по переработке</vt:lpstr>
      <vt:lpstr>V. Перепродажа товаров за границей</vt:lpstr>
      <vt:lpstr>PowerPoint Presentation</vt:lpstr>
      <vt:lpstr>Определение перепродажи</vt:lpstr>
      <vt:lpstr>Необходимые данные и корректировки для перепродажи </vt:lpstr>
      <vt:lpstr>1. Оценка торговых услуг торговца</vt:lpstr>
      <vt:lpstr>1. Оценка торговых услуг торговца (прод.)</vt:lpstr>
      <vt:lpstr>2. Оценка чистого экспорта при перепродаже</vt:lpstr>
      <vt:lpstr>3. Оценка (изменений) материальных запасов, находящихся за границей</vt:lpstr>
      <vt:lpstr>V. Проверка достоверности данных </vt:lpstr>
      <vt:lpstr>VI. Выводы</vt:lpstr>
      <vt:lpstr>VI. Выводы (прод.)</vt:lpstr>
    </vt:vector>
  </TitlesOfParts>
  <Company>UNECE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</dc:title>
  <dc:creator>Rpeltola</dc:creator>
  <cp:lastModifiedBy>Oleksandr Svirchevskyy</cp:lastModifiedBy>
  <cp:revision>864</cp:revision>
  <cp:lastPrinted>2015-04-22T13:59:59Z</cp:lastPrinted>
  <dcterms:created xsi:type="dcterms:W3CDTF">2006-09-20T05:59:19Z</dcterms:created>
  <dcterms:modified xsi:type="dcterms:W3CDTF">2015-05-12T07:14:39Z</dcterms:modified>
</cp:coreProperties>
</file>