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78" r:id="rId2"/>
    <p:sldId id="379" r:id="rId3"/>
    <p:sldId id="380" r:id="rId4"/>
    <p:sldId id="381" r:id="rId5"/>
    <p:sldId id="382" r:id="rId6"/>
    <p:sldId id="403" r:id="rId7"/>
    <p:sldId id="383" r:id="rId8"/>
    <p:sldId id="384" r:id="rId9"/>
    <p:sldId id="385" r:id="rId10"/>
    <p:sldId id="386" r:id="rId11"/>
    <p:sldId id="405" r:id="rId12"/>
    <p:sldId id="406" r:id="rId13"/>
    <p:sldId id="404" r:id="rId14"/>
    <p:sldId id="407" r:id="rId15"/>
    <p:sldId id="409" r:id="rId16"/>
    <p:sldId id="408" r:id="rId17"/>
    <p:sldId id="388" r:id="rId18"/>
    <p:sldId id="410" r:id="rId19"/>
    <p:sldId id="411" r:id="rId20"/>
    <p:sldId id="393" r:id="rId21"/>
    <p:sldId id="394" r:id="rId22"/>
    <p:sldId id="395" r:id="rId23"/>
    <p:sldId id="413" r:id="rId24"/>
    <p:sldId id="415" r:id="rId25"/>
    <p:sldId id="402" r:id="rId26"/>
    <p:sldId id="355" r:id="rId27"/>
    <p:sldId id="356" r:id="rId28"/>
    <p:sldId id="357" r:id="rId29"/>
    <p:sldId id="358" r:id="rId30"/>
    <p:sldId id="377" r:id="rId31"/>
    <p:sldId id="360" r:id="rId32"/>
    <p:sldId id="364" r:id="rId33"/>
    <p:sldId id="416" r:id="rId34"/>
    <p:sldId id="366" r:id="rId35"/>
    <p:sldId id="367" r:id="rId36"/>
    <p:sldId id="368" r:id="rId37"/>
    <p:sldId id="419" r:id="rId38"/>
    <p:sldId id="370" r:id="rId39"/>
    <p:sldId id="371" r:id="rId40"/>
    <p:sldId id="372" r:id="rId41"/>
    <p:sldId id="373" r:id="rId42"/>
    <p:sldId id="374" r:id="rId43"/>
    <p:sldId id="375" r:id="rId44"/>
    <p:sldId id="302" r:id="rId45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BDDEFF"/>
    <a:srgbClr val="3166CF"/>
    <a:srgbClr val="3E6FD2"/>
    <a:srgbClr val="2D5EC1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4" autoAdjust="0"/>
    <p:restoredTop sz="92875" autoAdjust="0"/>
  </p:normalViewPr>
  <p:slideViewPr>
    <p:cSldViewPr>
      <p:cViewPr varScale="1">
        <p:scale>
          <a:sx n="105" d="100"/>
          <a:sy n="105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5" rIns="90593" bIns="452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5" rIns="90593" bIns="45295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6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5" rIns="90593" bIns="45295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6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5" rIns="90593" bIns="45295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D8238AE-2B85-4676-BC7D-3D1780C1188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47846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5" rIns="90593" bIns="452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5" rIns="90593" bIns="45295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9" y="4680948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5" rIns="90593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6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5" rIns="90593" bIns="45295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6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3" tIns="45295" rIns="90593" bIns="45295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0A5EDAC-D079-4452-A138-FE3F6017ED0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8277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Гудвилл (англ. </a:t>
            </a:r>
            <a:r>
              <a:rPr lang="ru-RU" dirty="0" err="1" smtClean="0"/>
              <a:t>Goodwill</a:t>
            </a:r>
            <a:r>
              <a:rPr lang="ru-RU" dirty="0" smtClean="0"/>
              <a:t>) — экономический термин, используемый в бухучёте, торговых операциях для отражения рыночной стоимости компании без учёта стоимости активов и пассивов.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39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306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Прямые иностранные инвестиции (ПИИ)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40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1862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1pPr>
            <a:lvl2pPr marL="734938" indent="-282668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2pPr>
            <a:lvl3pPr marL="1130673" indent="-226134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3pPr>
            <a:lvl4pPr marL="1582943" indent="-226134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4pPr>
            <a:lvl5pPr marL="2035211" indent="-226134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5pPr>
            <a:lvl6pPr marL="2487481" indent="-226134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6pPr>
            <a:lvl7pPr marL="2939751" indent="-226134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7pPr>
            <a:lvl8pPr marL="3392020" indent="-226134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8pPr>
            <a:lvl9pPr marL="3844289" indent="-226134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1B602F27-7B0A-49E6-8AAD-6B1C544FB90B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44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ПМД - Процедура макроэкономических дисбалансов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55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Интрастат</a:t>
            </a:r>
            <a:r>
              <a:rPr lang="ru-RU" dirty="0" smtClean="0"/>
              <a:t> - система сбора информации и подготовки статистических данных о торговле товарами между странами ЕС.</a:t>
            </a:r>
          </a:p>
          <a:p>
            <a:r>
              <a:rPr lang="ru-RU" dirty="0" err="1" smtClean="0"/>
              <a:t>Экстрастат</a:t>
            </a:r>
            <a:r>
              <a:rPr lang="ru-RU" dirty="0" smtClean="0"/>
              <a:t> - статистика по торговле со странами вне ЕС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367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International Trade in Goods Statistics (ITGS)</a:t>
            </a:r>
          </a:p>
          <a:p>
            <a:r>
              <a:rPr lang="ru-RU" dirty="0" smtClean="0"/>
              <a:t>Статистика международной торговли товарами</a:t>
            </a:r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055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International Trade in Goods Statistics (ITGS)</a:t>
            </a:r>
          </a:p>
          <a:p>
            <a:r>
              <a:rPr lang="ru-RU" dirty="0" smtClean="0"/>
              <a:t>Статистика международной торговли товарами</a:t>
            </a:r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055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Франко-борт (ФОБ) -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free on board (FOB)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Стоимость, страхование, фрахт (СИФ) -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“cost, insurance, and freight” (CIF)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714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Франко-борт (ФОБ) -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free on board (FOB)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Стоимость, страхование, фрахт (СИФ) -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“cost, insurance, and freight” (CIF)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714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СВТ - Статистика внешней торговли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78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Генеральное соглашение по торговле услугами (ГАТС)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EDAC-D079-4452-A138-FE3F6017ED01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2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0D3E4DC-412E-4E6B-8B7A-CEBB1154E931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392B8-438C-4CC4-9A76-7F84469C401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7308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82343-102A-4328-B8F3-5D5F82E4AED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151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E6B8A23-5969-4797-94EF-C8521C6543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70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26122-7200-4E77-B6DA-37CA39BB4C5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3552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F267D-0765-4F16-A677-2A4EE17F54F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027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4A6AF-2EBA-4168-BD41-DCEBFC739B7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8588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1A9C5-4061-4EC0-AD63-B449CE89288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660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26B48-5222-4CD1-8102-E35D2FD617B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7072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D17B-52AD-42B6-9B56-D46C1F37A08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3394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559B6-D6DF-4D47-AAE2-39B16415D87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5498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6199-645D-4114-BF96-77A0129970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7643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ED6EEB6-0004-440D-90EE-BAF1859EFCC7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496" y="2132856"/>
            <a:ext cx="9361040" cy="790575"/>
          </a:xfrm>
        </p:spPr>
        <p:txBody>
          <a:bodyPr/>
          <a:lstStyle/>
          <a:p>
            <a:r>
              <a:rPr lang="ru-RU" sz="3200" dirty="0" smtClean="0"/>
              <a:t>Влияние РПБ-</a:t>
            </a:r>
            <a:r>
              <a:rPr lang="en-GB" sz="3200" dirty="0" smtClean="0"/>
              <a:t>6 </a:t>
            </a:r>
            <a:r>
              <a:rPr lang="ru-RU" sz="3200" dirty="0" smtClean="0"/>
              <a:t>на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ru-RU" sz="3200" dirty="0" smtClean="0"/>
              <a:t>платежный баланс ЕС </a:t>
            </a:r>
            <a:r>
              <a:rPr lang="en-GB" sz="3200" dirty="0" smtClean="0"/>
              <a:t>28 </a:t>
            </a:r>
            <a:r>
              <a:rPr lang="ru-RU" sz="3200" dirty="0"/>
              <a:t>и </a:t>
            </a:r>
            <a:r>
              <a:rPr lang="ru-RU" sz="3200" dirty="0" smtClean="0"/>
              <a:t>международную инвестиционную позицию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>
            <a:off x="179512" y="5858688"/>
            <a:ext cx="8964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C000"/>
                </a:solidFill>
                <a:latin typeface="+mn-lt"/>
              </a:rPr>
              <a:t>Сессия </a:t>
            </a:r>
            <a:r>
              <a:rPr lang="en-GB" sz="1400" b="1" i="1" dirty="0">
                <a:solidFill>
                  <a:srgbClr val="FFC000"/>
                </a:solidFill>
                <a:latin typeface="+mn-lt"/>
              </a:rPr>
              <a:t>2 </a:t>
            </a: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на Рабочем совещании </a:t>
            </a:r>
            <a:r>
              <a:rPr lang="ru-RU" sz="1400" b="1" dirty="0">
                <a:solidFill>
                  <a:srgbClr val="FFC000"/>
                </a:solidFill>
                <a:latin typeface="+mn-lt"/>
              </a:rPr>
              <a:t>по внедрению CHC 2008 года в странах ВЕКЦА и связи с РПБ-6 и РСГФ 2014 года</a:t>
            </a:r>
          </a:p>
          <a:p>
            <a:r>
              <a:rPr lang="en-GB" sz="1400" b="1" dirty="0" smtClean="0">
                <a:solidFill>
                  <a:srgbClr val="FFC000"/>
                </a:solidFill>
                <a:latin typeface="+mn-lt"/>
              </a:rPr>
              <a:t>6 </a:t>
            </a:r>
            <a:r>
              <a:rPr lang="en-GB" sz="1400" b="1" dirty="0">
                <a:solidFill>
                  <a:srgbClr val="FFC000"/>
                </a:solidFill>
                <a:latin typeface="+mn-lt"/>
              </a:rPr>
              <a:t>- 8 </a:t>
            </a: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мая </a:t>
            </a:r>
            <a:r>
              <a:rPr lang="en-GB" sz="1400" b="1" dirty="0" smtClean="0">
                <a:solidFill>
                  <a:srgbClr val="FFC000"/>
                </a:solidFill>
                <a:latin typeface="+mn-lt"/>
              </a:rPr>
              <a:t>2015</a:t>
            </a: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 года, Стамбул </a:t>
            </a:r>
            <a:r>
              <a:rPr lang="en-GB" sz="1400" b="1" dirty="0" smtClean="0">
                <a:solidFill>
                  <a:srgbClr val="FFC000"/>
                </a:solidFill>
                <a:latin typeface="+mn-lt"/>
              </a:rPr>
              <a:t>(</a:t>
            </a:r>
            <a:r>
              <a:rPr lang="ru-RU" sz="1400" b="1" dirty="0" smtClean="0">
                <a:solidFill>
                  <a:srgbClr val="FFC000"/>
                </a:solidFill>
                <a:latin typeface="+mn-lt"/>
              </a:rPr>
              <a:t>Турция</a:t>
            </a:r>
            <a:r>
              <a:rPr lang="en-GB" sz="1400" b="1" dirty="0" smtClean="0">
                <a:solidFill>
                  <a:srgbClr val="FFC000"/>
                </a:solidFill>
                <a:latin typeface="+mn-lt"/>
              </a:rPr>
              <a:t>)</a:t>
            </a:r>
            <a:endParaRPr lang="en-GB" sz="1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717131"/>
            <a:ext cx="8532812" cy="1152029"/>
          </a:xfrm>
        </p:spPr>
        <p:txBody>
          <a:bodyPr/>
          <a:lstStyle/>
          <a:p>
            <a:r>
              <a:rPr lang="ru-RU" sz="1400" dirty="0" smtClean="0">
                <a:solidFill>
                  <a:srgbClr val="FFC000"/>
                </a:solidFill>
              </a:rPr>
              <a:t>Др.</a:t>
            </a:r>
            <a:r>
              <a:rPr lang="de-DE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smtClean="0">
                <a:solidFill>
                  <a:srgbClr val="FFC000"/>
                </a:solidFill>
              </a:rPr>
              <a:t>Матиас Людвиг</a:t>
            </a:r>
            <a:endParaRPr lang="de-DE" sz="1400" dirty="0" smtClean="0">
              <a:solidFill>
                <a:srgbClr val="FFC000"/>
              </a:solidFill>
            </a:endParaRPr>
          </a:p>
          <a:p>
            <a:r>
              <a:rPr lang="ru-RU" sz="1400" dirty="0" smtClean="0">
                <a:solidFill>
                  <a:srgbClr val="FFC000"/>
                </a:solidFill>
              </a:rPr>
              <a:t>Европейская комиссия</a:t>
            </a:r>
            <a:endParaRPr lang="de-DE" sz="1400" dirty="0" smtClean="0">
              <a:solidFill>
                <a:srgbClr val="FFC000"/>
              </a:solidFill>
            </a:endParaRPr>
          </a:p>
          <a:p>
            <a:r>
              <a:rPr lang="ru-RU" sz="1400" dirty="0" err="1" smtClean="0">
                <a:solidFill>
                  <a:srgbClr val="FFC000"/>
                </a:solidFill>
              </a:rPr>
              <a:t>Евростат</a:t>
            </a:r>
            <a:r>
              <a:rPr lang="ru-RU" sz="1400" dirty="0" smtClean="0">
                <a:solidFill>
                  <a:srgbClr val="FFC000"/>
                </a:solidFill>
              </a:rPr>
              <a:t>,</a:t>
            </a:r>
            <a:r>
              <a:rPr lang="de-DE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smtClean="0">
                <a:solidFill>
                  <a:srgbClr val="FFC000"/>
                </a:solidFill>
              </a:rPr>
              <a:t>подразделение </a:t>
            </a:r>
            <a:r>
              <a:rPr lang="en-US" sz="1400" dirty="0" smtClean="0">
                <a:solidFill>
                  <a:srgbClr val="FFC000"/>
                </a:solidFill>
              </a:rPr>
              <a:t>C2 </a:t>
            </a:r>
            <a:r>
              <a:rPr lang="ru-RU" sz="1400" dirty="0" smtClean="0">
                <a:solidFill>
                  <a:srgbClr val="FFC000"/>
                </a:solidFill>
              </a:rPr>
              <a:t>Производство национальных и региональных счетов</a:t>
            </a:r>
            <a:r>
              <a:rPr lang="en-US" sz="1400" dirty="0" smtClean="0">
                <a:solidFill>
                  <a:srgbClr val="FFC000"/>
                </a:solidFill>
              </a:rPr>
              <a:t>. </a:t>
            </a:r>
            <a:r>
              <a:rPr lang="ru-RU" sz="1400" dirty="0" smtClean="0">
                <a:solidFill>
                  <a:srgbClr val="FFC000"/>
                </a:solidFill>
              </a:rPr>
              <a:t>Платежный </a:t>
            </a:r>
            <a:r>
              <a:rPr lang="ru-RU" sz="1400" dirty="0" err="1" smtClean="0">
                <a:solidFill>
                  <a:srgbClr val="FFC000"/>
                </a:solidFill>
              </a:rPr>
              <a:t>баланг</a:t>
            </a:r>
            <a:endParaRPr lang="en-GB" sz="1400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Joseph BECH Building E2/810</a:t>
            </a:r>
            <a:endParaRPr lang="en-GB" sz="1400" dirty="0">
              <a:solidFill>
                <a:srgbClr val="FFC000"/>
              </a:solidFill>
            </a:endParaRPr>
          </a:p>
          <a:p>
            <a:r>
              <a:rPr lang="de-DE" sz="1400" dirty="0">
                <a:solidFill>
                  <a:srgbClr val="FFC000"/>
                </a:solidFill>
              </a:rPr>
              <a:t>5, Rue Alphonse </a:t>
            </a:r>
            <a:r>
              <a:rPr lang="de-DE" sz="1400" dirty="0" err="1">
                <a:solidFill>
                  <a:srgbClr val="FFC000"/>
                </a:solidFill>
              </a:rPr>
              <a:t>Weicker</a:t>
            </a:r>
            <a:r>
              <a:rPr lang="de-DE" sz="1400" dirty="0">
                <a:solidFill>
                  <a:srgbClr val="FFC000"/>
                </a:solidFill>
              </a:rPr>
              <a:t> </a:t>
            </a:r>
            <a:endParaRPr lang="en-GB" sz="1400" dirty="0">
              <a:solidFill>
                <a:srgbClr val="FFC000"/>
              </a:solidFill>
            </a:endParaRPr>
          </a:p>
          <a:p>
            <a:r>
              <a:rPr lang="de-DE" sz="1400" dirty="0" smtClean="0">
                <a:solidFill>
                  <a:srgbClr val="FFC000"/>
                </a:solidFill>
              </a:rPr>
              <a:t>L-2721 Luxembourg</a:t>
            </a:r>
            <a:endParaRPr lang="x-none" sz="14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39850"/>
            <a:ext cx="8624888" cy="936625"/>
          </a:xfrm>
        </p:spPr>
        <p:txBody>
          <a:bodyPr/>
          <a:lstStyle/>
          <a:p>
            <a:r>
              <a:rPr lang="ru-RU" sz="2400" dirty="0" smtClean="0"/>
              <a:t>Таможенный союз ЕС: применение ITGS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04864"/>
            <a:ext cx="8507288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000" i="0" u="sng" dirty="0" err="1"/>
              <a:t>Интрастат</a:t>
            </a:r>
            <a:r>
              <a:rPr lang="ru-RU" sz="2000" i="0" dirty="0"/>
              <a:t>:</a:t>
            </a:r>
          </a:p>
          <a:p>
            <a:pPr marL="0" indent="0">
              <a:buNone/>
            </a:pPr>
            <a:r>
              <a:rPr lang="ru-RU" sz="2000" i="0" u="sng" dirty="0"/>
              <a:t>Покрытие</a:t>
            </a:r>
            <a:r>
              <a:rPr lang="ru-RU" sz="2000" i="0" dirty="0"/>
              <a:t>: торговля </a:t>
            </a:r>
            <a:r>
              <a:rPr lang="ru-RU" sz="2000" i="0" dirty="0" smtClean="0"/>
              <a:t>товарами между в Сообществе государств-членов ЕС</a:t>
            </a:r>
            <a:endParaRPr lang="ru-RU" sz="2000" i="0" dirty="0"/>
          </a:p>
          <a:p>
            <a:pPr marL="0" indent="0">
              <a:buNone/>
            </a:pPr>
            <a:r>
              <a:rPr lang="ru-RU" sz="2000" i="0" dirty="0" smtClean="0"/>
              <a:t>Отправка (экспорт</a:t>
            </a:r>
            <a:r>
              <a:rPr lang="ru-RU" sz="2000" i="0" dirty="0"/>
              <a:t>) - поступления (импорт):</a:t>
            </a:r>
          </a:p>
          <a:p>
            <a:pPr marL="0" indent="0">
              <a:buNone/>
            </a:pPr>
            <a:r>
              <a:rPr lang="ru-RU" sz="2000" i="0" dirty="0"/>
              <a:t>Источник данных:</a:t>
            </a:r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/>
              <a:t>Тесная связь с </a:t>
            </a:r>
            <a:r>
              <a:rPr lang="ru-RU" sz="1600" i="0" dirty="0" smtClean="0"/>
              <a:t>системой НДС;</a:t>
            </a:r>
            <a:endParaRPr lang="ru-RU" sz="16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/>
              <a:t>Прямой сбор данных </a:t>
            </a:r>
            <a:r>
              <a:rPr lang="ru-RU" sz="1600" i="0" dirty="0" smtClean="0"/>
              <a:t>от торговых </a:t>
            </a:r>
            <a:r>
              <a:rPr lang="ru-RU" sz="1600" i="0" dirty="0"/>
              <a:t>операторов;</a:t>
            </a:r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 smtClean="0"/>
              <a:t>Дополнительная декларация;</a:t>
            </a:r>
            <a:endParaRPr lang="ru-RU" sz="16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/>
              <a:t>Национальные </a:t>
            </a:r>
            <a:r>
              <a:rPr lang="ru-RU" sz="1600" i="0" dirty="0" smtClean="0"/>
              <a:t>пороговая величина отчетности </a:t>
            </a:r>
            <a:r>
              <a:rPr lang="ru-RU" sz="1600" i="0" dirty="0"/>
              <a:t>для операторов;</a:t>
            </a:r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/>
              <a:t>Составляется ежемесячно и </a:t>
            </a:r>
            <a:r>
              <a:rPr lang="ru-RU" sz="1600" i="0" dirty="0" smtClean="0"/>
              <a:t>передается </a:t>
            </a:r>
            <a:r>
              <a:rPr lang="ru-RU" sz="1600" i="0" dirty="0"/>
              <a:t>в </a:t>
            </a:r>
            <a:r>
              <a:rPr lang="ru-RU" sz="1600" i="0" dirty="0" err="1"/>
              <a:t>Евростат</a:t>
            </a:r>
            <a:r>
              <a:rPr lang="ru-RU" sz="1600" i="0" dirty="0"/>
              <a:t> в течение 40 дней;</a:t>
            </a:r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 smtClean="0"/>
              <a:t>Подробное описание в </a:t>
            </a:r>
            <a:r>
              <a:rPr lang="ru-RU" sz="1600" i="0" dirty="0"/>
              <a:t>терминах торговли товарами </a:t>
            </a:r>
            <a:r>
              <a:rPr lang="ru-RU" sz="1600" i="0" dirty="0" smtClean="0"/>
              <a:t>(Комбинированная номенклатура </a:t>
            </a:r>
            <a:r>
              <a:rPr lang="ru-RU" sz="1600" i="0" dirty="0"/>
              <a:t>CN8: 0902 20 00 Зеленый чай в первичных упаковках&gt; 3 кг).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9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39850"/>
            <a:ext cx="8624888" cy="936625"/>
          </a:xfrm>
        </p:spPr>
        <p:txBody>
          <a:bodyPr/>
          <a:lstStyle/>
          <a:p>
            <a:r>
              <a:rPr lang="ru-RU" sz="2400" dirty="0" smtClean="0"/>
              <a:t>Система сбора данных ITGS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04864"/>
            <a:ext cx="8507288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000" i="0" u="sng" dirty="0" err="1"/>
              <a:t>Экстрастат</a:t>
            </a:r>
            <a:r>
              <a:rPr lang="ru-RU" sz="2000" i="0" dirty="0" smtClean="0"/>
              <a:t>:</a:t>
            </a:r>
            <a:endParaRPr lang="ru-RU" sz="2000" i="0" dirty="0"/>
          </a:p>
          <a:p>
            <a:pPr marL="0" indent="0">
              <a:buNone/>
            </a:pPr>
            <a:r>
              <a:rPr lang="ru-RU" sz="2000" i="0" u="sng" dirty="0"/>
              <a:t>Покрытие</a:t>
            </a:r>
            <a:r>
              <a:rPr lang="ru-RU" sz="2000" i="0" dirty="0"/>
              <a:t>: </a:t>
            </a:r>
            <a:endParaRPr lang="ru-RU" sz="2000" i="0" dirty="0" smtClean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000" i="0" dirty="0" smtClean="0"/>
              <a:t>Статистика торговли со странами не входящими в ЕС;</a:t>
            </a:r>
            <a:endParaRPr lang="ru-RU" sz="20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000" i="0" dirty="0" smtClean="0"/>
              <a:t>Экспорт – Импорт.</a:t>
            </a:r>
            <a:endParaRPr lang="ru-RU" sz="2000" i="0" dirty="0"/>
          </a:p>
          <a:p>
            <a:pPr marL="0" indent="0">
              <a:buNone/>
            </a:pPr>
            <a:r>
              <a:rPr lang="ru-RU" sz="2000" i="0" dirty="0"/>
              <a:t>Источник данных:</a:t>
            </a:r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Основывается на таможенных декларациях;</a:t>
            </a:r>
            <a:endParaRPr lang="ru-RU" sz="18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Таможенные процедуры</a:t>
            </a:r>
            <a:r>
              <a:rPr lang="ru-RU" sz="1800" i="0" dirty="0"/>
              <a:t>;</a:t>
            </a:r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/>
              <a:t>Копия Единого административного документа (ЕАД);</a:t>
            </a:r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/>
              <a:t>Составляется ежемесячно и </a:t>
            </a:r>
            <a:r>
              <a:rPr lang="ru-RU" sz="1800" i="0" dirty="0" smtClean="0"/>
              <a:t>передается </a:t>
            </a:r>
            <a:r>
              <a:rPr lang="ru-RU" sz="1800" i="0" dirty="0"/>
              <a:t>в </a:t>
            </a:r>
            <a:r>
              <a:rPr lang="ru-RU" sz="1800" i="0" dirty="0" err="1"/>
              <a:t>Евростат</a:t>
            </a:r>
            <a:r>
              <a:rPr lang="ru-RU" sz="1800" i="0" dirty="0"/>
              <a:t> в течение 40 дней;</a:t>
            </a:r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Подробное описание </a:t>
            </a:r>
            <a:r>
              <a:rPr lang="ru-RU" sz="1800" i="0" dirty="0"/>
              <a:t>в терминах торговли товарами (CN8).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4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12</a:t>
            </a:fld>
            <a:endParaRPr lang="en-GB" alt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47971773"/>
              </p:ext>
            </p:extLst>
          </p:nvPr>
        </p:nvGraphicFramePr>
        <p:xfrm>
          <a:off x="1187450" y="-502172"/>
          <a:ext cx="6697663" cy="947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3" imgW="7552440" imgH="10693080" progId="AcroExch.Document.7">
                  <p:embed/>
                </p:oleObj>
              </mc:Choice>
              <mc:Fallback>
                <p:oleObj name="Acrobat Document" r:id="rId3" imgW="7552440" imgH="10693080" progId="AcroExch.Document.7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-502172"/>
                        <a:ext cx="6697663" cy="947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77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24544" y="1339850"/>
            <a:ext cx="9649072" cy="936625"/>
          </a:xfrm>
        </p:spPr>
        <p:txBody>
          <a:bodyPr/>
          <a:lstStyle/>
          <a:p>
            <a:r>
              <a:rPr lang="ru-RU" sz="2400" dirty="0" smtClean="0"/>
              <a:t>Методологические различия между Статистикой международной торговли товарами </a:t>
            </a:r>
            <a:r>
              <a:rPr lang="de-DE" sz="2400" dirty="0" smtClean="0"/>
              <a:t>(</a:t>
            </a:r>
            <a:r>
              <a:rPr lang="en-US" sz="2400" dirty="0" smtClean="0"/>
              <a:t>ITGS</a:t>
            </a:r>
            <a:r>
              <a:rPr lang="de-DE" sz="2400" dirty="0" smtClean="0"/>
              <a:t>) </a:t>
            </a:r>
            <a:r>
              <a:rPr lang="ru-RU" sz="2400" dirty="0" smtClean="0"/>
              <a:t>и ПБ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375"/>
            <a:ext cx="8507288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Статистикой международной торговли </a:t>
            </a:r>
            <a:r>
              <a:rPr lang="ru-RU" sz="2000" b="1" dirty="0" smtClean="0"/>
              <a:t>товарами</a:t>
            </a:r>
            <a:r>
              <a:rPr lang="en-US" sz="2000" b="1" dirty="0" smtClean="0"/>
              <a:t> </a:t>
            </a:r>
            <a:r>
              <a:rPr lang="de-DE" sz="2000" b="1" dirty="0"/>
              <a:t>(</a:t>
            </a:r>
            <a:r>
              <a:rPr lang="en-US" sz="2000" b="1" dirty="0"/>
              <a:t>ITGS</a:t>
            </a:r>
            <a:r>
              <a:rPr lang="de-DE" sz="2000" b="1" dirty="0" smtClean="0"/>
              <a:t>)</a:t>
            </a:r>
            <a:br>
              <a:rPr lang="de-DE" sz="2000" b="1" dirty="0" smtClean="0"/>
            </a:br>
            <a:r>
              <a:rPr lang="ru-RU" sz="2000" dirty="0" smtClean="0"/>
              <a:t>Охват и временные рамки</a:t>
            </a:r>
            <a:r>
              <a:rPr lang="de-DE" sz="2000" i="0" dirty="0" smtClean="0"/>
              <a:t>: </a:t>
            </a:r>
            <a:r>
              <a:rPr lang="ru-RU" sz="2000" i="0" dirty="0" smtClean="0"/>
              <a:t>при пересечении границ</a:t>
            </a:r>
            <a:endParaRPr lang="de-DE" sz="2000" i="0" dirty="0"/>
          </a:p>
          <a:p>
            <a:pPr marL="0" indent="0">
              <a:buNone/>
            </a:pPr>
            <a:r>
              <a:rPr lang="ru-RU" sz="2000" dirty="0" smtClean="0"/>
              <a:t>Оценка</a:t>
            </a:r>
            <a:r>
              <a:rPr lang="de-DE" sz="2000" i="0" dirty="0" smtClean="0"/>
              <a:t>: </a:t>
            </a:r>
            <a:r>
              <a:rPr lang="ru-RU" sz="2000" i="0" dirty="0" smtClean="0"/>
              <a:t>СМТТ использует ФОБ тип оценки  в качестве статистического значения экспорта и тип СИФ для импорта</a:t>
            </a:r>
            <a:endParaRPr lang="de-DE" sz="2000" i="0" dirty="0"/>
          </a:p>
          <a:p>
            <a:pPr marL="0" indent="0">
              <a:buNone/>
            </a:pPr>
            <a:r>
              <a:rPr lang="ru-RU" sz="2000" b="1" i="0" dirty="0" smtClean="0"/>
              <a:t>Платежный баланс </a:t>
            </a:r>
            <a:r>
              <a:rPr lang="de-DE" sz="2000" b="1" i="0" dirty="0" smtClean="0"/>
              <a:t>(</a:t>
            </a:r>
            <a:r>
              <a:rPr lang="ru-RU" sz="2000" b="1" i="0" dirty="0" smtClean="0"/>
              <a:t>ПБ</a:t>
            </a:r>
            <a:r>
              <a:rPr lang="de-DE" sz="2000" b="1" i="0" dirty="0" smtClean="0"/>
              <a:t>)</a:t>
            </a:r>
            <a:endParaRPr lang="de-DE" sz="2000" b="1" i="0" dirty="0"/>
          </a:p>
          <a:p>
            <a:pPr marL="0" indent="0">
              <a:buNone/>
            </a:pPr>
            <a:r>
              <a:rPr lang="de-DE" sz="2000" i="0" dirty="0"/>
              <a:t> </a:t>
            </a:r>
            <a:r>
              <a:rPr lang="ru-RU" sz="2000" dirty="0"/>
              <a:t>Охват и временные </a:t>
            </a:r>
            <a:r>
              <a:rPr lang="ru-RU" sz="2000" dirty="0" smtClean="0"/>
              <a:t>рамки</a:t>
            </a:r>
            <a:r>
              <a:rPr lang="de-DE" sz="2000" i="0" dirty="0" smtClean="0"/>
              <a:t>: </a:t>
            </a:r>
            <a:r>
              <a:rPr lang="ru-RU" sz="2000" i="0" dirty="0"/>
              <a:t>передача прав на владение</a:t>
            </a:r>
            <a:endParaRPr lang="de-DE" sz="2000" i="0" dirty="0"/>
          </a:p>
          <a:p>
            <a:pPr marL="0" indent="0">
              <a:buNone/>
            </a:pPr>
            <a:r>
              <a:rPr lang="de-DE" sz="2000" i="0" dirty="0"/>
              <a:t> </a:t>
            </a:r>
            <a:r>
              <a:rPr lang="ru-RU" sz="2000" dirty="0" smtClean="0"/>
              <a:t>Оценка</a:t>
            </a:r>
            <a:r>
              <a:rPr lang="de-DE" sz="2000" i="0" dirty="0" smtClean="0"/>
              <a:t>: </a:t>
            </a:r>
            <a:r>
              <a:rPr lang="ru-RU" sz="2000" i="0" dirty="0" smtClean="0"/>
              <a:t>ФОБ</a:t>
            </a:r>
            <a:r>
              <a:rPr lang="de-DE" sz="2000" i="0" dirty="0" smtClean="0"/>
              <a:t>/</a:t>
            </a:r>
            <a:r>
              <a:rPr lang="ru-RU" sz="2000" i="0" dirty="0" smtClean="0"/>
              <a:t>ФОБ (РПБ-6, </a:t>
            </a:r>
            <a:r>
              <a:rPr lang="en-GB" sz="2000" i="0" dirty="0" smtClean="0"/>
              <a:t>§10.30</a:t>
            </a:r>
            <a:r>
              <a:rPr lang="ru-RU" sz="2000" i="0" dirty="0" smtClean="0"/>
              <a:t>)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70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1944737"/>
          </a:xfrm>
        </p:spPr>
        <p:txBody>
          <a:bodyPr/>
          <a:lstStyle/>
          <a:p>
            <a:pPr marL="0" indent="0">
              <a:buNone/>
            </a:pPr>
            <a:r>
              <a:rPr lang="ru-RU" i="0" dirty="0"/>
              <a:t>ITGS </a:t>
            </a:r>
            <a:r>
              <a:rPr lang="ru-RU" i="0" dirty="0" smtClean="0"/>
              <a:t>регистрирует </a:t>
            </a:r>
            <a:r>
              <a:rPr lang="ru-RU" i="0" dirty="0"/>
              <a:t>как стоимость </a:t>
            </a:r>
            <a:r>
              <a:rPr lang="ru-RU" i="0" dirty="0" smtClean="0"/>
              <a:t>импорта так и экспорта </a:t>
            </a:r>
            <a:r>
              <a:rPr lang="ru-RU" i="0" dirty="0"/>
              <a:t>на государственной границе: импорт оцениваются на границе страны-импортера </a:t>
            </a:r>
            <a:r>
              <a:rPr lang="ru-RU" i="0" dirty="0" smtClean="0"/>
              <a:t>(СИФ значение) </a:t>
            </a:r>
            <a:r>
              <a:rPr lang="ru-RU" i="0" dirty="0"/>
              <a:t>и экспорт на границе страны-экспортера (ФОБ </a:t>
            </a:r>
            <a:r>
              <a:rPr lang="ru-RU" i="0" dirty="0" smtClean="0"/>
              <a:t>значение).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6" y="110480"/>
            <a:ext cx="8267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1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96552" y="1339850"/>
            <a:ext cx="9540552" cy="936625"/>
          </a:xfrm>
        </p:spPr>
        <p:txBody>
          <a:bodyPr/>
          <a:lstStyle/>
          <a:p>
            <a:r>
              <a:rPr lang="ru-RU" sz="2400" dirty="0" smtClean="0"/>
              <a:t>Методологические различия между Статистикой международной торговли товарами </a:t>
            </a:r>
            <a:r>
              <a:rPr lang="de-DE" sz="2400" dirty="0" smtClean="0"/>
              <a:t>(</a:t>
            </a:r>
            <a:r>
              <a:rPr lang="en-US" sz="2400" dirty="0" smtClean="0"/>
              <a:t>ITGS</a:t>
            </a:r>
            <a:r>
              <a:rPr lang="de-DE" sz="2400" dirty="0" smtClean="0"/>
              <a:t>) </a:t>
            </a:r>
            <a:r>
              <a:rPr lang="ru-RU" sz="2400" dirty="0" smtClean="0"/>
              <a:t>и ПБ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375"/>
            <a:ext cx="8507288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000" i="0" dirty="0"/>
              <a:t>Основные корректировки, необходимые при использовании ITGS в </a:t>
            </a:r>
            <a:r>
              <a:rPr lang="uk-UA" sz="2000" i="0" dirty="0" smtClean="0"/>
              <a:t>ПБ</a:t>
            </a:r>
            <a:r>
              <a:rPr lang="ru-RU" sz="2000" i="0" dirty="0" smtClean="0"/>
              <a:t>:</a:t>
            </a:r>
          </a:p>
          <a:p>
            <a:pPr>
              <a:buClr>
                <a:srgbClr val="0F5494"/>
              </a:buClr>
            </a:pPr>
            <a:r>
              <a:rPr lang="ru-RU" sz="2000" i="0" dirty="0" smtClean="0"/>
              <a:t>Товары</a:t>
            </a:r>
            <a:r>
              <a:rPr lang="ru-RU" sz="2000" i="0" dirty="0"/>
              <a:t>, которые </a:t>
            </a:r>
            <a:r>
              <a:rPr lang="ru-RU" sz="2000" i="0" dirty="0" smtClean="0"/>
              <a:t>изменяют право </a:t>
            </a:r>
            <a:r>
              <a:rPr lang="ru-RU" sz="2000" i="0" dirty="0"/>
              <a:t>собственности, не пересекая границ, или товары, которые пересекают границы, но не </a:t>
            </a:r>
            <a:r>
              <a:rPr lang="ru-RU" sz="2000" i="0" dirty="0" smtClean="0"/>
              <a:t>изменяют право </a:t>
            </a:r>
            <a:r>
              <a:rPr lang="ru-RU" sz="2000" i="0" dirty="0"/>
              <a:t>собственности.</a:t>
            </a:r>
          </a:p>
          <a:p>
            <a:pPr>
              <a:buClr>
                <a:srgbClr val="0F5494"/>
              </a:buClr>
            </a:pPr>
            <a:r>
              <a:rPr lang="ru-RU" sz="2000" i="0" dirty="0"/>
              <a:t>В национальных </a:t>
            </a:r>
            <a:r>
              <a:rPr lang="ru-RU" sz="2000" i="0" dirty="0" smtClean="0"/>
              <a:t>счетах </a:t>
            </a:r>
            <a:r>
              <a:rPr lang="ru-RU" sz="2000" i="0" dirty="0"/>
              <a:t>и </a:t>
            </a:r>
            <a:r>
              <a:rPr lang="ru-RU" sz="2000" i="0" dirty="0" smtClean="0"/>
              <a:t>ПБ, импорт </a:t>
            </a:r>
            <a:r>
              <a:rPr lang="ru-RU" sz="2000" i="0" dirty="0"/>
              <a:t>и экспорт </a:t>
            </a:r>
            <a:r>
              <a:rPr lang="ru-RU" sz="2000" i="0" dirty="0" smtClean="0"/>
              <a:t>оценивается на основе ФОБ </a:t>
            </a:r>
            <a:r>
              <a:rPr lang="ru-RU" sz="2000" i="0" dirty="0"/>
              <a:t>(т.е. на границе страны-экспортера). Это означает, что значение ITG импорта </a:t>
            </a:r>
            <a:r>
              <a:rPr lang="ru-RU" sz="2000" i="0" dirty="0" smtClean="0"/>
              <a:t>должно </a:t>
            </a:r>
            <a:r>
              <a:rPr lang="ru-RU" sz="2000" i="0" dirty="0"/>
              <a:t>быть в диапазоне </a:t>
            </a:r>
            <a:r>
              <a:rPr lang="ru-RU" sz="2000" i="0" dirty="0" smtClean="0"/>
              <a:t>от значения СИФ до ФОБ</a:t>
            </a:r>
            <a:endParaRPr lang="de-DE" sz="2000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2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63766" y="1196752"/>
            <a:ext cx="9324528" cy="936625"/>
          </a:xfrm>
        </p:spPr>
        <p:txBody>
          <a:bodyPr/>
          <a:lstStyle/>
          <a:p>
            <a:r>
              <a:rPr lang="ru-RU" sz="2800" dirty="0" smtClean="0"/>
              <a:t>Корректировки в </a:t>
            </a:r>
            <a:r>
              <a:rPr lang="ru-RU" sz="2800" dirty="0" err="1" smtClean="0"/>
              <a:t>Интрастат</a:t>
            </a:r>
            <a:r>
              <a:rPr lang="ru-RU" sz="2800" dirty="0" smtClean="0"/>
              <a:t> и </a:t>
            </a:r>
            <a:r>
              <a:rPr lang="ru-RU" sz="2800" dirty="0" err="1" smtClean="0"/>
              <a:t>Экстрастат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200" i="0" dirty="0" smtClean="0"/>
              <a:t>Экспорт/Кредит и Импорт</a:t>
            </a:r>
            <a:r>
              <a:rPr lang="de-DE" sz="2200" i="0" dirty="0" smtClean="0"/>
              <a:t>/</a:t>
            </a:r>
            <a:r>
              <a:rPr lang="ru-RU" sz="2200" i="0" dirty="0" smtClean="0"/>
              <a:t>Дебет</a:t>
            </a:r>
            <a:endParaRPr lang="de-DE" sz="2200" i="0" dirty="0"/>
          </a:p>
          <a:p>
            <a:pPr marL="0" indent="0">
              <a:buNone/>
            </a:pPr>
            <a:r>
              <a:rPr lang="ru-RU" sz="2200" i="0" dirty="0" smtClean="0"/>
              <a:t>Примеры пунктов, которые необходимо исключить</a:t>
            </a:r>
            <a:r>
              <a:rPr lang="de-DE" sz="2200" i="0" dirty="0" smtClean="0"/>
              <a:t>:</a:t>
            </a:r>
            <a:endParaRPr lang="de-DE" sz="2200" i="0" dirty="0"/>
          </a:p>
          <a:p>
            <a:pPr>
              <a:buClr>
                <a:srgbClr val="0F5494"/>
              </a:buClr>
            </a:pPr>
            <a:r>
              <a:rPr lang="ru-RU" sz="2200" i="0" dirty="0" smtClean="0"/>
              <a:t>Товары, направляемые за границу на переработку или возвращенные после переработки</a:t>
            </a:r>
            <a:endParaRPr lang="de-DE" sz="2200" i="0" dirty="0"/>
          </a:p>
          <a:p>
            <a:pPr>
              <a:buClr>
                <a:srgbClr val="0F5494"/>
              </a:buClr>
            </a:pPr>
            <a:r>
              <a:rPr lang="ru-RU" sz="2200" i="0" dirty="0" smtClean="0"/>
              <a:t>Только в отношении импорта</a:t>
            </a:r>
            <a:r>
              <a:rPr lang="de-DE" sz="2200" i="0" dirty="0" smtClean="0"/>
              <a:t>: </a:t>
            </a:r>
            <a:r>
              <a:rPr lang="ru-RU" sz="2200" i="0" dirty="0" smtClean="0"/>
              <a:t>стоимость </a:t>
            </a:r>
            <a:r>
              <a:rPr lang="ru-RU" sz="2200" i="0" dirty="0"/>
              <a:t>корректировки </a:t>
            </a:r>
            <a:r>
              <a:rPr lang="ru-RU" sz="2200" i="0" dirty="0" smtClean="0"/>
              <a:t>СИФ</a:t>
            </a:r>
            <a:r>
              <a:rPr lang="de-DE" sz="2200" i="0" dirty="0" smtClean="0"/>
              <a:t>/</a:t>
            </a:r>
            <a:r>
              <a:rPr lang="ru-RU" sz="2200" i="0" dirty="0" smtClean="0"/>
              <a:t>ФОБ</a:t>
            </a:r>
            <a:endParaRPr lang="de-DE" sz="2200" i="0" dirty="0"/>
          </a:p>
          <a:p>
            <a:pPr marL="0" indent="0">
              <a:buNone/>
            </a:pPr>
            <a:r>
              <a:rPr lang="ru-RU" sz="2200" i="0" dirty="0" smtClean="0"/>
              <a:t>Примеры позиций, которые необходимо добавить</a:t>
            </a:r>
            <a:r>
              <a:rPr lang="de-DE" sz="2200" i="0" dirty="0" smtClean="0"/>
              <a:t>:</a:t>
            </a:r>
            <a:endParaRPr lang="de-DE" sz="2200" i="0" dirty="0"/>
          </a:p>
          <a:p>
            <a:pPr>
              <a:buClr>
                <a:srgbClr val="0F5494"/>
              </a:buClr>
            </a:pPr>
            <a:r>
              <a:rPr lang="ru-RU" sz="2200" i="0" dirty="0" smtClean="0"/>
              <a:t>Товары </a:t>
            </a:r>
            <a:r>
              <a:rPr lang="ru-RU" sz="2200" i="0" dirty="0"/>
              <a:t>на таможенных складах</a:t>
            </a:r>
            <a:endParaRPr lang="de-DE" sz="2200" i="0" dirty="0"/>
          </a:p>
          <a:p>
            <a:pPr>
              <a:buClr>
                <a:srgbClr val="0F5494"/>
              </a:buClr>
            </a:pPr>
            <a:r>
              <a:rPr lang="ru-RU" sz="2200" i="0" dirty="0" smtClean="0"/>
              <a:t>Товары</a:t>
            </a:r>
            <a:r>
              <a:rPr lang="ru-RU" sz="2200" i="0" dirty="0"/>
              <a:t>, импортированные/экспортированные незаконно</a:t>
            </a:r>
            <a:endParaRPr lang="de-DE" sz="2200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64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1339850"/>
            <a:ext cx="9073008" cy="936625"/>
          </a:xfrm>
        </p:spPr>
        <p:txBody>
          <a:bodyPr/>
          <a:lstStyle/>
          <a:p>
            <a:r>
              <a:rPr lang="ru-RU" sz="2400" dirty="0" smtClean="0"/>
              <a:t>Таблицы сверки ЕС,</a:t>
            </a:r>
            <a:r>
              <a:rPr lang="de-DE" sz="2400" dirty="0" smtClean="0"/>
              <a:t> </a:t>
            </a:r>
            <a:r>
              <a:rPr lang="ru-RU" sz="2400" dirty="0" smtClean="0"/>
              <a:t>регулярно составляемые в виде Приложения к Отчету о качестве ПБ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0" dirty="0" smtClean="0"/>
              <a:t>Пример</a:t>
            </a:r>
            <a:r>
              <a:rPr lang="de-DE" sz="2000" i="0" dirty="0" smtClean="0"/>
              <a:t>: </a:t>
            </a:r>
            <a:r>
              <a:rPr lang="ru-RU" sz="2000" i="0" dirty="0" smtClean="0"/>
              <a:t>Отчет о качестве ПБ Люксембурга</a:t>
            </a:r>
            <a:r>
              <a:rPr lang="de-DE" sz="2000" i="0" dirty="0" smtClean="0"/>
              <a:t>, </a:t>
            </a:r>
            <a:r>
              <a:rPr lang="ru-RU" sz="2000" i="0" dirty="0" smtClean="0"/>
              <a:t>в открытом доступе </a:t>
            </a:r>
            <a:r>
              <a:rPr lang="ru-RU" sz="2000" i="0" dirty="0"/>
              <a:t>в </a:t>
            </a:r>
            <a:r>
              <a:rPr lang="ru-RU" sz="2000" i="0" dirty="0" smtClean="0"/>
              <a:t>Интернет, можно скачать на странице</a:t>
            </a:r>
            <a:r>
              <a:rPr lang="de-DE" sz="2000" i="0" dirty="0" smtClean="0"/>
              <a:t>:</a:t>
            </a:r>
            <a:endParaRPr lang="en-GB" sz="2000" i="0" dirty="0"/>
          </a:p>
          <a:p>
            <a:endParaRPr lang="en-GB" sz="2000" i="0" dirty="0"/>
          </a:p>
          <a:p>
            <a:r>
              <a:rPr lang="en-GB" sz="2000" i="0" dirty="0"/>
              <a:t>http://www.statistiques.public.lu/en/methodology/methodes/economy-finances/bop/bop/index.html</a:t>
            </a:r>
          </a:p>
          <a:p>
            <a:endParaRPr lang="en-GB" sz="2000" b="1" i="0" dirty="0"/>
          </a:p>
          <a:p>
            <a:r>
              <a:rPr lang="en-GB" sz="2000" i="0" dirty="0"/>
              <a:t>http://www.statistiques.public.lu/fr/methodologie/methodes/economie-finances/Bop/bop/qualite2011.pdf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8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18</a:t>
            </a:fld>
            <a:endParaRPr lang="en-GB" alt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56592" y="0"/>
            <a:ext cx="5904656" cy="689281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69200"/>
              </p:ext>
            </p:extLst>
          </p:nvPr>
        </p:nvGraphicFramePr>
        <p:xfrm>
          <a:off x="4855964" y="1052736"/>
          <a:ext cx="4287643" cy="3924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7643"/>
              </a:tblGrid>
              <a:tr h="8384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1. </a:t>
                      </a:r>
                      <a:r>
                        <a:rPr lang="en-GB" sz="1200" b="1" u="none" strike="noStrike" dirty="0" smtClean="0">
                          <a:effectLst/>
                        </a:rPr>
                        <a:t>“</a:t>
                      </a:r>
                      <a:r>
                        <a:rPr lang="ru-RU" sz="1200" b="1" u="none" strike="noStrike" dirty="0" smtClean="0">
                          <a:effectLst/>
                        </a:rPr>
                        <a:t>Товары</a:t>
                      </a:r>
                      <a:r>
                        <a:rPr lang="en-GB" sz="1200" b="1" u="none" strike="noStrike" dirty="0" smtClean="0">
                          <a:effectLst/>
                        </a:rPr>
                        <a:t>”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как опубликовано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в СВТ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Евростата</a:t>
                      </a:r>
                      <a:r>
                        <a:rPr lang="ru-RU" sz="1200" b="1" u="none" strike="noStrike" dirty="0" smtClean="0">
                          <a:effectLst/>
                        </a:rPr>
                        <a:t>  в миллионах Евро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baseline="30000" dirty="0">
                          <a:effectLst/>
                        </a:rPr>
                        <a:t>(1)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1934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2.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Данные </a:t>
                      </a:r>
                      <a:r>
                        <a:rPr lang="en-GB" sz="1200" b="1" u="none" strike="noStrike" dirty="0" smtClean="0">
                          <a:effectLst/>
                        </a:rPr>
                        <a:t>ITGS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используемые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составителями ПБ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в миллионах Евро</a:t>
                      </a:r>
                      <a:r>
                        <a:rPr lang="en-GB" sz="1200" b="1" u="none" strike="noStrike" dirty="0" smtClean="0">
                          <a:effectLst/>
                        </a:rPr>
                        <a:t> *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193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</a:rPr>
                        <a:t>из которых</a:t>
                      </a:r>
                      <a:r>
                        <a:rPr lang="en-GB" sz="1200" b="1" u="none" strike="noStrike" dirty="0" smtClean="0">
                          <a:effectLst/>
                        </a:rPr>
                        <a:t> (=</a:t>
                      </a:r>
                      <a:r>
                        <a:rPr lang="ru-RU" sz="1200" b="1" u="none" strike="noStrike" dirty="0" smtClean="0">
                          <a:effectLst/>
                        </a:rPr>
                        <a:t>включительно</a:t>
                      </a:r>
                      <a:r>
                        <a:rPr lang="en-GB" sz="1200" b="1" u="none" strike="noStrike" dirty="0" smtClean="0">
                          <a:effectLst/>
                        </a:rPr>
                        <a:t>):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1934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2.1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Ремонт товаров (валовая стоимость)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2579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2.2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Товары для переработки (валовая стоимость)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1934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D0 </a:t>
                      </a:r>
                      <a:r>
                        <a:rPr lang="en-GB" sz="1200" b="1" u="none" strike="noStrike" dirty="0" smtClean="0">
                          <a:effectLst/>
                        </a:rPr>
                        <a:t>–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Разница между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1.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и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2.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31328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D1 -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Разница между пунктом</a:t>
                      </a:r>
                      <a:r>
                        <a:rPr lang="en-GB" sz="1200" b="1" u="none" strike="noStrike" dirty="0" smtClean="0">
                          <a:effectLst/>
                        </a:rPr>
                        <a:t> </a:t>
                      </a:r>
                      <a:r>
                        <a:rPr lang="en-GB" sz="1200" b="1" u="none" strike="noStrike" dirty="0">
                          <a:effectLst/>
                        </a:rPr>
                        <a:t>1.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и пунктом </a:t>
                      </a:r>
                      <a:r>
                        <a:rPr lang="en-GB" sz="1200" b="1" u="none" strike="noStrike" dirty="0" smtClean="0">
                          <a:effectLst/>
                        </a:rPr>
                        <a:t>2</a:t>
                      </a:r>
                      <a:r>
                        <a:rPr lang="en-GB" sz="1200" b="1" u="none" strike="noStrike" dirty="0">
                          <a:effectLst/>
                        </a:rPr>
                        <a:t>.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объясняется</a:t>
                      </a:r>
                      <a:r>
                        <a:rPr lang="en-GB" sz="1200" b="1" u="none" strike="noStrike" dirty="0" smtClean="0">
                          <a:effectLst/>
                        </a:rPr>
                        <a:t>:  </a:t>
                      </a:r>
                      <a:r>
                        <a:rPr lang="en-GB" sz="1200" b="1" u="none" strike="noStrike" dirty="0">
                          <a:effectLst/>
                        </a:rPr>
                        <a:t>(NB: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должно быть </a:t>
                      </a:r>
                      <a:r>
                        <a:rPr lang="en-GB" sz="1200" b="1" u="none" strike="noStrike" dirty="0" smtClean="0">
                          <a:effectLst/>
                        </a:rPr>
                        <a:t>D0=D1</a:t>
                      </a:r>
                      <a:r>
                        <a:rPr lang="en-GB" sz="1200" b="1" u="none" strike="noStrike" dirty="0">
                          <a:effectLst/>
                        </a:rPr>
                        <a:t>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1934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2.1.1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Использование информации расчетов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1934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2.1.2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Пересмотр устаревшего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1934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2.1.3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Другое </a:t>
                      </a:r>
                      <a:r>
                        <a:rPr lang="en-GB" sz="1200" b="1" u="none" strike="noStrike" dirty="0" smtClean="0">
                          <a:effectLst/>
                        </a:rPr>
                        <a:t>(</a:t>
                      </a:r>
                      <a:r>
                        <a:rPr lang="ru-RU" sz="1200" b="1" u="none" strike="noStrike" dirty="0" smtClean="0">
                          <a:effectLst/>
                        </a:rPr>
                        <a:t>пожалуйста укажите)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1934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….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1566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….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  <a:tr h="4146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u="none" strike="noStrike" dirty="0">
                          <a:effectLst/>
                        </a:rPr>
                        <a:t>3.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Корректировки внесенные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в данные </a:t>
                      </a:r>
                      <a:r>
                        <a:rPr lang="en-GB" sz="1200" b="1" u="none" strike="noStrike" dirty="0" smtClean="0">
                          <a:effectLst/>
                        </a:rPr>
                        <a:t>ITGS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для целей ПБ в миллионах Евро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14" marR="9214" marT="9214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2008" y="6576536"/>
            <a:ext cx="8460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http://www.statistiques.public.lu/fr/methodologie/methodes/economie-finances/Bop/bop/qualite2011.pdf</a:t>
            </a:r>
          </a:p>
        </p:txBody>
      </p:sp>
    </p:spTree>
    <p:extLst>
      <p:ext uri="{BB962C8B-B14F-4D97-AF65-F5344CB8AC3E}">
        <p14:creationId xmlns:p14="http://schemas.microsoft.com/office/powerpoint/2010/main" val="17130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19</a:t>
            </a:fld>
            <a:endParaRPr lang="en-GB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39917"/>
              </p:ext>
            </p:extLst>
          </p:nvPr>
        </p:nvGraphicFramePr>
        <p:xfrm>
          <a:off x="29636" y="0"/>
          <a:ext cx="9142820" cy="693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2971674"/>
                <a:gridCol w="504056"/>
                <a:gridCol w="351984"/>
                <a:gridCol w="3960440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 счет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РПБ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 счет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РПБ6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 и услуги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 и услуги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904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Торговый баланс (Товары)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D62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476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Экспорт/импорт товаров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Экспорт/импорт товаров на основе ПБ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 для переработки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Чистый экспорт товаров с целью перепродажи товаров за границей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278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Ремонт товаров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40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4491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820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услуги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услуги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5776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Чистый экспорт товаров с целью перепродажи товаров за границей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обработке материальных ресурсов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6670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УФПИК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32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D6F1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по ремонту и техническому обслуживанию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не отнесенные к другим категориям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7145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Оплата труда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Первичные доходы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D6F1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037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Инвестиционный доход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Оплата труда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УФПИК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Инвестиционный доход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Текущие трансферты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Другой первичный доход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12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Денежные переводы работающих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Вторичные доходы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49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Счет операций с капиталом и финансовый счет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Частные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трансферты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8632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Финансовый счет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Счет операций с капиталом</a:t>
                      </a:r>
                      <a:r>
                        <a:rPr lang="en-GB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34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Счет операций с капиталом</a:t>
                      </a:r>
                      <a:r>
                        <a:rPr lang="en-GB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Финансовый счет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60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Изменение резервных активов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Резервные активы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605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 smtClean="0">
                          <a:latin typeface="Arial"/>
                        </a:rPr>
                        <a:t>(1) </a:t>
                      </a:r>
                      <a:r>
                        <a:rPr lang="ru-RU" sz="1200" b="0" i="0" u="none" strike="noStrike" baseline="0" dirty="0" smtClean="0">
                          <a:latin typeface="Arial"/>
                        </a:rPr>
                        <a:t>Капитальные трансферты и валовое приобретение/выбытие непроизведенных нефинансовых активов, таких как «минеральные права» (т.е. право на разработку минералов лежащих ниже поверхности на которой находится недвижимость)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3707904" y="1772816"/>
            <a:ext cx="1080120" cy="151216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915816" y="2204864"/>
            <a:ext cx="1872208" cy="16561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051720" y="3536255"/>
            <a:ext cx="2859003" cy="1440160"/>
          </a:xfrm>
          <a:prstGeom prst="straightConnector1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419872" y="6381328"/>
            <a:ext cx="1644339" cy="0"/>
          </a:xfrm>
          <a:prstGeom prst="straightConnector1">
            <a:avLst/>
          </a:prstGeom>
          <a:noFill/>
          <a:ln w="76200" cap="flat" cmpd="sng" algn="ctr">
            <a:gradFill>
              <a:gsLst>
                <a:gs pos="0">
                  <a:srgbClr val="FFFF00"/>
                </a:gs>
                <a:gs pos="100000">
                  <a:srgbClr val="FFFF00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835552" y="1556792"/>
            <a:ext cx="1075171" cy="1728192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82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901112" cy="936625"/>
          </a:xfrm>
        </p:spPr>
        <p:txBody>
          <a:bodyPr/>
          <a:lstStyle/>
          <a:p>
            <a:pPr marL="3587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/>
              <a:t>Краткий обзор</a:t>
            </a:r>
            <a:endParaRPr lang="de-DE" sz="3000" b="1" i="1" dirty="0" smtClean="0">
              <a:solidFill>
                <a:srgbClr val="0F549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352928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0" dirty="0" smtClean="0"/>
              <a:t>Статистика </a:t>
            </a:r>
            <a:r>
              <a:rPr lang="ru-RU" sz="2000" b="1" i="0" dirty="0"/>
              <a:t>платежного баланса </a:t>
            </a:r>
            <a:r>
              <a:rPr lang="en-US" sz="2000" b="1" i="0" dirty="0" smtClean="0"/>
              <a:t>(</a:t>
            </a:r>
            <a:r>
              <a:rPr lang="ru-RU" sz="2000" b="1" i="0" dirty="0" smtClean="0"/>
              <a:t>ПБ</a:t>
            </a:r>
            <a:r>
              <a:rPr lang="en-US" sz="2000" b="1" i="0" dirty="0" smtClean="0"/>
              <a:t>) </a:t>
            </a:r>
            <a:r>
              <a:rPr lang="ru-RU" sz="2000" b="1" i="0" dirty="0"/>
              <a:t>и </a:t>
            </a:r>
            <a:r>
              <a:rPr lang="ru-RU" sz="2000" b="1" i="0" dirty="0" smtClean="0"/>
              <a:t>международной инвестиционной позиции (МИП), составленная </a:t>
            </a:r>
            <a:r>
              <a:rPr lang="ru-RU" sz="2000" b="1" i="0" dirty="0" err="1" smtClean="0"/>
              <a:t>Евростатом</a:t>
            </a:r>
            <a:r>
              <a:rPr lang="ru-RU" sz="2000" b="1" i="0" dirty="0" smtClean="0"/>
              <a:t>, и ее значение </a:t>
            </a:r>
            <a:r>
              <a:rPr lang="ru-RU" sz="2000" b="1" i="0" dirty="0"/>
              <a:t>в </a:t>
            </a:r>
            <a:r>
              <a:rPr lang="ru-RU" sz="2000" b="1" i="0" dirty="0" smtClean="0"/>
              <a:t>процессе </a:t>
            </a:r>
            <a:r>
              <a:rPr lang="ru-RU" sz="2000" b="1" i="0" dirty="0"/>
              <a:t>выработки политики </a:t>
            </a:r>
            <a:r>
              <a:rPr lang="ru-RU" sz="2000" b="1" i="0" dirty="0" smtClean="0"/>
              <a:t>ЕС</a:t>
            </a:r>
            <a:endParaRPr lang="en-GB" sz="2000" b="1" i="0" dirty="0"/>
          </a:p>
          <a:p>
            <a:pPr>
              <a:buClr>
                <a:srgbClr val="0F5494"/>
              </a:buClr>
              <a:buFont typeface="Arial"/>
              <a:buChar char="•"/>
            </a:pPr>
            <a:r>
              <a:rPr lang="ru-RU" sz="2000" b="1" i="0" dirty="0" smtClean="0"/>
              <a:t>Наиболее значимые изменения, внесенные РПБ-</a:t>
            </a:r>
            <a:r>
              <a:rPr lang="en-GB" sz="2000" b="1" i="0" dirty="0" smtClean="0"/>
              <a:t>6</a:t>
            </a:r>
            <a:r>
              <a:rPr lang="ru-RU" sz="2000" b="1" i="0" dirty="0" smtClean="0"/>
              <a:t>,</a:t>
            </a:r>
            <a:r>
              <a:rPr lang="en-GB" sz="2000" b="1" i="0" dirty="0" smtClean="0"/>
              <a:t> </a:t>
            </a:r>
            <a:r>
              <a:rPr lang="ru-RU" sz="2000" b="1" i="0" dirty="0" smtClean="0"/>
              <a:t>по мнению </a:t>
            </a:r>
            <a:r>
              <a:rPr lang="ru-RU" sz="2000" b="1" i="0" dirty="0" err="1" smtClean="0"/>
              <a:t>Евростата</a:t>
            </a:r>
            <a:endParaRPr lang="en-GB" dirty="0" smtClean="0"/>
          </a:p>
          <a:p>
            <a:pPr marL="400050" lvl="1" indent="0">
              <a:buNone/>
            </a:pPr>
            <a:r>
              <a:rPr lang="en-GB" dirty="0" smtClean="0"/>
              <a:t>– </a:t>
            </a:r>
            <a:r>
              <a:rPr lang="ru-RU" dirty="0" smtClean="0"/>
              <a:t>Методологические изменения</a:t>
            </a:r>
            <a:endParaRPr lang="en-GB" dirty="0" smtClean="0"/>
          </a:p>
          <a:p>
            <a:pPr marL="400050" lvl="1" indent="0">
              <a:buNone/>
            </a:pPr>
            <a:r>
              <a:rPr lang="en-GB" dirty="0" smtClean="0"/>
              <a:t>– </a:t>
            </a:r>
            <a:r>
              <a:rPr lang="ru-RU" dirty="0" smtClean="0"/>
              <a:t>Новая интерпретация операций и позиций</a:t>
            </a:r>
            <a:endParaRPr lang="en-GB" dirty="0" smtClean="0"/>
          </a:p>
          <a:p>
            <a:pPr>
              <a:buClr>
                <a:srgbClr val="0F5494"/>
              </a:buClr>
              <a:buFont typeface="Arial"/>
              <a:buChar char="•"/>
            </a:pPr>
            <a:r>
              <a:rPr lang="ru-RU" sz="2000" b="1" i="0" dirty="0" smtClean="0"/>
              <a:t>Постановление Комиссии </a:t>
            </a:r>
            <a:r>
              <a:rPr lang="en-GB" sz="2000" b="1" i="0" dirty="0" smtClean="0"/>
              <a:t>(</a:t>
            </a:r>
            <a:r>
              <a:rPr lang="ru-RU" sz="2000" b="1" i="0" dirty="0" smtClean="0"/>
              <a:t>ЕС</a:t>
            </a:r>
            <a:r>
              <a:rPr lang="en-GB" sz="2000" b="1" i="0" dirty="0" smtClean="0"/>
              <a:t>) </a:t>
            </a:r>
            <a:r>
              <a:rPr lang="ru-RU" sz="2000" b="1" i="0" dirty="0" smtClean="0"/>
              <a:t>№ </a:t>
            </a:r>
            <a:r>
              <a:rPr lang="en-GB" sz="2000" b="1" i="0" dirty="0" smtClean="0"/>
              <a:t>555</a:t>
            </a:r>
            <a:r>
              <a:rPr lang="en-GB" sz="2000" b="1" i="0" dirty="0"/>
              <a:t>/ 2012 </a:t>
            </a:r>
            <a:r>
              <a:rPr lang="ru-RU" sz="2000" b="1" i="0" dirty="0" smtClean="0"/>
              <a:t>от </a:t>
            </a:r>
            <a:r>
              <a:rPr lang="en-GB" sz="2000" b="1" i="0" dirty="0" smtClean="0"/>
              <a:t>22 </a:t>
            </a:r>
            <a:r>
              <a:rPr lang="ru-RU" sz="2000" b="1" i="0" dirty="0" smtClean="0"/>
              <a:t>июня </a:t>
            </a:r>
            <a:r>
              <a:rPr lang="en-GB" sz="2000" b="1" i="0" dirty="0" smtClean="0"/>
              <a:t>2012 </a:t>
            </a:r>
            <a:r>
              <a:rPr lang="ru-RU" sz="2000" b="1" i="0" dirty="0" smtClean="0"/>
              <a:t>года и Руководство Европейского центрального банка </a:t>
            </a:r>
            <a:r>
              <a:rPr lang="en-GB" sz="2000" b="1" i="0" dirty="0" smtClean="0"/>
              <a:t>23</a:t>
            </a:r>
            <a:r>
              <a:rPr lang="en-GB" sz="2000" b="1" i="0" dirty="0"/>
              <a:t>/ </a:t>
            </a:r>
            <a:r>
              <a:rPr lang="en-GB" sz="2000" b="1" i="0" dirty="0" smtClean="0"/>
              <a:t>2011 </a:t>
            </a:r>
            <a:r>
              <a:rPr lang="ru-RU" sz="2000" b="1" i="0" dirty="0" smtClean="0"/>
              <a:t>от </a:t>
            </a:r>
            <a:r>
              <a:rPr lang="en-GB" sz="2000" b="1" i="0" dirty="0" smtClean="0"/>
              <a:t>9 </a:t>
            </a:r>
            <a:r>
              <a:rPr lang="ru-RU" sz="2000" b="1" i="0" dirty="0" smtClean="0"/>
              <a:t>декабря </a:t>
            </a:r>
            <a:r>
              <a:rPr lang="en-GB" sz="2000" b="1" i="0" dirty="0" smtClean="0"/>
              <a:t>2011</a:t>
            </a:r>
            <a:r>
              <a:rPr lang="ru-RU" sz="2000" b="1" i="0" dirty="0" smtClean="0"/>
              <a:t> года</a:t>
            </a:r>
            <a:r>
              <a:rPr lang="en-GB" sz="2000" b="1" i="0" dirty="0" smtClean="0"/>
              <a:t>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E926122-7200-4E77-B6DA-37CA39BB4C59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8624888" cy="936625"/>
          </a:xfrm>
        </p:spPr>
        <p:txBody>
          <a:bodyPr/>
          <a:lstStyle/>
          <a:p>
            <a:r>
              <a:rPr lang="ru-RU" dirty="0" smtClean="0"/>
              <a:t>Изменение в текущих счетах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Текущий счет</a:t>
            </a:r>
            <a:r>
              <a:rPr lang="en-GB" sz="2000" i="0" dirty="0" smtClean="0"/>
              <a:t>: </a:t>
            </a:r>
            <a:r>
              <a:rPr lang="ru-RU" sz="2000" i="0" dirty="0" smtClean="0"/>
              <a:t/>
            </a:r>
            <a:br>
              <a:rPr lang="ru-RU" sz="2000" i="0" dirty="0" smtClean="0"/>
            </a:br>
            <a:r>
              <a:rPr lang="ru-RU" sz="2000" i="0" dirty="0" smtClean="0"/>
              <a:t>товары</a:t>
            </a:r>
            <a:r>
              <a:rPr lang="en-GB" sz="2000" i="0" dirty="0" smtClean="0"/>
              <a:t>, </a:t>
            </a:r>
            <a:r>
              <a:rPr lang="ru-RU" sz="2000" i="0" dirty="0" smtClean="0"/>
              <a:t>услуги</a:t>
            </a:r>
            <a:r>
              <a:rPr lang="en-GB" sz="2000" i="0" dirty="0" smtClean="0"/>
              <a:t>, </a:t>
            </a:r>
            <a:r>
              <a:rPr lang="ru-RU" sz="2000" i="0" dirty="0" smtClean="0"/>
              <a:t>первичный доход </a:t>
            </a:r>
            <a:r>
              <a:rPr lang="en-GB" sz="2000" i="0" dirty="0" smtClean="0"/>
              <a:t>(</a:t>
            </a:r>
            <a:r>
              <a:rPr lang="ru-RU" sz="2000" i="0" dirty="0" smtClean="0"/>
              <a:t>новое </a:t>
            </a:r>
            <a:r>
              <a:rPr lang="en-GB" sz="2000" i="0" dirty="0" smtClean="0"/>
              <a:t>– </a:t>
            </a:r>
            <a:r>
              <a:rPr lang="ru-RU" sz="2000" i="0" dirty="0"/>
              <a:t>доход </a:t>
            </a:r>
            <a:r>
              <a:rPr lang="ru-RU" sz="2000" i="0" dirty="0" smtClean="0"/>
              <a:t>от резервных активов</a:t>
            </a:r>
            <a:r>
              <a:rPr lang="en-GB" sz="2000" i="0" dirty="0" smtClean="0"/>
              <a:t>), </a:t>
            </a:r>
            <a:r>
              <a:rPr lang="ru-RU" sz="2000" i="0" dirty="0" smtClean="0"/>
              <a:t>вторичный доход </a:t>
            </a:r>
            <a:r>
              <a:rPr lang="en-GB" sz="2000" i="0" dirty="0" smtClean="0"/>
              <a:t>(</a:t>
            </a:r>
            <a:r>
              <a:rPr lang="ru-RU" sz="2000" i="0" dirty="0" smtClean="0"/>
              <a:t>новое </a:t>
            </a:r>
            <a:r>
              <a:rPr lang="en-GB" sz="2000" i="0" dirty="0" smtClean="0"/>
              <a:t>– </a:t>
            </a:r>
            <a:r>
              <a:rPr lang="ru-RU" sz="2000" i="0" dirty="0" smtClean="0"/>
              <a:t>дополнительная разбивка</a:t>
            </a:r>
            <a:r>
              <a:rPr lang="en-GB" sz="2000" i="0" dirty="0" smtClean="0"/>
              <a:t>) (</a:t>
            </a:r>
            <a:r>
              <a:rPr lang="ru-RU" sz="2000" i="0" dirty="0" smtClean="0"/>
              <a:t>РПБ-</a:t>
            </a:r>
            <a:r>
              <a:rPr lang="en-GB" sz="2000" i="0" dirty="0" smtClean="0"/>
              <a:t>5</a:t>
            </a:r>
            <a:r>
              <a:rPr lang="en-GB" sz="2000" i="0" dirty="0"/>
              <a:t>: </a:t>
            </a:r>
            <a:r>
              <a:rPr lang="ru-RU" sz="2000" i="0" dirty="0" smtClean="0"/>
              <a:t>товары</a:t>
            </a:r>
            <a:r>
              <a:rPr lang="en-GB" sz="2000" i="0" dirty="0" smtClean="0"/>
              <a:t>, </a:t>
            </a:r>
            <a:r>
              <a:rPr lang="ru-RU" sz="2000" i="0" dirty="0" smtClean="0"/>
              <a:t>услуги</a:t>
            </a:r>
            <a:r>
              <a:rPr lang="en-GB" sz="2000" i="0" dirty="0" smtClean="0"/>
              <a:t>, </a:t>
            </a:r>
            <a:r>
              <a:rPr lang="ru-RU" sz="2000" i="0" dirty="0" smtClean="0"/>
              <a:t>доход</a:t>
            </a:r>
            <a:r>
              <a:rPr lang="en-GB" sz="2000" i="0" dirty="0" smtClean="0"/>
              <a:t>, </a:t>
            </a:r>
            <a:r>
              <a:rPr lang="ru-RU" sz="2000" i="0" dirty="0"/>
              <a:t>текущие трансферты</a:t>
            </a:r>
            <a:r>
              <a:rPr lang="en-GB" sz="2000" i="0" dirty="0" smtClean="0"/>
              <a:t>).</a:t>
            </a:r>
            <a:endParaRPr lang="en-GB" sz="2000" i="0" dirty="0"/>
          </a:p>
          <a:p>
            <a:pPr marL="0" indent="0">
              <a:buNone/>
            </a:pPr>
            <a:r>
              <a:rPr lang="ru-RU" sz="2000" b="1" dirty="0" smtClean="0"/>
              <a:t>Товары</a:t>
            </a:r>
            <a:r>
              <a:rPr lang="en-GB" sz="2000" i="0" dirty="0" smtClean="0"/>
              <a:t>: </a:t>
            </a:r>
            <a:r>
              <a:rPr lang="ru-RU" sz="2000" i="0" dirty="0" smtClean="0"/>
              <a:t/>
            </a:r>
            <a:br>
              <a:rPr lang="ru-RU" sz="2000" i="0" dirty="0" smtClean="0"/>
            </a:br>
            <a:r>
              <a:rPr lang="ru-RU" sz="2000" u="sng" dirty="0"/>
              <a:t>Услуги по обработке материальных ресурсов, принадлежащих другим </a:t>
            </a:r>
            <a:r>
              <a:rPr lang="ru-RU" sz="2000" u="sng" dirty="0" smtClean="0"/>
              <a:t>сторонам</a:t>
            </a:r>
            <a:r>
              <a:rPr lang="de-DE" sz="2000" u="sng" dirty="0" smtClean="0"/>
              <a:t>:</a:t>
            </a:r>
            <a:r>
              <a:rPr lang="de-DE" sz="2000" dirty="0" smtClean="0"/>
              <a:t> </a:t>
            </a:r>
            <a:r>
              <a:rPr lang="ru-RU" sz="2000" i="0" dirty="0" smtClean="0"/>
              <a:t>Переработка определена в качестве услуг по производству в отношении товаров, которые не принадлежат производителю</a:t>
            </a:r>
            <a:r>
              <a:rPr lang="de-DE" sz="2000" i="0" dirty="0" smtClean="0"/>
              <a:t>. </a:t>
            </a:r>
            <a:r>
              <a:rPr lang="ru-RU" sz="2000" i="0" dirty="0" smtClean="0"/>
              <a:t/>
            </a:r>
            <a:br>
              <a:rPr lang="ru-RU" sz="2000" i="0" dirty="0" smtClean="0"/>
            </a:br>
            <a:r>
              <a:rPr lang="ru-RU" sz="2000" i="0" dirty="0" smtClean="0"/>
              <a:t>Передача прав </a:t>
            </a:r>
            <a:r>
              <a:rPr lang="ru-RU" sz="2000" i="0" dirty="0"/>
              <a:t>на владение </a:t>
            </a:r>
            <a:r>
              <a:rPr lang="ru-RU" sz="2000" i="0" dirty="0" smtClean="0"/>
              <a:t>приписывается товарам, подвергающимся переработке в РПБ-</a:t>
            </a:r>
            <a:r>
              <a:rPr lang="en-GB" sz="2000" i="0" dirty="0" smtClean="0"/>
              <a:t>5</a:t>
            </a:r>
            <a:r>
              <a:rPr lang="en-GB" sz="2000" i="0" dirty="0"/>
              <a:t>; </a:t>
            </a:r>
            <a:endParaRPr lang="en-GB" sz="2000" i="0" dirty="0" smtClean="0"/>
          </a:p>
          <a:p>
            <a:pPr marL="0" indent="0">
              <a:buNone/>
            </a:pPr>
            <a:r>
              <a:rPr lang="ru-RU" sz="2000" i="0" dirty="0" smtClean="0"/>
              <a:t>В РПБ-</a:t>
            </a:r>
            <a:r>
              <a:rPr lang="en-GB" sz="2000" i="0" dirty="0" smtClean="0"/>
              <a:t>6</a:t>
            </a:r>
            <a:r>
              <a:rPr lang="en-GB" sz="2000" i="0" dirty="0"/>
              <a:t>, </a:t>
            </a:r>
            <a:r>
              <a:rPr lang="ru-RU" sz="2000" i="0" dirty="0" smtClean="0"/>
              <a:t>Товары для переработки и Ремонт товаров записаны в разделе Услуг</a:t>
            </a:r>
            <a:r>
              <a:rPr lang="en-GB" sz="2000" i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29600" cy="936625"/>
          </a:xfrm>
        </p:spPr>
        <p:txBody>
          <a:bodyPr/>
          <a:lstStyle/>
          <a:p>
            <a:r>
              <a:rPr lang="ru-RU" dirty="0"/>
              <a:t>Изменение в текущих счетах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3529013"/>
          </a:xfrm>
        </p:spPr>
        <p:txBody>
          <a:bodyPr/>
          <a:lstStyle/>
          <a:p>
            <a:pPr marL="0" lvl="0" indent="0">
              <a:buNone/>
            </a:pPr>
            <a:r>
              <a:rPr lang="ru-RU" u="sng" dirty="0" smtClean="0"/>
              <a:t>Услуги по обработке материальных ресурсов, принадлежащих другим сторонам</a:t>
            </a:r>
            <a:r>
              <a:rPr lang="de-DE" u="sng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прод</a:t>
            </a:r>
            <a:r>
              <a:rPr lang="ru-RU" dirty="0" smtClean="0"/>
              <a:t>.)</a:t>
            </a:r>
            <a:endParaRPr lang="de-DE" dirty="0" smtClean="0"/>
          </a:p>
          <a:p>
            <a:pPr marL="0" indent="0">
              <a:buClr>
                <a:srgbClr val="0F5494"/>
              </a:buClr>
              <a:buNone/>
            </a:pPr>
            <a:r>
              <a:rPr lang="ru-RU" sz="2000" i="0" dirty="0" smtClean="0"/>
              <a:t>Изменение в методологии в отношении «товаров для переработки»</a:t>
            </a:r>
            <a:r>
              <a:rPr lang="en-GB" sz="2000" i="0" dirty="0" smtClean="0"/>
              <a:t> </a:t>
            </a:r>
            <a:r>
              <a:rPr lang="ru-RU" sz="2000" i="0" dirty="0" smtClean="0"/>
              <a:t>может иметь значительное влияние на оценку продажи товаров и услуг для ряда стран</a:t>
            </a:r>
            <a:r>
              <a:rPr lang="en-GB" sz="2000" i="0" dirty="0" smtClean="0"/>
              <a:t>.</a:t>
            </a:r>
          </a:p>
          <a:p>
            <a:pPr marL="0" indent="0">
              <a:buClr>
                <a:srgbClr val="0F5494"/>
              </a:buClr>
              <a:buNone/>
            </a:pPr>
            <a:r>
              <a:rPr lang="ru-RU" sz="2000" i="0" dirty="0" smtClean="0"/>
              <a:t>В </a:t>
            </a:r>
            <a:r>
              <a:rPr lang="ru-RU" sz="2000" i="0" dirty="0" smtClean="0"/>
              <a:t>РПБ-</a:t>
            </a:r>
            <a:r>
              <a:rPr lang="en-GB" sz="2000" i="0" dirty="0" smtClean="0"/>
              <a:t>6</a:t>
            </a:r>
            <a:r>
              <a:rPr lang="ru-RU" sz="2000" i="0" dirty="0" smtClean="0"/>
              <a:t> это трактуется как увеличение экспорта </a:t>
            </a:r>
            <a:r>
              <a:rPr lang="ru-RU" sz="2000" i="0" dirty="0" smtClean="0"/>
              <a:t>или </a:t>
            </a:r>
            <a:r>
              <a:rPr lang="ru-RU" sz="2000" i="0" dirty="0" smtClean="0"/>
              <a:t>импорта </a:t>
            </a:r>
            <a:r>
              <a:rPr lang="ru-RU" sz="2000" i="0" dirty="0" smtClean="0"/>
              <a:t>услуг и </a:t>
            </a:r>
            <a:r>
              <a:rPr lang="ru-RU" sz="2000" i="0" dirty="0" smtClean="0"/>
              <a:t>сокращение валового экспорта </a:t>
            </a:r>
            <a:r>
              <a:rPr lang="ru-RU" sz="2000" i="0" dirty="0" smtClean="0"/>
              <a:t>и </a:t>
            </a:r>
            <a:r>
              <a:rPr lang="ru-RU" sz="2000" i="0" dirty="0" smtClean="0"/>
              <a:t>импорта </a:t>
            </a:r>
            <a:r>
              <a:rPr lang="ru-RU" sz="2000" i="0" dirty="0" smtClean="0"/>
              <a:t>товаров</a:t>
            </a:r>
            <a:r>
              <a:rPr lang="en-GB" sz="2000" i="0" dirty="0" smtClean="0"/>
              <a:t>.</a:t>
            </a:r>
          </a:p>
          <a:p>
            <a:pPr marL="0" indent="0">
              <a:buClr>
                <a:srgbClr val="0F5494"/>
              </a:buClr>
              <a:buNone/>
            </a:pPr>
            <a:r>
              <a:rPr lang="ru-RU" sz="2000" i="0" dirty="0" smtClean="0"/>
              <a:t>Плата, полученная за оказанные услуги по переработке, включается </a:t>
            </a:r>
            <a:r>
              <a:rPr lang="ru-RU" sz="2000" i="0" dirty="0"/>
              <a:t>в </a:t>
            </a:r>
            <a:r>
              <a:rPr lang="ru-RU" sz="2000" i="0" dirty="0" smtClean="0"/>
              <a:t>«услуги </a:t>
            </a:r>
            <a:r>
              <a:rPr lang="ru-RU" sz="2000" i="0" dirty="0"/>
              <a:t>по обработке материальных ресурсов, принадлежащих другим сторонам»</a:t>
            </a:r>
            <a:r>
              <a:rPr lang="en-GB" sz="2000" i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82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39850"/>
            <a:ext cx="9036496" cy="936625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ru-RU" dirty="0"/>
              <a:t>Изменение в текущих счетах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375"/>
            <a:ext cx="8686800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Чистый импорт </a:t>
            </a:r>
            <a:r>
              <a:rPr lang="ru-RU" sz="2000" u="sng" dirty="0"/>
              <a:t>товаров при </a:t>
            </a:r>
            <a:r>
              <a:rPr lang="ru-RU" sz="2000" u="sng" dirty="0" smtClean="0"/>
              <a:t>перепродаже за границей</a:t>
            </a:r>
            <a:r>
              <a:rPr lang="de-DE" sz="2000" u="sng" dirty="0" smtClean="0"/>
              <a:t>: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ru-RU" sz="2000" i="0" dirty="0" smtClean="0"/>
              <a:t>В РПБ-</a:t>
            </a:r>
            <a:r>
              <a:rPr lang="de-DE" sz="2000" i="0" dirty="0" smtClean="0"/>
              <a:t>5</a:t>
            </a:r>
            <a:r>
              <a:rPr lang="de-DE" sz="2000" i="0" dirty="0"/>
              <a:t>, </a:t>
            </a:r>
            <a:r>
              <a:rPr lang="ru-RU" sz="2000" i="0" dirty="0"/>
              <a:t>перепродажа товаров за границей </a:t>
            </a:r>
            <a:r>
              <a:rPr lang="ru-RU" sz="2000" i="0" dirty="0" smtClean="0"/>
              <a:t>была включена в раздел «</a:t>
            </a:r>
            <a:r>
              <a:rPr lang="ru-RU" sz="2000" i="0" dirty="0"/>
              <a:t>перепродажа товаров за границей </a:t>
            </a:r>
            <a:r>
              <a:rPr lang="ru-RU" sz="2000" i="0" dirty="0" smtClean="0"/>
              <a:t>и другие торговые услуги»</a:t>
            </a:r>
            <a:r>
              <a:rPr lang="de-DE" sz="2000" i="0" dirty="0" smtClean="0"/>
              <a:t>.</a:t>
            </a:r>
          </a:p>
          <a:p>
            <a:pPr marL="0" indent="0">
              <a:buNone/>
            </a:pPr>
            <a:r>
              <a:rPr lang="ru-RU" sz="2000" i="0" dirty="0" smtClean="0"/>
              <a:t>В РПБ-</a:t>
            </a:r>
            <a:r>
              <a:rPr lang="de-DE" sz="2000" i="0" dirty="0" smtClean="0"/>
              <a:t>6</a:t>
            </a:r>
            <a:r>
              <a:rPr lang="de-DE" sz="2000" i="0" dirty="0"/>
              <a:t>, </a:t>
            </a:r>
            <a:r>
              <a:rPr lang="ru-RU" sz="2000" i="0" dirty="0"/>
              <a:t>перепродажа товаров за границей </a:t>
            </a:r>
            <a:r>
              <a:rPr lang="ru-RU" sz="2000" i="0" dirty="0" smtClean="0"/>
              <a:t>была перенесена из раздела </a:t>
            </a:r>
            <a:r>
              <a:rPr lang="ru-RU" sz="2000" b="1" i="0" dirty="0" smtClean="0"/>
              <a:t>услуг</a:t>
            </a:r>
            <a:r>
              <a:rPr lang="ru-RU" sz="2000" i="0" dirty="0" smtClean="0"/>
              <a:t> в </a:t>
            </a:r>
            <a:r>
              <a:rPr lang="ru-RU" sz="2000" b="1" i="0" dirty="0" smtClean="0"/>
              <a:t>товары</a:t>
            </a:r>
            <a:r>
              <a:rPr lang="de-DE" sz="2000" i="0" dirty="0" smtClean="0"/>
              <a:t>. </a:t>
            </a:r>
            <a:r>
              <a:rPr lang="ru-RU" sz="2000" i="0" dirty="0" smtClean="0"/>
              <a:t>Приобретение товаров классифицируется в качестве негативного экспорта товаров страны торговца</a:t>
            </a:r>
            <a:r>
              <a:rPr lang="de-DE" sz="2000" i="0" dirty="0" smtClean="0"/>
              <a:t>, </a:t>
            </a:r>
            <a:r>
              <a:rPr lang="ru-RU" sz="2000" i="0" dirty="0" smtClean="0"/>
              <a:t>а продажа классифицирована в качестве положительного экспорта товаров</a:t>
            </a:r>
            <a:r>
              <a:rPr lang="de-DE" sz="2000" i="0" dirty="0" smtClean="0"/>
              <a:t>, </a:t>
            </a:r>
            <a:r>
              <a:rPr lang="ru-RU" sz="2000" i="0" dirty="0" smtClean="0"/>
              <a:t>с различием между продажами и покупками, зарегистрированными в категории экспорте товаров «чистый экспорт товаров </a:t>
            </a:r>
            <a:r>
              <a:rPr lang="ru-RU" sz="2000" i="0" dirty="0"/>
              <a:t>при </a:t>
            </a:r>
            <a:r>
              <a:rPr lang="ru-RU" sz="2000" i="0" dirty="0" smtClean="0"/>
              <a:t>перепродаже </a:t>
            </a:r>
            <a:r>
              <a:rPr lang="ru-RU" sz="2000" i="0" dirty="0"/>
              <a:t>товаров за </a:t>
            </a:r>
            <a:r>
              <a:rPr lang="ru-RU" sz="2000" i="0" dirty="0" smtClean="0"/>
              <a:t>границей»</a:t>
            </a:r>
            <a:r>
              <a:rPr lang="de-DE" sz="2000" i="0" dirty="0" smtClean="0"/>
              <a:t>. 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06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2536" y="1339850"/>
            <a:ext cx="9505056" cy="936625"/>
          </a:xfrm>
        </p:spPr>
        <p:txBody>
          <a:bodyPr/>
          <a:lstStyle/>
          <a:p>
            <a:r>
              <a:rPr lang="ru-RU" sz="2400" dirty="0" smtClean="0"/>
              <a:t>Руководство </a:t>
            </a:r>
            <a:r>
              <a:rPr lang="ru-RU" sz="2400" dirty="0"/>
              <a:t>по ITGS: от РПБ5 </a:t>
            </a:r>
            <a:r>
              <a:rPr lang="ru-RU" sz="2400" dirty="0" smtClean="0"/>
              <a:t>и </a:t>
            </a:r>
            <a:r>
              <a:rPr lang="ru-RU" sz="2400" dirty="0"/>
              <a:t>РСМТУ (2003) </a:t>
            </a:r>
            <a:r>
              <a:rPr lang="ru-RU" sz="2400" dirty="0" smtClean="0"/>
              <a:t>к </a:t>
            </a:r>
            <a:r>
              <a:rPr lang="ru-RU" sz="2400" dirty="0"/>
              <a:t>РПБ-6 и РСМТУ (2010)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2492896"/>
            <a:ext cx="9036496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000" i="0" dirty="0" smtClean="0"/>
              <a:t>PПБ </a:t>
            </a:r>
            <a:r>
              <a:rPr lang="ru-RU" sz="2000" i="0" dirty="0"/>
              <a:t>и РСМТУ имеют общую концептуальную основу: Руководство по статистике международной </a:t>
            </a:r>
            <a:r>
              <a:rPr lang="ru-RU" sz="2000" i="0" dirty="0" smtClean="0"/>
              <a:t>торговли </a:t>
            </a:r>
            <a:r>
              <a:rPr lang="ru-RU" sz="2000" i="0" dirty="0"/>
              <a:t>услугами (РСМТУ):</a:t>
            </a:r>
          </a:p>
          <a:p>
            <a:pPr marL="0" indent="0">
              <a:buNone/>
            </a:pPr>
            <a:r>
              <a:rPr lang="ru-RU" sz="2000" i="0" dirty="0" smtClean="0"/>
              <a:t>Более детальный список услуг</a:t>
            </a:r>
            <a:r>
              <a:rPr lang="ru-RU" sz="2000" i="0" dirty="0"/>
              <a:t>, </a:t>
            </a:r>
            <a:r>
              <a:rPr lang="ru-RU" sz="2000" i="0" dirty="0" smtClean="0"/>
              <a:t>в свою очередь расширяет классификацию: </a:t>
            </a:r>
            <a:r>
              <a:rPr lang="ru-RU" sz="2000" i="0" dirty="0"/>
              <a:t>РКУПБ </a:t>
            </a:r>
            <a:r>
              <a:rPr lang="ru-RU" sz="2000" i="0" dirty="0" smtClean="0"/>
              <a:t>(Расширенная классификация услуг ПБ);</a:t>
            </a:r>
            <a:endParaRPr lang="ru-RU" sz="2000" i="0" dirty="0"/>
          </a:p>
          <a:p>
            <a:pPr marL="0" indent="0">
              <a:buNone/>
            </a:pPr>
            <a:r>
              <a:rPr lang="ru-RU" sz="2000" i="0" dirty="0" smtClean="0"/>
              <a:t>Также покрывает определения </a:t>
            </a:r>
            <a:r>
              <a:rPr lang="ru-RU" sz="2000" i="0" dirty="0"/>
              <a:t>и методологии, связанные с </a:t>
            </a:r>
            <a:r>
              <a:rPr lang="ru-RU" sz="2000" i="0" dirty="0" smtClean="0"/>
              <a:t>СЗФ</a:t>
            </a:r>
            <a:endParaRPr lang="ru-RU" sz="2000" i="0" dirty="0"/>
          </a:p>
          <a:p>
            <a:pPr marL="0" indent="0">
              <a:buNone/>
            </a:pPr>
            <a:r>
              <a:rPr lang="ru-RU" sz="2000" i="0" dirty="0"/>
              <a:t>(Статистика Зарубежных филиалов);</a:t>
            </a:r>
            <a:endParaRPr lang="ru-RU" sz="2000" i="0" dirty="0"/>
          </a:p>
          <a:p>
            <a:pPr marL="0" indent="0">
              <a:buNone/>
            </a:pPr>
            <a:r>
              <a:rPr lang="ru-RU" sz="2000" i="0" dirty="0"/>
              <a:t>Также покрывает определения и методологии, связанные с </a:t>
            </a:r>
            <a:r>
              <a:rPr lang="ru-RU" sz="2000" i="0" dirty="0" smtClean="0"/>
              <a:t>торговлей </a:t>
            </a:r>
            <a:r>
              <a:rPr lang="ru-RU" sz="2000" i="0" dirty="0" smtClean="0"/>
              <a:t>в </a:t>
            </a:r>
            <a:r>
              <a:rPr lang="ru-RU" sz="2000" i="0" dirty="0"/>
              <a:t>сфере услуг по видам поставок, в соответствии с требованиями </a:t>
            </a:r>
            <a:r>
              <a:rPr lang="ru-RU" sz="2000" i="0" dirty="0" smtClean="0"/>
              <a:t>ГАТС </a:t>
            </a:r>
            <a:r>
              <a:rPr lang="ru-RU" sz="2000" i="0" dirty="0"/>
              <a:t>/ ВТО (</a:t>
            </a:r>
            <a:r>
              <a:rPr lang="ru-RU" sz="1800" i="0" dirty="0" smtClean="0"/>
              <a:t>трансграничные поставки, потребление </a:t>
            </a:r>
            <a:r>
              <a:rPr lang="ru-RU" sz="1800" i="0" dirty="0"/>
              <a:t>за рубежом, коммерческое присутствие, присутствие физического лица</a:t>
            </a:r>
            <a:r>
              <a:rPr lang="ru-RU" sz="2000" i="0" dirty="0"/>
              <a:t>).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6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110344"/>
              </p:ext>
            </p:extLst>
          </p:nvPr>
        </p:nvGraphicFramePr>
        <p:xfrm>
          <a:off x="-36512" y="882724"/>
          <a:ext cx="9156756" cy="564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965"/>
                <a:gridCol w="454054"/>
                <a:gridCol w="529730"/>
                <a:gridCol w="570953"/>
                <a:gridCol w="504056"/>
                <a:gridCol w="514179"/>
                <a:gridCol w="565941"/>
                <a:gridCol w="504056"/>
                <a:gridCol w="432048"/>
                <a:gridCol w="576064"/>
                <a:gridCol w="646215"/>
                <a:gridCol w="577921"/>
                <a:gridCol w="755574"/>
              </a:tblGrid>
              <a:tr h="33817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миллиарды евро, вне-ЕС 28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Кредит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Дебет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Баланс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Кредит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Дебет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Баланс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GB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Кредит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Дебет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Balance  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Кредит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Дебет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Баланс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62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</a:tr>
              <a:tr h="438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Текущий счет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2,807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2,848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-41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3,067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2,971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3,051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2,896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3,073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2,947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</a:tr>
              <a:tr h="262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694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</a:tr>
              <a:tr h="402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 по обработке материальных ресурсов, принадлежащих другим сторонам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338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 по ремонту и техническому обслуживанию не отнесенные к другим категориям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39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Транспорт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Поездки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Строительство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52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 в области страхования и пенсионного обеспечения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223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Финансовые услуги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39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 за которые взымается плата в явной форме и прочие финансовые услуги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</a:tr>
              <a:tr h="197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УФПИК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Плата за пользование интеллектуальной собственностью, не отнесенная к другим категориям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-16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-19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-32</a:t>
                      </a:r>
                    </a:p>
                  </a:txBody>
                  <a:tcPr marL="9525" marR="9525" marT="9525" marB="0" anchor="b"/>
                </a:tc>
              </a:tr>
              <a:tr h="375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Телекоммуникационные,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"/>
                        </a:rPr>
                        <a:t> компьютерные и информационные услуги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</a:tr>
              <a:tr h="321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Услуги: Прочие деловые услуги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</a:tr>
              <a:tr h="338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: </a:t>
                      </a:r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Услуги НИОКР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0" y="-27384"/>
            <a:ext cx="9144000" cy="892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kern="0" dirty="0" smtClean="0"/>
              <a:t>Важность услуг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5925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375"/>
            <a:ext cx="8435280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300" i="0" dirty="0" smtClean="0"/>
              <a:t>Классификацию </a:t>
            </a:r>
            <a:r>
              <a:rPr lang="ru-RU" sz="2300" i="0" dirty="0" smtClean="0"/>
              <a:t>по </a:t>
            </a:r>
            <a:r>
              <a:rPr lang="ru-RU" sz="2300" i="0" dirty="0" err="1" smtClean="0"/>
              <a:t>вду</a:t>
            </a:r>
            <a:r>
              <a:rPr lang="ru-RU" sz="2300" i="0" dirty="0" smtClean="0"/>
              <a:t> </a:t>
            </a:r>
            <a:r>
              <a:rPr lang="ru-RU" sz="2300" i="0" dirty="0" smtClean="0"/>
              <a:t>транспорта</a:t>
            </a:r>
            <a:r>
              <a:rPr lang="de-DE" sz="2300" i="0" dirty="0" smtClean="0"/>
              <a:t>: </a:t>
            </a:r>
            <a:r>
              <a:rPr lang="ru-RU" sz="2300" i="0" dirty="0" smtClean="0"/>
              <a:t>морской, воздушный, другой</a:t>
            </a:r>
            <a:endParaRPr lang="de-DE" sz="23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2300" i="0" dirty="0" smtClean="0"/>
              <a:t>Другой</a:t>
            </a:r>
            <a:r>
              <a:rPr lang="de-DE" sz="2300" i="0" dirty="0" smtClean="0"/>
              <a:t>: </a:t>
            </a:r>
            <a:r>
              <a:rPr lang="ru-RU" sz="2300" i="0" dirty="0" smtClean="0"/>
              <a:t>железнодорожный</a:t>
            </a:r>
            <a:r>
              <a:rPr lang="de-DE" sz="2300" i="0" dirty="0" smtClean="0"/>
              <a:t>, </a:t>
            </a:r>
            <a:r>
              <a:rPr lang="ru-RU" sz="2300" i="0" dirty="0" smtClean="0"/>
              <a:t>автомобильный</a:t>
            </a:r>
            <a:r>
              <a:rPr lang="de-DE" sz="2300" i="0" dirty="0" smtClean="0"/>
              <a:t>, </a:t>
            </a:r>
            <a:r>
              <a:rPr lang="ru-RU" sz="2300" i="0" dirty="0" smtClean="0"/>
              <a:t>внутренних судоходный</a:t>
            </a:r>
            <a:r>
              <a:rPr lang="de-DE" sz="2300" i="0" dirty="0" smtClean="0"/>
              <a:t>, </a:t>
            </a:r>
            <a:r>
              <a:rPr lang="ru-RU" sz="2300" i="0" dirty="0" smtClean="0"/>
              <a:t>трубопроводный</a:t>
            </a:r>
            <a:r>
              <a:rPr lang="de-DE" sz="2300" i="0" dirty="0" smtClean="0"/>
              <a:t>, </a:t>
            </a:r>
            <a:r>
              <a:rPr lang="ru-RU" sz="2300" i="0" dirty="0" smtClean="0"/>
              <a:t>космический транспорт</a:t>
            </a:r>
            <a:r>
              <a:rPr lang="de-DE" sz="2300" i="0" dirty="0" smtClean="0"/>
              <a:t>,</a:t>
            </a:r>
            <a:r>
              <a:rPr lang="ru-RU" sz="2300" i="0" dirty="0" smtClean="0"/>
              <a:t> </a:t>
            </a:r>
            <a:r>
              <a:rPr lang="ru-RU" sz="2300" i="0" dirty="0" smtClean="0"/>
              <a:t>передача электроэнергии;</a:t>
            </a:r>
            <a:endParaRPr lang="de-DE" sz="23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2300" i="0" dirty="0" smtClean="0"/>
              <a:t>Кто/Что </a:t>
            </a:r>
            <a:r>
              <a:rPr lang="ru-RU" sz="2300" i="0" dirty="0" smtClean="0"/>
              <a:t>перевозится</a:t>
            </a:r>
            <a:r>
              <a:rPr lang="de-DE" sz="2300" i="0" dirty="0" smtClean="0"/>
              <a:t>: </a:t>
            </a:r>
            <a:r>
              <a:rPr lang="ru-RU" sz="2300" i="0" dirty="0" smtClean="0"/>
              <a:t>пассажиры</a:t>
            </a:r>
            <a:r>
              <a:rPr lang="de-DE" sz="2300" i="0" dirty="0" smtClean="0"/>
              <a:t>, </a:t>
            </a:r>
            <a:r>
              <a:rPr lang="ru-RU" sz="2300" i="0" dirty="0" smtClean="0"/>
              <a:t>груз, </a:t>
            </a:r>
            <a:r>
              <a:rPr lang="ru-RU" sz="2300" i="0" dirty="0" smtClean="0"/>
              <a:t>другое;</a:t>
            </a:r>
            <a:endParaRPr lang="de-DE" sz="23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2300" i="0" dirty="0" smtClean="0"/>
              <a:t>Почтовые </a:t>
            </a:r>
            <a:r>
              <a:rPr lang="ru-RU" sz="2300" i="0" dirty="0" smtClean="0"/>
              <a:t>и курьерские услуги, включенные как отдельная позиция – Транспорт </a:t>
            </a:r>
            <a:r>
              <a:rPr lang="de-DE" sz="2300" i="0" dirty="0" smtClean="0"/>
              <a:t>(</a:t>
            </a:r>
            <a:r>
              <a:rPr lang="ru-RU" sz="2300" i="0" dirty="0" smtClean="0"/>
              <a:t>РПБ-</a:t>
            </a:r>
            <a:r>
              <a:rPr lang="de-DE" sz="2300" i="0" dirty="0" smtClean="0"/>
              <a:t>5</a:t>
            </a:r>
            <a:r>
              <a:rPr lang="de-DE" sz="2300" i="0" dirty="0"/>
              <a:t>: </a:t>
            </a:r>
            <a:r>
              <a:rPr lang="ru-RU" sz="2300" i="0" dirty="0" smtClean="0"/>
              <a:t>услуги связи</a:t>
            </a:r>
            <a:r>
              <a:rPr lang="de-DE" sz="2300" i="0" dirty="0" smtClean="0"/>
              <a:t>)</a:t>
            </a:r>
            <a:endParaRPr lang="de-DE" sz="2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2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Поездки</a:t>
            </a:r>
            <a:r>
              <a:rPr lang="de-DE" sz="3200" dirty="0"/>
              <a:t/>
            </a:r>
            <a:br>
              <a:rPr lang="de-DE" sz="32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i="0" dirty="0" smtClean="0"/>
              <a:t>Поездки охватывают </a:t>
            </a:r>
            <a:r>
              <a:rPr lang="ru-RU" sz="1800" i="0" dirty="0" smtClean="0"/>
              <a:t>ассортимент товаров и </a:t>
            </a:r>
            <a:r>
              <a:rPr lang="ru-RU" sz="1800" i="0" dirty="0" smtClean="0"/>
              <a:t>услуг:</a:t>
            </a:r>
            <a:endParaRPr lang="de-DE" sz="18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 smtClean="0"/>
              <a:t>для </a:t>
            </a:r>
            <a:r>
              <a:rPr lang="ru-RU" sz="1800" i="0" dirty="0" smtClean="0"/>
              <a:t>собственного потребления или для</a:t>
            </a:r>
            <a:r>
              <a:rPr lang="de-DE" sz="1800" i="0" dirty="0" smtClean="0"/>
              <a:t> </a:t>
            </a:r>
            <a:r>
              <a:rPr lang="ru-RU" sz="1800" i="0" dirty="0" smtClean="0"/>
              <a:t>передачи другим;</a:t>
            </a:r>
            <a:endParaRPr lang="de-DE" sz="1800" i="0" dirty="0" smtClean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 smtClean="0"/>
              <a:t>приобретенных у страны нерезидентами;</a:t>
            </a:r>
            <a:endParaRPr lang="de-DE" sz="1800" i="0" dirty="0" smtClean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 smtClean="0"/>
              <a:t>во время поездок в эту страну</a:t>
            </a:r>
            <a:r>
              <a:rPr lang="de-DE" sz="1800" i="0" dirty="0" smtClean="0"/>
              <a:t> (</a:t>
            </a:r>
            <a:r>
              <a:rPr lang="ru-RU" sz="1800" i="0" dirty="0" smtClean="0"/>
              <a:t>движение спроса</a:t>
            </a:r>
            <a:r>
              <a:rPr lang="de-DE" sz="1800" i="0" dirty="0" smtClean="0"/>
              <a:t>)</a:t>
            </a:r>
            <a:r>
              <a:rPr lang="ru-RU" sz="1800" i="0" dirty="0" smtClean="0"/>
              <a:t>;</a:t>
            </a:r>
            <a:endParaRPr lang="de-DE" sz="1800" i="0" dirty="0" smtClean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 smtClean="0"/>
              <a:t>охватывает пребывание любой длительности,</a:t>
            </a:r>
            <a:r>
              <a:rPr lang="de-DE" sz="1800" b="1" i="0" dirty="0" smtClean="0"/>
              <a:t> </a:t>
            </a:r>
            <a:r>
              <a:rPr lang="ru-RU" sz="1800" i="0" dirty="0" smtClean="0"/>
              <a:t>при условии, что статус </a:t>
            </a:r>
            <a:r>
              <a:rPr lang="ru-RU" sz="1800" i="0" dirty="0" err="1" smtClean="0"/>
              <a:t>резиденства</a:t>
            </a:r>
            <a:r>
              <a:rPr lang="ru-RU" sz="1800" i="0" dirty="0" smtClean="0"/>
              <a:t> не меняется </a:t>
            </a:r>
            <a:r>
              <a:rPr lang="de-DE" sz="1800" i="0" dirty="0" smtClean="0"/>
              <a:t>(</a:t>
            </a:r>
            <a:r>
              <a:rPr lang="ru-RU" sz="1800" i="0" dirty="0" smtClean="0"/>
              <a:t>студенты</a:t>
            </a:r>
            <a:r>
              <a:rPr lang="de-DE" sz="1800" i="0" dirty="0" smtClean="0"/>
              <a:t>, </a:t>
            </a:r>
            <a:r>
              <a:rPr lang="ru-RU" sz="1800" i="0" dirty="0" smtClean="0"/>
              <a:t>пациенты</a:t>
            </a:r>
            <a:r>
              <a:rPr lang="de-DE" sz="1800" i="0" dirty="0" smtClean="0"/>
              <a:t>)</a:t>
            </a:r>
            <a:r>
              <a:rPr lang="ru-RU" sz="1800" i="0" dirty="0"/>
              <a:t>.</a:t>
            </a:r>
            <a:endParaRPr lang="de-DE" sz="1800" i="0" dirty="0" smtClean="0"/>
          </a:p>
          <a:p>
            <a:pPr marL="0" indent="0">
              <a:buNone/>
            </a:pPr>
            <a:endParaRPr lang="ru-RU" sz="1800" i="0" dirty="0" smtClean="0"/>
          </a:p>
          <a:p>
            <a:pPr marL="0" indent="0">
              <a:buNone/>
            </a:pPr>
            <a:r>
              <a:rPr lang="ru-RU" sz="1800" i="0" dirty="0" smtClean="0"/>
              <a:t>РПБ-</a:t>
            </a:r>
            <a:r>
              <a:rPr lang="de-DE" sz="1800" i="0" dirty="0" smtClean="0"/>
              <a:t>6: </a:t>
            </a:r>
            <a:r>
              <a:rPr lang="ru-RU" sz="1800" i="0" dirty="0" smtClean="0"/>
              <a:t>товары длительного пользования </a:t>
            </a:r>
            <a:r>
              <a:rPr lang="de-DE" sz="1800" i="0" dirty="0" smtClean="0"/>
              <a:t>(</a:t>
            </a:r>
            <a:r>
              <a:rPr lang="ru-RU" sz="1800" i="0" dirty="0" smtClean="0"/>
              <a:t>например, машины</a:t>
            </a:r>
            <a:r>
              <a:rPr lang="de-DE" sz="1800" i="0" dirty="0" smtClean="0"/>
              <a:t>) </a:t>
            </a:r>
            <a:r>
              <a:rPr lang="ru-RU" sz="1800" i="0" dirty="0" smtClean="0"/>
              <a:t>и</a:t>
            </a:r>
            <a:r>
              <a:rPr lang="de-DE" sz="1800" i="0" dirty="0" smtClean="0"/>
              <a:t> </a:t>
            </a:r>
            <a:r>
              <a:rPr lang="ru-RU" sz="1800" i="0" dirty="0" smtClean="0"/>
              <a:t>ценные предметы </a:t>
            </a:r>
            <a:r>
              <a:rPr lang="de-DE" sz="1800" i="0" dirty="0" smtClean="0"/>
              <a:t>(</a:t>
            </a:r>
            <a:r>
              <a:rPr lang="ru-RU" sz="1800" i="0" dirty="0" smtClean="0"/>
              <a:t>предметы искусства</a:t>
            </a:r>
            <a:r>
              <a:rPr lang="de-DE" sz="1800" i="0" dirty="0" smtClean="0"/>
              <a:t>,</a:t>
            </a:r>
            <a:r>
              <a:rPr lang="ru-RU" sz="1800" i="0" dirty="0" smtClean="0"/>
              <a:t> ювелирные изделия</a:t>
            </a:r>
            <a:r>
              <a:rPr lang="de-DE" sz="1800" i="0" dirty="0" smtClean="0"/>
              <a:t>)</a:t>
            </a:r>
            <a:r>
              <a:rPr lang="ru-RU" sz="1800" i="0" dirty="0" smtClean="0"/>
              <a:t>, которые включены в таможенные данные, включены не в статью Туризм, а в статью Товары.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1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Строительство </a:t>
            </a:r>
            <a:r>
              <a:rPr lang="de-DE" sz="3200" dirty="0"/>
              <a:t/>
            </a:r>
            <a:br>
              <a:rPr lang="de-DE" sz="3200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i="0" dirty="0"/>
              <a:t>Создание</a:t>
            </a:r>
            <a:r>
              <a:rPr lang="de-DE" sz="1800" i="0" dirty="0"/>
              <a:t>, </a:t>
            </a:r>
            <a:r>
              <a:rPr lang="ru-RU" sz="1800" i="0" dirty="0"/>
              <a:t>обновление</a:t>
            </a:r>
            <a:r>
              <a:rPr lang="de-DE" sz="1800" i="0" dirty="0"/>
              <a:t>, </a:t>
            </a:r>
            <a:r>
              <a:rPr lang="ru-RU" sz="1800" i="0" dirty="0"/>
              <a:t>ремонт или увеличение срока службы основных активов:</a:t>
            </a:r>
            <a:endParaRPr lang="de-DE" sz="18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/>
              <a:t>здание</a:t>
            </a:r>
            <a:r>
              <a:rPr lang="de-DE" sz="1800" i="0" dirty="0"/>
              <a:t>, </a:t>
            </a:r>
            <a:r>
              <a:rPr lang="ru-RU" sz="1800" i="0" dirty="0"/>
              <a:t>дороги</a:t>
            </a:r>
            <a:r>
              <a:rPr lang="de-DE" sz="1800" i="0" dirty="0"/>
              <a:t>, </a:t>
            </a:r>
            <a:r>
              <a:rPr lang="ru-RU" sz="1800" i="0" dirty="0"/>
              <a:t>мосты, дамбы;</a:t>
            </a:r>
            <a:endParaRPr lang="de-DE" sz="18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/>
              <a:t>работы, связанные с установкой и монтажом;</a:t>
            </a:r>
            <a:endParaRPr lang="de-DE" sz="18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/>
              <a:t>подготовка площадки и общее строительство, а также</a:t>
            </a:r>
            <a:r>
              <a:rPr lang="de-DE" sz="1800" i="0" dirty="0"/>
              <a:t> </a:t>
            </a:r>
            <a:r>
              <a:rPr lang="ru-RU" sz="1800" i="0" dirty="0"/>
              <a:t>специализированные услуги</a:t>
            </a:r>
            <a:r>
              <a:rPr lang="de-DE" sz="1800" i="0" dirty="0"/>
              <a:t>; </a:t>
            </a:r>
            <a:r>
              <a:rPr lang="ru-RU" sz="1800" i="0" dirty="0"/>
              <a:t>управление строительными проектами</a:t>
            </a:r>
            <a:endParaRPr lang="de-DE" sz="1800" i="0" dirty="0"/>
          </a:p>
          <a:p>
            <a:pPr marL="0" indent="0">
              <a:buNone/>
            </a:pPr>
            <a:endParaRPr lang="ru-RU" sz="1800" i="0" dirty="0"/>
          </a:p>
          <a:p>
            <a:pPr marL="0" indent="0">
              <a:buNone/>
            </a:pPr>
            <a:r>
              <a:rPr lang="ru-RU" sz="1800" i="0" dirty="0"/>
              <a:t>Крупные проекты </a:t>
            </a:r>
            <a:r>
              <a:rPr lang="de-DE" sz="1800" i="0" dirty="0"/>
              <a:t>(</a:t>
            </a:r>
            <a:r>
              <a:rPr lang="de-DE" sz="1800" dirty="0"/>
              <a:t>1 </a:t>
            </a:r>
            <a:r>
              <a:rPr lang="ru-RU" sz="1800" dirty="0"/>
              <a:t>год или более</a:t>
            </a:r>
            <a:r>
              <a:rPr lang="de-DE" sz="1800" i="0" dirty="0"/>
              <a:t>) </a:t>
            </a:r>
            <a:r>
              <a:rPr lang="ru-RU" sz="1800" i="0" dirty="0"/>
              <a:t>могут образовывать</a:t>
            </a:r>
            <a:r>
              <a:rPr lang="de-DE" sz="1800" i="0" dirty="0"/>
              <a:t> </a:t>
            </a:r>
            <a:r>
              <a:rPr lang="ru-RU" sz="1800" i="0" dirty="0"/>
              <a:t>филиал-резидента в стране проведения работ</a:t>
            </a:r>
            <a:r>
              <a:rPr lang="de-DE" sz="1800" i="0" dirty="0"/>
              <a:t>: </a:t>
            </a:r>
            <a:r>
              <a:rPr lang="ru-RU" sz="1800" i="0" dirty="0"/>
              <a:t>прямые иностранные инвестиции между родительской компанией и</a:t>
            </a:r>
            <a:r>
              <a:rPr lang="de-DE" sz="1800" i="0" dirty="0"/>
              <a:t> </a:t>
            </a:r>
            <a:r>
              <a:rPr lang="ru-RU" sz="1800" i="0" dirty="0"/>
              <a:t>филиалом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53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Строительство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i="0" dirty="0" smtClean="0"/>
              <a:t>Строительство </a:t>
            </a:r>
            <a:r>
              <a:rPr lang="ru-RU" sz="1800" i="0" dirty="0"/>
              <a:t>за рубежом; строительство </a:t>
            </a:r>
            <a:r>
              <a:rPr lang="ru-RU" sz="1800" i="0" dirty="0" smtClean="0"/>
              <a:t>стране где предоставляется отчетность</a:t>
            </a:r>
          </a:p>
          <a:p>
            <a:pPr marL="0" indent="0">
              <a:buNone/>
            </a:pPr>
            <a:r>
              <a:rPr lang="ru-RU" sz="1800" i="0" dirty="0" smtClean="0"/>
              <a:t>Записанные </a:t>
            </a:r>
            <a:r>
              <a:rPr lang="ru-RU" sz="1800" i="0" dirty="0"/>
              <a:t>на валовой основе: все расходы строительных работ, </a:t>
            </a:r>
            <a:r>
              <a:rPr lang="ru-RU" sz="1800" i="0" dirty="0" smtClean="0"/>
              <a:t>затраты (</a:t>
            </a:r>
            <a:r>
              <a:rPr lang="ru-RU" sz="1800" i="0" dirty="0"/>
              <a:t>если </a:t>
            </a:r>
            <a:r>
              <a:rPr lang="ru-RU" sz="1800" i="0" dirty="0" smtClean="0"/>
              <a:t>приобретено </a:t>
            </a:r>
            <a:r>
              <a:rPr lang="ru-RU" sz="1800" i="0" dirty="0"/>
              <a:t>строительной </a:t>
            </a:r>
            <a:r>
              <a:rPr lang="ru-RU" sz="1800" i="0" dirty="0" smtClean="0"/>
              <a:t>компанией), и </a:t>
            </a:r>
            <a:r>
              <a:rPr lang="ru-RU" sz="1800" i="0" dirty="0"/>
              <a:t>прибыль </a:t>
            </a:r>
            <a:r>
              <a:rPr lang="ru-RU" sz="1800" i="0" dirty="0" smtClean="0"/>
              <a:t>(положительное сальдо)</a:t>
            </a:r>
          </a:p>
          <a:p>
            <a:pPr marL="0" indent="0">
              <a:buNone/>
            </a:pPr>
            <a:endParaRPr lang="ru-RU" sz="1800" i="0" dirty="0"/>
          </a:p>
          <a:p>
            <a:pPr marL="0" indent="0">
              <a:buNone/>
            </a:pPr>
            <a:r>
              <a:rPr lang="ru-RU" sz="1800" i="0" dirty="0"/>
              <a:t>Пример </a:t>
            </a:r>
            <a:r>
              <a:rPr lang="ru-RU" sz="1800" i="0" dirty="0" smtClean="0"/>
              <a:t>строительства </a:t>
            </a:r>
            <a:r>
              <a:rPr lang="ru-RU" sz="1800" i="0" dirty="0"/>
              <a:t>за рубежом: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/>
              <a:t>Кредит: стоимость строительства проекта за рубежом: 100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 smtClean="0"/>
              <a:t>Дебет: </a:t>
            </a:r>
            <a:r>
              <a:rPr lang="ru-RU" sz="1800" i="0" dirty="0"/>
              <a:t>стоимость товаров, приобретенных в </a:t>
            </a:r>
            <a:r>
              <a:rPr lang="ru-RU" sz="1800" i="0" dirty="0" smtClean="0"/>
              <a:t>стране </a:t>
            </a:r>
            <a:r>
              <a:rPr lang="ru-RU" sz="1800" i="0" dirty="0"/>
              <a:t>строительных работ: 75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/>
              <a:t>Чистый экспорт строительных услуг </a:t>
            </a:r>
            <a:r>
              <a:rPr lang="ru-RU" sz="1800" i="0" dirty="0" smtClean="0"/>
              <a:t>(</a:t>
            </a:r>
            <a:r>
              <a:rPr lang="ru-RU" sz="1800" i="0" dirty="0"/>
              <a:t>за рубежом</a:t>
            </a:r>
            <a:r>
              <a:rPr lang="ru-RU" sz="1800" i="0" dirty="0" smtClean="0"/>
              <a:t>): </a:t>
            </a:r>
            <a:r>
              <a:rPr lang="ru-RU" sz="1800" i="0" dirty="0"/>
              <a:t>25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99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Услуги страхования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700" i="0" dirty="0" smtClean="0"/>
              <a:t>Услуги страхования включают:</a:t>
            </a:r>
            <a:endParaRPr lang="de-DE" sz="17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700" i="0" dirty="0" smtClean="0"/>
              <a:t>страхование </a:t>
            </a:r>
            <a:r>
              <a:rPr lang="ru-RU" sz="1700" i="0" dirty="0" smtClean="0"/>
              <a:t>жизни и </a:t>
            </a:r>
            <a:r>
              <a:rPr lang="ru-RU" sz="1700" i="0" dirty="0" smtClean="0"/>
              <a:t>аннуитеты;</a:t>
            </a:r>
            <a:endParaRPr lang="de-DE" sz="17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700" i="0" dirty="0" smtClean="0"/>
              <a:t>страхование, кроме страхования жизни </a:t>
            </a:r>
            <a:r>
              <a:rPr lang="de-DE" sz="1700" i="0" dirty="0" smtClean="0"/>
              <a:t>(</a:t>
            </a:r>
            <a:r>
              <a:rPr lang="ru-RU" sz="1700" i="0" dirty="0" smtClean="0"/>
              <a:t>например, </a:t>
            </a:r>
            <a:r>
              <a:rPr lang="ru-RU" sz="1700" i="0" dirty="0" smtClean="0"/>
              <a:t>несчастные случаи </a:t>
            </a:r>
            <a:r>
              <a:rPr lang="ru-RU" sz="1700" i="0" dirty="0"/>
              <a:t>и </a:t>
            </a:r>
            <a:r>
              <a:rPr lang="ru-RU" sz="1700" i="0" dirty="0" smtClean="0"/>
              <a:t>болезни, пожар </a:t>
            </a:r>
            <a:r>
              <a:rPr lang="ru-RU" sz="1700" i="0" dirty="0"/>
              <a:t>и </a:t>
            </a:r>
            <a:r>
              <a:rPr lang="ru-RU" sz="1700" i="0" dirty="0" smtClean="0"/>
              <a:t>другие повреждения </a:t>
            </a:r>
            <a:r>
              <a:rPr lang="ru-RU" sz="1700" i="0" dirty="0"/>
              <a:t>имущества, </a:t>
            </a:r>
            <a:r>
              <a:rPr lang="ru-RU" sz="1700" i="0" dirty="0" smtClean="0"/>
              <a:t>гражданская ответственность</a:t>
            </a:r>
            <a:r>
              <a:rPr lang="de-DE" sz="1700" i="0" dirty="0" smtClean="0"/>
              <a:t>)</a:t>
            </a:r>
            <a:r>
              <a:rPr lang="ru-RU" sz="1700" i="0" dirty="0" smtClean="0"/>
              <a:t>:</a:t>
            </a:r>
            <a:endParaRPr lang="de-DE" sz="17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700" i="0" dirty="0" smtClean="0"/>
              <a:t>перестрахование </a:t>
            </a:r>
            <a:r>
              <a:rPr lang="de-DE" sz="1700" i="0" dirty="0" smtClean="0"/>
              <a:t>(</a:t>
            </a:r>
            <a:r>
              <a:rPr lang="ru-RU" sz="1700" i="0" dirty="0" smtClean="0"/>
              <a:t>обе стороны </a:t>
            </a:r>
            <a:r>
              <a:rPr lang="ru-RU" sz="1700" i="0" dirty="0" smtClean="0"/>
              <a:t>полиса </a:t>
            </a:r>
            <a:r>
              <a:rPr lang="ru-RU" sz="1700" i="0" dirty="0" smtClean="0"/>
              <a:t>страхования являются поставщиками страховых услуг</a:t>
            </a:r>
            <a:r>
              <a:rPr lang="de-DE" sz="1700" i="0" dirty="0" smtClean="0"/>
              <a:t>)</a:t>
            </a:r>
            <a:r>
              <a:rPr lang="ru-RU" sz="1700" i="0" dirty="0" smtClean="0"/>
              <a:t>:</a:t>
            </a:r>
            <a:endParaRPr lang="de-DE" sz="17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700" i="0" dirty="0" smtClean="0"/>
              <a:t>страхование </a:t>
            </a:r>
            <a:r>
              <a:rPr lang="ru-RU" sz="1700" i="0" dirty="0" smtClean="0"/>
              <a:t>груза </a:t>
            </a:r>
            <a:r>
              <a:rPr lang="de-DE" sz="1700" i="0" dirty="0" smtClean="0"/>
              <a:t>(</a:t>
            </a:r>
            <a:r>
              <a:rPr lang="ru-RU" sz="1700" i="0" dirty="0" smtClean="0"/>
              <a:t>изменение маршрута из-за определения стоимости поставки </a:t>
            </a:r>
            <a:r>
              <a:rPr lang="ru-RU" sz="1700" i="0" dirty="0" smtClean="0"/>
              <a:t>ФОБ</a:t>
            </a:r>
            <a:r>
              <a:rPr lang="de-DE" sz="1700" i="0" dirty="0" smtClean="0"/>
              <a:t>)</a:t>
            </a:r>
            <a:r>
              <a:rPr lang="ru-RU" sz="1700" i="0" dirty="0" smtClean="0"/>
              <a:t>;</a:t>
            </a:r>
            <a:endParaRPr lang="de-DE" sz="17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700" i="0" dirty="0" smtClean="0"/>
              <a:t>пенсионные </a:t>
            </a:r>
            <a:r>
              <a:rPr lang="ru-RU" sz="1700" i="0" dirty="0" smtClean="0"/>
              <a:t>фонды </a:t>
            </a:r>
            <a:r>
              <a:rPr lang="de-DE" sz="1700" i="0" dirty="0" smtClean="0"/>
              <a:t>(</a:t>
            </a:r>
            <a:r>
              <a:rPr lang="ru-RU" sz="1700" i="0" dirty="0" smtClean="0"/>
              <a:t>т.е.</a:t>
            </a:r>
            <a:r>
              <a:rPr lang="de-DE" sz="1700" i="0" dirty="0" smtClean="0"/>
              <a:t> </a:t>
            </a:r>
            <a:r>
              <a:rPr lang="ru-RU" sz="1700" i="0" dirty="0" smtClean="0"/>
              <a:t>не социальное обеспечение</a:t>
            </a:r>
            <a:r>
              <a:rPr lang="de-DE" sz="1700" i="0" dirty="0" smtClean="0"/>
              <a:t>)</a:t>
            </a:r>
            <a:r>
              <a:rPr lang="ru-RU" sz="1700" i="0" dirty="0"/>
              <a:t>;</a:t>
            </a:r>
            <a:endParaRPr lang="de-DE" sz="17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700" i="0" dirty="0" smtClean="0"/>
              <a:t>стандартные </a:t>
            </a:r>
            <a:r>
              <a:rPr lang="ru-RU" sz="1700" i="0" dirty="0" smtClean="0"/>
              <a:t>гарантии </a:t>
            </a:r>
            <a:r>
              <a:rPr lang="de-DE" sz="1700" i="0" dirty="0" smtClean="0"/>
              <a:t>(</a:t>
            </a:r>
            <a:r>
              <a:rPr lang="ru-RU" sz="1700" i="0" dirty="0" smtClean="0"/>
              <a:t>например, гарантия экспортных кредитов и студенческих кредитов</a:t>
            </a:r>
            <a:r>
              <a:rPr lang="de-DE" sz="1700" i="0" dirty="0" smtClean="0"/>
              <a:t>)</a:t>
            </a:r>
            <a:r>
              <a:rPr lang="ru-RU" sz="1700" i="0" dirty="0" smtClean="0"/>
              <a:t>;</a:t>
            </a:r>
            <a:endParaRPr lang="de-DE" sz="17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700" i="0" dirty="0" smtClean="0"/>
              <a:t>вспомогательные услуги.</a:t>
            </a:r>
            <a:endParaRPr lang="de-DE" sz="1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7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выработки политики ЕС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267"/>
            <a:ext cx="8424936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0" dirty="0" smtClean="0"/>
              <a:t>Национальные ПБ и МИП используются для</a:t>
            </a:r>
            <a:r>
              <a:rPr lang="en-GB" sz="2000" b="1" i="0" dirty="0" smtClean="0"/>
              <a:t>:</a:t>
            </a:r>
            <a:endParaRPr lang="en-GB" sz="2000" b="1" i="0" dirty="0"/>
          </a:p>
          <a:p>
            <a:pPr>
              <a:buClr>
                <a:srgbClr val="0F5494"/>
              </a:buClr>
              <a:buFont typeface="Arial"/>
              <a:buChar char="•"/>
            </a:pPr>
            <a:r>
              <a:rPr lang="ru-RU" sz="2000" b="1" i="0" dirty="0" smtClean="0"/>
              <a:t>мониторинга расхождений </a:t>
            </a:r>
            <a:r>
              <a:rPr lang="ru-RU" sz="2000" b="1" i="0" dirty="0"/>
              <a:t>в </a:t>
            </a:r>
            <a:r>
              <a:rPr lang="ru-RU" sz="2000" b="1" i="0" dirty="0" smtClean="0"/>
              <a:t>конкурентных позициях </a:t>
            </a:r>
            <a:r>
              <a:rPr lang="en-GB" sz="2000" b="1" i="0" dirty="0" smtClean="0"/>
              <a:t>(</a:t>
            </a:r>
            <a:r>
              <a:rPr lang="ru-RU" sz="2000" b="1" i="0" dirty="0" smtClean="0"/>
              <a:t>ЕЦБ </a:t>
            </a:r>
            <a:r>
              <a:rPr lang="ru-RU" sz="2000" b="1" i="0" dirty="0"/>
              <a:t>и Европейская комиссия</a:t>
            </a:r>
            <a:r>
              <a:rPr lang="en-GB" sz="2000" b="1" i="0" dirty="0" smtClean="0"/>
              <a:t>);</a:t>
            </a:r>
          </a:p>
          <a:p>
            <a:pPr>
              <a:buClr>
                <a:srgbClr val="0F5494"/>
              </a:buClr>
              <a:buFont typeface="Arial"/>
              <a:buChar char="•"/>
            </a:pPr>
            <a:r>
              <a:rPr lang="ru-RU" sz="2000" b="1" i="0" dirty="0"/>
              <a:t>выявления </a:t>
            </a:r>
            <a:r>
              <a:rPr lang="ru-RU" sz="2000" b="1" i="0" dirty="0" smtClean="0"/>
              <a:t>макроэкономического дисбаланса </a:t>
            </a:r>
            <a:r>
              <a:rPr lang="en-GB" sz="2000" b="1" i="0" dirty="0" smtClean="0"/>
              <a:t>(</a:t>
            </a:r>
            <a:r>
              <a:rPr lang="ru-RU" sz="2000" b="1" i="0" dirty="0"/>
              <a:t>Европейская комиссия</a:t>
            </a:r>
            <a:r>
              <a:rPr lang="en-GB" sz="2000" b="1" i="0" dirty="0" smtClean="0"/>
              <a:t>): </a:t>
            </a:r>
            <a:r>
              <a:rPr lang="ru-RU" sz="2000" b="1" i="0" dirty="0"/>
              <a:t>текущий </a:t>
            </a:r>
            <a:r>
              <a:rPr lang="ru-RU" sz="2000" b="1" i="0" dirty="0" smtClean="0"/>
              <a:t>платежный </a:t>
            </a:r>
            <a:r>
              <a:rPr lang="ru-RU" sz="2000" b="1" i="0" dirty="0"/>
              <a:t>баланс</a:t>
            </a:r>
            <a:r>
              <a:rPr lang="en-GB" sz="2000" b="1" i="0" dirty="0" smtClean="0"/>
              <a:t>, </a:t>
            </a:r>
            <a:r>
              <a:rPr lang="ru-RU" sz="2000" b="1" i="0" dirty="0" smtClean="0"/>
              <a:t>чистая МИП</a:t>
            </a:r>
            <a:r>
              <a:rPr lang="en-GB" sz="2000" b="1" i="0" dirty="0" smtClean="0"/>
              <a:t>, </a:t>
            </a:r>
            <a:r>
              <a:rPr lang="en-GB" sz="2000" b="1" i="0" dirty="0"/>
              <a:t>% </a:t>
            </a:r>
            <a:r>
              <a:rPr lang="ru-RU" sz="2000" b="1" i="0" dirty="0" smtClean="0"/>
              <a:t>изменений в долях экспортных рынков – это </a:t>
            </a:r>
            <a:r>
              <a:rPr lang="en-GB" sz="2000" b="1" i="0" dirty="0" smtClean="0"/>
              <a:t>3 </a:t>
            </a:r>
            <a:r>
              <a:rPr lang="ru-RU" sz="2000" b="1" i="0" dirty="0" smtClean="0"/>
              <a:t>из 11 основных</a:t>
            </a:r>
            <a:r>
              <a:rPr lang="en-GB" sz="2000" b="1" i="0" dirty="0" smtClean="0"/>
              <a:t> </a:t>
            </a:r>
            <a:r>
              <a:rPr lang="ru-RU" sz="2000" b="1" i="0" dirty="0" smtClean="0"/>
              <a:t>индикаторов Таблицы оценки ПДМ</a:t>
            </a:r>
            <a:r>
              <a:rPr lang="en-GB" sz="2000" b="1" i="0" dirty="0" smtClean="0"/>
              <a:t>;</a:t>
            </a:r>
          </a:p>
          <a:p>
            <a:pPr>
              <a:buClr>
                <a:srgbClr val="0F5494"/>
              </a:buClr>
              <a:buFont typeface="Arial"/>
              <a:buChar char="•"/>
            </a:pPr>
            <a:r>
              <a:rPr lang="ru-RU" sz="2000" b="1" i="0" dirty="0" smtClean="0"/>
              <a:t>Другими важными индикаторами являются</a:t>
            </a:r>
            <a:r>
              <a:rPr lang="en-GB" sz="2000" b="1" i="0" dirty="0" smtClean="0"/>
              <a:t>: </a:t>
            </a:r>
            <a:r>
              <a:rPr lang="ru-RU" sz="2000" b="1" i="0" dirty="0" smtClean="0"/>
              <a:t>баланс текущего и капитального счета</a:t>
            </a:r>
            <a:r>
              <a:rPr lang="en-GB" sz="2000" b="1" i="0" dirty="0" smtClean="0"/>
              <a:t>, </a:t>
            </a:r>
            <a:r>
              <a:rPr lang="ru-RU" sz="2000" b="1" i="0" dirty="0" smtClean="0"/>
              <a:t>чистые процентные платежи </a:t>
            </a:r>
            <a:r>
              <a:rPr lang="ru-RU" sz="2000" b="1" i="0" dirty="0"/>
              <a:t>и чистая внешняя задолженность</a:t>
            </a:r>
            <a:r>
              <a:rPr lang="en-GB" sz="2000" b="1" i="0" dirty="0" smtClean="0"/>
              <a:t>.</a:t>
            </a:r>
            <a:endParaRPr lang="en-GB" sz="2000" b="1" i="0" dirty="0"/>
          </a:p>
          <a:p>
            <a:endParaRPr lang="en-GB" sz="20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9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39850"/>
            <a:ext cx="9036496" cy="936625"/>
          </a:xfrm>
        </p:spPr>
        <p:txBody>
          <a:bodyPr/>
          <a:lstStyle/>
          <a:p>
            <a:r>
              <a:rPr lang="ru-RU" sz="2800" dirty="0" smtClean="0"/>
              <a:t>Финансовые услуги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6" y="2492375"/>
            <a:ext cx="9135245" cy="3529013"/>
          </a:xfrm>
        </p:spPr>
        <p:txBody>
          <a:bodyPr/>
          <a:lstStyle/>
          <a:p>
            <a:pPr marL="0" indent="0">
              <a:buNone/>
            </a:pPr>
            <a:r>
              <a:rPr lang="ru-RU" sz="1900" u="sng" dirty="0" smtClean="0"/>
              <a:t>Услуги финансового посредничества, измеряемые косвенным методом </a:t>
            </a:r>
            <a:r>
              <a:rPr lang="en-GB" sz="1900" u="sng" dirty="0" smtClean="0"/>
              <a:t>(</a:t>
            </a:r>
            <a:r>
              <a:rPr lang="ru-RU" sz="1900" u="sng" dirty="0" smtClean="0"/>
              <a:t>УФПИК</a:t>
            </a:r>
            <a:r>
              <a:rPr lang="en-GB" sz="1900" u="sng" dirty="0" smtClean="0"/>
              <a:t>)</a:t>
            </a:r>
            <a:endParaRPr lang="en-GB" sz="1900" u="sng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900" i="0" dirty="0" smtClean="0"/>
              <a:t>Финансовые посредники </a:t>
            </a:r>
            <a:r>
              <a:rPr lang="ru-RU" sz="1900" i="0" dirty="0"/>
              <a:t>предлагают проценты своим вкладчикам, которые ниже, чем ставки, которые они устанавливают для своих </a:t>
            </a:r>
            <a:r>
              <a:rPr lang="ru-RU" sz="1900" i="0" dirty="0" smtClean="0"/>
              <a:t>заемщиков.</a:t>
            </a:r>
            <a:br>
              <a:rPr lang="ru-RU" sz="1900" i="0" dirty="0" smtClean="0"/>
            </a:br>
            <a:r>
              <a:rPr lang="ru-RU" sz="1900" i="0" dirty="0" smtClean="0"/>
              <a:t>В </a:t>
            </a:r>
            <a:r>
              <a:rPr lang="ru-RU" sz="1900" i="0" dirty="0"/>
              <a:t>результате процентная маржа используется для покрытия расходов и </a:t>
            </a:r>
            <a:r>
              <a:rPr lang="ru-RU" sz="1900" i="0" dirty="0" smtClean="0"/>
              <a:t>обеспечения операционной прибыли.</a:t>
            </a:r>
            <a:endParaRPr lang="ru-RU" sz="19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900" i="0" dirty="0"/>
              <a:t>Процентная маржа </a:t>
            </a:r>
            <a:r>
              <a:rPr lang="ru-RU" sz="1900" i="0" dirty="0" smtClean="0"/>
              <a:t>является альтернативой оплаты </a:t>
            </a:r>
            <a:r>
              <a:rPr lang="ru-RU" sz="1900" i="0" dirty="0"/>
              <a:t>за </a:t>
            </a:r>
            <a:r>
              <a:rPr lang="ru-RU" sz="1900" i="0" dirty="0" smtClean="0"/>
              <a:t>услуги в явной форме.</a:t>
            </a:r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79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Финансовые услуги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u="sng" dirty="0"/>
              <a:t>Услуги финансового посредничества, измеряемые косвенным методом </a:t>
            </a:r>
            <a:r>
              <a:rPr lang="en-GB" sz="1800" u="sng" dirty="0"/>
              <a:t>(</a:t>
            </a:r>
            <a:r>
              <a:rPr lang="ru-RU" sz="1800" u="sng" dirty="0"/>
              <a:t>УФПИК</a:t>
            </a:r>
            <a:r>
              <a:rPr lang="en-GB" sz="1800" u="sng" dirty="0"/>
              <a:t>)</a:t>
            </a:r>
          </a:p>
          <a:p>
            <a:pPr marL="0" indent="0">
              <a:buNone/>
            </a:pPr>
            <a:r>
              <a:rPr lang="ru-RU" sz="1700" i="0" dirty="0"/>
              <a:t>Фактическая процентная включает элемент дохода, а также плату за услуги;</a:t>
            </a:r>
          </a:p>
          <a:p>
            <a:pPr marL="0" indent="0">
              <a:buNone/>
            </a:pPr>
            <a:r>
              <a:rPr lang="ru-RU" sz="1700" i="0" dirty="0"/>
              <a:t>По соглашению, возникает только из кредитов и депозитов, где обе стороны являются </a:t>
            </a:r>
            <a:r>
              <a:rPr lang="ru-RU" sz="1700" i="0" dirty="0" smtClean="0"/>
              <a:t>финансовыми корпорациями;</a:t>
            </a:r>
            <a:endParaRPr lang="ru-RU" sz="1700" i="0" dirty="0"/>
          </a:p>
          <a:p>
            <a:pPr marL="0" indent="0">
              <a:buNone/>
            </a:pPr>
            <a:r>
              <a:rPr lang="ru-RU" sz="1700" i="0" dirty="0"/>
              <a:t>Кредиты от финансовых корпораций - разница между фактически </a:t>
            </a:r>
            <a:r>
              <a:rPr lang="ru-RU" sz="1700" i="0" dirty="0" smtClean="0"/>
              <a:t>выплачиваемыми процентами и суммой, подлежащей уплате</a:t>
            </a:r>
            <a:r>
              <a:rPr lang="ru-RU" sz="1700" i="0" dirty="0"/>
              <a:t>, если </a:t>
            </a:r>
            <a:r>
              <a:rPr lang="ru-RU" sz="1700" i="0" dirty="0" smtClean="0"/>
              <a:t>бы была использована базовая </a:t>
            </a:r>
            <a:r>
              <a:rPr lang="ru-RU" sz="1700" i="0" dirty="0"/>
              <a:t>ставка;</a:t>
            </a:r>
          </a:p>
          <a:p>
            <a:pPr marL="0" indent="0">
              <a:buNone/>
            </a:pPr>
            <a:r>
              <a:rPr lang="ru-RU" sz="1700" i="0" dirty="0"/>
              <a:t>Депозиты - разница между процентами, которые будут заработанные если </a:t>
            </a:r>
            <a:r>
              <a:rPr lang="ru-RU" sz="1700" i="0" dirty="0" smtClean="0"/>
              <a:t>базовая ставка будет использована </a:t>
            </a:r>
            <a:r>
              <a:rPr lang="ru-RU" sz="1700" i="0" dirty="0"/>
              <a:t>и </a:t>
            </a:r>
            <a:r>
              <a:rPr lang="ru-RU" sz="1700" i="0" dirty="0" smtClean="0"/>
              <a:t>проценты на </a:t>
            </a:r>
            <a:r>
              <a:rPr lang="ru-RU" sz="1700" i="0" dirty="0"/>
              <a:t>самом деле </a:t>
            </a:r>
            <a:r>
              <a:rPr lang="ru-RU" sz="1700" i="0" dirty="0" smtClean="0"/>
              <a:t>заработали;</a:t>
            </a:r>
            <a:endParaRPr lang="ru-RU" sz="1700" i="0" dirty="0"/>
          </a:p>
          <a:p>
            <a:pPr marL="0" indent="0">
              <a:buNone/>
            </a:pPr>
            <a:r>
              <a:rPr lang="ru-RU" sz="1700" i="0" dirty="0" smtClean="0"/>
              <a:t>Включено в </a:t>
            </a:r>
            <a:r>
              <a:rPr lang="ru-RU" sz="1700" i="0" dirty="0"/>
              <a:t>услуги (не доход).</a:t>
            </a:r>
            <a:endParaRPr lang="de-DE" sz="1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61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748712" cy="936625"/>
          </a:xfrm>
        </p:spPr>
        <p:txBody>
          <a:bodyPr/>
          <a:lstStyle/>
          <a:p>
            <a:r>
              <a:rPr lang="ru-RU" sz="2800" dirty="0" smtClean="0"/>
              <a:t>Прочие деловые </a:t>
            </a:r>
            <a:r>
              <a:rPr lang="ru-RU" sz="2800" dirty="0" smtClean="0"/>
              <a:t>услуги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29013"/>
          </a:xfrm>
        </p:spPr>
        <p:txBody>
          <a:bodyPr/>
          <a:lstStyle/>
          <a:p>
            <a:pPr marL="0" indent="0">
              <a:buNone/>
            </a:pPr>
            <a:r>
              <a:rPr lang="ru-RU" sz="1600" i="0" dirty="0"/>
              <a:t>Услуги </a:t>
            </a:r>
            <a:r>
              <a:rPr lang="ru-RU" sz="1600" i="0" dirty="0" smtClean="0"/>
              <a:t>НИОКР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600" i="0" dirty="0" smtClean="0"/>
              <a:t>Базовые / </a:t>
            </a:r>
            <a:r>
              <a:rPr lang="ru-RU" sz="1600" i="0" dirty="0"/>
              <a:t>прикладные исследования; экспериментальные разработки; коммерческие исследования</a:t>
            </a:r>
            <a:r>
              <a:rPr lang="ru-RU" sz="1600" i="0" dirty="0" smtClean="0"/>
              <a:t>;</a:t>
            </a:r>
            <a:endParaRPr lang="ru-RU" sz="16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600" i="0" dirty="0"/>
              <a:t>Продажа результатов </a:t>
            </a:r>
            <a:r>
              <a:rPr lang="ru-RU" sz="1600" i="0" dirty="0" smtClean="0"/>
              <a:t>НИОКР </a:t>
            </a:r>
            <a:r>
              <a:rPr lang="ru-RU" sz="1600" i="0" dirty="0"/>
              <a:t>(патенты, авторские права) (РПБ-5: </a:t>
            </a:r>
            <a:r>
              <a:rPr lang="ru-RU" sz="1600" i="0" dirty="0" smtClean="0"/>
              <a:t>Счет операций с капиталом);</a:t>
            </a:r>
            <a:endParaRPr lang="ru-RU" sz="16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600" i="0" dirty="0" smtClean="0"/>
              <a:t>Исключено: </a:t>
            </a:r>
            <a:r>
              <a:rPr lang="ru-RU" sz="1600" i="0" dirty="0"/>
              <a:t>плата за использование результатов </a:t>
            </a:r>
            <a:r>
              <a:rPr lang="ru-RU" sz="1600" i="0" dirty="0" smtClean="0"/>
              <a:t>НИОКР (</a:t>
            </a:r>
            <a:r>
              <a:rPr lang="ru-RU" sz="1600" i="0" dirty="0"/>
              <a:t>Плата за пользование интеллектуальной собственностью</a:t>
            </a:r>
            <a:r>
              <a:rPr lang="ru-RU" sz="1600" i="0" dirty="0" smtClean="0"/>
              <a:t>).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endParaRPr lang="ru-RU" sz="1600" i="0" dirty="0"/>
          </a:p>
          <a:p>
            <a:pPr marL="0" indent="0">
              <a:buClr>
                <a:srgbClr val="0F5494"/>
              </a:buClr>
              <a:buNone/>
            </a:pPr>
            <a:r>
              <a:rPr lang="ru-RU" sz="1600" i="0" dirty="0"/>
              <a:t>Профессиональные и </a:t>
            </a:r>
            <a:r>
              <a:rPr lang="ru-RU" sz="1600" i="0" dirty="0" smtClean="0"/>
              <a:t>консалтинговые услуги по вопросам управления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600" i="0" dirty="0" smtClean="0"/>
              <a:t>Юридические, </a:t>
            </a:r>
            <a:r>
              <a:rPr lang="ru-RU" sz="1600" i="0" dirty="0"/>
              <a:t>бухгалтерский учет, </a:t>
            </a:r>
            <a:r>
              <a:rPr lang="ru-RU" sz="1600" i="0" dirty="0"/>
              <a:t>связи с общественностью </a:t>
            </a:r>
            <a:r>
              <a:rPr lang="ru-RU" sz="1600" i="0" dirty="0" smtClean="0"/>
              <a:t>(PR), </a:t>
            </a:r>
            <a:r>
              <a:rPr lang="ru-RU" sz="1600" i="0" dirty="0"/>
              <a:t>консалтинговые услуги;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600" i="0" dirty="0"/>
              <a:t>Реклама, маркетинговые исследования, центры обработки вызовов;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600" i="0" dirty="0" smtClean="0"/>
              <a:t>Сборы для </a:t>
            </a:r>
            <a:r>
              <a:rPr lang="ru-RU" sz="1600" i="0" dirty="0"/>
              <a:t>общего управления </a:t>
            </a:r>
            <a:r>
              <a:rPr lang="ru-RU" sz="1600" i="0" dirty="0" smtClean="0"/>
              <a:t>дочерними предприятиями.</a:t>
            </a:r>
          </a:p>
          <a:p>
            <a:pPr marL="0" indent="0">
              <a:buNone/>
            </a:pPr>
            <a:endParaRPr lang="ru-RU" sz="1300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173738"/>
            <a:ext cx="2133600" cy="476250"/>
          </a:xfrm>
        </p:spPr>
        <p:txBody>
          <a:bodyPr/>
          <a:lstStyle/>
          <a:p>
            <a:fld id="{1E926122-7200-4E77-B6DA-37CA39BB4C59}" type="slidenum">
              <a:rPr lang="en-GB" altLang="en-US" smtClean="0"/>
              <a:pPr/>
              <a:t>32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314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748712" cy="936625"/>
          </a:xfrm>
        </p:spPr>
        <p:txBody>
          <a:bodyPr/>
          <a:lstStyle/>
          <a:p>
            <a:r>
              <a:rPr lang="ru-RU" sz="2800" dirty="0" smtClean="0"/>
              <a:t>Прочие деловые </a:t>
            </a:r>
            <a:r>
              <a:rPr lang="ru-RU" sz="2800" dirty="0" smtClean="0"/>
              <a:t>услуги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29013"/>
          </a:xfrm>
        </p:spPr>
        <p:txBody>
          <a:bodyPr/>
          <a:lstStyle/>
          <a:p>
            <a:pPr marL="0" indent="0">
              <a:buNone/>
            </a:pPr>
            <a:r>
              <a:rPr lang="ru-RU" sz="1800" i="0" dirty="0" smtClean="0"/>
              <a:t>Технические</a:t>
            </a:r>
            <a:r>
              <a:rPr lang="de-DE" sz="1800" i="0" dirty="0" smtClean="0"/>
              <a:t>, </a:t>
            </a:r>
            <a:r>
              <a:rPr lang="ru-RU" sz="1800" i="0" dirty="0" smtClean="0"/>
              <a:t>торговые и прочие деловые услуги</a:t>
            </a:r>
            <a:endParaRPr lang="de-DE" sz="18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1800" i="0" dirty="0" smtClean="0"/>
              <a:t>Архитектурные</a:t>
            </a:r>
            <a:r>
              <a:rPr lang="de-DE" sz="1800" i="0" dirty="0" smtClean="0"/>
              <a:t>,</a:t>
            </a:r>
            <a:r>
              <a:rPr lang="ru-RU" sz="1800" i="0" dirty="0" smtClean="0"/>
              <a:t> инженерные; </a:t>
            </a:r>
            <a:r>
              <a:rPr lang="ru-RU" sz="1800" i="0" dirty="0"/>
              <a:t>добыча </a:t>
            </a:r>
            <a:r>
              <a:rPr lang="ru-RU" sz="1800" i="0" dirty="0" smtClean="0"/>
              <a:t>ископаемых и переработка отходов; операционный лизинг </a:t>
            </a:r>
            <a:r>
              <a:rPr lang="ru-RU" sz="1800" i="0" dirty="0"/>
              <a:t>(включая: транспортное оборудование с </a:t>
            </a:r>
            <a:r>
              <a:rPr lang="ru-RU" sz="1800" i="0" dirty="0" smtClean="0"/>
              <a:t>экипажем); </a:t>
            </a:r>
            <a:r>
              <a:rPr lang="ru-RU" sz="1800" i="0" dirty="0"/>
              <a:t>комиссии </a:t>
            </a:r>
            <a:r>
              <a:rPr lang="ru-RU" sz="1800" i="0" dirty="0" smtClean="0"/>
              <a:t>за сделки по товарам </a:t>
            </a:r>
            <a:r>
              <a:rPr lang="ru-RU" sz="1800" i="0" dirty="0"/>
              <a:t>/ </a:t>
            </a:r>
            <a:r>
              <a:rPr lang="ru-RU" sz="1800" i="0" dirty="0" smtClean="0"/>
              <a:t>услугам, </a:t>
            </a:r>
            <a:r>
              <a:rPr lang="ru-RU" sz="1800" i="0" dirty="0"/>
              <a:t>подлежащих уплате </a:t>
            </a:r>
            <a:r>
              <a:rPr lang="ru-RU" sz="1800" i="0" dirty="0" smtClean="0"/>
              <a:t>торговцам; размещение </a:t>
            </a:r>
            <a:r>
              <a:rPr lang="ru-RU" sz="1800" i="0" dirty="0"/>
              <a:t>персонала, </a:t>
            </a:r>
            <a:r>
              <a:rPr lang="ru-RU" sz="1800" i="0" dirty="0" smtClean="0"/>
              <a:t>безопасность </a:t>
            </a:r>
            <a:r>
              <a:rPr lang="ru-RU" sz="1800" i="0" dirty="0"/>
              <a:t>и </a:t>
            </a:r>
            <a:r>
              <a:rPr lang="ru-RU" sz="1800" i="0" dirty="0" smtClean="0"/>
              <a:t>очистка, переводческие, услуги </a:t>
            </a:r>
            <a:r>
              <a:rPr lang="ru-RU" sz="1800" i="0" dirty="0"/>
              <a:t>на рынке недвижимости</a:t>
            </a:r>
            <a:r>
              <a:rPr lang="ru-RU" sz="1800" i="0" dirty="0" smtClean="0"/>
              <a:t>.</a:t>
            </a:r>
            <a:endParaRPr lang="ru-RU" sz="1800" i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173738"/>
            <a:ext cx="2133600" cy="476250"/>
          </a:xfrm>
        </p:spPr>
        <p:txBody>
          <a:bodyPr/>
          <a:lstStyle/>
          <a:p>
            <a:fld id="{1E926122-7200-4E77-B6DA-37CA39BB4C59}" type="slidenum">
              <a:rPr lang="en-GB" altLang="en-US" smtClean="0"/>
              <a:pPr/>
              <a:t>33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137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Первичный доход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0" dirty="0" smtClean="0"/>
              <a:t>Доход, </a:t>
            </a:r>
            <a:r>
              <a:rPr lang="ru-RU" i="0" dirty="0" smtClean="0"/>
              <a:t>связанный с производством</a:t>
            </a:r>
            <a:endParaRPr lang="de-DE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i="0" dirty="0" smtClean="0"/>
              <a:t>Оплата труда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i="0" dirty="0" smtClean="0"/>
              <a:t>Налоги </a:t>
            </a:r>
            <a:r>
              <a:rPr lang="ru-RU" i="0" dirty="0" smtClean="0"/>
              <a:t>и субсидии на продукты и </a:t>
            </a:r>
            <a:r>
              <a:rPr lang="ru-RU" i="0" dirty="0" smtClean="0"/>
              <a:t>производство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endParaRPr lang="de-DE" i="0" dirty="0"/>
          </a:p>
          <a:p>
            <a:pPr marL="0" indent="0">
              <a:buClr>
                <a:srgbClr val="0F5494"/>
              </a:buClr>
              <a:buNone/>
            </a:pPr>
            <a:r>
              <a:rPr lang="ru-RU" i="0" dirty="0" smtClean="0"/>
              <a:t>Доход от </a:t>
            </a:r>
            <a:r>
              <a:rPr lang="ru-RU" i="0" dirty="0" smtClean="0"/>
              <a:t>недвижимости</a:t>
            </a:r>
            <a:endParaRPr lang="de-DE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i="0" dirty="0" smtClean="0"/>
              <a:t>Инвестиционный </a:t>
            </a:r>
            <a:r>
              <a:rPr lang="ru-RU" i="0" dirty="0" smtClean="0"/>
              <a:t>доход </a:t>
            </a:r>
            <a:r>
              <a:rPr lang="de-DE" i="0" dirty="0" smtClean="0"/>
              <a:t>= </a:t>
            </a:r>
            <a:r>
              <a:rPr lang="ru-RU" i="0" dirty="0" smtClean="0"/>
              <a:t>финансовые активы</a:t>
            </a:r>
            <a:endParaRPr lang="de-DE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i="0" dirty="0" smtClean="0"/>
              <a:t>Рента </a:t>
            </a:r>
            <a:r>
              <a:rPr lang="de-DE" i="0" dirty="0" smtClean="0"/>
              <a:t>= </a:t>
            </a:r>
            <a:r>
              <a:rPr lang="ru-RU" i="0" dirty="0" smtClean="0"/>
              <a:t>земля</a:t>
            </a:r>
            <a:r>
              <a:rPr lang="de-DE" i="0" dirty="0" smtClean="0"/>
              <a:t>, </a:t>
            </a:r>
            <a:r>
              <a:rPr lang="ru-RU" i="0" dirty="0" smtClean="0"/>
              <a:t>природные ресурсы</a:t>
            </a: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3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труда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375"/>
            <a:ext cx="8435280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200" i="0" dirty="0" smtClean="0"/>
              <a:t>Требует трудовые правоотношения между резидентами и </a:t>
            </a:r>
            <a:r>
              <a:rPr lang="ru-RU" sz="2200" i="0" dirty="0" smtClean="0"/>
              <a:t>нерезидентами, включая </a:t>
            </a:r>
            <a:r>
              <a:rPr lang="ru-RU" sz="2200" i="0" dirty="0" smtClean="0"/>
              <a:t>следующее</a:t>
            </a:r>
            <a:r>
              <a:rPr lang="de-DE" sz="2200" i="0" dirty="0" smtClean="0"/>
              <a:t>:</a:t>
            </a:r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2200" i="0" dirty="0" smtClean="0"/>
              <a:t>заработная </a:t>
            </a:r>
            <a:r>
              <a:rPr lang="ru-RU" sz="2200" i="0" dirty="0" smtClean="0"/>
              <a:t>плата </a:t>
            </a:r>
            <a:r>
              <a:rPr lang="ru-RU" sz="2200" i="0" dirty="0" smtClean="0"/>
              <a:t>и оклады в </a:t>
            </a:r>
            <a:r>
              <a:rPr lang="ru-RU" sz="2200" i="0" dirty="0" smtClean="0"/>
              <a:t>денежной форме</a:t>
            </a:r>
            <a:endParaRPr lang="de-DE" sz="2200" i="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2200" i="0" dirty="0" smtClean="0"/>
              <a:t>заработная </a:t>
            </a:r>
            <a:r>
              <a:rPr lang="ru-RU" sz="2200" i="0" dirty="0" smtClean="0"/>
              <a:t>плата </a:t>
            </a:r>
            <a:r>
              <a:rPr lang="ru-RU" sz="2200" i="0" dirty="0" smtClean="0"/>
              <a:t>и оклады в </a:t>
            </a:r>
            <a:r>
              <a:rPr lang="ru-RU" sz="2200" i="0" dirty="0" err="1" smtClean="0"/>
              <a:t>неденежной</a:t>
            </a:r>
            <a:r>
              <a:rPr lang="ru-RU" sz="2200" i="0" dirty="0" smtClean="0"/>
              <a:t> форме </a:t>
            </a:r>
            <a:r>
              <a:rPr lang="de-DE" sz="2200" dirty="0" smtClean="0"/>
              <a:t>(</a:t>
            </a:r>
            <a:r>
              <a:rPr lang="ru-RU" sz="2200" dirty="0" smtClean="0"/>
              <a:t>питание</a:t>
            </a:r>
            <a:r>
              <a:rPr lang="de-DE" sz="2200" dirty="0" smtClean="0"/>
              <a:t>, </a:t>
            </a:r>
            <a:r>
              <a:rPr lang="ru-RU" sz="2200" dirty="0" smtClean="0"/>
              <a:t>транспорт</a:t>
            </a:r>
            <a:r>
              <a:rPr lang="de-DE" sz="2200" dirty="0" smtClean="0"/>
              <a:t>,</a:t>
            </a:r>
            <a:r>
              <a:rPr lang="ru-RU" sz="2200" dirty="0" smtClean="0"/>
              <a:t> праздники</a:t>
            </a:r>
            <a:r>
              <a:rPr lang="de-DE" sz="2200" dirty="0" smtClean="0"/>
              <a:t>/</a:t>
            </a:r>
            <a:r>
              <a:rPr lang="ru-RU" sz="2200" dirty="0" smtClean="0"/>
              <a:t>спортивные </a:t>
            </a:r>
            <a:r>
              <a:rPr lang="ru-RU" sz="2200" dirty="0" smtClean="0"/>
              <a:t>объекты</a:t>
            </a:r>
            <a:r>
              <a:rPr lang="de-DE" sz="2200" dirty="0" smtClean="0"/>
              <a:t>, </a:t>
            </a:r>
            <a:r>
              <a:rPr lang="ru-RU" sz="2200" dirty="0" smtClean="0"/>
              <a:t>кредиты </a:t>
            </a:r>
            <a:r>
              <a:rPr lang="ru-RU" sz="2200" dirty="0" smtClean="0"/>
              <a:t>по сокращенному проценту и т.д.</a:t>
            </a:r>
            <a:r>
              <a:rPr lang="de-DE" sz="2200" dirty="0" smtClean="0"/>
              <a:t>)</a:t>
            </a:r>
            <a:endParaRPr lang="de-DE" sz="2200" dirty="0"/>
          </a:p>
          <a:p>
            <a:pPr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ru-RU" sz="2200" i="0" dirty="0" smtClean="0"/>
              <a:t>Отчисления </a:t>
            </a:r>
            <a:r>
              <a:rPr lang="ru-RU" sz="2200" i="0" dirty="0" smtClean="0"/>
              <a:t>работодателей на социальное страхование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3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труда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200" b="1" i="0" dirty="0" smtClean="0"/>
              <a:t>Примеры</a:t>
            </a:r>
            <a:endParaRPr lang="de-DE" sz="2200" b="1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200" i="0" dirty="0" smtClean="0"/>
              <a:t>иностранные (трансграничные) работники</a:t>
            </a:r>
            <a:endParaRPr lang="de-DE" sz="22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200" i="0" dirty="0" smtClean="0"/>
              <a:t>сезонные</a:t>
            </a:r>
            <a:r>
              <a:rPr lang="de-DE" sz="2200" i="0" dirty="0" smtClean="0"/>
              <a:t>/</a:t>
            </a:r>
            <a:r>
              <a:rPr lang="ru-RU" sz="2200" i="0" dirty="0" smtClean="0"/>
              <a:t>краткосрочные работники</a:t>
            </a:r>
            <a:endParaRPr lang="de-DE" sz="22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200" i="0" dirty="0" smtClean="0"/>
              <a:t>помощники </a:t>
            </a:r>
            <a:r>
              <a:rPr lang="ru-RU" sz="2200" i="0" dirty="0" smtClean="0"/>
              <a:t>по хозяйству, не являющиеся резидентами</a:t>
            </a:r>
            <a:r>
              <a:rPr lang="de-DE" sz="2200" i="0" dirty="0" smtClean="0"/>
              <a:t> </a:t>
            </a:r>
            <a:r>
              <a:rPr lang="de-DE" sz="2200" i="0" dirty="0"/>
              <a:t>(&lt;1 </a:t>
            </a:r>
            <a:r>
              <a:rPr lang="ru-RU" sz="2200" i="0" dirty="0" smtClean="0"/>
              <a:t>года</a:t>
            </a:r>
            <a:r>
              <a:rPr lang="de-DE" sz="2200" i="0" dirty="0" smtClean="0"/>
              <a:t>)</a:t>
            </a:r>
            <a:endParaRPr lang="de-DE" sz="22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200" i="0" dirty="0" smtClean="0"/>
              <a:t>местный </a:t>
            </a:r>
            <a:r>
              <a:rPr lang="ru-RU" sz="2200" i="0" dirty="0" smtClean="0"/>
              <a:t>персонал в посольствах</a:t>
            </a:r>
            <a:r>
              <a:rPr lang="de-DE" sz="2200" i="0" dirty="0" smtClean="0"/>
              <a:t>/</a:t>
            </a:r>
            <a:r>
              <a:rPr lang="ru-RU" sz="2200" i="0" dirty="0" smtClean="0"/>
              <a:t>военных базах</a:t>
            </a:r>
            <a:endParaRPr lang="de-DE" sz="22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200" i="0" dirty="0" smtClean="0"/>
              <a:t>сотрудники международных </a:t>
            </a:r>
            <a:r>
              <a:rPr lang="ru-RU" sz="2200" i="0" dirty="0" smtClean="0"/>
              <a:t>организаций</a:t>
            </a:r>
            <a:endParaRPr lang="de-DE" sz="2200" i="0" dirty="0"/>
          </a:p>
          <a:p>
            <a:pPr marL="0" indent="0" fontAlgn="b">
              <a:buNone/>
            </a:pPr>
            <a:r>
              <a:rPr lang="ru-RU" sz="2200" b="1" i="0" dirty="0" smtClean="0"/>
              <a:t>Примечание</a:t>
            </a:r>
            <a:r>
              <a:rPr lang="de-DE" sz="2200" b="1" i="0" dirty="0" smtClean="0"/>
              <a:t>:</a:t>
            </a:r>
            <a:r>
              <a:rPr lang="ru-RU" sz="2200" b="1" i="0" dirty="0" smtClean="0"/>
              <a:t> </a:t>
            </a:r>
            <a:r>
              <a:rPr lang="ru-RU" sz="2200" i="0" dirty="0" smtClean="0"/>
              <a:t>Оплата труда </a:t>
            </a:r>
            <a:r>
              <a:rPr lang="de-DE" sz="2200" i="0" dirty="0" smtClean="0"/>
              <a:t>≠ </a:t>
            </a:r>
            <a:r>
              <a:rPr lang="ru-RU" sz="2200" i="0" dirty="0"/>
              <a:t>Денежные переводы работающих</a:t>
            </a:r>
            <a:endParaRPr lang="en-GB" sz="2200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1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 вторичных доходов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352901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Напоминает пункты Текущих трансфертов из РПБ-5</a:t>
            </a:r>
            <a:r>
              <a:rPr lang="de-DE" sz="2000" dirty="0" smtClean="0"/>
              <a:t>.</a:t>
            </a:r>
            <a:endParaRPr lang="de-DE" sz="2000" b="1" i="0" dirty="0" smtClean="0"/>
          </a:p>
          <a:p>
            <a:pPr marL="0" indent="0">
              <a:buNone/>
            </a:pPr>
            <a:r>
              <a:rPr lang="ru-RU" sz="2000" b="1" i="0" dirty="0"/>
              <a:t>Каждая транзакция </a:t>
            </a:r>
            <a:r>
              <a:rPr lang="ru-RU" sz="2000" b="1" i="0" dirty="0" smtClean="0"/>
              <a:t>это или обмен или трансферт</a:t>
            </a:r>
          </a:p>
          <a:p>
            <a:pPr marL="0" indent="0">
              <a:buNone/>
            </a:pPr>
            <a:r>
              <a:rPr lang="ru-RU" sz="2000" i="0" dirty="0" smtClean="0"/>
              <a:t>Обмен</a:t>
            </a:r>
            <a:r>
              <a:rPr lang="de-DE" sz="2000" i="0" dirty="0" smtClean="0"/>
              <a:t>: </a:t>
            </a:r>
            <a:r>
              <a:rPr lang="ru-RU" sz="2000" i="0" dirty="0"/>
              <a:t>предоставление экономической ценности </a:t>
            </a:r>
            <a:r>
              <a:rPr lang="ru-RU" sz="2000" i="0" dirty="0" smtClean="0"/>
              <a:t>против  </a:t>
            </a:r>
            <a:r>
              <a:rPr lang="ru-RU" sz="2000" i="0" dirty="0"/>
              <a:t>получения </a:t>
            </a:r>
            <a:r>
              <a:rPr lang="ru-RU" sz="2000" i="0" dirty="0" smtClean="0"/>
              <a:t>экономической ценности. </a:t>
            </a:r>
            <a:r>
              <a:rPr lang="ru-RU" sz="2000" i="0" dirty="0"/>
              <a:t>Когда экономическая ценность (скажем, </a:t>
            </a:r>
            <a:r>
              <a:rPr lang="ru-RU" sz="2000" i="0" dirty="0" smtClean="0"/>
              <a:t>товар) </a:t>
            </a:r>
            <a:r>
              <a:rPr lang="ru-RU" sz="2000" i="0" dirty="0"/>
              <a:t>предоставляется без ничего взамен, </a:t>
            </a:r>
            <a:r>
              <a:rPr lang="ru-RU" sz="2000" i="0" dirty="0" smtClean="0"/>
              <a:t>соответствующая запись это трансферт</a:t>
            </a:r>
            <a:r>
              <a:rPr lang="de-DE" sz="2000" i="0" dirty="0" smtClean="0"/>
              <a:t>.</a:t>
            </a:r>
            <a:endParaRPr lang="ru-RU" sz="2000" i="0" dirty="0" smtClean="0"/>
          </a:p>
          <a:p>
            <a:pPr marL="0" indent="0">
              <a:buNone/>
            </a:pPr>
            <a:endParaRPr lang="de-DE" sz="2000" i="0" dirty="0"/>
          </a:p>
          <a:p>
            <a:pPr marL="0" indent="0">
              <a:buNone/>
            </a:pPr>
            <a:r>
              <a:rPr lang="ru-RU" sz="2000" b="1" i="0" dirty="0" smtClean="0"/>
              <a:t>Трансферт</a:t>
            </a:r>
            <a:r>
              <a:rPr lang="ru-RU" sz="2000" i="0" dirty="0" smtClean="0"/>
              <a:t> это запись </a:t>
            </a:r>
            <a:r>
              <a:rPr lang="ru-RU" sz="2000" i="0" dirty="0"/>
              <a:t>о </a:t>
            </a:r>
            <a:r>
              <a:rPr lang="ru-RU" sz="2000" i="0" dirty="0" smtClean="0"/>
              <a:t>возмещении предоставления экономической ценности (товар, услуга, финансовый актив или другой непроизведенный актив)</a:t>
            </a:r>
            <a:r>
              <a:rPr lang="de-DE" sz="2000" i="0" dirty="0" smtClean="0"/>
              <a:t> </a:t>
            </a:r>
            <a:r>
              <a:rPr lang="ru-RU" sz="2000" i="0" dirty="0" smtClean="0"/>
              <a:t>без соответствующего возврата </a:t>
            </a:r>
            <a:r>
              <a:rPr lang="ru-RU" sz="2000" i="0" dirty="0" smtClean="0"/>
              <a:t>объекта экономической ценности</a:t>
            </a:r>
            <a:r>
              <a:rPr lang="de-DE" sz="2000" i="0" dirty="0" smtClean="0"/>
              <a:t>.</a:t>
            </a:r>
            <a:endParaRPr lang="de-DE" sz="2000" i="0" dirty="0"/>
          </a:p>
          <a:p>
            <a:pPr marL="0" indent="0">
              <a:buNone/>
            </a:pPr>
            <a:endParaRPr lang="ru-RU" sz="2000" b="1" i="0" dirty="0" smtClean="0"/>
          </a:p>
          <a:p>
            <a:pPr marL="0" indent="0">
              <a:buNone/>
            </a:pPr>
            <a:r>
              <a:rPr lang="ru-RU" sz="2000" b="1" i="0" dirty="0" smtClean="0"/>
              <a:t>Трансферт может быть текущим или капитальным</a:t>
            </a:r>
            <a:r>
              <a:rPr lang="de-DE" sz="2000" b="1" i="0" dirty="0" smtClean="0"/>
              <a:t>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44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Текущие трансферты против капитальных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700" i="0" dirty="0" smtClean="0"/>
              <a:t>Текущие трансферты состоят из всех трансфертов, которые не являются капитальными</a:t>
            </a:r>
            <a:endParaRPr lang="de-DE" sz="1700" i="0" dirty="0"/>
          </a:p>
          <a:p>
            <a:pPr marL="0" indent="0">
              <a:buNone/>
            </a:pPr>
            <a:r>
              <a:rPr lang="ru-RU" sz="1700" i="0" dirty="0" smtClean="0"/>
              <a:t>Капитальные трансферты – это трансферты, в </a:t>
            </a:r>
            <a:r>
              <a:rPr lang="ru-RU" sz="1700" i="0" dirty="0" smtClean="0"/>
              <a:t>которых:</a:t>
            </a:r>
            <a:endParaRPr lang="de-DE" sz="17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700" i="0" dirty="0" smtClean="0"/>
              <a:t>право </a:t>
            </a:r>
            <a:r>
              <a:rPr lang="ru-RU" sz="1700" i="0" dirty="0" smtClean="0"/>
              <a:t>собственности</a:t>
            </a:r>
            <a:r>
              <a:rPr lang="de-DE" sz="1700" i="0" dirty="0" smtClean="0"/>
              <a:t> </a:t>
            </a:r>
            <a:r>
              <a:rPr lang="ru-RU" sz="1700" i="0" dirty="0" smtClean="0"/>
              <a:t>на активы</a:t>
            </a:r>
            <a:r>
              <a:rPr lang="de-DE" sz="1700" i="0" dirty="0" smtClean="0"/>
              <a:t> (</a:t>
            </a:r>
            <a:r>
              <a:rPr lang="ru-RU" sz="1700" i="0" dirty="0" smtClean="0"/>
              <a:t>кроме наличности или </a:t>
            </a:r>
            <a:r>
              <a:rPr lang="ru-RU" sz="1700" i="0" dirty="0" smtClean="0"/>
              <a:t>запасов</a:t>
            </a:r>
            <a:r>
              <a:rPr lang="ru-RU" sz="1700" i="0" dirty="0" smtClean="0"/>
              <a:t>, т.е. </a:t>
            </a:r>
            <a:r>
              <a:rPr lang="ru-RU" sz="1700" i="0" dirty="0"/>
              <a:t>основные средства</a:t>
            </a:r>
            <a:r>
              <a:rPr lang="de-DE" sz="1700" i="0" dirty="0" smtClean="0"/>
              <a:t>, </a:t>
            </a:r>
            <a:r>
              <a:rPr lang="ru-RU" sz="1700" i="0" dirty="0" smtClean="0"/>
              <a:t>ценности </a:t>
            </a:r>
            <a:r>
              <a:rPr lang="ru-RU" sz="1700" i="0" dirty="0" smtClean="0"/>
              <a:t>или </a:t>
            </a:r>
            <a:r>
              <a:rPr lang="ru-RU" sz="1700" i="0" dirty="0" smtClean="0"/>
              <a:t>непроизведенные активы</a:t>
            </a:r>
            <a:r>
              <a:rPr lang="de-DE" sz="1700" i="0" dirty="0" smtClean="0"/>
              <a:t>) </a:t>
            </a:r>
            <a:r>
              <a:rPr lang="ru-RU" sz="1700" i="0" dirty="0" smtClean="0"/>
              <a:t>передается</a:t>
            </a:r>
            <a:r>
              <a:rPr lang="de-DE" sz="1700" i="0" dirty="0" smtClean="0"/>
              <a:t>; </a:t>
            </a:r>
            <a:r>
              <a:rPr lang="ru-RU" sz="1700" i="0" dirty="0" smtClean="0"/>
              <a:t>или которое</a:t>
            </a:r>
            <a:endParaRPr lang="de-DE" sz="17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700" i="0" dirty="0" smtClean="0"/>
              <a:t>обязывает </a:t>
            </a:r>
            <a:r>
              <a:rPr lang="ru-RU" sz="1700" i="0" dirty="0" smtClean="0"/>
              <a:t>одну или обе стороны приобретать или продавать актив</a:t>
            </a:r>
            <a:r>
              <a:rPr lang="de-DE" sz="1700" i="0" dirty="0" smtClean="0"/>
              <a:t> (</a:t>
            </a:r>
            <a:r>
              <a:rPr lang="ru-RU" sz="1700" i="0" dirty="0" smtClean="0"/>
              <a:t>кроме наличности или </a:t>
            </a:r>
            <a:r>
              <a:rPr lang="ru-RU" sz="1700" i="0" dirty="0" smtClean="0"/>
              <a:t>запасов</a:t>
            </a:r>
            <a:r>
              <a:rPr lang="ru-RU" sz="1700" i="0" dirty="0" smtClean="0"/>
              <a:t>, т.е. инвестиционная дотация</a:t>
            </a:r>
            <a:r>
              <a:rPr lang="de-DE" sz="1700" i="0" dirty="0" smtClean="0"/>
              <a:t>); </a:t>
            </a:r>
            <a:r>
              <a:rPr lang="ru-RU" sz="1700" i="0" dirty="0" smtClean="0"/>
              <a:t>или где</a:t>
            </a:r>
            <a:endParaRPr lang="de-DE" sz="17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700" i="0" dirty="0" smtClean="0"/>
              <a:t>долг </a:t>
            </a:r>
            <a:r>
              <a:rPr lang="ru-RU" sz="1700" i="0" dirty="0" smtClean="0"/>
              <a:t>списывается кредитором</a:t>
            </a:r>
            <a:r>
              <a:rPr lang="de-DE" sz="1700" i="0" dirty="0" smtClean="0"/>
              <a:t>.</a:t>
            </a:r>
            <a:endParaRPr lang="de-DE" sz="1700" i="0" dirty="0"/>
          </a:p>
          <a:p>
            <a:pPr marL="0" indent="0">
              <a:buNone/>
            </a:pPr>
            <a:r>
              <a:rPr lang="ru-RU" sz="1700" i="0" dirty="0" smtClean="0"/>
              <a:t>Капитальный трансферт приводит к </a:t>
            </a:r>
            <a:r>
              <a:rPr lang="ru-RU" sz="1700" i="0" dirty="0" smtClean="0"/>
              <a:t>соизмеримому изменению в запасах </a:t>
            </a:r>
            <a:r>
              <a:rPr lang="ru-RU" sz="1700" i="0" dirty="0" smtClean="0"/>
              <a:t>активов </a:t>
            </a:r>
            <a:r>
              <a:rPr lang="ru-RU" sz="1700" i="0" dirty="0" smtClean="0"/>
              <a:t>одного </a:t>
            </a:r>
            <a:r>
              <a:rPr lang="ru-RU" sz="1700" i="0" dirty="0" smtClean="0"/>
              <a:t>или обеих </a:t>
            </a:r>
            <a:r>
              <a:rPr lang="ru-RU" sz="1700" i="0" dirty="0" smtClean="0"/>
              <a:t>участников сделки</a:t>
            </a:r>
            <a:r>
              <a:rPr lang="ru-RU" sz="1700" i="0" dirty="0" smtClean="0"/>
              <a:t>, </a:t>
            </a:r>
            <a:r>
              <a:rPr lang="ru-RU" sz="1700" i="0" dirty="0" smtClean="0"/>
              <a:t>не влияя на </a:t>
            </a:r>
            <a:r>
              <a:rPr lang="ru-RU" sz="1700" i="0" dirty="0" smtClean="0"/>
              <a:t>сбережения </a:t>
            </a:r>
            <a:r>
              <a:rPr lang="ru-RU" sz="1700" i="0" dirty="0" smtClean="0"/>
              <a:t>какой-либо стороны</a:t>
            </a:r>
            <a:r>
              <a:rPr lang="de-DE" sz="1700" i="0" dirty="0" smtClean="0"/>
              <a:t>.</a:t>
            </a:r>
            <a:endParaRPr lang="de-DE" sz="1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37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 операций с капиталом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i="0" dirty="0" smtClean="0"/>
              <a:t>Приобретение непроизведенных</a:t>
            </a:r>
            <a:r>
              <a:rPr lang="de-DE" sz="1800" b="1" i="0" dirty="0" smtClean="0"/>
              <a:t>, </a:t>
            </a:r>
            <a:r>
              <a:rPr lang="ru-RU" sz="1800" b="1" i="0" dirty="0" smtClean="0"/>
              <a:t>нефинансовых активов</a:t>
            </a:r>
            <a:endParaRPr lang="de-DE" sz="1800" b="1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Природные </a:t>
            </a:r>
            <a:r>
              <a:rPr lang="ru-RU" sz="1800" i="0" dirty="0" smtClean="0"/>
              <a:t>ресурсы</a:t>
            </a:r>
            <a:endParaRPr lang="de-DE" sz="18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Контракты</a:t>
            </a:r>
            <a:r>
              <a:rPr lang="de-DE" sz="1800" i="0" dirty="0" smtClean="0"/>
              <a:t>, </a:t>
            </a:r>
            <a:r>
              <a:rPr lang="ru-RU" sz="1800" i="0" dirty="0" smtClean="0"/>
              <a:t>договоры аренды и лицензии</a:t>
            </a:r>
            <a:endParaRPr lang="de-DE" sz="18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Маркетинговые </a:t>
            </a:r>
            <a:r>
              <a:rPr lang="ru-RU" sz="1800" i="0" dirty="0" smtClean="0"/>
              <a:t>активы и </a:t>
            </a:r>
            <a:r>
              <a:rPr lang="ru-RU" sz="1800" i="0" dirty="0" smtClean="0"/>
              <a:t>«гудвилл»</a:t>
            </a:r>
            <a:endParaRPr lang="de-DE" sz="1800" i="0" dirty="0"/>
          </a:p>
          <a:p>
            <a:pPr marL="0" indent="0">
              <a:buNone/>
            </a:pPr>
            <a:r>
              <a:rPr lang="ru-RU" sz="1800" b="1" i="0" dirty="0" smtClean="0"/>
              <a:t>Капитальные </a:t>
            </a:r>
            <a:r>
              <a:rPr lang="ru-RU" sz="1800" b="1" i="0" dirty="0" smtClean="0"/>
              <a:t>трансферты</a:t>
            </a:r>
            <a:endParaRPr lang="de-DE" sz="1800" b="1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Списание </a:t>
            </a:r>
            <a:r>
              <a:rPr lang="ru-RU" sz="1800" i="0" dirty="0" smtClean="0"/>
              <a:t>долга</a:t>
            </a:r>
            <a:endParaRPr lang="de-DE" sz="18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Выплаты </a:t>
            </a:r>
            <a:r>
              <a:rPr lang="ru-RU" sz="1800" i="0" dirty="0" smtClean="0"/>
              <a:t>по </a:t>
            </a:r>
            <a:r>
              <a:rPr lang="ru-RU" sz="1800" i="0" dirty="0" smtClean="0"/>
              <a:t>страхованию, кроме страхования жизни</a:t>
            </a:r>
            <a:endParaRPr lang="de-DE" sz="18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Инвестиционные гранты</a:t>
            </a:r>
            <a:endParaRPr lang="de-DE" sz="18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800" i="0" dirty="0" smtClean="0"/>
              <a:t>РПБ-</a:t>
            </a:r>
            <a:r>
              <a:rPr lang="de-DE" sz="1800" i="0" dirty="0" smtClean="0"/>
              <a:t>6 </a:t>
            </a:r>
            <a:r>
              <a:rPr lang="ru-RU" sz="1800" i="0" dirty="0" smtClean="0"/>
              <a:t>исключает мигрирующие эффекты</a:t>
            </a:r>
            <a:r>
              <a:rPr lang="de-DE" sz="1800" i="0" dirty="0" smtClean="0"/>
              <a:t> (</a:t>
            </a:r>
            <a:r>
              <a:rPr lang="ru-RU" sz="1800" i="0" dirty="0" smtClean="0"/>
              <a:t>другие изменения в объеме</a:t>
            </a:r>
            <a:r>
              <a:rPr lang="de-DE" sz="1800" i="0" dirty="0" smtClean="0"/>
              <a:t>), </a:t>
            </a:r>
            <a:r>
              <a:rPr lang="ru-RU" sz="1800" i="0" dirty="0" smtClean="0"/>
              <a:t>продажу прав на патент </a:t>
            </a:r>
            <a:r>
              <a:rPr lang="de-DE" sz="1800" i="0" dirty="0" smtClean="0"/>
              <a:t>(</a:t>
            </a:r>
            <a:r>
              <a:rPr lang="ru-RU" sz="1800" i="0" dirty="0" smtClean="0"/>
              <a:t>услуга по НИОКР</a:t>
            </a:r>
            <a:r>
              <a:rPr lang="de-DE" sz="1800" i="0" dirty="0" smtClean="0"/>
              <a:t>)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39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64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9206465"/>
              </p:ext>
            </p:extLst>
          </p:nvPr>
        </p:nvGraphicFramePr>
        <p:xfrm>
          <a:off x="1619672" y="-388520"/>
          <a:ext cx="5801695" cy="821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7552440" imgH="10693080" progId="AcroExch.Document.7">
                  <p:embed/>
                </p:oleObj>
              </mc:Choice>
              <mc:Fallback>
                <p:oleObj name="Acrobat Document" r:id="rId3" imgW="7552440" imgH="10693080" progId="AcroExch.Document.7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-388520"/>
                        <a:ext cx="5801695" cy="8210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0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1339850"/>
            <a:ext cx="9252520" cy="936625"/>
          </a:xfrm>
        </p:spPr>
        <p:txBody>
          <a:bodyPr/>
          <a:lstStyle/>
          <a:p>
            <a:r>
              <a:rPr lang="ru-RU" sz="2400" dirty="0" smtClean="0"/>
              <a:t>Непроизведенные активы</a:t>
            </a:r>
            <a:r>
              <a:rPr lang="de-DE" sz="2400" dirty="0" smtClean="0"/>
              <a:t>: </a:t>
            </a:r>
            <a:r>
              <a:rPr lang="ru-RU" sz="2400" dirty="0" smtClean="0"/>
              <a:t>природные ресурсы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300" i="0" dirty="0" smtClean="0"/>
              <a:t>Включают</a:t>
            </a:r>
            <a:r>
              <a:rPr lang="de-DE" sz="2300" i="0" dirty="0" smtClean="0"/>
              <a:t>:</a:t>
            </a:r>
            <a:endParaRPr lang="de-DE" sz="23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300" i="0" dirty="0" smtClean="0"/>
              <a:t>землю</a:t>
            </a:r>
            <a:r>
              <a:rPr lang="ru-RU" sz="2300" i="0" dirty="0" smtClean="0"/>
              <a:t>, если не включена в ПИИ</a:t>
            </a:r>
            <a:r>
              <a:rPr lang="de-DE" sz="2300" i="0" dirty="0" smtClean="0"/>
              <a:t> </a:t>
            </a:r>
            <a:r>
              <a:rPr lang="de-DE" sz="2300" i="0" dirty="0" smtClean="0"/>
              <a:t>(</a:t>
            </a:r>
            <a:r>
              <a:rPr lang="ru-RU" sz="2300" i="0" dirty="0"/>
              <a:t>анклавы для посольств и международных организаций</a:t>
            </a:r>
            <a:r>
              <a:rPr lang="de-DE" sz="2300" i="0" dirty="0" smtClean="0"/>
              <a:t>)</a:t>
            </a:r>
            <a:r>
              <a:rPr lang="ru-RU" sz="2300" i="0" dirty="0" smtClean="0"/>
              <a:t>;</a:t>
            </a:r>
            <a:endParaRPr lang="de-DE" sz="23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300" i="0" dirty="0" smtClean="0"/>
              <a:t>права </a:t>
            </a:r>
            <a:r>
              <a:rPr lang="ru-RU" sz="2300" i="0" dirty="0" smtClean="0"/>
              <a:t>на разработку полезных </a:t>
            </a:r>
            <a:r>
              <a:rPr lang="ru-RU" sz="2300" i="0" dirty="0" smtClean="0"/>
              <a:t>ископаемых;</a:t>
            </a:r>
            <a:endParaRPr lang="de-DE" sz="23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300" i="0" dirty="0" smtClean="0"/>
              <a:t>права </a:t>
            </a:r>
            <a:r>
              <a:rPr lang="ru-RU" sz="2300" i="0" dirty="0" smtClean="0"/>
              <a:t>пользования </a:t>
            </a:r>
            <a:r>
              <a:rPr lang="ru-RU" sz="2300" i="0" dirty="0" smtClean="0"/>
              <a:t>лесами;</a:t>
            </a:r>
            <a:endParaRPr lang="de-DE" sz="23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300" i="0" dirty="0" smtClean="0"/>
              <a:t>воду;</a:t>
            </a:r>
            <a:endParaRPr lang="de-DE" sz="23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300" i="0" dirty="0" smtClean="0"/>
              <a:t>права </a:t>
            </a:r>
            <a:r>
              <a:rPr lang="ru-RU" sz="2300" i="0" dirty="0" smtClean="0"/>
              <a:t>рыбной </a:t>
            </a:r>
            <a:r>
              <a:rPr lang="ru-RU" sz="2300" i="0" dirty="0" smtClean="0"/>
              <a:t>ловли;</a:t>
            </a:r>
            <a:endParaRPr lang="de-DE" sz="23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300" i="0" dirty="0" smtClean="0"/>
              <a:t>воздушное пространство;</a:t>
            </a:r>
            <a:endParaRPr lang="de-DE" sz="23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2300" i="0" dirty="0" smtClean="0"/>
              <a:t>электромагнитный спектр.</a:t>
            </a:r>
            <a:endParaRPr lang="de-DE" sz="2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40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633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39850"/>
            <a:ext cx="8624888" cy="936625"/>
          </a:xfrm>
        </p:spPr>
        <p:txBody>
          <a:bodyPr/>
          <a:lstStyle/>
          <a:p>
            <a:r>
              <a:rPr lang="ru-RU" sz="2800" dirty="0" smtClean="0"/>
              <a:t>Непроизведенные активы</a:t>
            </a:r>
            <a:r>
              <a:rPr lang="de-DE" sz="2800" dirty="0" smtClean="0"/>
              <a:t>: </a:t>
            </a:r>
            <a:r>
              <a:rPr lang="ru-RU" sz="2800" dirty="0" smtClean="0"/>
              <a:t>контракты</a:t>
            </a:r>
            <a:r>
              <a:rPr lang="de-DE" sz="2800" dirty="0" smtClean="0"/>
              <a:t>, </a:t>
            </a:r>
            <a:r>
              <a:rPr lang="ru-RU" sz="2800" dirty="0" smtClean="0"/>
              <a:t>договоры аренды и </a:t>
            </a:r>
            <a:r>
              <a:rPr lang="ru-RU" sz="2800" dirty="0" smtClean="0"/>
              <a:t>лицензии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492375"/>
            <a:ext cx="8784976" cy="3529013"/>
          </a:xfrm>
        </p:spPr>
        <p:txBody>
          <a:bodyPr/>
          <a:lstStyle/>
          <a:p>
            <a:pPr marL="0" indent="0">
              <a:buNone/>
            </a:pPr>
            <a:r>
              <a:rPr lang="ru-RU" sz="1800" i="0" dirty="0" smtClean="0"/>
              <a:t>Включает </a:t>
            </a:r>
            <a:r>
              <a:rPr lang="ru-RU" sz="1800" i="0" dirty="0" smtClean="0"/>
              <a:t>контракты</a:t>
            </a:r>
            <a:r>
              <a:rPr lang="de-DE" sz="1800" i="0" dirty="0" smtClean="0"/>
              <a:t>/</a:t>
            </a:r>
            <a:r>
              <a:rPr lang="ru-RU" sz="1800" i="0" dirty="0" smtClean="0"/>
              <a:t>договоры аренды</a:t>
            </a:r>
            <a:r>
              <a:rPr lang="de-DE" sz="1800" i="0" dirty="0" smtClean="0"/>
              <a:t>/</a:t>
            </a:r>
            <a:r>
              <a:rPr lang="ru-RU" sz="1800" i="0" dirty="0" smtClean="0"/>
              <a:t>лицензии, признанные как </a:t>
            </a:r>
            <a:r>
              <a:rPr lang="ru-RU" sz="1800" i="0" dirty="0" smtClean="0"/>
              <a:t>экономические </a:t>
            </a:r>
            <a:r>
              <a:rPr lang="de-DE" sz="1800" i="0" dirty="0" smtClean="0"/>
              <a:t>(</a:t>
            </a:r>
            <a:r>
              <a:rPr lang="ru-RU" sz="1800" i="0" dirty="0" smtClean="0"/>
              <a:t>нематериальные</a:t>
            </a:r>
            <a:r>
              <a:rPr lang="de-DE" sz="1800" i="0" dirty="0" smtClean="0"/>
              <a:t>) </a:t>
            </a:r>
            <a:r>
              <a:rPr lang="ru-RU" sz="1800" i="0" dirty="0" smtClean="0"/>
              <a:t>активы </a:t>
            </a:r>
            <a:r>
              <a:rPr lang="de-DE" sz="1800" i="0" dirty="0" smtClean="0"/>
              <a:t>(</a:t>
            </a:r>
            <a:r>
              <a:rPr lang="ru-RU" sz="1800" i="0" dirty="0" smtClean="0"/>
              <a:t>например, комиссионные за трансферт футболиста</a:t>
            </a:r>
            <a:r>
              <a:rPr lang="de-DE" sz="1800" i="0" dirty="0" smtClean="0"/>
              <a:t>, </a:t>
            </a:r>
            <a:r>
              <a:rPr lang="ru-RU" sz="1800" i="0" dirty="0" smtClean="0"/>
              <a:t>права покупать товары на исключительной основе</a:t>
            </a:r>
            <a:r>
              <a:rPr lang="de-DE" sz="1800" i="0" dirty="0" smtClean="0"/>
              <a:t>, </a:t>
            </a:r>
            <a:r>
              <a:rPr lang="ru-RU" sz="1800" i="0" dirty="0" smtClean="0"/>
              <a:t>продаваемые разрешения </a:t>
            </a:r>
            <a:r>
              <a:rPr lang="ru-RU" sz="1800" i="0" dirty="0" smtClean="0"/>
              <a:t>на выбросы и т.д.</a:t>
            </a:r>
            <a:r>
              <a:rPr lang="de-DE" sz="1800" i="0" dirty="0" smtClean="0"/>
              <a:t>)</a:t>
            </a:r>
            <a:endParaRPr lang="ru-RU" sz="1800" i="0" dirty="0" smtClean="0"/>
          </a:p>
          <a:p>
            <a:pPr marL="0" indent="0">
              <a:buNone/>
            </a:pPr>
            <a:endParaRPr lang="de-DE" sz="1800" i="0" dirty="0"/>
          </a:p>
          <a:p>
            <a:pPr marL="0" indent="0">
              <a:buNone/>
            </a:pPr>
            <a:r>
              <a:rPr lang="ru-RU" sz="1800" i="0" dirty="0" smtClean="0"/>
              <a:t>Нематериальные </a:t>
            </a:r>
            <a:r>
              <a:rPr lang="ru-RU" sz="1800" i="0" dirty="0" smtClean="0"/>
              <a:t>активы, которые не создаются в процессе производства</a:t>
            </a:r>
            <a:r>
              <a:rPr lang="de-DE" sz="1800" i="0" dirty="0" smtClean="0"/>
              <a:t>; </a:t>
            </a:r>
            <a:r>
              <a:rPr lang="ru-RU" sz="1800" i="0" dirty="0" smtClean="0"/>
              <a:t>исключенные, например</a:t>
            </a:r>
            <a:r>
              <a:rPr lang="de-DE" sz="1800" i="0" dirty="0" smtClean="0"/>
              <a:t>:</a:t>
            </a:r>
            <a:endParaRPr lang="de-DE" sz="1800" i="0" dirty="0"/>
          </a:p>
          <a:p>
            <a:pPr marL="0" indent="0">
              <a:buNone/>
            </a:pPr>
            <a:endParaRPr lang="ru-RU" sz="1800" i="0" dirty="0" smtClean="0"/>
          </a:p>
          <a:p>
            <a:pPr marL="0" indent="0">
              <a:buNone/>
            </a:pPr>
            <a:r>
              <a:rPr lang="ru-RU" sz="1800" i="0" dirty="0" smtClean="0"/>
              <a:t>Передача </a:t>
            </a:r>
            <a:r>
              <a:rPr lang="ru-RU" sz="1800" i="0" dirty="0" smtClean="0"/>
              <a:t>прав собственности или использования интеллектуальных продуктов </a:t>
            </a:r>
            <a:r>
              <a:rPr lang="de-DE" sz="1800" i="0" dirty="0" smtClean="0"/>
              <a:t>(</a:t>
            </a:r>
            <a:r>
              <a:rPr lang="ru-RU" sz="1800" i="0" dirty="0" smtClean="0"/>
              <a:t>права на программное обеспечение</a:t>
            </a:r>
            <a:r>
              <a:rPr lang="de-DE" sz="1800" i="0" dirty="0" smtClean="0"/>
              <a:t>, </a:t>
            </a:r>
            <a:r>
              <a:rPr lang="ru-RU" sz="1800" i="0" dirty="0" smtClean="0"/>
              <a:t>авторские права</a:t>
            </a:r>
            <a:r>
              <a:rPr lang="de-DE" sz="1800" i="0" dirty="0" smtClean="0"/>
              <a:t>, </a:t>
            </a:r>
            <a:r>
              <a:rPr lang="ru-RU" sz="1800" i="0" dirty="0" smtClean="0"/>
              <a:t>патенты</a:t>
            </a:r>
            <a:r>
              <a:rPr lang="de-DE" sz="1800" i="0" dirty="0" smtClean="0"/>
              <a:t>)</a:t>
            </a:r>
            <a:r>
              <a:rPr lang="ru-RU" sz="1800" i="0" dirty="0" smtClean="0"/>
              <a:t>,</a:t>
            </a:r>
            <a:r>
              <a:rPr lang="de-DE" sz="1800" i="0" dirty="0" smtClean="0"/>
              <a:t> </a:t>
            </a:r>
            <a:r>
              <a:rPr lang="ru-RU" sz="1800" dirty="0" smtClean="0"/>
              <a:t>если</a:t>
            </a:r>
            <a:r>
              <a:rPr lang="de-DE" sz="1800" dirty="0" smtClean="0"/>
              <a:t> </a:t>
            </a:r>
            <a:r>
              <a:rPr lang="ru-RU" sz="1800" dirty="0" smtClean="0"/>
              <a:t>прямая продажа </a:t>
            </a:r>
            <a:r>
              <a:rPr lang="ru-RU" sz="1800" i="0" dirty="0" smtClean="0"/>
              <a:t>регистрируется в услугах НИОКР</a:t>
            </a:r>
            <a:r>
              <a:rPr lang="de-DE" sz="1800" i="0" dirty="0" smtClean="0"/>
              <a:t>, </a:t>
            </a:r>
            <a:r>
              <a:rPr lang="ru-RU" sz="1800" dirty="0" smtClean="0"/>
              <a:t>если </a:t>
            </a:r>
            <a:r>
              <a:rPr lang="ru-RU" sz="1800" dirty="0" smtClean="0"/>
              <a:t>временно используется </a:t>
            </a:r>
            <a:r>
              <a:rPr lang="ru-RU" sz="1800" i="0" dirty="0" smtClean="0"/>
              <a:t>Плата</a:t>
            </a:r>
            <a:r>
              <a:rPr lang="ru-RU" sz="1800" dirty="0" smtClean="0"/>
              <a:t> </a:t>
            </a:r>
            <a:r>
              <a:rPr lang="ru-RU" sz="1800" i="0" dirty="0" smtClean="0"/>
              <a:t>за </a:t>
            </a:r>
            <a:r>
              <a:rPr lang="ru-RU" sz="1800" i="0" dirty="0" smtClean="0"/>
              <a:t>услуги </a:t>
            </a:r>
            <a:r>
              <a:rPr lang="ru-RU" sz="1800" i="0" dirty="0" smtClean="0"/>
              <a:t>за использование  </a:t>
            </a:r>
            <a:r>
              <a:rPr lang="ru-RU" sz="1800" i="0" dirty="0" smtClean="0"/>
              <a:t>интеллектуальной </a:t>
            </a:r>
            <a:r>
              <a:rPr lang="ru-RU" sz="1800" i="0" dirty="0" smtClean="0"/>
              <a:t>собственности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41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77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1339850"/>
            <a:ext cx="9252520" cy="936625"/>
          </a:xfrm>
        </p:spPr>
        <p:txBody>
          <a:bodyPr/>
          <a:lstStyle/>
          <a:p>
            <a:r>
              <a:rPr lang="ru-RU" sz="2800" dirty="0" smtClean="0"/>
              <a:t>Непроизведенные активы</a:t>
            </a:r>
            <a:r>
              <a:rPr lang="de-DE" sz="2800" dirty="0" smtClean="0"/>
              <a:t>: </a:t>
            </a:r>
            <a:r>
              <a:rPr lang="ru-RU" sz="2800" dirty="0" smtClean="0"/>
              <a:t>маркетинговые </a:t>
            </a:r>
            <a:r>
              <a:rPr lang="ru-RU" sz="2800" dirty="0" smtClean="0"/>
              <a:t>активы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492375"/>
            <a:ext cx="8856984" cy="3529013"/>
          </a:xfrm>
        </p:spPr>
        <p:txBody>
          <a:bodyPr/>
          <a:lstStyle/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i="0" dirty="0" smtClean="0"/>
              <a:t>Покупка</a:t>
            </a:r>
            <a:r>
              <a:rPr lang="de-DE" i="0" dirty="0" smtClean="0"/>
              <a:t>/</a:t>
            </a:r>
            <a:r>
              <a:rPr lang="ru-RU" i="0" dirty="0" smtClean="0"/>
              <a:t>продажа</a:t>
            </a:r>
            <a:r>
              <a:rPr lang="de-DE" i="0" dirty="0" smtClean="0"/>
              <a:t> </a:t>
            </a:r>
            <a:r>
              <a:rPr lang="ru-RU" i="0" dirty="0" smtClean="0"/>
              <a:t>торговых названий</a:t>
            </a:r>
            <a:r>
              <a:rPr lang="de-DE" i="0" dirty="0" smtClean="0"/>
              <a:t>, </a:t>
            </a:r>
            <a:r>
              <a:rPr lang="ru-RU" i="0" dirty="0" smtClean="0"/>
              <a:t>названий (газет/журналов)</a:t>
            </a:r>
            <a:r>
              <a:rPr lang="de-DE" i="0" dirty="0" smtClean="0"/>
              <a:t>,</a:t>
            </a:r>
            <a:r>
              <a:rPr lang="ru-RU" i="0" dirty="0" smtClean="0"/>
              <a:t> </a:t>
            </a:r>
            <a:r>
              <a:rPr lang="ru-RU" i="0" dirty="0" smtClean="0"/>
              <a:t>торговых марок</a:t>
            </a:r>
            <a:r>
              <a:rPr lang="de-DE" i="0" dirty="0" smtClean="0"/>
              <a:t>, </a:t>
            </a:r>
            <a:r>
              <a:rPr lang="ru-RU" i="0" dirty="0" smtClean="0"/>
              <a:t>логотипов</a:t>
            </a:r>
            <a:r>
              <a:rPr lang="de-DE" i="0" dirty="0" smtClean="0"/>
              <a:t>, </a:t>
            </a:r>
            <a:r>
              <a:rPr lang="ru-RU" i="0" dirty="0" smtClean="0"/>
              <a:t>доменных имен</a:t>
            </a:r>
            <a:endParaRPr lang="de-DE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i="0" dirty="0" smtClean="0"/>
              <a:t>Только </a:t>
            </a:r>
            <a:r>
              <a:rPr lang="ru-RU" i="0" dirty="0" smtClean="0"/>
              <a:t>при продаже отдельно от </a:t>
            </a:r>
            <a:r>
              <a:rPr lang="ru-RU" i="0" dirty="0" smtClean="0"/>
              <a:t>субъекта</a:t>
            </a:r>
            <a:r>
              <a:rPr lang="ru-RU" i="0" dirty="0" smtClean="0"/>
              <a:t>, владеющего ими</a:t>
            </a:r>
            <a:endParaRPr lang="de-DE" i="0" dirty="0" smtClean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i="0" dirty="0" smtClean="0"/>
              <a:t>Плата </a:t>
            </a:r>
            <a:r>
              <a:rPr lang="ru-RU" i="0" dirty="0" smtClean="0"/>
              <a:t>за регистрацию </a:t>
            </a:r>
            <a:r>
              <a:rPr lang="ru-RU" i="0" dirty="0" smtClean="0"/>
              <a:t>доменного имени </a:t>
            </a:r>
            <a:r>
              <a:rPr lang="ru-RU" i="0" dirty="0" smtClean="0"/>
              <a:t>и</a:t>
            </a:r>
            <a:r>
              <a:rPr lang="de-DE" i="0" dirty="0" smtClean="0"/>
              <a:t> </a:t>
            </a:r>
            <a:r>
              <a:rPr lang="ru-RU" i="0" dirty="0" smtClean="0"/>
              <a:t>разработку логотипа относится к </a:t>
            </a:r>
            <a:r>
              <a:rPr lang="ru-RU" i="0" dirty="0" smtClean="0"/>
              <a:t>услугам</a:t>
            </a:r>
            <a:endParaRPr lang="de-DE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i="0" dirty="0" smtClean="0"/>
              <a:t>«Гудвилл» в </a:t>
            </a:r>
            <a:r>
              <a:rPr lang="ru-RU" i="0" dirty="0" smtClean="0"/>
              <a:t>ПБ не продаются отдельно от собственности на предприятие</a:t>
            </a: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42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798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Капитальные трансферты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 smtClean="0"/>
              <a:t>Списание </a:t>
            </a:r>
            <a:r>
              <a:rPr lang="ru-RU" sz="1600" i="0" dirty="0" smtClean="0"/>
              <a:t>долга – это добровольное аннулирование всего долга или его части в рамках договорного соглашения между кредитором и дебитором </a:t>
            </a:r>
            <a:r>
              <a:rPr lang="de-DE" sz="1600" i="0" dirty="0" smtClean="0"/>
              <a:t>(</a:t>
            </a:r>
            <a:r>
              <a:rPr lang="ru-RU" sz="1600" i="0" dirty="0" smtClean="0"/>
              <a:t>списание, зарегистрированное как другой поток</a:t>
            </a:r>
            <a:r>
              <a:rPr lang="de-DE" sz="1600" i="0" dirty="0" smtClean="0"/>
              <a:t>)</a:t>
            </a:r>
            <a:r>
              <a:rPr lang="ru-RU" sz="1600" i="0" dirty="0" smtClean="0"/>
              <a:t>;</a:t>
            </a:r>
            <a:endParaRPr lang="de-DE" sz="16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 smtClean="0"/>
              <a:t>Исключительные </a:t>
            </a:r>
            <a:r>
              <a:rPr lang="ru-RU" sz="1600" i="0" dirty="0" smtClean="0"/>
              <a:t>выплаты по </a:t>
            </a:r>
            <a:r>
              <a:rPr lang="ru-RU" sz="1600" i="0" dirty="0" smtClean="0"/>
              <a:t>страхованию, кроме страхования жизни, </a:t>
            </a:r>
            <a:r>
              <a:rPr lang="ru-RU" sz="1600" i="0" dirty="0" smtClean="0"/>
              <a:t>связанные с крупными бедствиями, могут записываться как капитальные </a:t>
            </a:r>
            <a:r>
              <a:rPr lang="ru-RU" sz="1600" i="0" dirty="0" smtClean="0"/>
              <a:t>трансферты;</a:t>
            </a:r>
            <a:endParaRPr lang="de-DE" sz="1600" i="0" dirty="0" smtClean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 smtClean="0"/>
              <a:t>Инвестиционные гранты;</a:t>
            </a:r>
            <a:endParaRPr lang="de-DE" sz="16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 smtClean="0"/>
              <a:t>Активация </a:t>
            </a:r>
            <a:r>
              <a:rPr lang="ru-RU" sz="1600" i="0" dirty="0" smtClean="0"/>
              <a:t>разовых гарантий и допущение прочей задолженности</a:t>
            </a:r>
            <a:endParaRPr lang="de-DE" sz="16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 smtClean="0"/>
              <a:t>Налоги</a:t>
            </a:r>
            <a:r>
              <a:rPr lang="ru-RU" sz="1600" i="0" dirty="0" smtClean="0"/>
              <a:t>, взимаемые с нерегулярными интервалами, например, налоги на капитал и</a:t>
            </a:r>
            <a:r>
              <a:rPr lang="de-DE" sz="1600" i="0" dirty="0" smtClean="0"/>
              <a:t> </a:t>
            </a:r>
            <a:r>
              <a:rPr lang="ru-RU" sz="1600" i="0" dirty="0" smtClean="0"/>
              <a:t>налоги на наследство</a:t>
            </a:r>
            <a:endParaRPr lang="de-DE" sz="1600" i="0" dirty="0"/>
          </a:p>
          <a:p>
            <a:pPr>
              <a:buClr>
                <a:srgbClr val="0F5494"/>
              </a:buClr>
              <a:buFont typeface="Verdana" panose="020B0604030504040204" pitchFamily="34" charset="0"/>
              <a:buChar char="−"/>
            </a:pPr>
            <a:r>
              <a:rPr lang="ru-RU" sz="1600" i="0" dirty="0" smtClean="0"/>
              <a:t>Прочие </a:t>
            </a:r>
            <a:r>
              <a:rPr lang="ru-RU" sz="1600" i="0" dirty="0" smtClean="0"/>
              <a:t>капитальные трансферты</a:t>
            </a:r>
            <a:r>
              <a:rPr lang="de-DE" sz="1600" i="0" dirty="0" smtClean="0"/>
              <a:t> (</a:t>
            </a:r>
            <a:r>
              <a:rPr lang="ru-RU" sz="1600" i="0" dirty="0" smtClean="0"/>
              <a:t>основные компенсационные выплаты, не охватываемые страхованием</a:t>
            </a:r>
            <a:r>
              <a:rPr lang="de-DE" sz="1600" i="0" dirty="0" smtClean="0"/>
              <a:t>)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43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374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936625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633788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42692" name="Picture 4" descr="Title 3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4" y="-1"/>
            <a:ext cx="9505057" cy="712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1773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lvl="2" algn="ctr" eaLnBrk="1" hangingPunct="1">
              <a:spcBef>
                <a:spcPct val="20000"/>
              </a:spcBef>
            </a:pPr>
            <a:endParaRPr lang="de-DE" altLang="en-US" sz="44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de-DE" altLang="en-US" sz="44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endParaRPr lang="de-DE" altLang="en-US" sz="4400" dirty="0">
              <a:solidFill>
                <a:srgbClr val="FFFF00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GB" altLang="en-US" sz="4400" dirty="0">
              <a:solidFill>
                <a:srgbClr val="FFFF00"/>
              </a:solidFill>
            </a:endParaRPr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468313" y="2316163"/>
            <a:ext cx="69834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lvl="2" algn="ctr" eaLnBrk="1" hangingPunct="1"/>
            <a:r>
              <a:rPr lang="ru-RU" altLang="en-US" sz="4400" i="1" dirty="0" smtClean="0">
                <a:latin typeface="Arial" charset="0"/>
              </a:rPr>
              <a:t>Спасибо за внимание</a:t>
            </a:r>
            <a:endParaRPr lang="en-GB" altLang="en-US" sz="4400" i="1" dirty="0">
              <a:latin typeface="Arial" charset="0"/>
            </a:endParaRPr>
          </a:p>
          <a:p>
            <a:pPr lvl="2" algn="ctr" eaLnBrk="1" hangingPunct="1"/>
            <a:endParaRPr lang="de-DE" altLang="en-US" sz="2400" i="1" dirty="0">
              <a:solidFill>
                <a:srgbClr val="FFC000"/>
              </a:solidFill>
              <a:latin typeface="Arial" charset="0"/>
            </a:endParaRPr>
          </a:p>
          <a:p>
            <a:pPr lvl="2" algn="ctr" eaLnBrk="1" hangingPunct="1"/>
            <a:r>
              <a:rPr lang="de-DE" altLang="en-US" sz="2400" i="1" dirty="0">
                <a:solidFill>
                  <a:srgbClr val="FFC000"/>
                </a:solidFill>
                <a:latin typeface="Arial" charset="0"/>
              </a:rPr>
              <a:t>Matthias.ludwig@ec.europa.eu</a:t>
            </a:r>
          </a:p>
          <a:p>
            <a:pPr lvl="2" algn="ctr" eaLnBrk="1" hangingPunct="1"/>
            <a:endParaRPr lang="de-DE" altLang="en-US" sz="2400" i="1" dirty="0">
              <a:solidFill>
                <a:srgbClr val="FFC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62" y="116632"/>
            <a:ext cx="10016137" cy="831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124744"/>
            <a:ext cx="8229600" cy="936625"/>
          </a:xfrm>
        </p:spPr>
        <p:txBody>
          <a:bodyPr/>
          <a:lstStyle/>
          <a:p>
            <a:r>
              <a:rPr lang="ru-RU" sz="2400" dirty="0" smtClean="0"/>
              <a:t>Индикаторы </a:t>
            </a:r>
            <a:r>
              <a:rPr lang="ru-RU" sz="2400" dirty="0" err="1" smtClean="0"/>
              <a:t>Евростат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ru-RU" sz="2400" dirty="0" smtClean="0"/>
              <a:t>значение товаров и услуг в текущем счете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2896"/>
            <a:ext cx="9144000" cy="292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94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1340768"/>
            <a:ext cx="9450064" cy="936625"/>
          </a:xfrm>
        </p:spPr>
        <p:txBody>
          <a:bodyPr/>
          <a:lstStyle/>
          <a:p>
            <a:r>
              <a:rPr lang="ru-RU" sz="2400" dirty="0"/>
              <a:t>Руководство по платежному балансу </a:t>
            </a:r>
            <a:br>
              <a:rPr lang="ru-RU" sz="2400" dirty="0"/>
            </a:br>
            <a:r>
              <a:rPr lang="ru-RU" sz="2400" dirty="0"/>
              <a:t>и международной инвестиционной </a:t>
            </a:r>
            <a:r>
              <a:rPr lang="ru-RU" sz="2400" dirty="0" smtClean="0"/>
              <a:t>позиции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2276873"/>
            <a:ext cx="6075784" cy="3744516"/>
          </a:xfrm>
        </p:spPr>
        <p:txBody>
          <a:bodyPr/>
          <a:lstStyle/>
          <a:p>
            <a:pPr marL="0" indent="0">
              <a:buNone/>
            </a:pPr>
            <a:r>
              <a:rPr lang="ru-RU" sz="2000" i="0" dirty="0" smtClean="0"/>
              <a:t>Основа для статистики по операциям и позициям между страной и остальным миром</a:t>
            </a:r>
            <a:r>
              <a:rPr lang="en-GB" sz="2000" i="0" dirty="0" smtClean="0"/>
              <a:t>.</a:t>
            </a:r>
            <a:endParaRPr lang="en-GB" sz="2000" i="0" dirty="0"/>
          </a:p>
          <a:p>
            <a:pPr marL="0" indent="0">
              <a:buNone/>
            </a:pPr>
            <a:r>
              <a:rPr lang="ru-RU" sz="2000" i="0" dirty="0" smtClean="0"/>
              <a:t>Причины составления нового Руководства</a:t>
            </a:r>
            <a:r>
              <a:rPr lang="en-GB" sz="2000" i="0" dirty="0" smtClean="0"/>
              <a:t>:</a:t>
            </a:r>
          </a:p>
          <a:p>
            <a:pPr lvl="1" indent="-342900"/>
            <a:r>
              <a:rPr lang="ru-RU" b="0" i="0" dirty="0" smtClean="0"/>
              <a:t>Глобализация </a:t>
            </a:r>
            <a:r>
              <a:rPr lang="ru-RU" b="0" dirty="0"/>
              <a:t>и финансовая инновация</a:t>
            </a:r>
            <a:r>
              <a:rPr lang="en-GB" b="0" i="0" dirty="0" smtClean="0"/>
              <a:t>;</a:t>
            </a:r>
          </a:p>
          <a:p>
            <a:pPr lvl="1" indent="-342900"/>
            <a:r>
              <a:rPr lang="ru-RU" b="0" i="0" dirty="0" smtClean="0"/>
              <a:t>Большее внимание МИП</a:t>
            </a:r>
            <a:r>
              <a:rPr lang="en-GB" b="0" i="0" dirty="0" smtClean="0"/>
              <a:t>;</a:t>
            </a:r>
            <a:endParaRPr lang="en-GB" b="0" i="0" dirty="0"/>
          </a:p>
          <a:p>
            <a:pPr lvl="1"/>
            <a:r>
              <a:rPr lang="ru-RU" b="0" i="0" dirty="0" smtClean="0"/>
              <a:t>Гармонизация с </a:t>
            </a:r>
            <a:r>
              <a:rPr lang="ru-RU" b="0" dirty="0"/>
              <a:t>другими </a:t>
            </a:r>
            <a:r>
              <a:rPr lang="ru-RU" b="0" dirty="0" smtClean="0"/>
              <a:t>макроэкономическими статистическими данными</a:t>
            </a:r>
            <a:r>
              <a:rPr lang="en-GB" b="0" i="0" dirty="0" smtClean="0"/>
              <a:t>.</a:t>
            </a:r>
            <a:endParaRPr lang="en-GB" b="0" i="0" dirty="0"/>
          </a:p>
          <a:p>
            <a:pPr marL="0" indent="0">
              <a:buNone/>
            </a:pPr>
            <a:r>
              <a:rPr lang="ru-RU" sz="2000" i="0" dirty="0" smtClean="0"/>
              <a:t>РПБ6 предусматривает более подробные объяснения и определения по темам</a:t>
            </a:r>
            <a:r>
              <a:rPr lang="en-GB" sz="2000" i="0" dirty="0" smtClean="0">
                <a:solidFill>
                  <a:srgbClr val="0F5494"/>
                </a:solidFill>
              </a:rPr>
              <a:t>. 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1E926122-7200-4E77-B6DA-37CA39BB4C59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25" y="2276872"/>
            <a:ext cx="2914655" cy="376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8748464" cy="936625"/>
          </a:xfrm>
        </p:spPr>
        <p:txBody>
          <a:bodyPr/>
          <a:lstStyle/>
          <a:p>
            <a:r>
              <a:rPr lang="ru-RU" dirty="0" smtClean="0"/>
              <a:t>Важные изменения в терминологии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80968"/>
              </p:ext>
            </p:extLst>
          </p:nvPr>
        </p:nvGraphicFramePr>
        <p:xfrm>
          <a:off x="0" y="1916832"/>
          <a:ext cx="9144000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9"/>
                <a:gridCol w="4572001"/>
              </a:tblGrid>
              <a:tr h="169925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РПБ-</a:t>
                      </a:r>
                      <a:r>
                        <a:rPr lang="en-GB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РПБ-</a:t>
                      </a:r>
                      <a:r>
                        <a:rPr lang="en-GB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2000" dirty="0"/>
                    </a:p>
                  </a:txBody>
                  <a:tcPr/>
                </a:tc>
              </a:tr>
              <a:tr h="544690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Заголовки «чистые приобретения финансовых активов» и «чистое приобретение обязательств»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Вместо «дебет»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«кредит»</a:t>
                      </a:r>
                      <a:endParaRPr lang="en-GB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500" dirty="0"/>
                    </a:p>
                  </a:txBody>
                  <a:tcPr/>
                </a:tc>
              </a:tr>
              <a:tr h="209496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Торговый кредит и аванс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Торговые кредиты</a:t>
                      </a:r>
                      <a:endParaRPr lang="en-GB" sz="1500" dirty="0"/>
                    </a:p>
                  </a:txBody>
                  <a:tcPr/>
                </a:tc>
              </a:tr>
              <a:tr h="293295">
                <a:tc gridSpan="2"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Широко приняты классификаторы и номенклатуры институционального сектора и финансовых активов/пассивов СНС 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года</a:t>
                      </a:r>
                      <a:endParaRPr lang="en-GB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44690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Долгосрочные и краткосрочные долговые ценные бумаги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заменили «облигации и векселя»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«инструменты денежного рынка»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500" dirty="0"/>
                    </a:p>
                  </a:txBody>
                  <a:tcPr/>
                </a:tc>
              </a:tr>
              <a:tr h="293295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Плата за пользование интеллектуальной собственностью, не отнесенная к другим категориям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термина «роялти и лицензионные платежи»</a:t>
                      </a:r>
                      <a:endParaRPr lang="en-GB" sz="1500" dirty="0"/>
                    </a:p>
                  </a:txBody>
                  <a:tcPr/>
                </a:tc>
              </a:tr>
              <a:tr h="460892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Введен термин «частный трансферт»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который намного шире, чем ранее применяемый термин «денежные переводы работников»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500" dirty="0"/>
                    </a:p>
                  </a:txBody>
                  <a:tcPr/>
                </a:tc>
              </a:tr>
              <a:tr h="796086">
                <a:tc>
                  <a:txBody>
                    <a:bodyPr/>
                    <a:lstStyle/>
                    <a:p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повышения согласованности по отношению к национальным счетам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были введены несколько изменений номенклатуры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РПБ-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термины «первичный доход»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«вторичный доход»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терминов «доход»</a:t>
                      </a:r>
                      <a:r>
                        <a:rPr lang="en-GB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«текущие трансферты»</a:t>
                      </a:r>
                      <a:endParaRPr lang="en-GB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5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8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Товары</a:t>
            </a:r>
            <a:r>
              <a:rPr lang="de-DE" dirty="0" smtClean="0"/>
              <a:t>: </a:t>
            </a:r>
            <a:r>
              <a:rPr lang="ru-RU" dirty="0" smtClean="0"/>
              <a:t>экспорт/импорт товаров</a:t>
            </a:r>
            <a:br>
              <a:rPr lang="ru-RU" dirty="0" smtClean="0"/>
            </a:br>
            <a:r>
              <a:rPr lang="ru-RU" dirty="0" smtClean="0"/>
              <a:t>РПБ-</a:t>
            </a:r>
            <a:r>
              <a:rPr lang="de-DE" dirty="0" smtClean="0"/>
              <a:t>6</a:t>
            </a:r>
            <a:r>
              <a:rPr lang="ru-RU" dirty="0" smtClean="0"/>
              <a:t>,</a:t>
            </a:r>
            <a:r>
              <a:rPr lang="de-DE" dirty="0" smtClean="0"/>
              <a:t> </a:t>
            </a:r>
            <a:r>
              <a:rPr lang="ru-RU" dirty="0" smtClean="0"/>
              <a:t>Глава </a:t>
            </a:r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375"/>
            <a:ext cx="8507288" cy="35290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i="0" dirty="0" smtClean="0"/>
              <a:t>Основной компонент товаров по методологии ПБ:</a:t>
            </a:r>
            <a:endParaRPr lang="de-DE" sz="1800" i="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800" i="0" dirty="0" smtClean="0"/>
              <a:t>По определению</a:t>
            </a:r>
            <a:r>
              <a:rPr lang="de-DE" sz="1800" i="0" dirty="0" smtClean="0"/>
              <a:t>: </a:t>
            </a:r>
            <a:r>
              <a:rPr lang="ru-RU" sz="1800" i="0" dirty="0" smtClean="0"/>
              <a:t>включает товары, экономическое право собственности на которые переходит между резидентами и нерезидентами</a:t>
            </a:r>
            <a:r>
              <a:rPr lang="de-DE" sz="1800" i="0" dirty="0" smtClean="0"/>
              <a:t>, </a:t>
            </a:r>
            <a:r>
              <a:rPr lang="ru-RU" sz="1800" i="0" dirty="0" smtClean="0"/>
              <a:t>с четким применением </a:t>
            </a:r>
            <a:r>
              <a:rPr lang="ru-RU" sz="1800" i="0" dirty="0"/>
              <a:t>принципа </a:t>
            </a:r>
            <a:r>
              <a:rPr lang="ru-RU" sz="1800" i="0" dirty="0" smtClean="0"/>
              <a:t>передачи </a:t>
            </a:r>
            <a:r>
              <a:rPr lang="ru-RU" sz="1800" i="0" dirty="0"/>
              <a:t>прав на владение </a:t>
            </a:r>
            <a:r>
              <a:rPr lang="ru-RU" sz="1800" i="0" dirty="0" smtClean="0"/>
              <a:t>РПБ-6</a:t>
            </a:r>
            <a:r>
              <a:rPr lang="de-DE" sz="1800" i="0" dirty="0" smtClean="0"/>
              <a:t> (</a:t>
            </a:r>
            <a:r>
              <a:rPr lang="ru-RU" sz="1800" i="0" dirty="0" smtClean="0"/>
              <a:t>переработка и ремонт перенесены в раздел услуг</a:t>
            </a:r>
            <a:r>
              <a:rPr lang="de-DE" sz="1800" i="0" dirty="0" smtClean="0"/>
              <a:t>, </a:t>
            </a:r>
            <a:r>
              <a:rPr lang="ru-RU" sz="1800" i="0" dirty="0"/>
              <a:t>а перепродажа товаров за границей </a:t>
            </a:r>
            <a:r>
              <a:rPr lang="ru-RU" sz="1800" i="0" dirty="0" smtClean="0"/>
              <a:t>добавлена в раздел товаров</a:t>
            </a:r>
            <a:r>
              <a:rPr lang="de-DE" sz="1800" i="0" dirty="0" smtClean="0"/>
              <a:t>)</a:t>
            </a:r>
            <a:endParaRPr lang="de-DE" sz="1800" i="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800" i="0" dirty="0" smtClean="0"/>
              <a:t>Источник почти во всех </a:t>
            </a:r>
            <a:r>
              <a:rPr lang="de-DE" sz="1800" i="0" dirty="0" smtClean="0"/>
              <a:t>28 </a:t>
            </a:r>
            <a:r>
              <a:rPr lang="ru-RU" sz="1800" i="0" dirty="0" smtClean="0"/>
              <a:t>государствах-членах ЕС </a:t>
            </a:r>
            <a:r>
              <a:rPr lang="de-DE" sz="1800" i="0" dirty="0" smtClean="0"/>
              <a:t>(</a:t>
            </a:r>
            <a:r>
              <a:rPr lang="ru-RU" sz="1800" i="0" dirty="0" smtClean="0"/>
              <a:t>кроме Греции</a:t>
            </a:r>
            <a:r>
              <a:rPr lang="de-DE" sz="1800" i="0" dirty="0" smtClean="0"/>
              <a:t>): </a:t>
            </a:r>
            <a:r>
              <a:rPr lang="ru-RU" sz="1800" i="0" dirty="0" smtClean="0"/>
              <a:t>Статистика международной торговли товарами </a:t>
            </a:r>
            <a:r>
              <a:rPr lang="de-DE" sz="1800" i="0" dirty="0" smtClean="0"/>
              <a:t>(</a:t>
            </a:r>
            <a:r>
              <a:rPr lang="ru-RU" sz="1800" i="0" dirty="0" smtClean="0"/>
              <a:t>СМТТ</a:t>
            </a:r>
            <a:r>
              <a:rPr lang="de-DE" sz="1800" i="0" dirty="0" smtClean="0"/>
              <a:t>)</a:t>
            </a:r>
            <a:r>
              <a:rPr lang="ru-RU" sz="1800" i="0" dirty="0" smtClean="0"/>
              <a:t>. </a:t>
            </a:r>
            <a:r>
              <a:rPr lang="de-DE" sz="1800" i="0" dirty="0" smtClean="0"/>
              <a:t> </a:t>
            </a:r>
            <a:endParaRPr lang="ru-RU" sz="1800" i="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1800" i="0" dirty="0" smtClean="0"/>
              <a:t>Собранная во </a:t>
            </a:r>
            <a:r>
              <a:rPr lang="ru-RU" sz="1800" i="0" dirty="0"/>
              <a:t>государствах-членах ЕС в соответствии с </a:t>
            </a:r>
            <a:r>
              <a:rPr lang="ru-RU" sz="1800" i="0" dirty="0" smtClean="0"/>
              <a:t>положениями «</a:t>
            </a:r>
            <a:r>
              <a:rPr lang="ru-RU" sz="1800" i="0" dirty="0" err="1" smtClean="0"/>
              <a:t>Интрастат</a:t>
            </a:r>
            <a:r>
              <a:rPr lang="ru-RU" sz="1800" i="0" dirty="0" smtClean="0"/>
              <a:t>» </a:t>
            </a:r>
            <a:r>
              <a:rPr lang="ru-RU" sz="1800" i="0" dirty="0"/>
              <a:t>и </a:t>
            </a:r>
            <a:r>
              <a:rPr lang="ru-RU" sz="1800" i="0" dirty="0" smtClean="0"/>
              <a:t>«</a:t>
            </a:r>
            <a:r>
              <a:rPr lang="ru-RU" sz="1800" i="0" dirty="0" err="1" smtClean="0"/>
              <a:t>Экстрастат</a:t>
            </a:r>
            <a:r>
              <a:rPr lang="ru-RU" sz="1800" i="0" dirty="0" smtClean="0"/>
              <a:t>». </a:t>
            </a:r>
            <a:r>
              <a:rPr lang="ru-RU" sz="1800" i="0" dirty="0"/>
              <a:t>СМТТ </a:t>
            </a:r>
            <a:r>
              <a:rPr lang="ru-RU" sz="1800" i="0" dirty="0" smtClean="0"/>
              <a:t>основана </a:t>
            </a:r>
            <a:r>
              <a:rPr lang="ru-RU" sz="1800" i="0" dirty="0"/>
              <a:t>на </a:t>
            </a:r>
            <a:r>
              <a:rPr lang="ru-RU" sz="1800" i="0" dirty="0" smtClean="0"/>
              <a:t>отличных от ПБ концептах, так что необходимо проводить корректировку.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6122-7200-4E77-B6DA-37CA39BB4C59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38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3176</TotalTime>
  <Words>3105</Words>
  <Application>Microsoft Office PowerPoint</Application>
  <PresentationFormat>On-screen Show (4:3)</PresentationFormat>
  <Paragraphs>585</Paragraphs>
  <Slides>44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Blank</vt:lpstr>
      <vt:lpstr>Acrobat Document</vt:lpstr>
      <vt:lpstr>Влияние РПБ-6 на  платежный баланс ЕС 28 и международную инвестиционную позицию </vt:lpstr>
      <vt:lpstr>Краткий обзор</vt:lpstr>
      <vt:lpstr>Процесс выработки политики ЕС</vt:lpstr>
      <vt:lpstr>PowerPoint Presentation</vt:lpstr>
      <vt:lpstr>PowerPoint Presentation</vt:lpstr>
      <vt:lpstr>Индикаторы Евростат:  значение товаров и услуг в текущем счете</vt:lpstr>
      <vt:lpstr>Руководство по платежному балансу  и международной инвестиционной позиции</vt:lpstr>
      <vt:lpstr>Важные изменения в терминологии</vt:lpstr>
      <vt:lpstr>Товары: экспорт/импорт товаров РПБ-6, Глава 10</vt:lpstr>
      <vt:lpstr>Таможенный союз ЕС: применение ITGS</vt:lpstr>
      <vt:lpstr>Система сбора данных ITGS</vt:lpstr>
      <vt:lpstr>PowerPoint Presentation</vt:lpstr>
      <vt:lpstr>Методологические различия между Статистикой международной торговли товарами (ITGS) и ПБ</vt:lpstr>
      <vt:lpstr>PowerPoint Presentation</vt:lpstr>
      <vt:lpstr>Методологические различия между Статистикой международной торговли товарами (ITGS) и ПБ</vt:lpstr>
      <vt:lpstr>Корректировки в Интрастат и Экстрастат</vt:lpstr>
      <vt:lpstr>Таблицы сверки ЕС, регулярно составляемые в виде Приложения к Отчету о качестве ПБ</vt:lpstr>
      <vt:lpstr>PowerPoint Presentation</vt:lpstr>
      <vt:lpstr>PowerPoint Presentation</vt:lpstr>
      <vt:lpstr>Изменение в текущих счетах</vt:lpstr>
      <vt:lpstr>Изменение в текущих счетах</vt:lpstr>
      <vt:lpstr> Изменение в текущих счетах</vt:lpstr>
      <vt:lpstr>Руководство по ITGS: от РПБ5 и РСМТУ (2003) к РПБ-6 и РСМТУ (2010)</vt:lpstr>
      <vt:lpstr>PowerPoint Presentation</vt:lpstr>
      <vt:lpstr>Транспорт</vt:lpstr>
      <vt:lpstr>Поездки </vt:lpstr>
      <vt:lpstr>Строительство  </vt:lpstr>
      <vt:lpstr>Строительство</vt:lpstr>
      <vt:lpstr>Услуги страхования</vt:lpstr>
      <vt:lpstr>Финансовые услуги</vt:lpstr>
      <vt:lpstr>Финансовые услуги</vt:lpstr>
      <vt:lpstr>Прочие деловые услуги</vt:lpstr>
      <vt:lpstr>Прочие деловые услуги</vt:lpstr>
      <vt:lpstr>Первичный доход </vt:lpstr>
      <vt:lpstr>Оплата труда</vt:lpstr>
      <vt:lpstr>Оплата труда</vt:lpstr>
      <vt:lpstr>Счет вторичных доходов </vt:lpstr>
      <vt:lpstr>Текущие трансферты против капитальных </vt:lpstr>
      <vt:lpstr>Счет операций с капиталом</vt:lpstr>
      <vt:lpstr>Непроизведенные активы: природные ресурсы  </vt:lpstr>
      <vt:lpstr>Непроизведенные активы: контракты, договоры аренды и лицензии</vt:lpstr>
      <vt:lpstr>Непроизведенные активы: маркетинговые активы</vt:lpstr>
      <vt:lpstr>Капитальные трансферты 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BPM6 and OECD BD4 requirements</dc:title>
  <dc:creator>RADUNOVIC Mira (ESTAT)</dc:creator>
  <cp:lastModifiedBy>Oleksandr Svirchevskyy</cp:lastModifiedBy>
  <cp:revision>729</cp:revision>
  <cp:lastPrinted>2015-04-19T21:07:09Z</cp:lastPrinted>
  <dcterms:created xsi:type="dcterms:W3CDTF">2015-04-12T15:32:36Z</dcterms:created>
  <dcterms:modified xsi:type="dcterms:W3CDTF">2015-05-06T14:23:19Z</dcterms:modified>
</cp:coreProperties>
</file>