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473" r:id="rId2"/>
    <p:sldId id="475" r:id="rId3"/>
    <p:sldId id="474" r:id="rId4"/>
    <p:sldId id="476" r:id="rId5"/>
    <p:sldId id="480" r:id="rId6"/>
    <p:sldId id="479" r:id="rId7"/>
    <p:sldId id="477" r:id="rId8"/>
    <p:sldId id="478" r:id="rId9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EF"/>
    <a:srgbClr val="996633"/>
    <a:srgbClr val="0066CC"/>
    <a:srgbClr val="99CC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7" autoAdjust="0"/>
  </p:normalViewPr>
  <p:slideViewPr>
    <p:cSldViewPr>
      <p:cViewPr varScale="1">
        <p:scale>
          <a:sx n="76" d="100"/>
          <a:sy n="76" d="100"/>
        </p:scale>
        <p:origin x="-149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948"/>
    </p:cViewPr>
  </p:sorterViewPr>
  <p:notesViewPr>
    <p:cSldViewPr>
      <p:cViewPr>
        <p:scale>
          <a:sx n="90" d="100"/>
          <a:sy n="90" d="100"/>
        </p:scale>
        <p:origin x="-2136" y="122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F9F7-1550-4216-8007-89B192206294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44C38-B64F-4385-9F4E-0902F49B7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8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794DBF-7D1C-4BEA-826E-2A1E7A6B3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10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Availability of </a:t>
            </a:r>
            <a:r>
              <a:rPr lang="en-US" sz="1200" dirty="0" smtClean="0"/>
              <a:t>estimates </a:t>
            </a:r>
            <a:r>
              <a:rPr lang="en-US" sz="1200" dirty="0" smtClean="0"/>
              <a:t>on vulnerable to poverty population vary across </a:t>
            </a:r>
            <a:r>
              <a:rPr lang="en-US" sz="1200" dirty="0" smtClean="0"/>
              <a:t>countries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- Four</a:t>
            </a:r>
            <a:r>
              <a:rPr lang="en-US" sz="1200" baseline="0" dirty="0" smtClean="0"/>
              <a:t> countries: </a:t>
            </a:r>
            <a:r>
              <a:rPr lang="en-US" sz="1200" dirty="0" smtClean="0"/>
              <a:t>ARMENIA, KAZAKHSTAN, MONGOLIA, UKRAINE</a:t>
            </a:r>
            <a:r>
              <a:rPr lang="en-US" sz="1200" baseline="0" dirty="0" smtClean="0"/>
              <a:t> indicated that they have</a:t>
            </a:r>
            <a:r>
              <a:rPr lang="en-US" sz="1200" dirty="0" smtClean="0"/>
              <a:t> no estimates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Nobody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indicated using a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dministrative data/ registers</a:t>
            </a:r>
            <a:endParaRPr lang="fr-C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sz="1200" dirty="0" err="1" smtClean="0"/>
              <a:t>Vulnerable</a:t>
            </a:r>
            <a:r>
              <a:rPr lang="fr-CH" sz="1200" dirty="0" smtClean="0"/>
              <a:t> to </a:t>
            </a:r>
            <a:r>
              <a:rPr lang="fr-CH" sz="1200" dirty="0" err="1" smtClean="0"/>
              <a:t>poverty</a:t>
            </a:r>
            <a:r>
              <a:rPr lang="fr-CH" sz="1200" dirty="0" smtClean="0"/>
              <a:t> </a:t>
            </a:r>
            <a:r>
              <a:rPr lang="fr-CH" sz="1200" dirty="0" err="1" smtClean="0"/>
              <a:t>statistics</a:t>
            </a:r>
            <a:r>
              <a:rPr lang="fr-CH" sz="1200" dirty="0" smtClean="0"/>
              <a:t> are </a:t>
            </a:r>
            <a:r>
              <a:rPr lang="fr-CH" sz="1200" dirty="0" err="1" smtClean="0"/>
              <a:t>available</a:t>
            </a:r>
            <a:r>
              <a:rPr lang="fr-CH" sz="1200" dirty="0" smtClean="0"/>
              <a:t> for the </a:t>
            </a:r>
            <a:r>
              <a:rPr lang="fr-CH" sz="1200" dirty="0" err="1" smtClean="0"/>
              <a:t>following</a:t>
            </a:r>
            <a:r>
              <a:rPr lang="fr-CH" sz="1200" dirty="0" smtClean="0"/>
              <a:t> population </a:t>
            </a:r>
            <a:r>
              <a:rPr lang="fr-CH" sz="1200" dirty="0" err="1" smtClean="0"/>
              <a:t>sub</a:t>
            </a:r>
            <a:r>
              <a:rPr lang="fr-CH" sz="1200" dirty="0" smtClean="0"/>
              <a:t>-groups</a:t>
            </a:r>
            <a:endParaRPr lang="fr-C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sz="1200" dirty="0" smtClean="0"/>
              <a:t>Countries </a:t>
            </a:r>
            <a:r>
              <a:rPr lang="fr-CH" sz="1200" dirty="0" err="1" smtClean="0"/>
              <a:t>pointed</a:t>
            </a:r>
            <a:r>
              <a:rPr lang="fr-CH" sz="1200" dirty="0" smtClean="0"/>
              <a:t> a </a:t>
            </a:r>
            <a:r>
              <a:rPr lang="fr-CH" sz="1200" dirty="0" err="1" smtClean="0"/>
              <a:t>handful</a:t>
            </a:r>
            <a:r>
              <a:rPr lang="fr-CH" sz="1200" dirty="0" smtClean="0"/>
              <a:t> of issues</a:t>
            </a:r>
            <a:r>
              <a:rPr lang="fr-CH" sz="1200" baseline="0" dirty="0" smtClean="0"/>
              <a:t> </a:t>
            </a:r>
            <a:r>
              <a:rPr lang="fr-CH" sz="1200" baseline="0" dirty="0" err="1" smtClean="0"/>
              <a:t>that</a:t>
            </a:r>
            <a:r>
              <a:rPr lang="fr-CH" sz="1200" baseline="0" dirty="0" smtClean="0"/>
              <a:t> </a:t>
            </a:r>
            <a:r>
              <a:rPr lang="fr-CH" sz="1200" baseline="0" dirty="0" err="1" smtClean="0"/>
              <a:t>make</a:t>
            </a:r>
            <a:r>
              <a:rPr lang="fr-CH" sz="1200" baseline="0" dirty="0" smtClean="0"/>
              <a:t> </a:t>
            </a:r>
            <a:r>
              <a:rPr lang="fr-CH" sz="1200" baseline="0" dirty="0" err="1" smtClean="0"/>
              <a:t>it</a:t>
            </a:r>
            <a:r>
              <a:rPr lang="fr-CH" sz="1200" baseline="0" dirty="0" smtClean="0"/>
              <a:t> </a:t>
            </a:r>
            <a:r>
              <a:rPr lang="fr-CH" sz="1200" baseline="0" dirty="0" err="1" smtClean="0"/>
              <a:t>difficult</a:t>
            </a:r>
            <a:r>
              <a:rPr lang="fr-CH" sz="1200" baseline="0" dirty="0" smtClean="0"/>
              <a:t> to </a:t>
            </a:r>
            <a:r>
              <a:rPr lang="fr-CH" sz="1200" baseline="0" dirty="0" err="1" smtClean="0"/>
              <a:t>collect</a:t>
            </a:r>
            <a:r>
              <a:rPr lang="fr-CH" sz="1200" baseline="0" dirty="0" smtClean="0"/>
              <a:t> </a:t>
            </a:r>
            <a:r>
              <a:rPr lang="fr-CH" sz="1200" baseline="0" dirty="0" err="1" smtClean="0"/>
              <a:t>statistics</a:t>
            </a:r>
            <a:r>
              <a:rPr lang="fr-CH" sz="1200" baseline="0" dirty="0" smtClean="0"/>
              <a:t> on </a:t>
            </a:r>
            <a:r>
              <a:rPr lang="fr-CH" sz="1200" baseline="0" dirty="0" err="1" smtClean="0"/>
              <a:t>vulnerable</a:t>
            </a:r>
            <a:r>
              <a:rPr lang="fr-CH" sz="1200" baseline="0" dirty="0" smtClean="0"/>
              <a:t> to </a:t>
            </a:r>
            <a:r>
              <a:rPr lang="fr-CH" sz="1200" baseline="0" dirty="0" err="1" smtClean="0"/>
              <a:t>poverty</a:t>
            </a:r>
            <a:endParaRPr lang="fr-CH" sz="12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1200" b="1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sz="1200" b="0" baseline="0" dirty="0" smtClean="0"/>
              <a:t>No </a:t>
            </a:r>
            <a:r>
              <a:rPr lang="fr-CH" sz="1200" b="0" baseline="0" dirty="0" err="1" smtClean="0"/>
              <a:t>definition</a:t>
            </a:r>
            <a:r>
              <a:rPr lang="fr-CH" sz="1200" b="0" baseline="0" dirty="0" smtClean="0"/>
              <a:t>/ no concept on </a:t>
            </a:r>
            <a:r>
              <a:rPr lang="fr-CH" sz="1200" b="0" baseline="0" dirty="0" err="1" smtClean="0"/>
              <a:t>vulnerability</a:t>
            </a:r>
            <a:r>
              <a:rPr lang="fr-CH" sz="1200" b="0" baseline="0" dirty="0" smtClean="0"/>
              <a:t> at national </a:t>
            </a:r>
            <a:r>
              <a:rPr lang="fr-CH" sz="1200" b="0" baseline="0" dirty="0" err="1" smtClean="0"/>
              <a:t>level</a:t>
            </a:r>
            <a:endParaRPr lang="fr-CH" sz="1200" b="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1200" b="1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High percentage of refusals of some household subgroups to participate in surveys (Belarus), Huge burden on respondents/high non-response rate (Moldova) affects</a:t>
            </a:r>
            <a:r>
              <a:rPr lang="en-GB" sz="1200" baseline="0" dirty="0" smtClean="0"/>
              <a:t> the reliability and the accuracy of final estimates</a:t>
            </a:r>
            <a:endParaRPr lang="en-GB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Develop and implement training of developing such statistics to the national statistical practice</a:t>
            </a:r>
            <a:r>
              <a:rPr lang="en-GB" sz="1200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u="non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Organize the international meetings and workshops for awareness of the importance of vulnerability to poverty measuring. </a:t>
            </a:r>
            <a:endParaRPr lang="fr-CH" b="1" i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94DBF-7D1C-4BEA-826E-2A1E7A6B3B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69925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800" b="1" noProof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United Nations Economic Commission for Europe</a:t>
            </a:r>
            <a:br>
              <a:rPr lang="en-GB" sz="1800" b="1" noProof="0" dirty="0" smtClean="0">
                <a:solidFill>
                  <a:srgbClr val="003399"/>
                </a:solidFill>
                <a:latin typeface="Calibri" panose="020F0502020204030204" pitchFamily="34" charset="0"/>
              </a:rPr>
            </a:br>
            <a:r>
              <a:rPr lang="en-GB" sz="1800" b="1" noProof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Statistical Division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36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fr-CH" noProof="0" smtClean="0"/>
              <a:t>Click to add Presenter’s Name</a:t>
            </a:r>
          </a:p>
          <a:p>
            <a:pPr lvl="0"/>
            <a:r>
              <a:rPr lang="fr-CH" noProof="0" smtClean="0"/>
              <a:t>Month Year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4720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D65E-7A05-49EB-A811-6C675BDA3CC4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7C42-A9D0-4580-B86F-A1F1126025AB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7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086600" cy="9906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33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E60FA-8FDA-43B0-B929-744A143F6C9F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7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F6B6C-B4DE-49FD-888D-0189310351F3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6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7F43-2741-49AA-8D73-6E8180F80AB7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4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67EB7-7AD9-46FF-8BD1-6A45EB2C5C5C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8706-9502-44C5-B003-A29F8BA35B37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9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FB775-BBF7-4B80-B0AC-F2F69973C115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3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0B620-A59A-4F01-97E0-9A7B9B7DB5F6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fld id="{95FD3665-62EF-4C24-90AB-FCEAFE8AFFE9}" type="datetime4">
              <a:rPr lang="en-US"/>
              <a:pPr>
                <a:defRPr/>
              </a:pPr>
              <a:t>May 1, 2015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200" b="1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CH" sz="1200" b="1">
                <a:latin typeface="Arial" charset="0"/>
              </a:rPr>
              <a:t> Slide </a:t>
            </a:r>
            <a:fld id="{5D2552F0-ACEA-4619-93B2-3EF0F39ECD13}" type="slidenum">
              <a:rPr lang="en-US" sz="1200" b="1">
                <a:latin typeface="Arial" charset="0"/>
              </a:rPr>
              <a:pPr algn="r"/>
              <a:t>‹#›</a:t>
            </a:fld>
            <a:endParaRPr lang="en-US" sz="1200" b="1">
              <a:latin typeface="Arial" charset="0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259288"/>
          </a:xfrm>
        </p:spPr>
        <p:txBody>
          <a:bodyPr/>
          <a:lstStyle/>
          <a:p>
            <a:pPr marL="0" indent="0" algn="ctr">
              <a:buNone/>
            </a:pPr>
            <a:endParaRPr lang="en-GB" sz="1200" b="1" dirty="0" smtClean="0"/>
          </a:p>
          <a:p>
            <a:pPr marL="0" indent="0" algn="ctr">
              <a:buNone/>
            </a:pPr>
            <a:endParaRPr lang="en-GB" sz="1200" b="1" dirty="0" smtClean="0"/>
          </a:p>
          <a:p>
            <a:pPr marL="0" indent="0" algn="ctr">
              <a:buNone/>
            </a:pPr>
            <a:r>
              <a:rPr lang="en-GB" sz="4000" b="1" dirty="0" smtClean="0"/>
              <a:t>Summary </a:t>
            </a:r>
            <a:r>
              <a:rPr lang="en-GB" sz="4000" b="1" dirty="0"/>
              <a:t>of responses </a:t>
            </a:r>
            <a:r>
              <a:rPr lang="en-GB" sz="4000" b="1"/>
              <a:t>on </a:t>
            </a:r>
            <a:endParaRPr lang="en-GB" sz="4000" b="1" smtClean="0"/>
          </a:p>
          <a:p>
            <a:pPr marL="0" indent="0" algn="ctr">
              <a:buNone/>
            </a:pPr>
            <a:r>
              <a:rPr lang="en-GB" sz="4000" b="1" smtClean="0"/>
              <a:t>vulnerability </a:t>
            </a:r>
            <a:r>
              <a:rPr lang="en-GB" sz="4000" b="1" dirty="0"/>
              <a:t>measurement </a:t>
            </a:r>
            <a:endParaRPr lang="en-GB" sz="4000" b="1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err="1" smtClean="0"/>
              <a:t>Vania</a:t>
            </a:r>
            <a:r>
              <a:rPr lang="en-GB" dirty="0" smtClean="0"/>
              <a:t> </a:t>
            </a:r>
            <a:r>
              <a:rPr lang="en-GB" dirty="0"/>
              <a:t>Etropolska, </a:t>
            </a:r>
            <a:r>
              <a:rPr lang="en-GB" dirty="0" smtClean="0"/>
              <a:t>UNECE</a:t>
            </a:r>
          </a:p>
          <a:p>
            <a:pPr marL="0" indent="0" algn="ctr">
              <a:buNone/>
            </a:pPr>
            <a:r>
              <a:rPr lang="en-US" dirty="0" smtClean="0"/>
              <a:t>4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4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086600" cy="990600"/>
          </a:xfrm>
        </p:spPr>
        <p:txBody>
          <a:bodyPr/>
          <a:lstStyle/>
          <a:p>
            <a:r>
              <a:rPr lang="fr-CH" sz="3200" dirty="0" smtClean="0"/>
              <a:t>Survey on </a:t>
            </a:r>
            <a:r>
              <a:rPr lang="fr-CH" sz="3200" dirty="0" err="1" smtClean="0"/>
              <a:t>vulnerability</a:t>
            </a:r>
            <a:r>
              <a:rPr lang="fr-CH" sz="3200" dirty="0" smtClean="0"/>
              <a:t> to </a:t>
            </a:r>
            <a:r>
              <a:rPr lang="fr-CH" sz="3200" dirty="0" err="1" smtClean="0"/>
              <a:t>poverty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924800" cy="4824536"/>
          </a:xfrm>
        </p:spPr>
        <p:txBody>
          <a:bodyPr/>
          <a:lstStyle/>
          <a:p>
            <a:r>
              <a:rPr lang="en-US" sz="2400" b="1" dirty="0" smtClean="0"/>
              <a:t>10 </a:t>
            </a:r>
            <a:r>
              <a:rPr lang="en-US" sz="2400" b="1" dirty="0" smtClean="0"/>
              <a:t>replies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Tajikistan – no reply</a:t>
            </a:r>
            <a:endParaRPr lang="en-US" sz="2400" b="1" dirty="0"/>
          </a:p>
          <a:p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950669"/>
              </p:ext>
            </p:extLst>
          </p:nvPr>
        </p:nvGraphicFramePr>
        <p:xfrm>
          <a:off x="539552" y="2420889"/>
          <a:ext cx="7920880" cy="272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2723768"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Armenia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Azerbaijan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Belarus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Georgia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Kazakhstan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Kyrgyzstan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Republic of Moldova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Mongolia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Ukraine</a:t>
                      </a:r>
                    </a:p>
                    <a:p>
                      <a:pPr lvl="1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Uzbekistan</a:t>
                      </a:r>
                      <a:endParaRPr lang="en-GB" sz="2000" dirty="0" smtClean="0"/>
                    </a:p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3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72808" cy="990600"/>
          </a:xfrm>
        </p:spPr>
        <p:txBody>
          <a:bodyPr/>
          <a:lstStyle/>
          <a:p>
            <a:r>
              <a:rPr lang="fr-CH" sz="2800" dirty="0" err="1" smtClean="0"/>
              <a:t>Estimates</a:t>
            </a:r>
            <a:r>
              <a:rPr lang="fr-CH" sz="2800" dirty="0" smtClean="0"/>
              <a:t> on </a:t>
            </a:r>
            <a:r>
              <a:rPr lang="fr-CH" sz="2800" dirty="0" err="1" smtClean="0"/>
              <a:t>v</a:t>
            </a:r>
            <a:r>
              <a:rPr lang="fr-CH" sz="2800" dirty="0" err="1" smtClean="0"/>
              <a:t>ulnerable</a:t>
            </a:r>
            <a:r>
              <a:rPr lang="fr-CH" sz="2800" dirty="0" smtClean="0"/>
              <a:t>-</a:t>
            </a:r>
            <a:r>
              <a:rPr lang="fr-CH" sz="2800" dirty="0" smtClean="0"/>
              <a:t>to-</a:t>
            </a:r>
            <a:r>
              <a:rPr lang="fr-CH" sz="2800" dirty="0" err="1" smtClean="0"/>
              <a:t>poverty</a:t>
            </a:r>
            <a:r>
              <a:rPr lang="fr-CH" sz="2800" dirty="0" smtClean="0"/>
              <a:t> population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14013"/>
              </p:ext>
            </p:extLst>
          </p:nvPr>
        </p:nvGraphicFramePr>
        <p:xfrm>
          <a:off x="395536" y="1484784"/>
          <a:ext cx="8208912" cy="468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192688"/>
              </a:tblGrid>
              <a:tr h="1080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MOLDOVA</a:t>
                      </a:r>
                      <a:endParaRPr lang="en-GB" sz="2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Computes data on population at risk of falling below poverty line according to Eurostat methodology </a:t>
                      </a:r>
                      <a:endParaRPr lang="en-US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2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7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GEORGIA</a:t>
                      </a:r>
                      <a:endParaRPr lang="en-GB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2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Collects information but does not produce statistics</a:t>
                      </a:r>
                      <a:endParaRPr lang="en-GB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2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3436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BELARUS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AZERBAIJAN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KYRGYSTAN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UZBEKISTAN</a:t>
                      </a:r>
                    </a:p>
                    <a:p>
                      <a:pPr marL="0" algn="l" defTabSz="914400" rtl="0" eaLnBrk="1" latinLnBrk="0" hangingPunct="1"/>
                      <a:endParaRPr lang="en-GB" sz="2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Provided definitions </a:t>
                      </a:r>
                      <a:endParaRPr lang="en-GB" sz="20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209248">
                <a:tc>
                  <a:txBody>
                    <a:bodyPr/>
                    <a:lstStyle/>
                    <a:p>
                      <a:r>
                        <a:rPr lang="en-US" dirty="0" smtClean="0"/>
                        <a:t>ARMENIA</a:t>
                      </a:r>
                    </a:p>
                    <a:p>
                      <a:r>
                        <a:rPr lang="en-US" dirty="0" smtClean="0"/>
                        <a:t>KAZAKHSTAN</a:t>
                      </a:r>
                    </a:p>
                    <a:p>
                      <a:r>
                        <a:rPr lang="en-US" dirty="0" smtClean="0"/>
                        <a:t>MONGOLIA</a:t>
                      </a:r>
                    </a:p>
                    <a:p>
                      <a:r>
                        <a:rPr lang="en-US" dirty="0" smtClean="0"/>
                        <a:t>UKRAINE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2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086600" cy="990600"/>
          </a:xfrm>
        </p:spPr>
        <p:txBody>
          <a:bodyPr/>
          <a:lstStyle/>
          <a:p>
            <a:r>
              <a:rPr lang="fr-CH" sz="2800" dirty="0" err="1" smtClean="0"/>
              <a:t>Vulnerable</a:t>
            </a:r>
            <a:r>
              <a:rPr lang="fr-CH" sz="2800" dirty="0" smtClean="0"/>
              <a:t> to </a:t>
            </a:r>
            <a:r>
              <a:rPr lang="fr-CH" sz="2800" dirty="0" err="1" smtClean="0"/>
              <a:t>poverty</a:t>
            </a:r>
            <a:r>
              <a:rPr lang="fr-CH" sz="2800" dirty="0" smtClean="0"/>
              <a:t> population or population </a:t>
            </a:r>
            <a:r>
              <a:rPr lang="fr-CH" sz="2800" dirty="0" err="1" smtClean="0"/>
              <a:t>sub</a:t>
            </a:r>
            <a:r>
              <a:rPr lang="fr-CH" sz="2800" dirty="0" smtClean="0"/>
              <a:t>-groups - </a:t>
            </a:r>
            <a:r>
              <a:rPr lang="fr-CH" sz="2800" dirty="0" err="1" smtClean="0"/>
              <a:t>definitions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752528"/>
          </a:xfrm>
        </p:spPr>
        <p:txBody>
          <a:bodyPr/>
          <a:lstStyle/>
          <a:p>
            <a:r>
              <a:rPr lang="en-US" sz="2000" dirty="0" smtClean="0"/>
              <a:t>Various definitions provided: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AZERBAIJAN: “</a:t>
            </a:r>
            <a:r>
              <a:rPr lang="en-GB" sz="2000" dirty="0" smtClean="0"/>
              <a:t>Population </a:t>
            </a:r>
            <a:r>
              <a:rPr lang="en-GB" sz="2000" dirty="0"/>
              <a:t>below national poverty </a:t>
            </a:r>
            <a:r>
              <a:rPr lang="en-GB" sz="2000" dirty="0" smtClean="0"/>
              <a:t>line”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BELARUS: “P</a:t>
            </a:r>
            <a:r>
              <a:rPr lang="en-GB" sz="2000" dirty="0" err="1" smtClean="0"/>
              <a:t>opulation</a:t>
            </a:r>
            <a:r>
              <a:rPr lang="en-GB" sz="2000" dirty="0" smtClean="0"/>
              <a:t> with </a:t>
            </a:r>
            <a:r>
              <a:rPr lang="en-GB" sz="2000" dirty="0"/>
              <a:t>income per capita below the subsistence </a:t>
            </a:r>
            <a:r>
              <a:rPr lang="en-GB" sz="2000" dirty="0" smtClean="0"/>
              <a:t>minimum threshold”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KYRGYSTAN</a:t>
            </a:r>
            <a:r>
              <a:rPr lang="en-US" sz="2000" dirty="0"/>
              <a:t>: </a:t>
            </a:r>
            <a:r>
              <a:rPr lang="en-US" sz="2000" dirty="0" smtClean="0"/>
              <a:t>“Socially </a:t>
            </a:r>
            <a:r>
              <a:rPr lang="en-US" sz="2000" dirty="0"/>
              <a:t>vulnerable part of the </a:t>
            </a:r>
            <a:r>
              <a:rPr lang="en-US" sz="2000" dirty="0" smtClean="0"/>
              <a:t>population / </a:t>
            </a:r>
            <a:r>
              <a:rPr lang="bg-BG" sz="2000" dirty="0" smtClean="0"/>
              <a:t> </a:t>
            </a:r>
            <a:r>
              <a:rPr lang="bg-BG" sz="2000" dirty="0"/>
              <a:t>Социальноуязвимая часть населения</a:t>
            </a:r>
            <a:r>
              <a:rPr lang="en-US" sz="2000" dirty="0" smtClean="0"/>
              <a:t>”</a:t>
            </a:r>
          </a:p>
          <a:p>
            <a:pPr marL="457200" lvl="1" indent="0">
              <a:buNone/>
            </a:pPr>
            <a:r>
              <a:rPr lang="en-US" sz="2000" dirty="0" smtClean="0">
                <a:ea typeface="+mn-ea"/>
                <a:cs typeface="+mn-cs"/>
              </a:rPr>
              <a:t>	- UZBEKISTAN: </a:t>
            </a:r>
            <a:r>
              <a:rPr lang="en-US" sz="2000" dirty="0" smtClean="0">
                <a:ea typeface="+mn-ea"/>
                <a:cs typeface="+mn-cs"/>
              </a:rPr>
              <a:t>“Food consumption of 2100 calories per day per person / </a:t>
            </a:r>
            <a:r>
              <a:rPr lang="ru-RU" sz="2000" dirty="0" smtClean="0"/>
              <a:t>Продовольственное </a:t>
            </a:r>
            <a:r>
              <a:rPr lang="ru-RU" sz="2000" dirty="0"/>
              <a:t>потребление, </a:t>
            </a:r>
            <a:r>
              <a:rPr lang="ru-RU" sz="2000" dirty="0" err="1" smtClean="0"/>
              <a:t>обеспечывающие</a:t>
            </a:r>
            <a:r>
              <a:rPr lang="ru-RU" sz="2000" dirty="0" smtClean="0"/>
              <a:t> </a:t>
            </a:r>
            <a:r>
              <a:rPr lang="ru-RU" sz="2000" dirty="0"/>
              <a:t>2100 калорий на человека в </a:t>
            </a:r>
            <a:r>
              <a:rPr lang="ru-RU" sz="2000" dirty="0" smtClean="0"/>
              <a:t>сутки</a:t>
            </a:r>
            <a:r>
              <a:rPr lang="en-US" sz="2000" dirty="0" smtClean="0"/>
              <a:t>”</a:t>
            </a:r>
            <a:endParaRPr lang="en-US" sz="2000" dirty="0">
              <a:ea typeface="+mn-ea"/>
              <a:cs typeface="+mn-cs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36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086600" cy="990600"/>
          </a:xfrm>
        </p:spPr>
        <p:txBody>
          <a:bodyPr/>
          <a:lstStyle/>
          <a:p>
            <a:r>
              <a:rPr lang="fr-CH" sz="2800" dirty="0" smtClean="0"/>
              <a:t>Sources of collection of </a:t>
            </a:r>
            <a:r>
              <a:rPr lang="fr-CH" sz="2800" dirty="0" err="1" smtClean="0"/>
              <a:t>vulnerable</a:t>
            </a:r>
            <a:r>
              <a:rPr lang="fr-CH" sz="2800" dirty="0" smtClean="0"/>
              <a:t>-</a:t>
            </a:r>
            <a:r>
              <a:rPr lang="fr-CH" sz="2800" dirty="0" smtClean="0"/>
              <a:t>to-</a:t>
            </a:r>
            <a:r>
              <a:rPr lang="fr-CH" sz="2800" dirty="0" err="1" smtClean="0"/>
              <a:t>poverty</a:t>
            </a:r>
            <a:r>
              <a:rPr lang="fr-CH" sz="2800" dirty="0" smtClean="0"/>
              <a:t> </a:t>
            </a:r>
            <a:r>
              <a:rPr lang="fr-CH" sz="2800" dirty="0" err="1" smtClean="0"/>
              <a:t>statistics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48323"/>
              </p:ext>
            </p:extLst>
          </p:nvPr>
        </p:nvGraphicFramePr>
        <p:xfrm>
          <a:off x="323528" y="1700808"/>
          <a:ext cx="8352928" cy="3998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1872208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Household</a:t>
                      </a:r>
                      <a:r>
                        <a:rPr lang="en-US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sample survey on living </a:t>
                      </a:r>
                      <a:r>
                        <a:rPr lang="en-US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standards / </a:t>
                      </a:r>
                      <a:r>
                        <a:rPr lang="ru-RU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Выборочное </a:t>
                      </a:r>
                      <a:r>
                        <a:rPr lang="ru-RU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обследование домашних хозяйств по уровню жизни.</a:t>
                      </a:r>
                      <a:endParaRPr lang="en-GB" sz="18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BELARUS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6E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Integrated household survey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which consists of households' incomes and expenditures + labour force module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GEORGIA</a:t>
                      </a:r>
                      <a:endParaRPr lang="en-GB" dirty="0"/>
                    </a:p>
                  </a:txBody>
                  <a:tcPr/>
                </a:tc>
              </a:tr>
              <a:tr h="764054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Income and living conditions survey</a:t>
                      </a:r>
                      <a:endParaRPr lang="en-GB" i="1" dirty="0"/>
                    </a:p>
                  </a:txBody>
                  <a:tcP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UZBEKISTAN </a:t>
                      </a:r>
                      <a:endParaRPr lang="en-GB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Household budget survey 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MOLDOVA</a:t>
                      </a:r>
                      <a:endParaRPr lang="en-GB" dirty="0"/>
                    </a:p>
                  </a:txBody>
                  <a:tcPr/>
                </a:tc>
              </a:tr>
              <a:tr h="642025">
                <a:tc>
                  <a:txBody>
                    <a:bodyPr/>
                    <a:lstStyle/>
                    <a:p>
                      <a:r>
                        <a:rPr lang="en-GB" sz="180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Household socio-economic survey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MONGOLIA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7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086600" cy="990600"/>
          </a:xfrm>
        </p:spPr>
        <p:txBody>
          <a:bodyPr/>
          <a:lstStyle/>
          <a:p>
            <a:r>
              <a:rPr lang="fr-CH" sz="2800" dirty="0" err="1" smtClean="0"/>
              <a:t>Vulnerable</a:t>
            </a:r>
            <a:r>
              <a:rPr lang="fr-CH" sz="2800" dirty="0" smtClean="0"/>
              <a:t> to </a:t>
            </a:r>
            <a:r>
              <a:rPr lang="fr-CH" sz="2800" dirty="0" err="1" smtClean="0"/>
              <a:t>poverty</a:t>
            </a:r>
            <a:r>
              <a:rPr lang="fr-CH" sz="2800" dirty="0" smtClean="0"/>
              <a:t> </a:t>
            </a:r>
            <a:r>
              <a:rPr lang="fr-CH" sz="2800" dirty="0" err="1" smtClean="0"/>
              <a:t>statistics</a:t>
            </a:r>
            <a:r>
              <a:rPr lang="fr-CH" sz="2800" dirty="0" smtClean="0"/>
              <a:t> - population </a:t>
            </a:r>
            <a:r>
              <a:rPr lang="fr-CH" sz="2800" dirty="0" err="1" smtClean="0"/>
              <a:t>sub</a:t>
            </a:r>
            <a:r>
              <a:rPr lang="fr-CH" sz="2800" dirty="0" smtClean="0"/>
              <a:t>-groups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496954"/>
              </p:ext>
            </p:extLst>
          </p:nvPr>
        </p:nvGraphicFramePr>
        <p:xfrm>
          <a:off x="251520" y="1543341"/>
          <a:ext cx="8352928" cy="439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112568"/>
              </a:tblGrid>
              <a:tr h="661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Ethnic groups </a:t>
                      </a:r>
                    </a:p>
                  </a:txBody>
                  <a:tcP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7F6E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dirty="0" smtClean="0"/>
                        <a:t>Religious minorities</a:t>
                      </a:r>
                      <a:endParaRPr lang="en-GB" sz="18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dirty="0" smtClean="0"/>
                        <a:t>Age-specific groups</a:t>
                      </a:r>
                      <a:endParaRPr lang="en-GB" sz="1800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AZERBAIJAN, </a:t>
                      </a:r>
                      <a:r>
                        <a:rPr lang="en-US" dirty="0" smtClean="0"/>
                        <a:t>BELARUS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smtClean="0"/>
                        <a:t>KYRGYSTAN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smtClean="0"/>
                        <a:t>UZBEKISTAN </a:t>
                      </a:r>
                      <a:endParaRPr lang="en-GB" dirty="0"/>
                    </a:p>
                  </a:txBody>
                  <a:tcPr>
                    <a:solidFill>
                      <a:srgbClr val="E7F6EF"/>
                    </a:solidFill>
                  </a:tcPr>
                </a:tc>
              </a:tr>
              <a:tr h="779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dirty="0" smtClean="0"/>
                        <a:t>Men and women</a:t>
                      </a:r>
                      <a:endParaRPr lang="en-GB" sz="18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AZERBAIJAN, BELARUS, UZBEKISTAN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497430">
                <a:tc>
                  <a:txBody>
                    <a:bodyPr/>
                    <a:lstStyle/>
                    <a:p>
                      <a:r>
                        <a:rPr lang="en-GB" sz="1800" i="1" dirty="0" smtClean="0"/>
                        <a:t>Others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 and rural population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Household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with/without children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Households with/without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migrants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086600" cy="990600"/>
          </a:xfrm>
        </p:spPr>
        <p:txBody>
          <a:bodyPr/>
          <a:lstStyle/>
          <a:p>
            <a:r>
              <a:rPr lang="fr-CH" sz="2800" dirty="0" smtClean="0"/>
              <a:t>Main </a:t>
            </a:r>
            <a:r>
              <a:rPr lang="fr-CH" sz="2800" dirty="0" err="1" smtClean="0"/>
              <a:t>difficulties</a:t>
            </a:r>
            <a:r>
              <a:rPr lang="fr-CH" sz="2800" dirty="0" smtClean="0"/>
              <a:t> in collection of </a:t>
            </a:r>
            <a:r>
              <a:rPr lang="fr-CH" sz="2800" dirty="0" err="1" smtClean="0"/>
              <a:t>statistics</a:t>
            </a:r>
            <a:r>
              <a:rPr lang="fr-CH" sz="2800" dirty="0" smtClean="0"/>
              <a:t> </a:t>
            </a:r>
            <a:r>
              <a:rPr lang="fr-CH" sz="2800" dirty="0" err="1" smtClean="0"/>
              <a:t>related</a:t>
            </a:r>
            <a:r>
              <a:rPr lang="fr-CH" sz="2800" dirty="0" smtClean="0"/>
              <a:t> </a:t>
            </a:r>
            <a:r>
              <a:rPr lang="fr-CH" sz="2800" dirty="0" err="1" smtClean="0"/>
              <a:t>vulnerable</a:t>
            </a:r>
            <a:r>
              <a:rPr lang="fr-CH" sz="2800" dirty="0" smtClean="0"/>
              <a:t> to </a:t>
            </a:r>
            <a:r>
              <a:rPr lang="fr-CH" sz="2800" dirty="0" err="1" smtClean="0"/>
              <a:t>poverty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996808" cy="4896544"/>
          </a:xfrm>
        </p:spPr>
        <p:txBody>
          <a:bodyPr/>
          <a:lstStyle/>
          <a:p>
            <a:r>
              <a:rPr lang="en-GB" sz="2000" dirty="0" smtClean="0"/>
              <a:t>No </a:t>
            </a:r>
            <a:r>
              <a:rPr lang="en-GB" sz="2000" dirty="0" smtClean="0"/>
              <a:t>definition </a:t>
            </a:r>
            <a:r>
              <a:rPr lang="en-GB" sz="2000" dirty="0"/>
              <a:t>of vulnerable-to-poverty population </a:t>
            </a:r>
            <a:r>
              <a:rPr lang="en-GB" sz="2000" dirty="0" smtClean="0"/>
              <a:t>at </a:t>
            </a:r>
            <a:r>
              <a:rPr lang="en-GB" sz="2000" dirty="0"/>
              <a:t>national </a:t>
            </a:r>
            <a:r>
              <a:rPr lang="en-GB" sz="2000" dirty="0" smtClean="0"/>
              <a:t>level (</a:t>
            </a:r>
            <a:r>
              <a:rPr lang="en-GB" sz="2000" dirty="0" smtClean="0"/>
              <a:t>Georgia, Mongolia); </a:t>
            </a:r>
            <a:r>
              <a:rPr lang="en-GB" sz="2000" dirty="0" smtClean="0"/>
              <a:t>No </a:t>
            </a:r>
            <a:r>
              <a:rPr lang="en-GB" sz="2000" dirty="0"/>
              <a:t>approved concept of </a:t>
            </a:r>
            <a:r>
              <a:rPr lang="en-GB" sz="2000" dirty="0" smtClean="0"/>
              <a:t>vulnerability at national level (Moldova)</a:t>
            </a:r>
          </a:p>
          <a:p>
            <a:r>
              <a:rPr lang="en-US" sz="2000" dirty="0" smtClean="0"/>
              <a:t>Non-monetary aspects (health, living conditions, occupational status, education, etc.) not captured (Moldova)</a:t>
            </a:r>
            <a:endParaRPr lang="en-GB" sz="2000" dirty="0" smtClean="0"/>
          </a:p>
          <a:p>
            <a:r>
              <a:rPr lang="en-GB" sz="2000" dirty="0" smtClean="0"/>
              <a:t>Huge </a:t>
            </a:r>
            <a:r>
              <a:rPr lang="en-GB" sz="2000" dirty="0" smtClean="0"/>
              <a:t>burden on respondents/high non-response rate </a:t>
            </a:r>
            <a:r>
              <a:rPr lang="en-GB" sz="2000" dirty="0"/>
              <a:t>(</a:t>
            </a:r>
            <a:r>
              <a:rPr lang="en-GB" sz="2000" dirty="0" smtClean="0"/>
              <a:t>Belarus, Moldova</a:t>
            </a:r>
            <a:r>
              <a:rPr lang="en-GB" sz="2000" dirty="0" smtClean="0"/>
              <a:t>)</a:t>
            </a:r>
          </a:p>
          <a:p>
            <a:r>
              <a:rPr lang="en-GB" sz="2000" dirty="0"/>
              <a:t>Measuring poverty and vulnerability to poverty based on total household income rather than based on individual </a:t>
            </a:r>
            <a:r>
              <a:rPr lang="en-GB" sz="2000" dirty="0" smtClean="0"/>
              <a:t>income (Belarus)</a:t>
            </a:r>
          </a:p>
          <a:p>
            <a:r>
              <a:rPr lang="en-GB" sz="2000" dirty="0"/>
              <a:t>C</a:t>
            </a:r>
            <a:r>
              <a:rPr lang="en-GB" sz="2000" dirty="0" smtClean="0"/>
              <a:t>hallenge to </a:t>
            </a:r>
            <a:r>
              <a:rPr lang="en-GB" sz="2000" dirty="0"/>
              <a:t>provide reliable data for different vulnerable population sub-groups </a:t>
            </a:r>
            <a:r>
              <a:rPr lang="en-GB" sz="2000" dirty="0" smtClean="0"/>
              <a:t>based </a:t>
            </a:r>
            <a:r>
              <a:rPr lang="en-GB" sz="2000" dirty="0"/>
              <a:t>on one </a:t>
            </a:r>
            <a:r>
              <a:rPr lang="en-GB" sz="2000" dirty="0" smtClean="0"/>
              <a:t>survey </a:t>
            </a:r>
            <a:r>
              <a:rPr lang="en-US" sz="2000" dirty="0" smtClean="0"/>
              <a:t>(</a:t>
            </a:r>
            <a:r>
              <a:rPr lang="en-US" sz="2000" dirty="0"/>
              <a:t>Moldova)</a:t>
            </a:r>
            <a:endParaRPr lang="en-GB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36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086600" cy="990600"/>
          </a:xfrm>
        </p:spPr>
        <p:txBody>
          <a:bodyPr/>
          <a:lstStyle/>
          <a:p>
            <a:r>
              <a:rPr lang="fr-CH" sz="2800" dirty="0" smtClean="0"/>
              <a:t>How to </a:t>
            </a:r>
            <a:r>
              <a:rPr lang="fr-CH" sz="2800" dirty="0" err="1" smtClean="0"/>
              <a:t>improve</a:t>
            </a:r>
            <a:r>
              <a:rPr lang="fr-CH" sz="2800" dirty="0" smtClean="0"/>
              <a:t> </a:t>
            </a:r>
            <a:r>
              <a:rPr lang="fr-CH" sz="2800" dirty="0" err="1" smtClean="0"/>
              <a:t>statistics</a:t>
            </a:r>
            <a:r>
              <a:rPr lang="fr-CH" sz="2800" dirty="0" smtClean="0"/>
              <a:t> on </a:t>
            </a:r>
            <a:r>
              <a:rPr lang="fr-CH" sz="2800" dirty="0" err="1" smtClean="0"/>
              <a:t>vulnerable</a:t>
            </a:r>
            <a:r>
              <a:rPr lang="fr-CH" sz="2800" dirty="0" smtClean="0"/>
              <a:t> to </a:t>
            </a:r>
            <a:r>
              <a:rPr lang="fr-CH" sz="2800" dirty="0" err="1" smtClean="0"/>
              <a:t>poverty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4800" cy="475252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GENERAL RECOMMENDATIONS:</a:t>
            </a:r>
          </a:p>
          <a:p>
            <a:pPr>
              <a:spcAft>
                <a:spcPts val="0"/>
              </a:spcAft>
            </a:pPr>
            <a:r>
              <a:rPr lang="en-US" sz="2000" dirty="0" smtClean="0"/>
              <a:t>Adoption of a definition on vulnerable to poverty at national level</a:t>
            </a:r>
            <a:endParaRPr lang="en-GB" sz="2000" dirty="0" smtClean="0"/>
          </a:p>
          <a:p>
            <a:pPr>
              <a:spcAft>
                <a:spcPts val="0"/>
              </a:spcAft>
            </a:pPr>
            <a:r>
              <a:rPr lang="en-GB" sz="2000" dirty="0" smtClean="0"/>
              <a:t>Develop </a:t>
            </a:r>
            <a:r>
              <a:rPr lang="en-GB" sz="2000" dirty="0"/>
              <a:t>international guidelines for identifying and reviewing vulnerable-to-poverty </a:t>
            </a:r>
            <a:r>
              <a:rPr lang="en-GB" sz="2000" dirty="0" smtClean="0"/>
              <a:t>population and population sub-groups</a:t>
            </a:r>
          </a:p>
          <a:p>
            <a:pPr>
              <a:spcAft>
                <a:spcPts val="0"/>
              </a:spcAft>
            </a:pPr>
            <a:r>
              <a:rPr lang="en-US" sz="2000" dirty="0" smtClean="0"/>
              <a:t>Develop an internationally comparable set of indicators and the corresponding methodological guidance</a:t>
            </a:r>
            <a:endParaRPr lang="en-GB" sz="2000" dirty="0" smtClean="0"/>
          </a:p>
          <a:p>
            <a:r>
              <a:rPr lang="en-US" sz="2000" dirty="0" smtClean="0"/>
              <a:t>Capacity-building/ exchange of best practices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/>
              <a:t>CONCRETE SUGGESTIONS:</a:t>
            </a:r>
            <a:endParaRPr lang="en-US" sz="2000" b="1" dirty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Measure </a:t>
            </a:r>
            <a:r>
              <a:rPr lang="en-US" sz="1600" dirty="0"/>
              <a:t>the effects of external shocks on vulnerable to </a:t>
            </a:r>
            <a:r>
              <a:rPr lang="en-US" sz="1600" dirty="0" smtClean="0"/>
              <a:t>poverty (Armenia)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Conduct </a:t>
            </a:r>
            <a:r>
              <a:rPr lang="en-US" sz="1600" dirty="0"/>
              <a:t>a specially designed survey </a:t>
            </a:r>
            <a:r>
              <a:rPr lang="en-US" sz="1600" dirty="0" smtClean="0"/>
              <a:t>where respondents </a:t>
            </a:r>
            <a:r>
              <a:rPr lang="en-US" sz="1600" dirty="0"/>
              <a:t>would be the poor </a:t>
            </a:r>
            <a:r>
              <a:rPr lang="en-US" sz="1600" dirty="0" smtClean="0"/>
              <a:t>population (Belarus)</a:t>
            </a:r>
            <a:endParaRPr lang="en-US" sz="16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52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UNEC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3333FF"/>
      </a:folHlink>
    </a:clrScheme>
    <a:fontScheme name="StatsUNE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sUNE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UNE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StatsUNECE</Template>
  <TotalTime>6782</TotalTime>
  <Words>509</Words>
  <Application>Microsoft Office PowerPoint</Application>
  <PresentationFormat>On-screen Show (4:3)</PresentationFormat>
  <Paragraphs>106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StatsUNECE</vt:lpstr>
      <vt:lpstr>PowerPoint Presentation</vt:lpstr>
      <vt:lpstr>Survey on vulnerability to poverty</vt:lpstr>
      <vt:lpstr>Estimates on vulnerable-to-poverty population</vt:lpstr>
      <vt:lpstr>Vulnerable to poverty population or population sub-groups - definitions</vt:lpstr>
      <vt:lpstr>Sources of collection of vulnerable-to-poverty statistics</vt:lpstr>
      <vt:lpstr>Vulnerable to poverty statistics - population sub-groups</vt:lpstr>
      <vt:lpstr>Main difficulties in collection of statistics related vulnerable to poverty</vt:lpstr>
      <vt:lpstr>How to improve statistics on vulnerable to poverty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Hansen</dc:creator>
  <cp:lastModifiedBy>Vania Etropolska</cp:lastModifiedBy>
  <cp:revision>418</cp:revision>
  <cp:lastPrinted>2014-10-01T12:57:54Z</cp:lastPrinted>
  <dcterms:created xsi:type="dcterms:W3CDTF">2011-12-28T11:16:09Z</dcterms:created>
  <dcterms:modified xsi:type="dcterms:W3CDTF">2015-05-01T09:16:13Z</dcterms:modified>
</cp:coreProperties>
</file>