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73" r:id="rId7"/>
    <p:sldId id="274" r:id="rId8"/>
    <p:sldId id="261" r:id="rId9"/>
    <p:sldId id="263" r:id="rId10"/>
    <p:sldId id="264" r:id="rId11"/>
    <p:sldId id="265" r:id="rId12"/>
    <p:sldId id="275" r:id="rId13"/>
    <p:sldId id="266" r:id="rId14"/>
    <p:sldId id="262" r:id="rId15"/>
    <p:sldId id="271" r:id="rId16"/>
    <p:sldId id="267" r:id="rId17"/>
    <p:sldId id="268" r:id="rId18"/>
    <p:sldId id="269" r:id="rId19"/>
    <p:sldId id="272" r:id="rId20"/>
    <p:sldId id="270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78B832"/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06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83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07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20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3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12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37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3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4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36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0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356D22-0B79-4BB8-BA64-ADEE7FE07A2E}" type="datetimeFigureOut">
              <a:rPr lang="pl-PL" smtClean="0"/>
              <a:t>2015-04-29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745016-1838-41F4-B9FD-4A48E45C5E24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5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59027" y="1130601"/>
            <a:ext cx="10816281" cy="2387600"/>
          </a:xfrm>
        </p:spPr>
        <p:txBody>
          <a:bodyPr>
            <a:noAutofit/>
          </a:bodyPr>
          <a:lstStyle/>
          <a:p>
            <a:r>
              <a:rPr lang="pl-PL" sz="6000" b="1" dirty="0" smtClean="0"/>
              <a:t>The </a:t>
            </a:r>
            <a:r>
              <a:rPr lang="pl-PL" sz="6000" b="1" dirty="0" err="1" smtClean="0"/>
              <a:t>relationship</a:t>
            </a:r>
            <a:r>
              <a:rPr lang="pl-PL" sz="6000" b="1" dirty="0" smtClean="0"/>
              <a:t> </a:t>
            </a:r>
            <a:r>
              <a:rPr lang="pl-PL" sz="6000" b="1" dirty="0" err="1" smtClean="0"/>
              <a:t>between</a:t>
            </a:r>
            <a:r>
              <a:rPr lang="pl-PL" sz="6000" b="1" dirty="0" smtClean="0"/>
              <a:t> </a:t>
            </a:r>
            <a:r>
              <a:rPr lang="pl-PL" sz="6000" b="1" dirty="0" err="1" smtClean="0"/>
              <a:t>poverty</a:t>
            </a:r>
            <a:r>
              <a:rPr lang="pl-PL" sz="6000" b="1" dirty="0" smtClean="0"/>
              <a:t> and </a:t>
            </a:r>
            <a:r>
              <a:rPr lang="pl-PL" sz="6000" b="1" dirty="0" err="1" smtClean="0"/>
              <a:t>subjective</a:t>
            </a:r>
            <a:r>
              <a:rPr lang="pl-PL" sz="6000" b="1" dirty="0" smtClean="0"/>
              <a:t> </a:t>
            </a:r>
            <a:r>
              <a:rPr lang="pl-PL" sz="6000" b="1" dirty="0" err="1" smtClean="0"/>
              <a:t>well-being</a:t>
            </a:r>
            <a:r>
              <a:rPr lang="pl-PL" sz="6000" b="1" dirty="0" smtClean="0"/>
              <a:t> in Poland on a </a:t>
            </a:r>
            <a:r>
              <a:rPr lang="pl-PL" sz="6000" b="1" dirty="0" err="1" smtClean="0"/>
              <a:t>basis</a:t>
            </a:r>
            <a:r>
              <a:rPr lang="pl-PL" sz="6000" b="1" dirty="0" smtClean="0"/>
              <a:t> of the EU-SILC 2013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Seminar on Poverty Measurement</a:t>
            </a:r>
          </a:p>
          <a:p>
            <a:r>
              <a:rPr lang="en-US" dirty="0" smtClean="0"/>
              <a:t>Geneva, </a:t>
            </a:r>
            <a:r>
              <a:rPr lang="en-US" dirty="0" smtClean="0"/>
              <a:t>5</a:t>
            </a:r>
            <a:r>
              <a:rPr lang="pl-PL" dirty="0" smtClean="0"/>
              <a:t>-6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May 2015</a:t>
            </a:r>
          </a:p>
        </p:txBody>
      </p:sp>
      <p:sp>
        <p:nvSpPr>
          <p:cNvPr id="4" name="Prostokąt 3"/>
          <p:cNvSpPr/>
          <p:nvPr/>
        </p:nvSpPr>
        <p:spPr>
          <a:xfrm>
            <a:off x="7269092" y="5847490"/>
            <a:ext cx="4206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i="1" dirty="0">
                <a:solidFill>
                  <a:schemeClr val="tx1">
                    <a:tint val="75000"/>
                  </a:schemeClr>
                </a:solidFill>
              </a:rPr>
              <a:t>Anna Bieńkuńska, CSO of Poland</a:t>
            </a:r>
          </a:p>
        </p:txBody>
      </p:sp>
    </p:spTree>
    <p:extLst>
      <p:ext uri="{BB962C8B-B14F-4D97-AF65-F5344CB8AC3E}">
        <p14:creationId xmlns:p14="http://schemas.microsoft.com/office/powerpoint/2010/main" val="14517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6935" y="251105"/>
            <a:ext cx="10058400" cy="1450757"/>
          </a:xfrm>
        </p:spPr>
        <p:txBody>
          <a:bodyPr/>
          <a:lstStyle/>
          <a:p>
            <a:r>
              <a:rPr lang="pl-PL" dirty="0" err="1" smtClean="0"/>
              <a:t>Subjective</a:t>
            </a:r>
            <a:r>
              <a:rPr lang="pl-PL" dirty="0" smtClean="0"/>
              <a:t> </a:t>
            </a:r>
            <a:r>
              <a:rPr lang="pl-PL" dirty="0" err="1" smtClean="0"/>
              <a:t>well-being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4283676" y="1861751"/>
            <a:ext cx="2982097" cy="171653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1126935" y="4510216"/>
            <a:ext cx="2883243" cy="162285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4349578" y="4510216"/>
            <a:ext cx="2883243" cy="162285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7572221" y="4510216"/>
            <a:ext cx="2883243" cy="162285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349578" y="2265917"/>
            <a:ext cx="2817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err="1" smtClean="0"/>
              <a:t>Subjective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well-being</a:t>
            </a:r>
            <a:endParaRPr 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313275" y="511987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Life </a:t>
            </a:r>
            <a:r>
              <a:rPr lang="pl-PL" sz="2000" b="1" dirty="0" err="1" smtClean="0"/>
              <a:t>satisfaction</a:t>
            </a:r>
            <a:endParaRPr lang="pl-PL" sz="2000" b="1" dirty="0" smtClean="0"/>
          </a:p>
        </p:txBody>
      </p:sp>
      <p:sp>
        <p:nvSpPr>
          <p:cNvPr id="10" name="pole tekstowe 9"/>
          <p:cNvSpPr txBox="1"/>
          <p:nvPr/>
        </p:nvSpPr>
        <p:spPr>
          <a:xfrm>
            <a:off x="4629666" y="5118820"/>
            <a:ext cx="253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err="1" smtClean="0"/>
              <a:t>Emotional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well-being</a:t>
            </a:r>
            <a:endParaRPr lang="pl-PL" sz="2000" b="1" dirty="0" smtClean="0"/>
          </a:p>
        </p:txBody>
      </p:sp>
      <p:sp>
        <p:nvSpPr>
          <p:cNvPr id="11" name="pole tekstowe 10"/>
          <p:cNvSpPr txBox="1"/>
          <p:nvPr/>
        </p:nvSpPr>
        <p:spPr>
          <a:xfrm>
            <a:off x="7794642" y="496493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err="1" smtClean="0"/>
              <a:t>Sense</a:t>
            </a:r>
            <a:r>
              <a:rPr lang="pl-PL" sz="2000" b="1" dirty="0" smtClean="0"/>
              <a:t> of the </a:t>
            </a:r>
            <a:r>
              <a:rPr lang="pl-PL" sz="2000" b="1" dirty="0" err="1" smtClean="0"/>
              <a:t>meaning</a:t>
            </a:r>
            <a:r>
              <a:rPr lang="pl-PL" sz="2000" b="1" dirty="0" smtClean="0"/>
              <a:t> in life</a:t>
            </a:r>
            <a:endParaRPr lang="en-US" sz="2000" b="1" dirty="0" smtClean="0"/>
          </a:p>
        </p:txBody>
      </p:sp>
      <p:sp>
        <p:nvSpPr>
          <p:cNvPr id="12" name="Strzałka w dół 11"/>
          <p:cNvSpPr/>
          <p:nvPr/>
        </p:nvSpPr>
        <p:spPr>
          <a:xfrm rot="2836103">
            <a:off x="3327427" y="3039014"/>
            <a:ext cx="848497" cy="170883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dół 12"/>
          <p:cNvSpPr/>
          <p:nvPr/>
        </p:nvSpPr>
        <p:spPr>
          <a:xfrm rot="19001222">
            <a:off x="7390781" y="3036696"/>
            <a:ext cx="848497" cy="1711455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dół 13"/>
          <p:cNvSpPr/>
          <p:nvPr/>
        </p:nvSpPr>
        <p:spPr>
          <a:xfrm>
            <a:off x="5366950" y="3625473"/>
            <a:ext cx="848497" cy="881309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1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034251"/>
              </p:ext>
            </p:extLst>
          </p:nvPr>
        </p:nvGraphicFramePr>
        <p:xfrm>
          <a:off x="403654" y="592446"/>
          <a:ext cx="10981038" cy="55374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55172"/>
                <a:gridCol w="6451293"/>
                <a:gridCol w="1474573"/>
              </a:tblGrid>
              <a:tr h="544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Aspect</a:t>
                      </a:r>
                      <a:r>
                        <a:rPr lang="pl-PL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</a:t>
                      </a:r>
                      <a:r>
                        <a:rPr lang="pl-PL" sz="14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</a:t>
                      </a:r>
                      <a:r>
                        <a:rPr lang="pl-PL" sz="14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subjective</a:t>
                      </a:r>
                      <a:r>
                        <a:rPr lang="pl-PL" sz="14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4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well-being</a:t>
                      </a:r>
                      <a:endParaRPr lang="pl-P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Criteria</a:t>
                      </a:r>
                      <a:r>
                        <a:rPr lang="pl-PL" sz="14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pl-PL" sz="14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definitions</a:t>
                      </a:r>
                      <a:endParaRPr lang="pl-P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of </a:t>
                      </a:r>
                      <a:r>
                        <a:rPr lang="pl-PL" sz="1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persons</a:t>
                      </a:r>
                      <a:r>
                        <a:rPr lang="pl-PL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2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characterized</a:t>
                      </a:r>
                      <a:r>
                        <a:rPr lang="pl-PL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by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</a:t>
                      </a:r>
                      <a:r>
                        <a:rPr lang="pl-PL" sz="12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given</a:t>
                      </a:r>
                      <a:r>
                        <a:rPr lang="pl-PL" sz="12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2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aspect</a:t>
                      </a:r>
                      <a:endParaRPr lang="pl-PL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226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Life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SimSun" panose="02010600030101010101" pitchFamily="2" charset="-122"/>
                        </a:rPr>
                        <a:t>satisfaction</a:t>
                      </a:r>
                      <a:endParaRPr lang="pl-PL" sz="16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</a:t>
                      </a:r>
                      <a:r>
                        <a:rPr lang="pl-PL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calculated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a </a:t>
                      </a:r>
                      <a:r>
                        <a:rPr lang="pl-PL" sz="16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basis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responses to the question: </a:t>
                      </a:r>
                      <a:r>
                        <a:rPr lang="en-GB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Overall, how much are you satisfied with your life?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answers </a:t>
                      </a:r>
                      <a:r>
                        <a:rPr lang="pl-PL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given on a scale of 0 to 10, where 0 means "completely dissatisfied” and 10 means "very satisfied". </a:t>
                      </a:r>
                      <a:r>
                        <a:rPr lang="pl-PL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chose the value of 7 or higher on the scale </a:t>
                      </a:r>
                      <a:r>
                        <a:rPr lang="pl-PL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considered as the satisfied ones.</a:t>
                      </a:r>
                      <a:endParaRPr lang="pl-PL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70.6</a:t>
                      </a:r>
                      <a:endParaRPr lang="pl-PL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Emotional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well-being</a:t>
                      </a:r>
                      <a:endParaRPr lang="pl-PL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percentage of persons, who were considered as ones in a 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emotional state, i.e.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4 weeks preceding the survey </a:t>
                      </a: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experienced at least 3 out of 5 positive symptoms and did not experience any negative symptoms</a:t>
                      </a: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Sense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life</a:t>
                      </a:r>
                      <a:endParaRPr lang="pl-PL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ndicator</a:t>
                      </a:r>
                      <a:r>
                        <a:rPr lang="pl-PL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calculated on the basis of the responses to the question: </a:t>
                      </a:r>
                      <a:r>
                        <a:rPr lang="en-US" sz="1600" b="1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what extent what you do in life is valuable?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answers were given on a scale of 0 to 10, where 0 means "worthless" and 10 means "very valuable".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Persons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chose the value of 7 or higher on the scale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considered as having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l-PL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sense of meaning in life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</a:t>
                      </a:r>
                      <a:r>
                        <a:rPr lang="pl-PL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</a:t>
                      </a:r>
                      <a:r>
                        <a:rPr lang="pl-PL" sz="16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subjective</a:t>
                      </a:r>
                      <a:r>
                        <a:rPr lang="pl-PL" sz="16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well-being</a:t>
                      </a:r>
                      <a:endParaRPr lang="pl-PL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 percentage of persons who met 3 criteria at the same time, i.e.: they were satisfied with their lives in general, they were in a good emotional state and they considered their lives meaningful.</a:t>
                      </a:r>
                      <a:endParaRPr lang="pl-PL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47.7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576649" y="0"/>
            <a:ext cx="10808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Analysed</a:t>
            </a:r>
            <a:r>
              <a:rPr lang="pl-PL" sz="3600" dirty="0" smtClean="0"/>
              <a:t> </a:t>
            </a:r>
            <a:r>
              <a:rPr lang="pl-PL" sz="3600" dirty="0" err="1" smtClean="0"/>
              <a:t>aspects</a:t>
            </a:r>
            <a:r>
              <a:rPr lang="pl-PL" sz="3600" dirty="0" smtClean="0"/>
              <a:t> of the </a:t>
            </a:r>
            <a:r>
              <a:rPr lang="pl-PL" sz="3600" dirty="0" err="1" smtClean="0"/>
              <a:t>subjective</a:t>
            </a:r>
            <a:r>
              <a:rPr lang="pl-PL" sz="3600" dirty="0" smtClean="0"/>
              <a:t> </a:t>
            </a:r>
            <a:r>
              <a:rPr lang="pl-PL" sz="3600" dirty="0" err="1" smtClean="0"/>
              <a:t>well-being</a:t>
            </a:r>
            <a:endParaRPr lang="pl-PL" sz="3600" dirty="0"/>
          </a:p>
        </p:txBody>
      </p:sp>
      <p:sp>
        <p:nvSpPr>
          <p:cNvPr id="5" name="Prostokąt 4"/>
          <p:cNvSpPr/>
          <p:nvPr/>
        </p:nvSpPr>
        <p:spPr>
          <a:xfrm>
            <a:off x="5898292" y="6104409"/>
            <a:ext cx="5667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1883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63610" y="0"/>
            <a:ext cx="11335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 </a:t>
            </a:r>
            <a:r>
              <a:rPr lang="pl-PL" sz="3600" dirty="0" err="1" smtClean="0"/>
              <a:t>Emotional</a:t>
            </a:r>
            <a:r>
              <a:rPr lang="pl-PL" sz="3600" dirty="0" smtClean="0"/>
              <a:t> </a:t>
            </a:r>
            <a:r>
              <a:rPr lang="pl-PL" sz="3600" dirty="0" err="1" smtClean="0"/>
              <a:t>states</a:t>
            </a:r>
            <a:r>
              <a:rPr lang="pl-PL" sz="3600" dirty="0" smtClean="0"/>
              <a:t> and the t</a:t>
            </a:r>
            <a:r>
              <a:rPr lang="en-GB" sz="3600" dirty="0" smtClean="0"/>
              <a:t>he frequency of </a:t>
            </a:r>
            <a:r>
              <a:rPr lang="pl-PL" sz="3600" dirty="0" err="1" smtClean="0"/>
              <a:t>their</a:t>
            </a:r>
            <a:r>
              <a:rPr lang="pl-PL" sz="3600" dirty="0" smtClean="0"/>
              <a:t> </a:t>
            </a:r>
            <a:r>
              <a:rPr lang="en-GB" sz="3600" dirty="0" smtClean="0"/>
              <a:t>occur</a:t>
            </a:r>
            <a:r>
              <a:rPr lang="pl-PL" sz="3600" dirty="0" smtClean="0"/>
              <a:t>r</a:t>
            </a:r>
            <a:r>
              <a:rPr lang="en-GB" sz="3600" dirty="0" err="1" smtClean="0"/>
              <a:t>ence</a:t>
            </a:r>
            <a:endParaRPr lang="pl-PL" sz="36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13742"/>
              </p:ext>
            </p:extLst>
          </p:nvPr>
        </p:nvGraphicFramePr>
        <p:xfrm>
          <a:off x="1202725" y="621617"/>
          <a:ext cx="9662984" cy="477029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710604"/>
                <a:gridCol w="1158730"/>
                <a:gridCol w="1158730"/>
                <a:gridCol w="1158730"/>
                <a:gridCol w="1158730"/>
                <a:gridCol w="1158730"/>
                <a:gridCol w="1158730"/>
              </a:tblGrid>
              <a:tr h="3422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Emotional</a:t>
                      </a:r>
                      <a:r>
                        <a:rPr lang="pl-PL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states</a:t>
                      </a:r>
                      <a:endParaRPr lang="pl-PL" sz="18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felt</a:t>
                      </a:r>
                      <a:r>
                        <a:rPr lang="pl-PL" sz="1800" b="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l-PL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pl-PL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frequency of occurrence of a given answer:</a:t>
                      </a:r>
                      <a:endParaRPr lang="pl-PL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25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the time</a:t>
                      </a:r>
                      <a:endParaRPr lang="pl-PL" sz="2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of days</a:t>
                      </a:r>
                      <a:endParaRPr lang="pl-PL" sz="28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</a:t>
                      </a:r>
                      <a:r>
                        <a:rPr lang="pl-PL" sz="1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several</a:t>
                      </a:r>
                      <a:r>
                        <a:rPr lang="pl-PL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days</a:t>
                      </a:r>
                      <a:endParaRPr lang="pl-PL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pl-PL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rarely</a:t>
                      </a:r>
                      <a:endParaRPr lang="pl-PL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Never</a:t>
                      </a:r>
                      <a:endParaRPr lang="pl-PL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pl-PL" sz="1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pl-PL" sz="1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</a:t>
                      </a:r>
                      <a:endParaRPr lang="pl-PL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Very nervous</a:t>
                      </a:r>
                      <a:endParaRPr lang="pl-PL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29.8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45.0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Deeply depressed, nothing could cheer him or her up</a:t>
                      </a:r>
                      <a:endParaRPr lang="pl-PL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12.9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34.8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45.0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Calm and relaxed</a:t>
                      </a:r>
                      <a:endParaRPr lang="pl-PL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61.3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Sad, depressed, or they felt down</a:t>
                      </a:r>
                      <a:endParaRPr lang="pl-PL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  <a:endParaRPr lang="pl-P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  <a:endParaRPr lang="pl-P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Happy</a:t>
                      </a:r>
                      <a:endParaRPr lang="pl-PL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52.8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B8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  <a:endParaRPr lang="pl-P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  <a:endParaRPr lang="pl-P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1178010" y="5326445"/>
            <a:ext cx="9893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 On a basis of the answer to the question: „</a:t>
            </a:r>
            <a:r>
              <a:rPr lang="en-US" i="1" dirty="0"/>
              <a:t>How often within last 4 weeks have you felt…?</a:t>
            </a:r>
            <a:r>
              <a:rPr lang="en-US" dirty="0"/>
              <a:t>”</a:t>
            </a:r>
          </a:p>
          <a:p>
            <a:pPr algn="just"/>
            <a:r>
              <a:rPr lang="en-US" dirty="0"/>
              <a:t>Items corresponding to the symptoms of good mental well-being have been marked in green, the symptoms of bad mental well-being – in red.</a:t>
            </a:r>
          </a:p>
        </p:txBody>
      </p:sp>
      <p:sp>
        <p:nvSpPr>
          <p:cNvPr id="5" name="Prostokąt 4"/>
          <p:cNvSpPr/>
          <p:nvPr/>
        </p:nvSpPr>
        <p:spPr>
          <a:xfrm>
            <a:off x="5404021" y="6086561"/>
            <a:ext cx="5667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5989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Determinants of the life satisfaction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38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39589"/>
              </p:ext>
            </p:extLst>
          </p:nvPr>
        </p:nvGraphicFramePr>
        <p:xfrm>
          <a:off x="1552833" y="494275"/>
          <a:ext cx="9131643" cy="5214547"/>
        </p:xfrm>
        <a:graphic>
          <a:graphicData uri="http://schemas.openxmlformats.org/drawingml/2006/table">
            <a:tbl>
              <a:tblPr/>
              <a:tblGrid>
                <a:gridCol w="2841938"/>
                <a:gridCol w="2841938"/>
                <a:gridCol w="1231788"/>
                <a:gridCol w="1087395"/>
                <a:gridCol w="1128584"/>
              </a:tblGrid>
              <a:tr h="54598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Factor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Wald</a:t>
                      </a: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</a:t>
                      </a: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(χ</a:t>
                      </a:r>
                      <a:r>
                        <a:rPr lang="pl-PL" sz="16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Degrees</a:t>
                      </a: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pl-PL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freedom</a:t>
                      </a: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</a:t>
                      </a:r>
                      <a:b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</a:t>
                      </a:r>
                      <a:r>
                        <a:rPr lang="pl-PL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346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 poverty in terms of: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19.6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conditions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204.0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76.0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row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exogenous</a:t>
                      </a: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factors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3.38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0.0659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165.2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Being in a relationship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341.8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level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60.9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Disability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9.02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Unemployment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100.4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health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333.3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to discuss with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104.2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 to ask for help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 in others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527.1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Trust in the political system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126.3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351006" y="-90616"/>
            <a:ext cx="944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Influence of </a:t>
            </a:r>
            <a:r>
              <a:rPr lang="en-GB" sz="3600" dirty="0" smtClean="0"/>
              <a:t>exogenous</a:t>
            </a:r>
            <a:r>
              <a:rPr lang="en-US" sz="3600" dirty="0" smtClean="0"/>
              <a:t>  factors on life satisfaction</a:t>
            </a:r>
            <a:endParaRPr lang="pl-PL" sz="3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36823" y="5651156"/>
            <a:ext cx="1047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Logistic regression model considering the exogenous factors only. The effects linked to the spatial diversity, which was included in the model, has been omitted in a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Effects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significant at the 0.05 level in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bold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Degrees of freedom = Number of factor levels – 1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494633" y="6112646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1106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Relationship between poverty and subjective well-being</a:t>
            </a:r>
          </a:p>
        </p:txBody>
      </p:sp>
    </p:spTree>
    <p:extLst>
      <p:ext uri="{BB962C8B-B14F-4D97-AF65-F5344CB8AC3E}">
        <p14:creationId xmlns:p14="http://schemas.microsoft.com/office/powerpoint/2010/main" val="3247206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742143"/>
              </p:ext>
            </p:extLst>
          </p:nvPr>
        </p:nvGraphicFramePr>
        <p:xfrm>
          <a:off x="749645" y="921622"/>
          <a:ext cx="10585621" cy="519102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48711"/>
                <a:gridCol w="1245894"/>
                <a:gridCol w="1280860"/>
                <a:gridCol w="1280860"/>
                <a:gridCol w="1280860"/>
                <a:gridCol w="1280860"/>
                <a:gridCol w="1386716"/>
                <a:gridCol w="1280860"/>
              </a:tblGrid>
              <a:tr h="30377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Subjective well-being aspects</a:t>
                      </a:r>
                      <a:b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(indicators)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 </a:t>
                      </a: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</a:t>
                      </a:r>
                      <a:r>
                        <a:rPr lang="pl-PL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 aspects of material situation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37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situation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conditions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 standing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684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group of poor persons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beyond the group of poor persons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group of poor persons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beyond the group of poor persons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group of poor persons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beyond the group of poor persons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19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persons aged 16 or more in a given group declaring:</a:t>
                      </a:r>
                      <a:br>
                        <a:rPr lang="en-US" sz="16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(subjective well-being indicators values)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51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Satisfaction with life</a:t>
                      </a:r>
                      <a:endParaRPr lang="pl-PL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70.6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56.8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42.8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75.0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74.3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Sense of the meaning in life</a:t>
                      </a:r>
                      <a:endParaRPr lang="pl-PL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75.1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53.4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76.4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60.6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Emotional well-being</a:t>
                      </a:r>
                      <a:endParaRPr lang="pl-PL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59.4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70.2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46.2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72.0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50.9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71.6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indicator of the subjective well-being</a:t>
                      </a:r>
                      <a:endParaRPr lang="pl-PL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47.7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50.1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pl-PL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51.8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26" marR="673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996780" y="-74140"/>
            <a:ext cx="9811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Indicators of the subjective well-being among the poor and the non-poor in </a:t>
            </a:r>
            <a:r>
              <a:rPr lang="pl-PL" sz="3200" dirty="0" smtClean="0"/>
              <a:t>P</a:t>
            </a:r>
            <a:r>
              <a:rPr lang="pl-PL" sz="3200" dirty="0"/>
              <a:t>o</a:t>
            </a:r>
            <a:r>
              <a:rPr lang="en-US" sz="3200" dirty="0" smtClean="0"/>
              <a:t>l</a:t>
            </a:r>
            <a:r>
              <a:rPr lang="pl-PL" sz="3200" dirty="0" smtClean="0"/>
              <a:t>a</a:t>
            </a:r>
            <a:r>
              <a:rPr lang="en-US" sz="3200" dirty="0" err="1" smtClean="0"/>
              <a:t>nd</a:t>
            </a:r>
            <a:r>
              <a:rPr lang="pl-PL" sz="3200" dirty="0" smtClean="0"/>
              <a:t> in 2013</a:t>
            </a:r>
            <a:endParaRPr lang="pl-PL" sz="3200" dirty="0"/>
          </a:p>
        </p:txBody>
      </p:sp>
      <p:sp>
        <p:nvSpPr>
          <p:cNvPr id="4" name="Prostokąt 3"/>
          <p:cNvSpPr/>
          <p:nvPr/>
        </p:nvSpPr>
        <p:spPr>
          <a:xfrm>
            <a:off x="5799423" y="6087932"/>
            <a:ext cx="56017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660333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7751" y="0"/>
            <a:ext cx="11458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I</a:t>
            </a:r>
            <a:r>
              <a:rPr lang="en-US" sz="3200" dirty="0" err="1" smtClean="0"/>
              <a:t>ndicators</a:t>
            </a:r>
            <a:r>
              <a:rPr lang="en-US" sz="3200" dirty="0" smtClean="0"/>
              <a:t> of subjective well-being in </a:t>
            </a:r>
            <a:r>
              <a:rPr lang="pl-PL" sz="3200" dirty="0" err="1"/>
              <a:t>P</a:t>
            </a:r>
            <a:r>
              <a:rPr lang="en-US" sz="3200" dirty="0" err="1" smtClean="0"/>
              <a:t>oland</a:t>
            </a:r>
            <a:r>
              <a:rPr lang="pl-PL" sz="3200" dirty="0" smtClean="0"/>
              <a:t> in 2013</a:t>
            </a:r>
            <a:r>
              <a:rPr lang="en-US" sz="3200" dirty="0" smtClean="0"/>
              <a:t>, depending on the number of the experienced forms of poverty </a:t>
            </a:r>
            <a:endParaRPr lang="pl-PL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58701"/>
              </p:ext>
            </p:extLst>
          </p:nvPr>
        </p:nvGraphicFramePr>
        <p:xfrm>
          <a:off x="1458098" y="1135704"/>
          <a:ext cx="9366420" cy="478750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24766"/>
                <a:gridCol w="1523798"/>
                <a:gridCol w="1524766"/>
                <a:gridCol w="1524766"/>
                <a:gridCol w="1634162"/>
                <a:gridCol w="1634162"/>
              </a:tblGrid>
              <a:tr h="68773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Subjective</a:t>
                      </a:r>
                      <a:r>
                        <a:rPr lang="pl-PL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well-being</a:t>
                      </a:r>
                      <a:r>
                        <a:rPr lang="pl-PL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whole population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poverty types experienced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172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925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persons aged 16 or more in a given group declaring:</a:t>
                      </a:r>
                      <a:br>
                        <a:rPr lang="en-US" sz="16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i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(subjective well-being indicator value)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Satisfaction with life</a:t>
                      </a:r>
                      <a:endParaRPr lang="pl-PL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77.4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60.4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50.5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34.1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Sense of the meaning in life</a:t>
                      </a:r>
                      <a:endParaRPr lang="pl-PL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77.7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66.8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60.3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47.7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3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Emotional w</a:t>
                      </a: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ell-being</a:t>
                      </a:r>
                      <a:endParaRPr lang="pl-PL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indicator of the subjective well-being</a:t>
                      </a:r>
                      <a:endParaRPr lang="pl-PL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47.7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5305168" y="5906701"/>
            <a:ext cx="5667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340036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37751" y="0"/>
            <a:ext cx="11458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Correlation between poverty indicators and subjective well-being indicators </a:t>
            </a:r>
            <a:r>
              <a:rPr lang="pl-PL" sz="3200" dirty="0" smtClean="0"/>
              <a:t>in Poland in 2013 (</a:t>
            </a:r>
            <a:r>
              <a:rPr lang="pl-PL" sz="3200" dirty="0"/>
              <a:t>P</a:t>
            </a:r>
            <a:r>
              <a:rPr lang="en-US" sz="3200" dirty="0" err="1" smtClean="0"/>
              <a:t>earson</a:t>
            </a:r>
            <a:r>
              <a:rPr lang="en-US" sz="3200" dirty="0" smtClean="0"/>
              <a:t> coefficient)</a:t>
            </a:r>
            <a:endParaRPr lang="pl-PL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3298"/>
              </p:ext>
            </p:extLst>
          </p:nvPr>
        </p:nvGraphicFramePr>
        <p:xfrm>
          <a:off x="1508854" y="1022984"/>
          <a:ext cx="9178812" cy="506427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930285"/>
                <a:gridCol w="1883798"/>
                <a:gridCol w="1851013"/>
                <a:gridCol w="1732299"/>
                <a:gridCol w="1781417"/>
              </a:tblGrid>
              <a:tr h="3363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 </a:t>
                      </a: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Subjective well-being indicators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18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Satisfaction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life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Sense of the meaning in life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Emotional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well-being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 indicator of the subjective well-being</a:t>
                      </a:r>
                      <a:endParaRPr lang="pl-PL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-0.130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-0.092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-0.094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-0.113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conditions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-0.240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-0.178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-0.203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-0.210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 in terms of the lack of budget balance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-0.198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-0.128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-0.169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-0.180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Accumulation of different types of poverty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-0.252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-0.176</a:t>
                      </a:r>
                      <a:endParaRPr lang="pl-P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-0.207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-0.223</a:t>
                      </a:r>
                      <a:endParaRPr lang="pl-PL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27" marR="460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5187181" y="6064017"/>
            <a:ext cx="5667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  <p:sp>
        <p:nvSpPr>
          <p:cNvPr id="3" name="Prostokąt zaokrąglony 2"/>
          <p:cNvSpPr/>
          <p:nvPr/>
        </p:nvSpPr>
        <p:spPr>
          <a:xfrm>
            <a:off x="3431458" y="3116826"/>
            <a:ext cx="7256207" cy="6194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3431458" y="4989871"/>
            <a:ext cx="7256207" cy="10741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807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err="1"/>
              <a:t>Conclusions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5675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Analysed</a:t>
            </a:r>
            <a:r>
              <a:rPr lang="pl-PL" dirty="0"/>
              <a:t> </a:t>
            </a:r>
            <a:r>
              <a:rPr lang="pl-PL" dirty="0" err="1"/>
              <a:t>aspects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697" y="1944590"/>
            <a:ext cx="11162271" cy="402336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sz="3600" b="1" dirty="0" smtClean="0"/>
              <a:t> </a:t>
            </a:r>
            <a:r>
              <a:rPr lang="pl-PL" sz="4400" dirty="0" smtClean="0"/>
              <a:t>Multidimensional </a:t>
            </a:r>
            <a:r>
              <a:rPr lang="pl-PL" sz="4400" dirty="0" err="1" smtClean="0"/>
              <a:t>poverty</a:t>
            </a:r>
            <a:endParaRPr lang="pl-PL" sz="4400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sz="4400" dirty="0" smtClean="0"/>
              <a:t> </a:t>
            </a:r>
            <a:r>
              <a:rPr lang="pl-PL" sz="4400" dirty="0" err="1" smtClean="0"/>
              <a:t>Subjective</a:t>
            </a:r>
            <a:r>
              <a:rPr lang="pl-PL" sz="4400" dirty="0" smtClean="0"/>
              <a:t> </a:t>
            </a:r>
            <a:r>
              <a:rPr lang="pl-PL" sz="4400" dirty="0" err="1" smtClean="0"/>
              <a:t>well-being</a:t>
            </a:r>
            <a:endParaRPr lang="pl-PL" sz="4400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sz="4400" dirty="0" smtClean="0"/>
              <a:t> </a:t>
            </a:r>
            <a:r>
              <a:rPr lang="pl-PL" sz="4400" dirty="0" err="1" smtClean="0"/>
              <a:t>Determinants</a:t>
            </a:r>
            <a:r>
              <a:rPr lang="pl-PL" sz="4400" dirty="0" smtClean="0"/>
              <a:t> of the life </a:t>
            </a:r>
            <a:r>
              <a:rPr lang="pl-PL" sz="4400" dirty="0" err="1" smtClean="0"/>
              <a:t>satisfaction</a:t>
            </a:r>
            <a:endParaRPr lang="pl-PL" sz="4400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l-PL" sz="4400" dirty="0" smtClean="0"/>
              <a:t> </a:t>
            </a:r>
            <a:r>
              <a:rPr lang="pl-PL" sz="4400" dirty="0" err="1" smtClean="0"/>
              <a:t>Relationship</a:t>
            </a:r>
            <a:r>
              <a:rPr lang="pl-PL" sz="4400" dirty="0" smtClean="0"/>
              <a:t> </a:t>
            </a:r>
            <a:r>
              <a:rPr lang="pl-PL" sz="4400" dirty="0" err="1" smtClean="0"/>
              <a:t>between</a:t>
            </a:r>
            <a:r>
              <a:rPr lang="pl-PL" sz="4400" dirty="0" smtClean="0"/>
              <a:t> </a:t>
            </a:r>
            <a:r>
              <a:rPr lang="pl-PL" sz="4400" dirty="0" err="1" smtClean="0"/>
              <a:t>poverty</a:t>
            </a:r>
            <a:r>
              <a:rPr lang="pl-PL" sz="4400" dirty="0" smtClean="0"/>
              <a:t> and </a:t>
            </a:r>
            <a:r>
              <a:rPr lang="pl-PL" sz="4400" dirty="0" err="1" smtClean="0"/>
              <a:t>subjective</a:t>
            </a:r>
            <a:r>
              <a:rPr lang="pl-PL" sz="4400" dirty="0" smtClean="0"/>
              <a:t> </a:t>
            </a:r>
            <a:r>
              <a:rPr lang="pl-PL" sz="4400" dirty="0" err="1" smtClean="0"/>
              <a:t>well-being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6266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4312" y="1803264"/>
            <a:ext cx="10791568" cy="4023360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 M</a:t>
            </a:r>
            <a:r>
              <a:rPr lang="en-US" sz="2500" dirty="0" err="1" smtClean="0"/>
              <a:t>aterial</a:t>
            </a:r>
            <a:r>
              <a:rPr lang="en-US" sz="2500" dirty="0" smtClean="0"/>
              <a:t> </a:t>
            </a:r>
            <a:r>
              <a:rPr lang="en-US" sz="2500" dirty="0"/>
              <a:t>situation and, in particular, poverty are significant (however not </a:t>
            </a:r>
            <a:r>
              <a:rPr lang="en-US" sz="2500" dirty="0" smtClean="0"/>
              <a:t>the most </a:t>
            </a:r>
            <a:r>
              <a:rPr lang="en-US" sz="2500" dirty="0"/>
              <a:t>important) determinants of the subjective </a:t>
            </a:r>
            <a:r>
              <a:rPr lang="en-US" sz="2500" dirty="0" smtClean="0"/>
              <a:t>well-being</a:t>
            </a:r>
            <a:r>
              <a:rPr lang="pl-PL" sz="2500" dirty="0" smtClean="0"/>
              <a:t>.</a:t>
            </a:r>
          </a:p>
          <a:p>
            <a:pPr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 </a:t>
            </a:r>
            <a:r>
              <a:rPr lang="en-US" sz="2500" dirty="0" smtClean="0"/>
              <a:t>Among </a:t>
            </a:r>
            <a:r>
              <a:rPr lang="en-US" sz="2500" dirty="0"/>
              <a:t>different poverty forms </a:t>
            </a:r>
            <a:r>
              <a:rPr lang="en-US" sz="2500" dirty="0" smtClean="0"/>
              <a:t>(</a:t>
            </a:r>
            <a:r>
              <a:rPr lang="en-US" sz="2500" dirty="0"/>
              <a:t>i.e. income poverty, living conditions poverty and poverty in terms of the lack of budget balance), the strongest negative impact on the considered aspects of the subjective well-being has been noticed in case of living conditions poverty and the weakest influence – in case of income poverty</a:t>
            </a:r>
            <a:r>
              <a:rPr lang="en-US" sz="2500" dirty="0" smtClean="0"/>
              <a:t>.</a:t>
            </a:r>
            <a:endParaRPr lang="pl-PL" sz="2500" dirty="0" smtClean="0"/>
          </a:p>
          <a:p>
            <a:pPr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 </a:t>
            </a:r>
            <a:r>
              <a:rPr lang="pl-PL" sz="2500" dirty="0" err="1" smtClean="0"/>
              <a:t>Low</a:t>
            </a:r>
            <a:r>
              <a:rPr lang="pl-PL" sz="2500" dirty="0" smtClean="0"/>
              <a:t> </a:t>
            </a:r>
            <a:r>
              <a:rPr lang="pl-PL" sz="2500" dirty="0" err="1" smtClean="0"/>
              <a:t>level</a:t>
            </a:r>
            <a:r>
              <a:rPr lang="pl-PL" sz="2500" dirty="0" smtClean="0"/>
              <a:t> of </a:t>
            </a:r>
            <a:r>
              <a:rPr lang="pl-PL" sz="2500" dirty="0" err="1" smtClean="0"/>
              <a:t>income</a:t>
            </a:r>
            <a:r>
              <a:rPr lang="pl-PL" sz="2500" dirty="0" smtClean="0"/>
              <a:t> </a:t>
            </a:r>
            <a:r>
              <a:rPr lang="pl-PL" sz="2500" dirty="0" err="1" smtClean="0"/>
              <a:t>is</a:t>
            </a:r>
            <a:r>
              <a:rPr lang="pl-PL" sz="2500" dirty="0" smtClean="0"/>
              <a:t> not </a:t>
            </a:r>
            <a:r>
              <a:rPr lang="pl-PL" sz="2500" dirty="0" err="1" smtClean="0"/>
              <a:t>directly</a:t>
            </a:r>
            <a:r>
              <a:rPr lang="pl-PL" sz="2500" dirty="0" smtClean="0"/>
              <a:t> </a:t>
            </a:r>
            <a:r>
              <a:rPr lang="pl-PL" sz="2500" dirty="0" err="1" smtClean="0"/>
              <a:t>correlated</a:t>
            </a:r>
            <a:r>
              <a:rPr lang="pl-PL" sz="2500" dirty="0" smtClean="0"/>
              <a:t> with </a:t>
            </a:r>
            <a:r>
              <a:rPr lang="pl-PL" sz="2500" dirty="0" err="1" smtClean="0"/>
              <a:t>other</a:t>
            </a:r>
            <a:r>
              <a:rPr lang="pl-PL" sz="2500" dirty="0" smtClean="0"/>
              <a:t> </a:t>
            </a:r>
            <a:r>
              <a:rPr lang="pl-PL" sz="2500" dirty="0" err="1" smtClean="0"/>
              <a:t>forms</a:t>
            </a:r>
            <a:r>
              <a:rPr lang="pl-PL" sz="2500" dirty="0" smtClean="0"/>
              <a:t> of </a:t>
            </a:r>
            <a:r>
              <a:rPr lang="pl-PL" sz="2500" dirty="0" err="1" smtClean="0"/>
              <a:t>poverty</a:t>
            </a:r>
            <a:r>
              <a:rPr lang="pl-PL" sz="2500" dirty="0" smtClean="0"/>
              <a:t>. </a:t>
            </a:r>
            <a:r>
              <a:rPr lang="pl-PL" sz="2500" dirty="0" err="1" smtClean="0"/>
              <a:t>Similarly</a:t>
            </a:r>
            <a:r>
              <a:rPr lang="pl-PL" sz="2500" dirty="0" smtClean="0"/>
              <a:t>, </a:t>
            </a:r>
            <a:r>
              <a:rPr lang="pl-PL" sz="2500" dirty="0" err="1" smtClean="0"/>
              <a:t>income</a:t>
            </a:r>
            <a:r>
              <a:rPr lang="pl-PL" sz="2500" dirty="0" smtClean="0"/>
              <a:t> </a:t>
            </a:r>
            <a:r>
              <a:rPr lang="pl-PL" sz="2500" dirty="0" err="1" smtClean="0"/>
              <a:t>higher</a:t>
            </a:r>
            <a:r>
              <a:rPr lang="pl-PL" sz="2500" dirty="0" smtClean="0"/>
              <a:t> </a:t>
            </a:r>
            <a:r>
              <a:rPr lang="pl-PL" sz="2500" dirty="0" err="1" smtClean="0"/>
              <a:t>than</a:t>
            </a:r>
            <a:r>
              <a:rPr lang="pl-PL" sz="2500" dirty="0" smtClean="0"/>
              <a:t> the </a:t>
            </a:r>
            <a:r>
              <a:rPr lang="pl-PL" sz="2500" dirty="0" err="1" smtClean="0"/>
              <a:t>poverty</a:t>
            </a:r>
            <a:r>
              <a:rPr lang="pl-PL" sz="2500" dirty="0" smtClean="0"/>
              <a:t> </a:t>
            </a:r>
            <a:r>
              <a:rPr lang="pl-PL" sz="2500" dirty="0" err="1" smtClean="0"/>
              <a:t>threshold</a:t>
            </a:r>
            <a:r>
              <a:rPr lang="pl-PL" sz="2500" dirty="0" smtClean="0"/>
              <a:t> </a:t>
            </a:r>
            <a:r>
              <a:rPr lang="pl-PL" sz="2500" dirty="0" err="1" smtClean="0"/>
              <a:t>does</a:t>
            </a:r>
            <a:r>
              <a:rPr lang="pl-PL" sz="2500" dirty="0" smtClean="0"/>
              <a:t> not </a:t>
            </a:r>
            <a:r>
              <a:rPr lang="pl-PL" sz="2500" dirty="0" err="1" smtClean="0"/>
              <a:t>indicate</a:t>
            </a:r>
            <a:r>
              <a:rPr lang="pl-PL" sz="2500" dirty="0" smtClean="0"/>
              <a:t> the </a:t>
            </a:r>
            <a:r>
              <a:rPr lang="pl-PL" sz="2500" dirty="0" err="1" smtClean="0"/>
              <a:t>good</a:t>
            </a:r>
            <a:r>
              <a:rPr lang="pl-PL" sz="2500" dirty="0" smtClean="0"/>
              <a:t> </a:t>
            </a:r>
            <a:r>
              <a:rPr lang="pl-PL" sz="2500" dirty="0" err="1" smtClean="0"/>
              <a:t>living</a:t>
            </a:r>
            <a:r>
              <a:rPr lang="pl-PL" sz="2500" dirty="0" smtClean="0"/>
              <a:t> </a:t>
            </a:r>
            <a:r>
              <a:rPr lang="pl-PL" sz="2500" dirty="0" err="1" smtClean="0"/>
              <a:t>conditions</a:t>
            </a:r>
            <a:r>
              <a:rPr lang="pl-PL" sz="2500" dirty="0" smtClean="0"/>
              <a:t>.</a:t>
            </a:r>
          </a:p>
          <a:p>
            <a:pPr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l-PL" sz="2500" dirty="0" smtClean="0"/>
              <a:t> From the point of </a:t>
            </a:r>
            <a:r>
              <a:rPr lang="pl-PL" sz="2500" dirty="0" err="1" smtClean="0"/>
              <a:t>view</a:t>
            </a:r>
            <a:r>
              <a:rPr lang="pl-PL" sz="2500" dirty="0" smtClean="0"/>
              <a:t> of the </a:t>
            </a:r>
            <a:r>
              <a:rPr lang="pl-PL" sz="2500" dirty="0" err="1" smtClean="0"/>
              <a:t>policies</a:t>
            </a:r>
            <a:r>
              <a:rPr lang="pl-PL" sz="2500" dirty="0" smtClean="0"/>
              <a:t> </a:t>
            </a:r>
            <a:r>
              <a:rPr lang="pl-PL" sz="2500" dirty="0" err="1" smtClean="0"/>
              <a:t>needs</a:t>
            </a:r>
            <a:r>
              <a:rPr lang="pl-PL" sz="2500" dirty="0" smtClean="0"/>
              <a:t>, </a:t>
            </a:r>
            <a:r>
              <a:rPr lang="pl-PL" sz="2500" dirty="0" err="1" smtClean="0"/>
              <a:t>it</a:t>
            </a:r>
            <a:r>
              <a:rPr lang="pl-PL" sz="2500" dirty="0" smtClean="0"/>
              <a:t> </a:t>
            </a:r>
            <a:r>
              <a:rPr lang="pl-PL" sz="2500" dirty="0" err="1" smtClean="0"/>
              <a:t>is</a:t>
            </a:r>
            <a:r>
              <a:rPr lang="pl-PL" sz="2500" dirty="0" smtClean="0"/>
              <a:t> </a:t>
            </a:r>
            <a:r>
              <a:rPr lang="pl-PL" sz="2500" dirty="0" err="1" smtClean="0"/>
              <a:t>necessary</a:t>
            </a:r>
            <a:r>
              <a:rPr lang="pl-PL" sz="2500" dirty="0" smtClean="0"/>
              <a:t> to </a:t>
            </a:r>
            <a:r>
              <a:rPr lang="pl-PL" sz="2500" dirty="0" err="1" smtClean="0"/>
              <a:t>broaden</a:t>
            </a:r>
            <a:r>
              <a:rPr lang="pl-PL" sz="2500" dirty="0" smtClean="0"/>
              <a:t> the </a:t>
            </a:r>
            <a:r>
              <a:rPr lang="pl-PL" sz="2500" dirty="0" err="1" smtClean="0"/>
              <a:t>analyses</a:t>
            </a:r>
            <a:r>
              <a:rPr lang="pl-PL" sz="2500" dirty="0" smtClean="0"/>
              <a:t> of </a:t>
            </a:r>
            <a:r>
              <a:rPr lang="pl-PL" sz="2500" dirty="0" err="1" smtClean="0"/>
              <a:t>poverty</a:t>
            </a:r>
            <a:r>
              <a:rPr lang="pl-PL" sz="2500" dirty="0" smtClean="0"/>
              <a:t> to the non-</a:t>
            </a:r>
            <a:r>
              <a:rPr lang="pl-PL" sz="2500" dirty="0" err="1" smtClean="0"/>
              <a:t>income</a:t>
            </a:r>
            <a:r>
              <a:rPr lang="pl-PL" sz="2500" dirty="0" smtClean="0"/>
              <a:t> </a:t>
            </a:r>
            <a:r>
              <a:rPr lang="pl-PL" sz="2500" dirty="0" err="1" smtClean="0"/>
              <a:t>aspects</a:t>
            </a:r>
            <a:r>
              <a:rPr lang="pl-PL" sz="2500" dirty="0" smtClean="0"/>
              <a:t>.</a:t>
            </a: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5105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Multidimensional </a:t>
            </a:r>
            <a:r>
              <a:rPr lang="pl-PL" dirty="0" err="1" smtClean="0"/>
              <a:t>poverty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0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6935" y="251105"/>
            <a:ext cx="10058400" cy="1450757"/>
          </a:xfrm>
        </p:spPr>
        <p:txBody>
          <a:bodyPr/>
          <a:lstStyle/>
          <a:p>
            <a:r>
              <a:rPr lang="pl-PL" dirty="0" smtClean="0"/>
              <a:t>Multidimensional </a:t>
            </a:r>
            <a:r>
              <a:rPr lang="pl-PL" dirty="0" err="1" smtClean="0"/>
              <a:t>poverty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4283676" y="1861751"/>
            <a:ext cx="2982097" cy="17165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1126935" y="4510216"/>
            <a:ext cx="2883243" cy="162285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4349578" y="4510216"/>
            <a:ext cx="2883243" cy="162285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7572221" y="4510216"/>
            <a:ext cx="2883243" cy="1622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349578" y="2265917"/>
            <a:ext cx="2817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/>
              <a:t>Multidimensional </a:t>
            </a:r>
            <a:r>
              <a:rPr lang="pl-PL" sz="2800" b="1" dirty="0" err="1" smtClean="0"/>
              <a:t>poverty</a:t>
            </a:r>
            <a:endParaRPr 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349356" y="5119871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err="1" smtClean="0"/>
              <a:t>Income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poverty</a:t>
            </a:r>
            <a:endParaRPr lang="pl-PL" sz="2000" b="1" dirty="0" smtClean="0"/>
          </a:p>
        </p:txBody>
      </p:sp>
      <p:sp>
        <p:nvSpPr>
          <p:cNvPr id="10" name="pole tekstowe 9"/>
          <p:cNvSpPr txBox="1"/>
          <p:nvPr/>
        </p:nvSpPr>
        <p:spPr>
          <a:xfrm>
            <a:off x="4571999" y="496598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err="1" smtClean="0"/>
              <a:t>Living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conditions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poverty</a:t>
            </a:r>
            <a:endParaRPr lang="pl-PL" sz="2000" b="1" dirty="0" smtClean="0"/>
          </a:p>
        </p:txBody>
      </p:sp>
      <p:sp>
        <p:nvSpPr>
          <p:cNvPr id="11" name="pole tekstowe 10"/>
          <p:cNvSpPr txBox="1"/>
          <p:nvPr/>
        </p:nvSpPr>
        <p:spPr>
          <a:xfrm>
            <a:off x="7794642" y="4812095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Poverty in terms of the lack of budget balance</a:t>
            </a:r>
          </a:p>
        </p:txBody>
      </p:sp>
      <p:sp>
        <p:nvSpPr>
          <p:cNvPr id="12" name="Strzałka w dół 11"/>
          <p:cNvSpPr/>
          <p:nvPr/>
        </p:nvSpPr>
        <p:spPr>
          <a:xfrm rot="2836103">
            <a:off x="3327427" y="3039014"/>
            <a:ext cx="848497" cy="1708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dół 12"/>
          <p:cNvSpPr/>
          <p:nvPr/>
        </p:nvSpPr>
        <p:spPr>
          <a:xfrm rot="19001222">
            <a:off x="7390781" y="3036696"/>
            <a:ext cx="848497" cy="1711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dół 13"/>
          <p:cNvSpPr/>
          <p:nvPr/>
        </p:nvSpPr>
        <p:spPr>
          <a:xfrm>
            <a:off x="5366950" y="3625473"/>
            <a:ext cx="848497" cy="881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6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021643"/>
              </p:ext>
            </p:extLst>
          </p:nvPr>
        </p:nvGraphicFramePr>
        <p:xfrm>
          <a:off x="1202719" y="559499"/>
          <a:ext cx="9959549" cy="55503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66038"/>
                <a:gridCol w="6793511"/>
              </a:tblGrid>
              <a:tr h="321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Poverty</a:t>
                      </a:r>
                      <a:r>
                        <a:rPr lang="pl-PL" sz="16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form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Criteria</a:t>
                      </a:r>
                      <a:r>
                        <a:rPr lang="pl-PL" sz="16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poverty</a:t>
                      </a:r>
                      <a:r>
                        <a:rPr lang="pl-PL" sz="16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thresholds</a:t>
                      </a:r>
                      <a:endParaRPr lang="pl-PL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15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SimSun" panose="02010600030101010101" pitchFamily="2" charset="-122"/>
                        </a:rPr>
                        <a:t>Income</a:t>
                      </a:r>
                      <a:r>
                        <a:rPr lang="pl-PL" sz="1800" b="1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SimSun" panose="02010600030101010101" pitchFamily="2" charset="-122"/>
                        </a:rPr>
                        <a:t>poverty</a:t>
                      </a:r>
                      <a:endParaRPr lang="pl-PL" sz="18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Households’ </a:t>
                      </a:r>
                      <a:r>
                        <a:rPr lang="en-US" sz="19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equivalised</a:t>
                      </a: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disposable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income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monetary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pl-PL" sz="1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ousehold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members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considered as poor if 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household’s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equivalised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</a:t>
                      </a: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equal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</a:t>
                      </a:r>
                      <a:r>
                        <a:rPr lang="pl-PL" sz="19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 median </a:t>
                      </a:r>
                      <a:r>
                        <a:rPr lang="en-US" sz="19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equivalised</a:t>
                      </a:r>
                      <a:r>
                        <a:rPr lang="en-US" sz="1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households’ income </a:t>
                      </a: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Poland</a:t>
                      </a:r>
                      <a:endParaRPr lang="pl-PL" sz="1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0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conditions</a:t>
                      </a: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endParaRPr lang="pl-P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Aggregated indicator considering dwelling conditions, durables, material and non-material 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deprivation</a:t>
                      </a:r>
                      <a:endParaRPr lang="pl-PL" sz="19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ousehold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members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considered as poor if there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observed </a:t>
                      </a:r>
                      <a:r>
                        <a:rPr lang="en-US" sz="19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of 12 symptoms of poor living conditions</a:t>
                      </a:r>
                      <a:endParaRPr lang="pl-PL" sz="1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 in terms of the lack of budget balance</a:t>
                      </a:r>
                      <a:endParaRPr lang="pl-P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Aggregated indicator combining both subjective poverty, and the facts indicating budget difficulties experienced by the household (payment arrears and loans taken to cover the most basic consumer needs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l-PL" sz="19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pl-PL" sz="19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</a:t>
                      </a:r>
                      <a:r>
                        <a:rPr lang="pl-PL" sz="19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pl-PL" sz="19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</a:t>
                      </a:r>
                      <a:r>
                        <a:rPr lang="pl-PL" sz="19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 </a:t>
                      </a:r>
                      <a:r>
                        <a:rPr lang="pl-PL" sz="19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poor</a:t>
                      </a:r>
                      <a:r>
                        <a:rPr lang="pl-PL" sz="19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there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been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observed at least </a:t>
                      </a:r>
                      <a:r>
                        <a:rPr lang="en-US" sz="19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of 4 symptoms taken into account</a:t>
                      </a:r>
                      <a:r>
                        <a:rPr lang="pl-PL" sz="1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Multidimensional </a:t>
                      </a:r>
                      <a:r>
                        <a:rPr lang="pl-PL" sz="1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endParaRPr lang="pl-P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</a:t>
                      </a:r>
                      <a:r>
                        <a:rPr lang="en-US" sz="19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occurence</a:t>
                      </a:r>
                      <a:r>
                        <a:rPr lang="en-US" sz="1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three forms of poverty</a:t>
                      </a:r>
                      <a:endParaRPr lang="pl-PL" sz="1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50" marR="39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617838" y="-90618"/>
            <a:ext cx="10766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err="1"/>
              <a:t>P</a:t>
            </a:r>
            <a:r>
              <a:rPr lang="pl-PL" sz="4000" dirty="0" err="1" smtClean="0"/>
              <a:t>overty</a:t>
            </a:r>
            <a:r>
              <a:rPr lang="pl-PL" sz="4000" dirty="0" smtClean="0"/>
              <a:t> </a:t>
            </a:r>
            <a:r>
              <a:rPr lang="pl-PL" sz="4000" dirty="0" err="1" smtClean="0"/>
              <a:t>forms</a:t>
            </a:r>
            <a:r>
              <a:rPr lang="pl-PL" sz="4000" dirty="0" smtClean="0"/>
              <a:t> </a:t>
            </a:r>
            <a:r>
              <a:rPr lang="pl-PL" sz="4000" dirty="0" err="1" smtClean="0"/>
              <a:t>analysed</a:t>
            </a:r>
            <a:endParaRPr lang="pl-PL" sz="4000" dirty="0"/>
          </a:p>
        </p:txBody>
      </p:sp>
      <p:sp>
        <p:nvSpPr>
          <p:cNvPr id="8" name="Prostokąt 7"/>
          <p:cNvSpPr/>
          <p:nvPr/>
        </p:nvSpPr>
        <p:spPr>
          <a:xfrm>
            <a:off x="5585257" y="6087932"/>
            <a:ext cx="56346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7061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7838" y="-49428"/>
            <a:ext cx="10766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Components of the indicator of bad living conditions </a:t>
            </a:r>
            <a:endParaRPr lang="pl-PL" sz="36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97124"/>
              </p:ext>
            </p:extLst>
          </p:nvPr>
        </p:nvGraphicFramePr>
        <p:xfrm>
          <a:off x="1021492" y="531172"/>
          <a:ext cx="10363200" cy="5797076"/>
        </p:xfrm>
        <a:graphic>
          <a:graphicData uri="http://schemas.openxmlformats.org/drawingml/2006/table">
            <a:tbl>
              <a:tblPr/>
              <a:tblGrid>
                <a:gridCol w="10363200"/>
              </a:tblGrid>
              <a:tr h="720128">
                <a:tc>
                  <a:txBody>
                    <a:bodyPr/>
                    <a:lstStyle/>
                    <a:p>
                      <a:pPr marL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Components of the indicator of poor living conditions </a:t>
                      </a:r>
                      <a:endParaRPr lang="pl-PL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(intermediate variables) </a:t>
                      </a:r>
                      <a:endParaRPr lang="pl-PL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5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Poor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 condition of the dwelling (leaking roof, damp walls or floors or foundation, rot in windows frames or floor)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5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keep home adequately warm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bath or shower in dwelling or no indoor flushing toilet for sole use of household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85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Dwelling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located in a noisy neighbourhood or in a region with pollution, grime or other environmental problems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afford to replace worn-out furniture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5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afford to pay for one week annual holiday away from home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afford a meal with meat chicken, fish (or vegetarian equivalent) every second day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55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Unmet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 for medical or dental examination or treatment for financial reason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least one member of the household cannot afford to have two pairs of properly fitting shoes or to replace worn-out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clothes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926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pl-PL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least one member of the household cannot afford to get together with friends/family for a drink/meal at least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month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least one member of the household cannot afford to regularly participate in a leisure activity (sport, cinema, concert, etc.)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85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cannot afford to have access to Internet, available to each household member for personal use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50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7838" y="197712"/>
            <a:ext cx="10766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/>
              <a:t>Components of the indicator of the lack of budget balance</a:t>
            </a:r>
            <a:endParaRPr lang="pl-PL" sz="3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0737"/>
              </p:ext>
            </p:extLst>
          </p:nvPr>
        </p:nvGraphicFramePr>
        <p:xfrm>
          <a:off x="617838" y="981901"/>
          <a:ext cx="10989275" cy="5237667"/>
        </p:xfrm>
        <a:graphic>
          <a:graphicData uri="http://schemas.openxmlformats.org/drawingml/2006/table">
            <a:tbl>
              <a:tblPr/>
              <a:tblGrid>
                <a:gridCol w="10989275"/>
              </a:tblGrid>
              <a:tr h="953312">
                <a:tc>
                  <a:txBody>
                    <a:bodyPr/>
                    <a:lstStyle/>
                    <a:p>
                      <a:pPr marL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Components of the indicator of the lack of budget balance </a:t>
                      </a:r>
                      <a:endParaRPr lang="pl-PL" sz="2400" b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intermediate variables)</a:t>
                      </a:r>
                      <a:endParaRPr lang="pl-PL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158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1610" algn="l"/>
                        </a:tabLst>
                      </a:pPr>
                      <a:r>
                        <a:rPr lang="pl-PL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Arrears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mortgage or rent payments, on utility bills, on hire purchase instalments or other loan payments (arrears occurred at least twice or regarded to more than one area)</a:t>
                      </a:r>
                      <a:endParaRPr lang="pl-P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3699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1610" algn="l"/>
                        </a:tabLst>
                      </a:pPr>
                      <a:r>
                        <a:rPr lang="pl-PL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Subjective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household’s opinion on the inability to “make ends meet” (the household is able to “make ends meet” with difficulty or with great difficulty)</a:t>
                      </a:r>
                      <a:endParaRPr lang="pl-P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1610" algn="l"/>
                        </a:tabLst>
                      </a:pPr>
                      <a:r>
                        <a:rPr lang="pl-PL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Household’s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declaration indicating the lack of sufficient financial leeway (inability to cover an unexpected expense of PLN  1000)  </a:t>
                      </a:r>
                      <a:endParaRPr lang="pl-P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160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181610" algn="l"/>
                        </a:tabLst>
                      </a:pPr>
                      <a:r>
                        <a:rPr lang="pl-PL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pl-PL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ousehold’s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is lower than the necessary (minimum) level of income that would allow to “make ends meet”</a:t>
                      </a:r>
                      <a:endParaRPr lang="pl-P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4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07093" y="130819"/>
            <a:ext cx="11565924" cy="8989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Indicators of multidimensional poverty </a:t>
            </a:r>
            <a:r>
              <a:rPr lang="pl-PL" sz="4000" dirty="0" smtClean="0">
                <a:solidFill>
                  <a:schemeClr val="tx1"/>
                </a:solidFill>
                <a:latin typeface="+mn-lt"/>
              </a:rPr>
              <a:t>in Poland in </a:t>
            </a: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2013</a:t>
            </a:r>
            <a:endParaRPr lang="pl-PL" sz="4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482429"/>
              </p:ext>
            </p:extLst>
          </p:nvPr>
        </p:nvGraphicFramePr>
        <p:xfrm>
          <a:off x="531340" y="1122269"/>
          <a:ext cx="10717430" cy="4477709"/>
        </p:xfrm>
        <a:graphic>
          <a:graphicData uri="http://schemas.openxmlformats.org/drawingml/2006/table">
            <a:tbl>
              <a:tblPr/>
              <a:tblGrid>
                <a:gridCol w="5165126"/>
                <a:gridCol w="1993557"/>
                <a:gridCol w="1804086"/>
                <a:gridCol w="1754661"/>
              </a:tblGrid>
              <a:tr h="4374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 form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of the population affected by poverty</a:t>
                      </a:r>
                      <a:endParaRPr lang="pl-PL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981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households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persons in households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persons aged 16+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(on a basis of direct interviews - module)</a:t>
                      </a:r>
                      <a:endParaRPr lang="pl-PL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occurence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any poverty form</a:t>
                      </a:r>
                      <a:endParaRPr lang="pl-PL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69.5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69.6</a:t>
                      </a:r>
                      <a:endParaRPr lang="pl-PL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70.5</a:t>
                      </a:r>
                      <a:endParaRPr lang="pl-PL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</a:t>
                      </a:r>
                      <a:r>
                        <a:rPr lang="pl-PL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endParaRPr lang="pl-PL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  <a:endParaRPr lang="pl-PL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</a:t>
                      </a:r>
                      <a:r>
                        <a:rPr lang="pl-PL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conditions</a:t>
                      </a:r>
                      <a:r>
                        <a:rPr lang="pl-PL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20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</a:t>
                      </a:r>
                      <a:endParaRPr lang="pl-PL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pl-PL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Poverty in terms of the lack of budget balance</a:t>
                      </a:r>
                      <a:endParaRPr lang="pl-PL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pl-PL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pl-PL" sz="3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pl-PL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Multidimensional poverty - accumulation of three poverty forms</a:t>
                      </a:r>
                      <a:endParaRPr lang="pl-PL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  <a:endParaRPr lang="pl-PL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</a:t>
                      </a:r>
                      <a:endParaRPr lang="pl-PL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endParaRPr lang="pl-PL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5741775" y="5618376"/>
            <a:ext cx="56511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effectLst/>
                <a:ea typeface="Calibri" panose="020F0502020204030204" pitchFamily="34" charset="0"/>
              </a:rPr>
              <a:t>Source: Own calculations based on the EU-SILC 2013</a:t>
            </a:r>
            <a:r>
              <a:rPr lang="en-US" sz="1200" i="1" dirty="0" smtClean="0">
                <a:effectLst/>
                <a:ea typeface="Calibri" panose="020F0502020204030204" pitchFamily="34" charset="0"/>
              </a:rPr>
              <a:t>, </a:t>
            </a:r>
            <a:r>
              <a:rPr lang="en-GB" sz="1200" i="1" dirty="0" smtClean="0">
                <a:effectLst/>
                <a:ea typeface="Calibri" panose="020F0502020204030204" pitchFamily="34" charset="0"/>
              </a:rPr>
              <a:t>Central Statistical Office of Poland.</a:t>
            </a:r>
            <a:endParaRPr lang="pl-PL" sz="12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9465275" y="1557122"/>
            <a:ext cx="1812324" cy="40612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5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Subjective</a:t>
            </a:r>
            <a:r>
              <a:rPr lang="pl-PL" dirty="0" smtClean="0"/>
              <a:t> </a:t>
            </a:r>
            <a:r>
              <a:rPr lang="pl-PL" dirty="0" err="1" smtClean="0"/>
              <a:t>well-being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</TotalTime>
  <Words>1862</Words>
  <Application>Microsoft Office PowerPoint</Application>
  <PresentationFormat>Panoramiczny</PresentationFormat>
  <Paragraphs>334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Times New Roman</vt:lpstr>
      <vt:lpstr>Retrospekcja</vt:lpstr>
      <vt:lpstr>The relationship between poverty and subjective well-being in Poland on a basis of the EU-SILC 2013</vt:lpstr>
      <vt:lpstr>Analysed aspects</vt:lpstr>
      <vt:lpstr>Multidimensional poverty</vt:lpstr>
      <vt:lpstr>Multidimensional poverty</vt:lpstr>
      <vt:lpstr>Prezentacja programu PowerPoint</vt:lpstr>
      <vt:lpstr>Prezentacja programu PowerPoint</vt:lpstr>
      <vt:lpstr>Prezentacja programu PowerPoint</vt:lpstr>
      <vt:lpstr>Indicators of multidimensional poverty in Poland in 2013</vt:lpstr>
      <vt:lpstr>Subjective well-being</vt:lpstr>
      <vt:lpstr>Subjective well-being</vt:lpstr>
      <vt:lpstr>Prezentacja programu PowerPoint</vt:lpstr>
      <vt:lpstr>Prezentacja programu PowerPoint</vt:lpstr>
      <vt:lpstr>Determinants of the life satisfaction</vt:lpstr>
      <vt:lpstr>Prezentacja programu PowerPoint</vt:lpstr>
      <vt:lpstr>Relationship between poverty and subjective well-being</vt:lpstr>
      <vt:lpstr>Prezentacja programu PowerPoint</vt:lpstr>
      <vt:lpstr>Prezentacja programu PowerPoint</vt:lpstr>
      <vt:lpstr>Prezentacja programu PowerPoint</vt:lpstr>
      <vt:lpstr>Conclusions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relationship between poverty and subjective well-being on the basis of the EU-SILC 2013</dc:title>
  <dc:creator>Sobestjański Karol</dc:creator>
  <cp:lastModifiedBy>Sobestjański Karol</cp:lastModifiedBy>
  <cp:revision>25</cp:revision>
  <dcterms:created xsi:type="dcterms:W3CDTF">2015-04-28T10:32:57Z</dcterms:created>
  <dcterms:modified xsi:type="dcterms:W3CDTF">2015-04-29T13:38:00Z</dcterms:modified>
</cp:coreProperties>
</file>