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4F70F-85A0-4146-9FA3-AA78797DFD60}" type="datetimeFigureOut">
              <a:rPr lang="es-CL" smtClean="0"/>
              <a:pPr/>
              <a:t>05-05-2015</a:t>
            </a:fld>
            <a:endParaRPr lang="es-C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D2A7-5872-49F3-871A-064D675D406B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4F70F-85A0-4146-9FA3-AA78797DFD60}" type="datetimeFigureOut">
              <a:rPr lang="es-CL" smtClean="0"/>
              <a:pPr/>
              <a:t>05-05-2015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D2A7-5872-49F3-871A-064D675D406B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4F70F-85A0-4146-9FA3-AA78797DFD60}" type="datetimeFigureOut">
              <a:rPr lang="es-CL" smtClean="0"/>
              <a:pPr/>
              <a:t>05-05-2015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D2A7-5872-49F3-871A-064D675D406B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4F70F-85A0-4146-9FA3-AA78797DFD60}" type="datetimeFigureOut">
              <a:rPr lang="es-CL" smtClean="0"/>
              <a:pPr/>
              <a:t>05-05-2015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D2A7-5872-49F3-871A-064D675D406B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4F70F-85A0-4146-9FA3-AA78797DFD60}" type="datetimeFigureOut">
              <a:rPr lang="es-CL" smtClean="0"/>
              <a:pPr/>
              <a:t>05-05-2015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D2A7-5872-49F3-871A-064D675D406B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4F70F-85A0-4146-9FA3-AA78797DFD60}" type="datetimeFigureOut">
              <a:rPr lang="es-CL" smtClean="0"/>
              <a:pPr/>
              <a:t>05-05-2015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D2A7-5872-49F3-871A-064D675D406B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4F70F-85A0-4146-9FA3-AA78797DFD60}" type="datetimeFigureOut">
              <a:rPr lang="es-CL" smtClean="0"/>
              <a:pPr/>
              <a:t>05-05-2015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D2A7-5872-49F3-871A-064D675D406B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4F70F-85A0-4146-9FA3-AA78797DFD60}" type="datetimeFigureOut">
              <a:rPr lang="es-CL" smtClean="0"/>
              <a:pPr/>
              <a:t>05-05-2015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D2A7-5872-49F3-871A-064D675D406B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4F70F-85A0-4146-9FA3-AA78797DFD60}" type="datetimeFigureOut">
              <a:rPr lang="es-CL" smtClean="0"/>
              <a:pPr/>
              <a:t>05-05-2015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D2A7-5872-49F3-871A-064D675D406B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4F70F-85A0-4146-9FA3-AA78797DFD60}" type="datetimeFigureOut">
              <a:rPr lang="es-CL" smtClean="0"/>
              <a:pPr/>
              <a:t>05-05-2015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D2A7-5872-49F3-871A-064D675D406B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4F70F-85A0-4146-9FA3-AA78797DFD60}" type="datetimeFigureOut">
              <a:rPr lang="es-CL" smtClean="0"/>
              <a:pPr/>
              <a:t>05-05-2015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36D2A7-5872-49F3-871A-064D675D406B}" type="slidenum">
              <a:rPr lang="es-CL" smtClean="0"/>
              <a:pPr/>
              <a:t>‹#›</a:t>
            </a:fld>
            <a:endParaRPr lang="es-C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04F70F-85A0-4146-9FA3-AA78797DFD60}" type="datetimeFigureOut">
              <a:rPr lang="es-CL" smtClean="0"/>
              <a:pPr/>
              <a:t>05-05-2015</a:t>
            </a:fld>
            <a:endParaRPr lang="es-C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36D2A7-5872-49F3-871A-064D675D406B}" type="slidenum">
              <a:rPr lang="es-CL" smtClean="0"/>
              <a:pPr/>
              <a:t>‹#›</a:t>
            </a:fld>
            <a:endParaRPr lang="es-C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2267736"/>
            <a:ext cx="7851648" cy="1828800"/>
          </a:xfrm>
        </p:spPr>
        <p:txBody>
          <a:bodyPr>
            <a:noAutofit/>
          </a:bodyPr>
          <a:lstStyle/>
          <a:p>
            <a:r>
              <a:rPr lang="es-CL" sz="4800" dirty="0" err="1" smtClean="0"/>
              <a:t>Issues</a:t>
            </a:r>
            <a:r>
              <a:rPr lang="es-CL" sz="4800" dirty="0" smtClean="0"/>
              <a:t> in </a:t>
            </a:r>
            <a:r>
              <a:rPr lang="en-US" sz="4800" dirty="0" smtClean="0"/>
              <a:t>estimating </a:t>
            </a:r>
            <a:r>
              <a:rPr lang="en-US" sz="4800" dirty="0"/>
              <a:t>regionally comparable income poverty lines for Latin America</a:t>
            </a:r>
            <a:endParaRPr lang="es-CL" sz="4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4124672"/>
            <a:ext cx="7854696" cy="1752600"/>
          </a:xfrm>
        </p:spPr>
        <p:txBody>
          <a:bodyPr/>
          <a:lstStyle/>
          <a:p>
            <a:r>
              <a:rPr lang="en-US" dirty="0"/>
              <a:t>Xavier </a:t>
            </a:r>
            <a:r>
              <a:rPr lang="en-US" dirty="0" err="1"/>
              <a:t>Mancero</a:t>
            </a:r>
            <a:endParaRPr lang="en-US" dirty="0"/>
          </a:p>
          <a:p>
            <a:r>
              <a:rPr lang="en-US" dirty="0"/>
              <a:t>Statistics Division, ECLAC</a:t>
            </a:r>
          </a:p>
          <a:p>
            <a:endParaRPr lang="es-CL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01025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Seminar on poverty measurement</a:t>
            </a:r>
          </a:p>
          <a:p>
            <a:pPr algn="ctr"/>
            <a:r>
              <a:rPr lang="en-US" sz="1600" b="1" dirty="0"/>
              <a:t>Geneva, 5-6 May 2015</a:t>
            </a:r>
            <a:endParaRPr lang="en-US" sz="1600" b="1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105400"/>
            <a:ext cx="1318033" cy="1616968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63923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rmAutofit/>
          </a:bodyPr>
          <a:lstStyle/>
          <a:p>
            <a:r>
              <a:rPr lang="es-CL" sz="4800" dirty="0" err="1" smtClean="0"/>
              <a:t>Background</a:t>
            </a:r>
            <a:endParaRPr lang="es-CL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86346"/>
          </a:xfrm>
        </p:spPr>
        <p:txBody>
          <a:bodyPr>
            <a:normAutofit fontScale="85000" lnSpcReduction="20000"/>
          </a:bodyPr>
          <a:lstStyle/>
          <a:p>
            <a:r>
              <a:rPr lang="es-CL" dirty="0" smtClean="0"/>
              <a:t>ECLAC </a:t>
            </a:r>
            <a:r>
              <a:rPr lang="es-CL" dirty="0" err="1" smtClean="0"/>
              <a:t>regularly</a:t>
            </a:r>
            <a:r>
              <a:rPr lang="es-CL" dirty="0" smtClean="0"/>
              <a:t> </a:t>
            </a:r>
            <a:r>
              <a:rPr lang="es-CL" dirty="0" err="1" smtClean="0"/>
              <a:t>measures</a:t>
            </a:r>
            <a:r>
              <a:rPr lang="es-CL" dirty="0" smtClean="0"/>
              <a:t> </a:t>
            </a:r>
            <a:r>
              <a:rPr lang="es-CL" dirty="0" err="1" smtClean="0"/>
              <a:t>poverty</a:t>
            </a:r>
            <a:r>
              <a:rPr lang="es-CL" dirty="0" smtClean="0"/>
              <a:t> in </a:t>
            </a:r>
            <a:r>
              <a:rPr lang="es-CL" dirty="0" err="1" smtClean="0"/>
              <a:t>Latin</a:t>
            </a:r>
            <a:r>
              <a:rPr lang="es-CL" dirty="0" smtClean="0"/>
              <a:t> </a:t>
            </a:r>
            <a:r>
              <a:rPr lang="es-CL" dirty="0" err="1" smtClean="0"/>
              <a:t>America</a:t>
            </a:r>
            <a:r>
              <a:rPr lang="es-CL" dirty="0" smtClean="0"/>
              <a:t>.</a:t>
            </a:r>
          </a:p>
          <a:p>
            <a:r>
              <a:rPr lang="es-CL" dirty="0" err="1" smtClean="0"/>
              <a:t>Poverty</a:t>
            </a:r>
            <a:r>
              <a:rPr lang="es-CL" dirty="0" smtClean="0"/>
              <a:t> </a:t>
            </a:r>
            <a:r>
              <a:rPr lang="es-CL" dirty="0" err="1" smtClean="0"/>
              <a:t>lines</a:t>
            </a:r>
            <a:r>
              <a:rPr lang="es-CL" dirty="0" smtClean="0"/>
              <a:t> are </a:t>
            </a:r>
            <a:r>
              <a:rPr lang="es-CL" dirty="0" err="1" smtClean="0"/>
              <a:t>currently</a:t>
            </a:r>
            <a:r>
              <a:rPr lang="es-CL" dirty="0" smtClean="0"/>
              <a:t> </a:t>
            </a:r>
            <a:r>
              <a:rPr lang="es-CL" dirty="0" err="1" smtClean="0"/>
              <a:t>being</a:t>
            </a:r>
            <a:r>
              <a:rPr lang="es-CL" dirty="0" smtClean="0"/>
              <a:t> </a:t>
            </a:r>
            <a:r>
              <a:rPr lang="es-CL" dirty="0" err="1" smtClean="0"/>
              <a:t>updated</a:t>
            </a:r>
            <a:r>
              <a:rPr lang="es-CL" dirty="0" smtClean="0"/>
              <a:t>.</a:t>
            </a:r>
          </a:p>
          <a:p>
            <a:r>
              <a:rPr lang="es-CL" dirty="0" err="1" smtClean="0"/>
              <a:t>Based</a:t>
            </a:r>
            <a:r>
              <a:rPr lang="es-CL" dirty="0" smtClean="0"/>
              <a:t> </a:t>
            </a:r>
            <a:r>
              <a:rPr lang="es-CL" dirty="0" err="1" smtClean="0"/>
              <a:t>on</a:t>
            </a:r>
            <a:r>
              <a:rPr lang="es-CL" dirty="0" smtClean="0"/>
              <a:t> “</a:t>
            </a:r>
            <a:r>
              <a:rPr lang="es-CL" dirty="0" err="1" smtClean="0"/>
              <a:t>cost</a:t>
            </a:r>
            <a:r>
              <a:rPr lang="es-CL" dirty="0" smtClean="0"/>
              <a:t> of </a:t>
            </a:r>
            <a:r>
              <a:rPr lang="es-CL" dirty="0" err="1" smtClean="0"/>
              <a:t>basic</a:t>
            </a:r>
            <a:r>
              <a:rPr lang="es-CL" dirty="0" smtClean="0"/>
              <a:t> </a:t>
            </a:r>
            <a:r>
              <a:rPr lang="es-CL" dirty="0" err="1" smtClean="0"/>
              <a:t>needs</a:t>
            </a:r>
            <a:r>
              <a:rPr lang="es-CL" dirty="0" smtClean="0"/>
              <a:t>” </a:t>
            </a:r>
            <a:r>
              <a:rPr lang="es-CL" dirty="0" err="1" smtClean="0"/>
              <a:t>method</a:t>
            </a:r>
            <a:r>
              <a:rPr lang="es-CL" dirty="0" smtClean="0"/>
              <a:t>.</a:t>
            </a:r>
          </a:p>
          <a:p>
            <a:pPr lvl="1"/>
            <a:r>
              <a:rPr lang="es-CL" dirty="0" smtClean="0"/>
              <a:t>Determine </a:t>
            </a:r>
            <a:r>
              <a:rPr lang="es-CL" dirty="0" err="1" smtClean="0"/>
              <a:t>caloric</a:t>
            </a:r>
            <a:r>
              <a:rPr lang="es-CL" dirty="0" smtClean="0"/>
              <a:t> </a:t>
            </a:r>
            <a:r>
              <a:rPr lang="es-CL" dirty="0" err="1" smtClean="0"/>
              <a:t>requirement</a:t>
            </a:r>
            <a:r>
              <a:rPr lang="es-CL" dirty="0" smtClean="0"/>
              <a:t> (R)</a:t>
            </a:r>
          </a:p>
          <a:p>
            <a:pPr lvl="1"/>
            <a:r>
              <a:rPr lang="es-CL" dirty="0" err="1" smtClean="0"/>
              <a:t>Select</a:t>
            </a:r>
            <a:r>
              <a:rPr lang="es-CL" dirty="0" smtClean="0"/>
              <a:t> </a:t>
            </a:r>
            <a:r>
              <a:rPr lang="es-CL" dirty="0" err="1" smtClean="0"/>
              <a:t>reference</a:t>
            </a:r>
            <a:r>
              <a:rPr lang="es-CL" dirty="0" smtClean="0"/>
              <a:t> </a:t>
            </a:r>
            <a:r>
              <a:rPr lang="es-CL" dirty="0" err="1" smtClean="0"/>
              <a:t>population</a:t>
            </a:r>
            <a:endParaRPr lang="es-CL" dirty="0" smtClean="0"/>
          </a:p>
          <a:p>
            <a:pPr lvl="1"/>
            <a:r>
              <a:rPr lang="es-CL" dirty="0" err="1" smtClean="0"/>
              <a:t>Build</a:t>
            </a:r>
            <a:r>
              <a:rPr lang="es-CL" dirty="0" smtClean="0"/>
              <a:t> a Basic </a:t>
            </a:r>
            <a:r>
              <a:rPr lang="es-CL" dirty="0" err="1" smtClean="0"/>
              <a:t>Food</a:t>
            </a:r>
            <a:r>
              <a:rPr lang="es-CL" dirty="0" smtClean="0"/>
              <a:t> </a:t>
            </a:r>
            <a:r>
              <a:rPr lang="es-CL" dirty="0" err="1" smtClean="0"/>
              <a:t>Basket</a:t>
            </a:r>
            <a:r>
              <a:rPr lang="es-CL" dirty="0" smtClean="0"/>
              <a:t> and </a:t>
            </a:r>
            <a:r>
              <a:rPr lang="es-CL" dirty="0" err="1" smtClean="0"/>
              <a:t>calculate</a:t>
            </a:r>
            <a:r>
              <a:rPr lang="es-CL" dirty="0" smtClean="0"/>
              <a:t> </a:t>
            </a:r>
            <a:r>
              <a:rPr lang="es-CL" dirty="0" err="1" smtClean="0"/>
              <a:t>cost</a:t>
            </a:r>
            <a:r>
              <a:rPr lang="es-CL" dirty="0" smtClean="0"/>
              <a:t> per </a:t>
            </a:r>
            <a:r>
              <a:rPr lang="es-CL" dirty="0" err="1" smtClean="0"/>
              <a:t>calorie</a:t>
            </a:r>
            <a:r>
              <a:rPr lang="es-CL" dirty="0" smtClean="0"/>
              <a:t> (C) </a:t>
            </a:r>
          </a:p>
          <a:p>
            <a:pPr lvl="1"/>
            <a:r>
              <a:rPr lang="es-CL" dirty="0" smtClean="0"/>
              <a:t>Extreme </a:t>
            </a:r>
            <a:r>
              <a:rPr lang="es-CL" dirty="0" err="1" smtClean="0"/>
              <a:t>poverty</a:t>
            </a:r>
            <a:r>
              <a:rPr lang="es-CL" dirty="0" smtClean="0"/>
              <a:t> line: EPL = R x C</a:t>
            </a:r>
          </a:p>
          <a:p>
            <a:pPr lvl="1"/>
            <a:r>
              <a:rPr lang="es-CL" dirty="0" smtClean="0"/>
              <a:t>Determine ratio of total </a:t>
            </a:r>
            <a:r>
              <a:rPr lang="es-CL" dirty="0" err="1" smtClean="0"/>
              <a:t>expenditure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</a:t>
            </a:r>
            <a:r>
              <a:rPr lang="es-CL" dirty="0" err="1" smtClean="0"/>
              <a:t>food</a:t>
            </a:r>
            <a:r>
              <a:rPr lang="es-CL" dirty="0" smtClean="0"/>
              <a:t> </a:t>
            </a:r>
            <a:r>
              <a:rPr lang="es-CL" dirty="0" err="1" smtClean="0"/>
              <a:t>expenditure</a:t>
            </a:r>
            <a:r>
              <a:rPr lang="es-CL" dirty="0" smtClean="0"/>
              <a:t> (</a:t>
            </a:r>
            <a:r>
              <a:rPr lang="es-CL" dirty="0" err="1" smtClean="0"/>
              <a:t>Orshansky</a:t>
            </a:r>
            <a:r>
              <a:rPr lang="es-CL" dirty="0" smtClean="0"/>
              <a:t> </a:t>
            </a:r>
            <a:r>
              <a:rPr lang="es-CL" dirty="0" err="1" smtClean="0"/>
              <a:t>coefficient</a:t>
            </a:r>
            <a:r>
              <a:rPr lang="es-CL" dirty="0" smtClean="0"/>
              <a:t>, O)</a:t>
            </a:r>
          </a:p>
          <a:p>
            <a:pPr lvl="1"/>
            <a:r>
              <a:rPr lang="es-CL" dirty="0" err="1" smtClean="0"/>
              <a:t>Poverty</a:t>
            </a:r>
            <a:r>
              <a:rPr lang="es-CL" dirty="0" smtClean="0"/>
              <a:t> line: PL x O</a:t>
            </a:r>
          </a:p>
          <a:p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method</a:t>
            </a:r>
            <a:r>
              <a:rPr lang="es-CL" dirty="0" smtClean="0"/>
              <a:t> </a:t>
            </a:r>
            <a:r>
              <a:rPr lang="es-CL" dirty="0" err="1" smtClean="0"/>
              <a:t>requires</a:t>
            </a:r>
            <a:r>
              <a:rPr lang="es-CL" dirty="0" smtClean="0"/>
              <a:t> </a:t>
            </a:r>
            <a:r>
              <a:rPr lang="es-CL" dirty="0" err="1" smtClean="0"/>
              <a:t>estimating</a:t>
            </a:r>
            <a:r>
              <a:rPr lang="es-CL" dirty="0" smtClean="0"/>
              <a:t> </a:t>
            </a:r>
            <a:r>
              <a:rPr lang="es-CL" dirty="0" err="1" smtClean="0"/>
              <a:t>caloric</a:t>
            </a:r>
            <a:r>
              <a:rPr lang="es-CL" dirty="0" smtClean="0"/>
              <a:t> </a:t>
            </a:r>
            <a:r>
              <a:rPr lang="es-CL" dirty="0" err="1" smtClean="0"/>
              <a:t>intake</a:t>
            </a:r>
            <a:r>
              <a:rPr lang="es-CL" dirty="0" smtClean="0"/>
              <a:t>:</a:t>
            </a:r>
          </a:p>
          <a:p>
            <a:pPr lvl="1"/>
            <a:r>
              <a:rPr lang="es-CL" dirty="0" smtClean="0"/>
              <a:t>Data </a:t>
            </a:r>
            <a:r>
              <a:rPr lang="es-CL" dirty="0" err="1" smtClean="0"/>
              <a:t>from</a:t>
            </a:r>
            <a:r>
              <a:rPr lang="es-CL" dirty="0" smtClean="0"/>
              <a:t> </a:t>
            </a:r>
            <a:r>
              <a:rPr lang="es-CL" dirty="0" err="1" smtClean="0"/>
              <a:t>most</a:t>
            </a:r>
            <a:r>
              <a:rPr lang="es-CL" dirty="0" smtClean="0"/>
              <a:t> </a:t>
            </a:r>
            <a:r>
              <a:rPr lang="es-CL" dirty="0" err="1" smtClean="0"/>
              <a:t>recent</a:t>
            </a:r>
            <a:r>
              <a:rPr lang="es-CL" dirty="0" smtClean="0"/>
              <a:t> </a:t>
            </a:r>
            <a:r>
              <a:rPr lang="es-CL" dirty="0" err="1" smtClean="0"/>
              <a:t>income</a:t>
            </a:r>
            <a:r>
              <a:rPr lang="es-CL" dirty="0" smtClean="0"/>
              <a:t> and </a:t>
            </a:r>
            <a:r>
              <a:rPr lang="es-CL" dirty="0" err="1" smtClean="0"/>
              <a:t>expenditure</a:t>
            </a:r>
            <a:r>
              <a:rPr lang="es-CL" dirty="0" smtClean="0"/>
              <a:t> </a:t>
            </a:r>
            <a:r>
              <a:rPr lang="es-CL" dirty="0" err="1" smtClean="0"/>
              <a:t>surveys</a:t>
            </a:r>
            <a:r>
              <a:rPr lang="es-CL" dirty="0" smtClean="0"/>
              <a:t> </a:t>
            </a:r>
            <a:r>
              <a:rPr lang="es-CL" dirty="0" err="1" smtClean="0"/>
              <a:t>for</a:t>
            </a:r>
            <a:r>
              <a:rPr lang="es-CL" dirty="0" smtClean="0"/>
              <a:t> 18 </a:t>
            </a:r>
            <a:r>
              <a:rPr lang="es-CL" dirty="0" err="1" smtClean="0"/>
              <a:t>countries</a:t>
            </a:r>
            <a:r>
              <a:rPr lang="es-CL" dirty="0" smtClean="0"/>
              <a:t>.</a:t>
            </a:r>
          </a:p>
          <a:p>
            <a:pPr lvl="1"/>
            <a:r>
              <a:rPr lang="es-CL" dirty="0" err="1" smtClean="0"/>
              <a:t>Converting</a:t>
            </a:r>
            <a:r>
              <a:rPr lang="es-CL" dirty="0" smtClean="0"/>
              <a:t> </a:t>
            </a:r>
            <a:r>
              <a:rPr lang="es-CL" dirty="0" err="1" smtClean="0"/>
              <a:t>expenditure</a:t>
            </a:r>
            <a:r>
              <a:rPr lang="es-CL" dirty="0" smtClean="0"/>
              <a:t> to </a:t>
            </a:r>
            <a:r>
              <a:rPr lang="es-CL" dirty="0" err="1" smtClean="0"/>
              <a:t>quantities</a:t>
            </a:r>
            <a:r>
              <a:rPr lang="es-CL" dirty="0" smtClean="0"/>
              <a:t> (</a:t>
            </a:r>
            <a:r>
              <a:rPr lang="es-CL" dirty="0" err="1" smtClean="0"/>
              <a:t>when</a:t>
            </a:r>
            <a:r>
              <a:rPr lang="es-CL" dirty="0" smtClean="0"/>
              <a:t> </a:t>
            </a:r>
            <a:r>
              <a:rPr lang="es-CL" dirty="0" err="1" smtClean="0"/>
              <a:t>necessary</a:t>
            </a:r>
            <a:r>
              <a:rPr lang="es-CL" dirty="0" smtClean="0"/>
              <a:t>) and </a:t>
            </a:r>
            <a:r>
              <a:rPr lang="es-CL" dirty="0" err="1" smtClean="0"/>
              <a:t>quantities</a:t>
            </a:r>
            <a:r>
              <a:rPr lang="es-CL" dirty="0" smtClean="0"/>
              <a:t> to </a:t>
            </a:r>
            <a:r>
              <a:rPr lang="es-CL" dirty="0" err="1" smtClean="0"/>
              <a:t>their</a:t>
            </a:r>
            <a:r>
              <a:rPr lang="es-CL" dirty="0" smtClean="0"/>
              <a:t> </a:t>
            </a:r>
            <a:r>
              <a:rPr lang="es-CL" dirty="0" err="1" smtClean="0"/>
              <a:t>nutritional</a:t>
            </a:r>
            <a:r>
              <a:rPr lang="es-CL" dirty="0" smtClean="0"/>
              <a:t> </a:t>
            </a:r>
            <a:r>
              <a:rPr lang="es-CL" dirty="0" err="1" smtClean="0"/>
              <a:t>equivalent</a:t>
            </a: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2583192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err="1" smtClean="0"/>
              <a:t>Evidence</a:t>
            </a:r>
            <a:r>
              <a:rPr lang="es-CL" dirty="0" smtClean="0"/>
              <a:t> </a:t>
            </a:r>
            <a:r>
              <a:rPr lang="es-CL" dirty="0" err="1" smtClean="0"/>
              <a:t>on</a:t>
            </a:r>
            <a:r>
              <a:rPr lang="es-CL" dirty="0" smtClean="0"/>
              <a:t> </a:t>
            </a:r>
            <a:r>
              <a:rPr lang="es-CL" dirty="0" err="1" smtClean="0"/>
              <a:t>caloric</a:t>
            </a:r>
            <a:r>
              <a:rPr lang="es-CL" dirty="0" smtClean="0"/>
              <a:t> </a:t>
            </a:r>
            <a:r>
              <a:rPr lang="es-CL" dirty="0" err="1" smtClean="0"/>
              <a:t>intake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err="1" smtClean="0"/>
              <a:t>Three</a:t>
            </a:r>
            <a:r>
              <a:rPr lang="es-CL" dirty="0" smtClean="0"/>
              <a:t> </a:t>
            </a:r>
            <a:r>
              <a:rPr lang="es-CL" dirty="0" err="1" smtClean="0"/>
              <a:t>comparisons</a:t>
            </a:r>
            <a:r>
              <a:rPr lang="es-CL" dirty="0" smtClean="0"/>
              <a:t>:</a:t>
            </a:r>
          </a:p>
          <a:p>
            <a:pPr lvl="1"/>
            <a:r>
              <a:rPr lang="es-CL" dirty="0" err="1" smtClean="0"/>
              <a:t>Comparison</a:t>
            </a:r>
            <a:r>
              <a:rPr lang="es-CL" dirty="0" smtClean="0"/>
              <a:t> to FAO </a:t>
            </a:r>
            <a:r>
              <a:rPr lang="es-CL" dirty="0" err="1" smtClean="0"/>
              <a:t>Food</a:t>
            </a:r>
            <a:r>
              <a:rPr lang="es-CL" dirty="0" smtClean="0"/>
              <a:t> Balance </a:t>
            </a:r>
            <a:r>
              <a:rPr lang="es-CL" dirty="0" err="1" smtClean="0"/>
              <a:t>Sheets</a:t>
            </a:r>
            <a:endParaRPr lang="es-CL" dirty="0" smtClean="0"/>
          </a:p>
          <a:p>
            <a:pPr lvl="1"/>
            <a:r>
              <a:rPr lang="es-CL" dirty="0" err="1" smtClean="0"/>
              <a:t>Intake</a:t>
            </a:r>
            <a:r>
              <a:rPr lang="es-CL" dirty="0" smtClean="0"/>
              <a:t> vs </a:t>
            </a:r>
            <a:r>
              <a:rPr lang="es-CL" dirty="0" err="1" smtClean="0"/>
              <a:t>caloric</a:t>
            </a:r>
            <a:r>
              <a:rPr lang="es-CL" dirty="0" smtClean="0"/>
              <a:t> </a:t>
            </a:r>
            <a:r>
              <a:rPr lang="es-CL" dirty="0" err="1" smtClean="0"/>
              <a:t>requirement</a:t>
            </a:r>
            <a:r>
              <a:rPr lang="es-CL" dirty="0" smtClean="0"/>
              <a:t> </a:t>
            </a:r>
            <a:r>
              <a:rPr lang="es-CL" dirty="0" err="1" smtClean="0"/>
              <a:t>by</a:t>
            </a:r>
            <a:r>
              <a:rPr lang="es-CL" dirty="0" smtClean="0"/>
              <a:t> </a:t>
            </a:r>
            <a:r>
              <a:rPr lang="es-CL" dirty="0" err="1" smtClean="0"/>
              <a:t>income</a:t>
            </a:r>
            <a:r>
              <a:rPr lang="es-CL" dirty="0" smtClean="0"/>
              <a:t> </a:t>
            </a:r>
            <a:r>
              <a:rPr lang="es-CL" dirty="0" err="1" smtClean="0"/>
              <a:t>groups</a:t>
            </a:r>
            <a:endParaRPr lang="es-CL" dirty="0" smtClean="0"/>
          </a:p>
          <a:p>
            <a:pPr lvl="1"/>
            <a:r>
              <a:rPr lang="es-CL" dirty="0" err="1" smtClean="0"/>
              <a:t>Distribution</a:t>
            </a:r>
            <a:r>
              <a:rPr lang="es-CL" dirty="0" smtClean="0"/>
              <a:t> of </a:t>
            </a:r>
            <a:r>
              <a:rPr lang="es-CL" dirty="0" err="1" smtClean="0"/>
              <a:t>households</a:t>
            </a:r>
            <a:r>
              <a:rPr lang="es-CL" dirty="0" smtClean="0"/>
              <a:t> </a:t>
            </a:r>
            <a:r>
              <a:rPr lang="es-CL" dirty="0" err="1" smtClean="0"/>
              <a:t>by</a:t>
            </a:r>
            <a:r>
              <a:rPr lang="es-CL" dirty="0" smtClean="0"/>
              <a:t> </a:t>
            </a:r>
            <a:r>
              <a:rPr lang="es-CL" dirty="0" err="1" smtClean="0"/>
              <a:t>intake</a:t>
            </a:r>
            <a:r>
              <a:rPr lang="es-CL" dirty="0" smtClean="0"/>
              <a:t> vs </a:t>
            </a:r>
            <a:r>
              <a:rPr lang="es-CL" dirty="0" err="1" smtClean="0"/>
              <a:t>caloric</a:t>
            </a:r>
            <a:r>
              <a:rPr lang="es-CL" dirty="0" smtClean="0"/>
              <a:t> </a:t>
            </a:r>
            <a:r>
              <a:rPr lang="es-CL" dirty="0" err="1" smtClean="0"/>
              <a:t>requirement</a:t>
            </a:r>
            <a:r>
              <a:rPr lang="es-CL" dirty="0" smtClean="0"/>
              <a:t> </a:t>
            </a:r>
          </a:p>
          <a:p>
            <a:r>
              <a:rPr lang="en-US" dirty="0" smtClean="0"/>
              <a:t>Surveys </a:t>
            </a:r>
            <a:r>
              <a:rPr lang="en-US" dirty="0"/>
              <a:t>vary greatly in their ability to </a:t>
            </a:r>
            <a:r>
              <a:rPr lang="en-US" dirty="0" smtClean="0"/>
              <a:t>capture household </a:t>
            </a:r>
            <a:r>
              <a:rPr lang="en-US" dirty="0"/>
              <a:t>caloric intake</a:t>
            </a:r>
            <a:r>
              <a:rPr lang="es-CL" dirty="0" smtClean="0"/>
              <a:t>. </a:t>
            </a:r>
          </a:p>
          <a:p>
            <a:r>
              <a:rPr lang="es-CL" dirty="0" err="1" smtClean="0"/>
              <a:t>Caloric</a:t>
            </a:r>
            <a:r>
              <a:rPr lang="es-CL" dirty="0" smtClean="0"/>
              <a:t> </a:t>
            </a:r>
            <a:r>
              <a:rPr lang="es-CL" dirty="0" err="1" smtClean="0"/>
              <a:t>intake</a:t>
            </a:r>
            <a:r>
              <a:rPr lang="es-CL" dirty="0" smtClean="0"/>
              <a:t> </a:t>
            </a:r>
            <a:r>
              <a:rPr lang="es-CL" dirty="0" err="1" smtClean="0"/>
              <a:t>varies</a:t>
            </a:r>
            <a:r>
              <a:rPr lang="es-CL" dirty="0" smtClean="0"/>
              <a:t> </a:t>
            </a:r>
            <a:r>
              <a:rPr lang="es-CL" dirty="0" err="1" smtClean="0"/>
              <a:t>from</a:t>
            </a:r>
            <a:r>
              <a:rPr lang="es-CL" dirty="0" smtClean="0"/>
              <a:t> </a:t>
            </a:r>
            <a:r>
              <a:rPr lang="es-CL" dirty="0" err="1" smtClean="0"/>
              <a:t>being</a:t>
            </a:r>
            <a:r>
              <a:rPr lang="es-CL" dirty="0" smtClean="0"/>
              <a:t> </a:t>
            </a:r>
            <a:r>
              <a:rPr lang="es-CL" dirty="0" err="1" smtClean="0"/>
              <a:t>possibly</a:t>
            </a:r>
            <a:r>
              <a:rPr lang="es-CL" dirty="0" smtClean="0"/>
              <a:t> </a:t>
            </a:r>
            <a:r>
              <a:rPr lang="es-CL" dirty="0" err="1" smtClean="0"/>
              <a:t>overestimated</a:t>
            </a:r>
            <a:r>
              <a:rPr lang="es-CL" dirty="0" smtClean="0"/>
              <a:t> to </a:t>
            </a:r>
            <a:r>
              <a:rPr lang="es-CL" dirty="0" err="1" smtClean="0"/>
              <a:t>clearly</a:t>
            </a:r>
            <a:r>
              <a:rPr lang="es-CL" dirty="0" smtClean="0"/>
              <a:t> </a:t>
            </a:r>
            <a:r>
              <a:rPr lang="es-CL" dirty="0" err="1" smtClean="0"/>
              <a:t>underestimated</a:t>
            </a:r>
            <a:r>
              <a:rPr lang="es-CL" dirty="0" smtClean="0"/>
              <a:t>.</a:t>
            </a:r>
          </a:p>
          <a:p>
            <a:r>
              <a:rPr lang="es-CL" dirty="0" err="1" smtClean="0"/>
              <a:t>Measurement</a:t>
            </a:r>
            <a:r>
              <a:rPr lang="es-CL" dirty="0" smtClean="0"/>
              <a:t> at </a:t>
            </a:r>
            <a:r>
              <a:rPr lang="es-CL" dirty="0" err="1" smtClean="0"/>
              <a:t>household</a:t>
            </a:r>
            <a:r>
              <a:rPr lang="es-CL" dirty="0" smtClean="0"/>
              <a:t> </a:t>
            </a:r>
            <a:r>
              <a:rPr lang="es-CL" dirty="0" err="1" smtClean="0"/>
              <a:t>level</a:t>
            </a:r>
            <a:r>
              <a:rPr lang="es-CL" dirty="0" smtClean="0"/>
              <a:t> </a:t>
            </a:r>
            <a:r>
              <a:rPr lang="es-CL" dirty="0" err="1" smtClean="0"/>
              <a:t>is</a:t>
            </a:r>
            <a:r>
              <a:rPr lang="es-CL" dirty="0" smtClean="0"/>
              <a:t> </a:t>
            </a:r>
            <a:r>
              <a:rPr lang="es-CL" dirty="0" err="1" smtClean="0"/>
              <a:t>not</a:t>
            </a:r>
            <a:r>
              <a:rPr lang="es-CL" dirty="0" smtClean="0"/>
              <a:t> </a:t>
            </a:r>
            <a:r>
              <a:rPr lang="es-CL" dirty="0" err="1" smtClean="0"/>
              <a:t>representative</a:t>
            </a:r>
            <a:r>
              <a:rPr lang="es-CL" dirty="0" smtClean="0"/>
              <a:t> of </a:t>
            </a:r>
            <a:r>
              <a:rPr lang="es-CL" dirty="0" err="1" smtClean="0"/>
              <a:t>consumption</a:t>
            </a:r>
            <a:r>
              <a:rPr lang="es-CL" dirty="0" smtClean="0"/>
              <a:t> </a:t>
            </a:r>
            <a:r>
              <a:rPr lang="es-CL" dirty="0" err="1" smtClean="0"/>
              <a:t>patterns</a:t>
            </a:r>
            <a:r>
              <a:rPr lang="es-CL" dirty="0" smtClean="0"/>
              <a:t> </a:t>
            </a:r>
            <a:r>
              <a:rPr lang="es-CL" dirty="0" err="1" smtClean="0"/>
              <a:t>for</a:t>
            </a:r>
            <a:r>
              <a:rPr lang="es-CL" dirty="0" smtClean="0"/>
              <a:t> a considerable </a:t>
            </a:r>
            <a:r>
              <a:rPr lang="es-CL" dirty="0" err="1" smtClean="0"/>
              <a:t>part</a:t>
            </a:r>
            <a:r>
              <a:rPr lang="es-CL" dirty="0" smtClean="0"/>
              <a:t> of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sample</a:t>
            </a:r>
            <a:r>
              <a:rPr lang="es-CL" dirty="0" smtClean="0"/>
              <a:t>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88022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7876347" cy="4816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656093" y="836712"/>
            <a:ext cx="78318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Figure 1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Energy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intake estimated from surveys and from balance sheets</a:t>
            </a:r>
            <a:endParaRPr lang="es-CL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(Daily Kcal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per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capita)</a:t>
            </a:r>
            <a:endParaRPr lang="es-CL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2854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4782" y="1435575"/>
            <a:ext cx="5627538" cy="4493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656093" y="960778"/>
            <a:ext cx="78318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Figure 2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Average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caloric adequacy ratio by “mobile quintile”</a:t>
            </a:r>
          </a:p>
        </p:txBody>
      </p:sp>
    </p:spTree>
    <p:extLst>
      <p:ext uri="{BB962C8B-B14F-4D97-AF65-F5344CB8AC3E}">
        <p14:creationId xmlns:p14="http://schemas.microsoft.com/office/powerpoint/2010/main" val="2151460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8111" y="1826582"/>
            <a:ext cx="7427778" cy="388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656093" y="1178511"/>
            <a:ext cx="78318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Figure 3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Population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with caloric adequacy ratio below 0.5 and undernourishment </a:t>
            </a:r>
          </a:p>
        </p:txBody>
      </p:sp>
    </p:spTree>
    <p:extLst>
      <p:ext uri="{BB962C8B-B14F-4D97-AF65-F5344CB8AC3E}">
        <p14:creationId xmlns:p14="http://schemas.microsoft.com/office/powerpoint/2010/main" val="4136650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rmAutofit/>
          </a:bodyPr>
          <a:lstStyle/>
          <a:p>
            <a:r>
              <a:rPr lang="es-CL" sz="4800" dirty="0" err="1" smtClean="0"/>
              <a:t>Possible</a:t>
            </a:r>
            <a:r>
              <a:rPr lang="es-CL" sz="4800" dirty="0" smtClean="0"/>
              <a:t> </a:t>
            </a:r>
            <a:r>
              <a:rPr lang="es-CL" sz="4800" dirty="0" err="1" smtClean="0"/>
              <a:t>effects</a:t>
            </a:r>
            <a:r>
              <a:rPr lang="es-CL" sz="4800" dirty="0" smtClean="0"/>
              <a:t> </a:t>
            </a:r>
            <a:r>
              <a:rPr lang="es-CL" sz="4800" dirty="0" err="1" smtClean="0"/>
              <a:t>on</a:t>
            </a:r>
            <a:r>
              <a:rPr lang="es-CL" sz="4800" dirty="0" smtClean="0"/>
              <a:t> </a:t>
            </a:r>
            <a:r>
              <a:rPr lang="es-CL" sz="4800" dirty="0" err="1" smtClean="0"/>
              <a:t>poverty</a:t>
            </a:r>
            <a:r>
              <a:rPr lang="es-CL" sz="4800" dirty="0" smtClean="0"/>
              <a:t> </a:t>
            </a:r>
            <a:r>
              <a:rPr lang="es-CL" sz="4800" dirty="0" err="1" smtClean="0"/>
              <a:t>lines</a:t>
            </a:r>
            <a:endParaRPr lang="es-CL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92922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Identification of the reference group</a:t>
            </a:r>
          </a:p>
          <a:p>
            <a:pPr lvl="1"/>
            <a:r>
              <a:rPr lang="en-US" dirty="0" smtClean="0"/>
              <a:t>Available methods depend directly on caloric intake</a:t>
            </a:r>
          </a:p>
          <a:p>
            <a:pPr lvl="1"/>
            <a:r>
              <a:rPr lang="en-US" dirty="0" smtClean="0"/>
              <a:t>Method used by ECLAC in the 90s </a:t>
            </a:r>
            <a:r>
              <a:rPr lang="en-US" dirty="0" smtClean="0">
                <a:sym typeface="Wingdings" pitchFamily="2" charset="2"/>
              </a:rPr>
              <a:t> see figure 2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Iterative method: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Difference between average expenditure and poverty line depends on difference between caloric intake and caloric requirement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PL = R x C x O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Mean expenditure = Intake x C x O</a:t>
            </a:r>
            <a:endParaRPr lang="en-US" dirty="0" smtClean="0"/>
          </a:p>
          <a:p>
            <a:r>
              <a:rPr lang="en-US" dirty="0" smtClean="0"/>
              <a:t>Cost per calorie</a:t>
            </a:r>
          </a:p>
          <a:p>
            <a:pPr lvl="1"/>
            <a:r>
              <a:rPr lang="en-US" dirty="0" smtClean="0"/>
              <a:t>To what extent the over/underestimation in caloric intake affects the structure of expenditure?</a:t>
            </a:r>
          </a:p>
          <a:p>
            <a:r>
              <a:rPr lang="en-US" dirty="0" err="1" smtClean="0"/>
              <a:t>Orshansky</a:t>
            </a:r>
            <a:r>
              <a:rPr lang="en-US" dirty="0" smtClean="0"/>
              <a:t> coefficient</a:t>
            </a:r>
          </a:p>
          <a:p>
            <a:pPr lvl="1"/>
            <a:r>
              <a:rPr lang="en-US" dirty="0" smtClean="0"/>
              <a:t>To what extent the over/underestimation of food expenditure affects the share of food to total expenditure?</a:t>
            </a:r>
          </a:p>
          <a:p>
            <a:r>
              <a:rPr lang="en-US" dirty="0" smtClean="0"/>
              <a:t>More research is needed on the quality of I&amp;E surveys and their comparability</a:t>
            </a:r>
          </a:p>
        </p:txBody>
      </p:sp>
    </p:spTree>
    <p:extLst>
      <p:ext uri="{BB962C8B-B14F-4D97-AF65-F5344CB8AC3E}">
        <p14:creationId xmlns:p14="http://schemas.microsoft.com/office/powerpoint/2010/main" val="2270557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356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Flujo</vt:lpstr>
      <vt:lpstr>Issues in estimating regionally comparable income poverty lines for Latin America</vt:lpstr>
      <vt:lpstr>Background</vt:lpstr>
      <vt:lpstr>Evidence on caloric intake</vt:lpstr>
      <vt:lpstr>PowerPoint Presentation</vt:lpstr>
      <vt:lpstr>PowerPoint Presentation</vt:lpstr>
      <vt:lpstr>PowerPoint Presentation</vt:lpstr>
      <vt:lpstr>Possible effects on poverty lines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Vania Etropolska</cp:lastModifiedBy>
  <cp:revision>15</cp:revision>
  <dcterms:created xsi:type="dcterms:W3CDTF">2015-04-28T00:46:44Z</dcterms:created>
  <dcterms:modified xsi:type="dcterms:W3CDTF">2015-05-05T07:08:46Z</dcterms:modified>
</cp:coreProperties>
</file>