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7"/>
  </p:notesMasterIdLst>
  <p:handoutMasterIdLst>
    <p:handoutMasterId r:id="rId18"/>
  </p:handoutMasterIdLst>
  <p:sldIdLst>
    <p:sldId id="256" r:id="rId2"/>
    <p:sldId id="271" r:id="rId3"/>
    <p:sldId id="300" r:id="rId4"/>
    <p:sldId id="301" r:id="rId5"/>
    <p:sldId id="302" r:id="rId6"/>
    <p:sldId id="277" r:id="rId7"/>
    <p:sldId id="278" r:id="rId8"/>
    <p:sldId id="286" r:id="rId9"/>
    <p:sldId id="287" r:id="rId10"/>
    <p:sldId id="289" r:id="rId11"/>
    <p:sldId id="307" r:id="rId12"/>
    <p:sldId id="306" r:id="rId13"/>
    <p:sldId id="315" r:id="rId14"/>
    <p:sldId id="314" r:id="rId15"/>
    <p:sldId id="295" r:id="rId1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Arial Narrow" pitchFamily="34" charset="0"/>
        <a:ea typeface="+mn-ea"/>
        <a:cs typeface="+mn-cs"/>
      </a:defRPr>
    </a:lvl2pPr>
    <a:lvl3pPr marL="914400" algn="l" rtl="0" fontAlgn="base">
      <a:spcBef>
        <a:spcPct val="0"/>
      </a:spcBef>
      <a:spcAft>
        <a:spcPct val="0"/>
      </a:spcAft>
      <a:defRPr sz="2400" kern="1200">
        <a:solidFill>
          <a:schemeClr val="tx1"/>
        </a:solidFill>
        <a:latin typeface="Arial Narrow" pitchFamily="34" charset="0"/>
        <a:ea typeface="+mn-ea"/>
        <a:cs typeface="+mn-cs"/>
      </a:defRPr>
    </a:lvl3pPr>
    <a:lvl4pPr marL="1371600" algn="l" rtl="0" fontAlgn="base">
      <a:spcBef>
        <a:spcPct val="0"/>
      </a:spcBef>
      <a:spcAft>
        <a:spcPct val="0"/>
      </a:spcAft>
      <a:defRPr sz="2400" kern="1200">
        <a:solidFill>
          <a:schemeClr val="tx1"/>
        </a:solidFill>
        <a:latin typeface="Arial Narrow" pitchFamily="34" charset="0"/>
        <a:ea typeface="+mn-ea"/>
        <a:cs typeface="+mn-cs"/>
      </a:defRPr>
    </a:lvl4pPr>
    <a:lvl5pPr marL="1828800" algn="l" rtl="0" fontAlgn="base">
      <a:spcBef>
        <a:spcPct val="0"/>
      </a:spcBef>
      <a:spcAft>
        <a:spcPct val="0"/>
      </a:spcAft>
      <a:defRPr sz="2400" kern="1200">
        <a:solidFill>
          <a:schemeClr val="tx1"/>
        </a:solidFill>
        <a:latin typeface="Arial Narrow" pitchFamily="34" charset="0"/>
        <a:ea typeface="+mn-ea"/>
        <a:cs typeface="+mn-cs"/>
      </a:defRPr>
    </a:lvl5pPr>
    <a:lvl6pPr marL="2286000" algn="l" defTabSz="914400" rtl="0" eaLnBrk="1" latinLnBrk="0" hangingPunct="1">
      <a:defRPr sz="2400" kern="1200">
        <a:solidFill>
          <a:schemeClr val="tx1"/>
        </a:solidFill>
        <a:latin typeface="Arial Narrow" pitchFamily="34" charset="0"/>
        <a:ea typeface="+mn-ea"/>
        <a:cs typeface="+mn-cs"/>
      </a:defRPr>
    </a:lvl6pPr>
    <a:lvl7pPr marL="2743200" algn="l" defTabSz="914400" rtl="0" eaLnBrk="1" latinLnBrk="0" hangingPunct="1">
      <a:defRPr sz="2400" kern="1200">
        <a:solidFill>
          <a:schemeClr val="tx1"/>
        </a:solidFill>
        <a:latin typeface="Arial Narrow" pitchFamily="34" charset="0"/>
        <a:ea typeface="+mn-ea"/>
        <a:cs typeface="+mn-cs"/>
      </a:defRPr>
    </a:lvl7pPr>
    <a:lvl8pPr marL="3200400" algn="l" defTabSz="914400" rtl="0" eaLnBrk="1" latinLnBrk="0" hangingPunct="1">
      <a:defRPr sz="2400" kern="1200">
        <a:solidFill>
          <a:schemeClr val="tx1"/>
        </a:solidFill>
        <a:latin typeface="Arial Narrow" pitchFamily="34" charset="0"/>
        <a:ea typeface="+mn-ea"/>
        <a:cs typeface="+mn-cs"/>
      </a:defRPr>
    </a:lvl8pPr>
    <a:lvl9pPr marL="3657600" algn="l" defTabSz="914400" rtl="0" eaLnBrk="1" latinLnBrk="0" hangingPunct="1">
      <a:defRPr sz="2400" kern="1200">
        <a:solidFill>
          <a:schemeClr val="tx1"/>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70" autoAdjust="0"/>
    <p:restoredTop sz="94660" autoAdjust="0"/>
  </p:normalViewPr>
  <p:slideViewPr>
    <p:cSldViewPr>
      <p:cViewPr>
        <p:scale>
          <a:sx n="50" d="100"/>
          <a:sy n="50" d="100"/>
        </p:scale>
        <p:origin x="-2242" y="-912"/>
      </p:cViewPr>
      <p:guideLst>
        <p:guide orient="horz" pos="2160"/>
        <p:guide pos="2880"/>
      </p:guideLst>
    </p:cSldViewPr>
  </p:slideViewPr>
  <p:outlineViewPr>
    <p:cViewPr>
      <p:scale>
        <a:sx n="33" d="100"/>
        <a:sy n="33" d="100"/>
      </p:scale>
      <p:origin x="0" y="9216"/>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user\Desktop\yoxs_2001_2013_grafik1.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i="0" u="none" strike="noStrike" baseline="0">
                <a:solidFill>
                  <a:srgbClr val="000000"/>
                </a:solidFill>
                <a:latin typeface="Arial"/>
                <a:ea typeface="Arial"/>
                <a:cs typeface="Arial"/>
              </a:defRPr>
            </a:pPr>
            <a:r>
              <a:rPr lang="en-US"/>
              <a:t>Poverty line and poverty level in 2001-2013 year</a:t>
            </a:r>
          </a:p>
        </c:rich>
      </c:tx>
      <c:layout>
        <c:manualLayout>
          <c:xMode val="edge"/>
          <c:yMode val="edge"/>
          <c:x val="0.17553221882656467"/>
          <c:y val="3.2608695652173926E-2"/>
        </c:manualLayout>
      </c:layout>
      <c:overlay val="0"/>
      <c:spPr>
        <a:noFill/>
        <a:ln w="25400">
          <a:noFill/>
        </a:ln>
      </c:spPr>
    </c:title>
    <c:autoTitleDeleted val="0"/>
    <c:plotArea>
      <c:layout>
        <c:manualLayout>
          <c:layoutTarget val="inner"/>
          <c:xMode val="edge"/>
          <c:yMode val="edge"/>
          <c:x val="0.14539032266442731"/>
          <c:y val="0.16032608695652173"/>
          <c:w val="0.7411360350454953"/>
          <c:h val="0.65489130434782639"/>
        </c:manualLayout>
      </c:layout>
      <c:lineChart>
        <c:grouping val="standard"/>
        <c:varyColors val="0"/>
        <c:ser>
          <c:idx val="1"/>
          <c:order val="0"/>
          <c:tx>
            <c:strRef>
              <c:f>eng!$A$2</c:f>
              <c:strCache>
                <c:ptCount val="1"/>
                <c:pt idx="0">
                  <c:v>Poverty line, AZN</c:v>
                </c:pt>
              </c:strCache>
            </c:strRef>
          </c:tx>
          <c:spPr>
            <a:ln w="12700">
              <a:solidFill>
                <a:srgbClr val="FF00FF"/>
              </a:solidFill>
              <a:prstDash val="solid"/>
            </a:ln>
          </c:spPr>
          <c:marker>
            <c:symbol val="square"/>
            <c:size val="5"/>
            <c:spPr>
              <a:solidFill>
                <a:srgbClr val="FF00FF"/>
              </a:solidFill>
              <a:ln>
                <a:solidFill>
                  <a:srgbClr val="FF00FF"/>
                </a:solidFill>
                <a:prstDash val="solid"/>
              </a:ln>
            </c:spPr>
          </c:marker>
          <c:cat>
            <c:numRef>
              <c:f>eng!$B$1:$N$1</c:f>
              <c:numCache>
                <c:formatCode>General</c:formatCode>
                <c:ptCount val="13"/>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numCache>
            </c:numRef>
          </c:cat>
          <c:val>
            <c:numRef>
              <c:f>eng!$B$2:$N$2</c:f>
              <c:numCache>
                <c:formatCode>0.0</c:formatCode>
                <c:ptCount val="13"/>
                <c:pt idx="0">
                  <c:v>24</c:v>
                </c:pt>
                <c:pt idx="1">
                  <c:v>35</c:v>
                </c:pt>
                <c:pt idx="2">
                  <c:v>35.770000000000003</c:v>
                </c:pt>
                <c:pt idx="3">
                  <c:v>38.799999999999997</c:v>
                </c:pt>
                <c:pt idx="4">
                  <c:v>42.6</c:v>
                </c:pt>
                <c:pt idx="5" formatCode="General">
                  <c:v>58</c:v>
                </c:pt>
                <c:pt idx="6" formatCode="General">
                  <c:v>64</c:v>
                </c:pt>
                <c:pt idx="7" formatCode="General">
                  <c:v>78.599999999999994</c:v>
                </c:pt>
                <c:pt idx="8" formatCode="General">
                  <c:v>89.5</c:v>
                </c:pt>
                <c:pt idx="9" formatCode="General">
                  <c:v>98.7</c:v>
                </c:pt>
                <c:pt idx="10" formatCode="General">
                  <c:v>107.2</c:v>
                </c:pt>
                <c:pt idx="11" formatCode="General">
                  <c:v>119.3</c:v>
                </c:pt>
                <c:pt idx="12" formatCode="General">
                  <c:v>125.2</c:v>
                </c:pt>
              </c:numCache>
            </c:numRef>
          </c:val>
          <c:smooth val="0"/>
        </c:ser>
        <c:dLbls>
          <c:showLegendKey val="0"/>
          <c:showVal val="0"/>
          <c:showCatName val="0"/>
          <c:showSerName val="0"/>
          <c:showPercent val="0"/>
          <c:showBubbleSize val="0"/>
        </c:dLbls>
        <c:marker val="1"/>
        <c:smooth val="0"/>
        <c:axId val="52224512"/>
        <c:axId val="34112064"/>
      </c:lineChart>
      <c:lineChart>
        <c:grouping val="standard"/>
        <c:varyColors val="0"/>
        <c:ser>
          <c:idx val="0"/>
          <c:order val="1"/>
          <c:tx>
            <c:strRef>
              <c:f>eng!$A$3</c:f>
              <c:strCache>
                <c:ptCount val="1"/>
                <c:pt idx="0">
                  <c:v>Poverty level, in per cent</c:v>
                </c:pt>
              </c:strCache>
            </c:strRef>
          </c:tx>
          <c:spPr>
            <a:ln w="12700">
              <a:solidFill>
                <a:srgbClr val="000080"/>
              </a:solidFill>
              <a:prstDash val="solid"/>
            </a:ln>
          </c:spPr>
          <c:marker>
            <c:symbol val="diamond"/>
            <c:size val="5"/>
            <c:spPr>
              <a:solidFill>
                <a:srgbClr val="000080"/>
              </a:solidFill>
              <a:ln>
                <a:solidFill>
                  <a:srgbClr val="000080"/>
                </a:solidFill>
                <a:prstDash val="solid"/>
              </a:ln>
            </c:spPr>
          </c:marker>
          <c:cat>
            <c:numRef>
              <c:f>eng!$B$1:$N$1</c:f>
              <c:numCache>
                <c:formatCode>General</c:formatCode>
                <c:ptCount val="13"/>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numCache>
            </c:numRef>
          </c:cat>
          <c:val>
            <c:numRef>
              <c:f>eng!$B$3:$N$3</c:f>
              <c:numCache>
                <c:formatCode>0.0</c:formatCode>
                <c:ptCount val="13"/>
                <c:pt idx="0">
                  <c:v>49</c:v>
                </c:pt>
                <c:pt idx="1">
                  <c:v>46.7</c:v>
                </c:pt>
                <c:pt idx="2">
                  <c:v>44.7</c:v>
                </c:pt>
                <c:pt idx="3">
                  <c:v>40.200000000000003</c:v>
                </c:pt>
                <c:pt idx="4">
                  <c:v>29.3</c:v>
                </c:pt>
                <c:pt idx="5" formatCode="General">
                  <c:v>20.8</c:v>
                </c:pt>
                <c:pt idx="6" formatCode="General">
                  <c:v>15.8</c:v>
                </c:pt>
                <c:pt idx="7" formatCode="General">
                  <c:v>13.2</c:v>
                </c:pt>
                <c:pt idx="8" formatCode="General">
                  <c:v>10.9</c:v>
                </c:pt>
                <c:pt idx="9" formatCode="General">
                  <c:v>9.1</c:v>
                </c:pt>
                <c:pt idx="10" formatCode="General">
                  <c:v>7.6</c:v>
                </c:pt>
                <c:pt idx="11">
                  <c:v>6</c:v>
                </c:pt>
                <c:pt idx="12">
                  <c:v>5.3</c:v>
                </c:pt>
              </c:numCache>
            </c:numRef>
          </c:val>
          <c:smooth val="0"/>
        </c:ser>
        <c:dLbls>
          <c:showLegendKey val="0"/>
          <c:showVal val="0"/>
          <c:showCatName val="0"/>
          <c:showSerName val="0"/>
          <c:showPercent val="0"/>
          <c:showBubbleSize val="0"/>
        </c:dLbls>
        <c:marker val="1"/>
        <c:smooth val="0"/>
        <c:axId val="52225024"/>
        <c:axId val="34112640"/>
      </c:lineChart>
      <c:catAx>
        <c:axId val="52224512"/>
        <c:scaling>
          <c:orientation val="minMax"/>
        </c:scaling>
        <c:delete val="0"/>
        <c:axPos val="b"/>
        <c:numFmt formatCode="General" sourceLinked="1"/>
        <c:majorTickMark val="cross"/>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34112064"/>
        <c:crosses val="autoZero"/>
        <c:auto val="0"/>
        <c:lblAlgn val="ctr"/>
        <c:lblOffset val="100"/>
        <c:tickLblSkip val="1"/>
        <c:tickMarkSkip val="1"/>
        <c:noMultiLvlLbl val="0"/>
      </c:catAx>
      <c:valAx>
        <c:axId val="34112064"/>
        <c:scaling>
          <c:orientation val="minMax"/>
        </c:scaling>
        <c:delete val="0"/>
        <c:axPos val="l"/>
        <c:title>
          <c:tx>
            <c:rich>
              <a:bodyPr/>
              <a:lstStyle/>
              <a:p>
                <a:pPr>
                  <a:defRPr sz="1000" b="1" i="0" u="none" strike="noStrike" baseline="0">
                    <a:solidFill>
                      <a:srgbClr val="000000"/>
                    </a:solidFill>
                    <a:latin typeface="Arial"/>
                    <a:ea typeface="Arial"/>
                    <a:cs typeface="Arial"/>
                  </a:defRPr>
                </a:pPr>
                <a:r>
                  <a:rPr lang="en-US"/>
                  <a:t>AZN</a:t>
                </a:r>
              </a:p>
            </c:rich>
          </c:tx>
          <c:layout>
            <c:manualLayout>
              <c:xMode val="edge"/>
              <c:yMode val="edge"/>
              <c:x val="2.6595790731297669E-2"/>
              <c:y val="0.44836956521739141"/>
            </c:manualLayout>
          </c:layout>
          <c:overlay val="0"/>
          <c:spPr>
            <a:noFill/>
            <a:ln w="25400">
              <a:noFill/>
            </a:ln>
          </c:spPr>
        </c:title>
        <c:numFmt formatCode="0.0" sourceLinked="1"/>
        <c:majorTickMark val="cross"/>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52224512"/>
        <c:crosses val="autoZero"/>
        <c:crossBetween val="between"/>
      </c:valAx>
      <c:catAx>
        <c:axId val="52225024"/>
        <c:scaling>
          <c:orientation val="minMax"/>
        </c:scaling>
        <c:delete val="1"/>
        <c:axPos val="b"/>
        <c:numFmt formatCode="General" sourceLinked="1"/>
        <c:majorTickMark val="out"/>
        <c:minorTickMark val="none"/>
        <c:tickLblPos val="nextTo"/>
        <c:crossAx val="34112640"/>
        <c:crosses val="autoZero"/>
        <c:auto val="0"/>
        <c:lblAlgn val="ctr"/>
        <c:lblOffset val="100"/>
        <c:noMultiLvlLbl val="0"/>
      </c:catAx>
      <c:valAx>
        <c:axId val="34112640"/>
        <c:scaling>
          <c:orientation val="minMax"/>
        </c:scaling>
        <c:delete val="0"/>
        <c:axPos val="r"/>
        <c:title>
          <c:tx>
            <c:rich>
              <a:bodyPr/>
              <a:lstStyle/>
              <a:p>
                <a:pPr>
                  <a:defRPr sz="1000" b="1" i="0" u="none" strike="noStrike" baseline="0">
                    <a:solidFill>
                      <a:srgbClr val="000000"/>
                    </a:solidFill>
                    <a:latin typeface="Arial"/>
                    <a:ea typeface="Arial"/>
                    <a:cs typeface="Arial"/>
                  </a:defRPr>
                </a:pPr>
                <a:r>
                  <a:rPr lang="en-US"/>
                  <a:t>%</a:t>
                </a:r>
              </a:p>
            </c:rich>
          </c:tx>
          <c:layout>
            <c:manualLayout>
              <c:xMode val="edge"/>
              <c:yMode val="edge"/>
              <c:x val="0.9521293081804566"/>
              <c:y val="0.46739130434782622"/>
            </c:manualLayout>
          </c:layout>
          <c:overlay val="0"/>
          <c:spPr>
            <a:noFill/>
            <a:ln w="25400">
              <a:noFill/>
            </a:ln>
          </c:spPr>
        </c:title>
        <c:numFmt formatCode="0.0" sourceLinked="1"/>
        <c:majorTickMark val="cross"/>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52225024"/>
        <c:crosses val="max"/>
        <c:crossBetween val="between"/>
      </c:valAx>
      <c:spPr>
        <a:noFill/>
        <a:ln w="25400">
          <a:noFill/>
        </a:ln>
      </c:spPr>
    </c:plotArea>
    <c:legend>
      <c:legendPos val="b"/>
      <c:layout>
        <c:manualLayout>
          <c:xMode val="edge"/>
          <c:yMode val="edge"/>
          <c:x val="0.12234063736396929"/>
          <c:y val="0.89673913043478293"/>
          <c:w val="0.83156172353190716"/>
          <c:h val="4.619565217391304E-2"/>
        </c:manualLayout>
      </c:layout>
      <c:overlay val="0"/>
      <c:spPr>
        <a:solidFill>
          <a:srgbClr val="FFFFFF"/>
        </a:solidFill>
        <a:ln w="3175">
          <a:solidFill>
            <a:srgbClr val="000000"/>
          </a:solidFill>
          <a:prstDash val="solid"/>
        </a:ln>
      </c:spPr>
      <c:txPr>
        <a:bodyPr/>
        <a:lstStyle/>
        <a:p>
          <a:pPr>
            <a:defRPr sz="920"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ru-RU"/>
          </a:p>
        </p:txBody>
      </p:sp>
      <p:sp>
        <p:nvSpPr>
          <p:cNvPr id="8294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ru-RU"/>
          </a:p>
        </p:txBody>
      </p:sp>
      <p:sp>
        <p:nvSpPr>
          <p:cNvPr id="8294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ru-RU"/>
          </a:p>
        </p:txBody>
      </p:sp>
      <p:sp>
        <p:nvSpPr>
          <p:cNvPr id="8294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B71CFDF2-8EAB-4EC6-8365-D34D79B9DACB}" type="slidenum">
              <a:rPr lang="ru-RU"/>
              <a:pPr/>
              <a:t>‹#›</a:t>
            </a:fld>
            <a:endParaRPr lang="ru-RU"/>
          </a:p>
        </p:txBody>
      </p:sp>
    </p:spTree>
    <p:extLst>
      <p:ext uri="{BB962C8B-B14F-4D97-AF65-F5344CB8AC3E}">
        <p14:creationId xmlns:p14="http://schemas.microsoft.com/office/powerpoint/2010/main" val="987173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ru-RU"/>
          </a:p>
        </p:txBody>
      </p:sp>
      <p:sp>
        <p:nvSpPr>
          <p:cNvPr id="808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ru-RU"/>
          </a:p>
        </p:txBody>
      </p:sp>
      <p:sp>
        <p:nvSpPr>
          <p:cNvPr id="809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09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p>
        </p:txBody>
      </p:sp>
      <p:sp>
        <p:nvSpPr>
          <p:cNvPr id="809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ru-RU"/>
          </a:p>
        </p:txBody>
      </p:sp>
      <p:sp>
        <p:nvSpPr>
          <p:cNvPr id="809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41417B14-88CA-418A-A243-48D0B2671D1E}" type="slidenum">
              <a:rPr lang="ru-RU"/>
              <a:pPr/>
              <a:t>‹#›</a:t>
            </a:fld>
            <a:endParaRPr lang="ru-RU"/>
          </a:p>
        </p:txBody>
      </p:sp>
    </p:spTree>
    <p:extLst>
      <p:ext uri="{BB962C8B-B14F-4D97-AF65-F5344CB8AC3E}">
        <p14:creationId xmlns:p14="http://schemas.microsoft.com/office/powerpoint/2010/main" val="51726075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7A119EC9-C855-44A2-A937-389D2EF34841}" type="slidenum">
              <a:rPr lang="ru-RU"/>
              <a:pPr/>
              <a:t>1</a:t>
            </a:fld>
            <a:endParaRPr lang="ru-RU"/>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A21C6372-F950-429D-98DF-960A153175C7}" type="slidenum">
              <a:rPr lang="ru-RU"/>
              <a:pPr/>
              <a:t>10</a:t>
            </a:fld>
            <a:endParaRPr lang="ru-RU"/>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961DD29B-6E54-4579-B942-9E847561F73F}" type="slidenum">
              <a:rPr lang="ru-RU"/>
              <a:pPr/>
              <a:t>11</a:t>
            </a:fld>
            <a:endParaRPr lang="ru-RU"/>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C747A053-A9C4-4DBA-A1E4-BBA9ABB9DD69}" type="slidenum">
              <a:rPr lang="ru-RU"/>
              <a:pPr/>
              <a:t>12</a:t>
            </a:fld>
            <a:endParaRPr lang="ru-RU"/>
          </a:p>
        </p:txBody>
      </p:sp>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9CDA1678-5CF9-406B-ADC4-F853D1E7F751}" type="slidenum">
              <a:rPr lang="ru-RU"/>
              <a:pPr/>
              <a:t>15</a:t>
            </a:fld>
            <a:endParaRPr lang="ru-RU"/>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5962EBB6-9FDD-400F-A6FF-CC3F397D0E26}" type="slidenum">
              <a:rPr lang="ru-RU"/>
              <a:pPr/>
              <a:t>2</a:t>
            </a:fld>
            <a:endParaRPr lang="ru-RU"/>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314E1868-365D-47DA-9B81-50E6C52D7E41}" type="slidenum">
              <a:rPr lang="ru-RU"/>
              <a:pPr/>
              <a:t>3</a:t>
            </a:fld>
            <a:endParaRPr lang="ru-RU"/>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77E45FD5-BFAF-4B00-B0C6-76635F823AFC}" type="slidenum">
              <a:rPr lang="ru-RU"/>
              <a:pPr/>
              <a:t>4</a:t>
            </a:fld>
            <a:endParaRPr lang="ru-RU"/>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3B6EAEBA-3CAA-46D5-A5A6-C9807EB0FF1E}" type="slidenum">
              <a:rPr lang="ru-RU"/>
              <a:pPr/>
              <a:t>5</a:t>
            </a:fld>
            <a:endParaRPr lang="ru-RU"/>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045043E9-8967-4F20-B363-BA63446CD546}" type="slidenum">
              <a:rPr lang="ru-RU"/>
              <a:pPr/>
              <a:t>6</a:t>
            </a:fld>
            <a:endParaRPr lang="ru-RU"/>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67F1B3D0-350F-4E24-B805-4DD9AE73B1F8}" type="slidenum">
              <a:rPr lang="ru-RU"/>
              <a:pPr/>
              <a:t>7</a:t>
            </a:fld>
            <a:endParaRPr lang="ru-RU"/>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7DCC1395-53F0-4629-AEF4-801774CA7581}" type="slidenum">
              <a:rPr lang="ru-RU"/>
              <a:pPr/>
              <a:t>8</a:t>
            </a:fld>
            <a:endParaRPr lang="ru-RU"/>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E036A0-D03D-48E5-96D6-922A7C6914FF}" type="slidenum">
              <a:rPr lang="ru-RU"/>
              <a:pPr/>
              <a:t>9</a:t>
            </a:fld>
            <a:endParaRPr lang="ru-RU"/>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098" name="Group 2"/>
          <p:cNvGrpSpPr>
            <a:grpSpLocks/>
          </p:cNvGrpSpPr>
          <p:nvPr/>
        </p:nvGrpSpPr>
        <p:grpSpPr bwMode="auto">
          <a:xfrm>
            <a:off x="-3175" y="2438400"/>
            <a:ext cx="9147175" cy="1063625"/>
            <a:chOff x="-2" y="1536"/>
            <a:chExt cx="5762" cy="670"/>
          </a:xfrm>
        </p:grpSpPr>
        <p:grpSp>
          <p:nvGrpSpPr>
            <p:cNvPr id="4099" name="Group 3"/>
            <p:cNvGrpSpPr>
              <a:grpSpLocks/>
            </p:cNvGrpSpPr>
            <p:nvPr/>
          </p:nvGrpSpPr>
          <p:grpSpPr bwMode="auto">
            <a:xfrm flipH="1">
              <a:off x="-2" y="1562"/>
              <a:ext cx="5762" cy="638"/>
              <a:chOff x="-2" y="1562"/>
              <a:chExt cx="5762" cy="638"/>
            </a:xfrm>
          </p:grpSpPr>
          <p:sp>
            <p:nvSpPr>
              <p:cNvPr id="4100" name="Freeform 4"/>
              <p:cNvSpPr>
                <a:spLocks/>
              </p:cNvSpPr>
              <p:nvPr/>
            </p:nvSpPr>
            <p:spPr bwMode="ltGray">
              <a:xfrm rot="-5400000">
                <a:off x="2559" y="-993"/>
                <a:ext cx="624" cy="5745"/>
              </a:xfrm>
              <a:custGeom>
                <a:avLst/>
                <a:gdLst>
                  <a:gd name="T0" fmla="*/ 0 w 1000"/>
                  <a:gd name="T1" fmla="*/ 0 h 720"/>
                  <a:gd name="T2" fmla="*/ 0 w 1000"/>
                  <a:gd name="T3" fmla="*/ 720 h 720"/>
                  <a:gd name="T4" fmla="*/ 1000 w 1000"/>
                  <a:gd name="T5" fmla="*/ 720 h 720"/>
                  <a:gd name="T6" fmla="*/ 1000 w 1000"/>
                  <a:gd name="T7" fmla="*/ 0 h 720"/>
                  <a:gd name="T8" fmla="*/ 0 w 1000"/>
                  <a:gd name="T9" fmla="*/ 0 h 720"/>
                </a:gdLst>
                <a:ahLst/>
                <a:cxnLst>
                  <a:cxn ang="0">
                    <a:pos x="T0" y="T1"/>
                  </a:cxn>
                  <a:cxn ang="0">
                    <a:pos x="T2" y="T3"/>
                  </a:cxn>
                  <a:cxn ang="0">
                    <a:pos x="T4" y="T5"/>
                  </a:cxn>
                  <a:cxn ang="0">
                    <a:pos x="T6" y="T7"/>
                  </a:cxn>
                  <a:cxn ang="0">
                    <a:pos x="T8" y="T9"/>
                  </a:cxn>
                </a:cxnLst>
                <a:rect l="0" t="0" r="r" b="b"/>
                <a:pathLst>
                  <a:path w="1000" h="720">
                    <a:moveTo>
                      <a:pt x="0" y="0"/>
                    </a:moveTo>
                    <a:lnTo>
                      <a:pt x="0" y="720"/>
                    </a:lnTo>
                    <a:lnTo>
                      <a:pt x="1000" y="720"/>
                    </a:lnTo>
                    <a:lnTo>
                      <a:pt x="1000" y="0"/>
                    </a:lnTo>
                    <a:lnTo>
                      <a:pt x="0"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az-Cyrl-AZ"/>
              </a:p>
            </p:txBody>
          </p:sp>
          <p:sp>
            <p:nvSpPr>
              <p:cNvPr id="4101" name="Freeform 5"/>
              <p:cNvSpPr>
                <a:spLocks/>
              </p:cNvSpPr>
              <p:nvPr/>
            </p:nvSpPr>
            <p:spPr bwMode="ltGray">
              <a:xfrm rot="-5400000">
                <a:off x="1323" y="1669"/>
                <a:ext cx="624" cy="421"/>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az-Cyrl-AZ"/>
              </a:p>
            </p:txBody>
          </p:sp>
          <p:sp>
            <p:nvSpPr>
              <p:cNvPr id="4102" name="Freeform 6"/>
              <p:cNvSpPr>
                <a:spLocks/>
              </p:cNvSpPr>
              <p:nvPr/>
            </p:nvSpPr>
            <p:spPr bwMode="ltGray">
              <a:xfrm rot="-5400000">
                <a:off x="982" y="1669"/>
                <a:ext cx="624" cy="422"/>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az-Cyrl-AZ"/>
              </a:p>
            </p:txBody>
          </p:sp>
          <p:sp>
            <p:nvSpPr>
              <p:cNvPr id="4103" name="Freeform 7"/>
              <p:cNvSpPr>
                <a:spLocks/>
              </p:cNvSpPr>
              <p:nvPr/>
            </p:nvSpPr>
            <p:spPr bwMode="ltGray">
              <a:xfrm rot="-5400000">
                <a:off x="-57" y="1752"/>
                <a:ext cx="624" cy="255"/>
              </a:xfrm>
              <a:custGeom>
                <a:avLst/>
                <a:gdLst>
                  <a:gd name="T0" fmla="*/ 0 w 624"/>
                  <a:gd name="T1" fmla="*/ 53 h 370"/>
                  <a:gd name="T2" fmla="*/ 0 w 624"/>
                  <a:gd name="T3" fmla="*/ 325 h 370"/>
                  <a:gd name="T4" fmla="*/ 624 w 624"/>
                  <a:gd name="T5" fmla="*/ 325 h 370"/>
                  <a:gd name="T6" fmla="*/ 624 w 624"/>
                  <a:gd name="T7" fmla="*/ 53 h 370"/>
                  <a:gd name="T8" fmla="*/ 384 w 624"/>
                  <a:gd name="T9" fmla="*/ 8 h 370"/>
                  <a:gd name="T10" fmla="*/ 0 w 624"/>
                  <a:gd name="T11" fmla="*/ 53 h 370"/>
                </a:gdLst>
                <a:ahLst/>
                <a:cxnLst>
                  <a:cxn ang="0">
                    <a:pos x="T0" y="T1"/>
                  </a:cxn>
                  <a:cxn ang="0">
                    <a:pos x="T2" y="T3"/>
                  </a:cxn>
                  <a:cxn ang="0">
                    <a:pos x="T4" y="T5"/>
                  </a:cxn>
                  <a:cxn ang="0">
                    <a:pos x="T6" y="T7"/>
                  </a:cxn>
                  <a:cxn ang="0">
                    <a:pos x="T8" y="T9"/>
                  </a:cxn>
                  <a:cxn ang="0">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endParaRPr lang="az-Cyrl-AZ"/>
              </a:p>
            </p:txBody>
          </p:sp>
          <p:sp>
            <p:nvSpPr>
              <p:cNvPr id="4104" name="Freeform 8"/>
              <p:cNvSpPr>
                <a:spLocks/>
              </p:cNvSpPr>
              <p:nvPr/>
            </p:nvSpPr>
            <p:spPr bwMode="ltGray">
              <a:xfrm rot="-5400000">
                <a:off x="664" y="1733"/>
                <a:ext cx="624" cy="294"/>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az-Cyrl-AZ"/>
              </a:p>
            </p:txBody>
          </p:sp>
          <p:sp>
            <p:nvSpPr>
              <p:cNvPr id="4105" name="Freeform 9"/>
              <p:cNvSpPr>
                <a:spLocks/>
              </p:cNvSpPr>
              <p:nvPr/>
            </p:nvSpPr>
            <p:spPr bwMode="ltGray">
              <a:xfrm rot="-5400000">
                <a:off x="442" y="1699"/>
                <a:ext cx="624" cy="362"/>
              </a:xfrm>
              <a:custGeom>
                <a:avLst/>
                <a:gdLst>
                  <a:gd name="T0" fmla="*/ 0 w 624"/>
                  <a:gd name="T1" fmla="*/ 0 h 272"/>
                  <a:gd name="T2" fmla="*/ 0 w 624"/>
                  <a:gd name="T3" fmla="*/ 272 h 272"/>
                  <a:gd name="T4" fmla="*/ 240 w 624"/>
                  <a:gd name="T5" fmla="*/ 240 h 272"/>
                  <a:gd name="T6" fmla="*/ 624 w 624"/>
                  <a:gd name="T7" fmla="*/ 272 h 272"/>
                  <a:gd name="T8" fmla="*/ 624 w 624"/>
                  <a:gd name="T9" fmla="*/ 0 h 272"/>
                  <a:gd name="T10" fmla="*/ 0 w 624"/>
                  <a:gd name="T11" fmla="*/ 0 h 272"/>
                </a:gdLst>
                <a:ahLst/>
                <a:cxnLst>
                  <a:cxn ang="0">
                    <a:pos x="T0" y="T1"/>
                  </a:cxn>
                  <a:cxn ang="0">
                    <a:pos x="T2" y="T3"/>
                  </a:cxn>
                  <a:cxn ang="0">
                    <a:pos x="T4" y="T5"/>
                  </a:cxn>
                  <a:cxn ang="0">
                    <a:pos x="T6" y="T7"/>
                  </a:cxn>
                  <a:cxn ang="0">
                    <a:pos x="T8" y="T9"/>
                  </a:cxn>
                  <a:cxn ang="0">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az-Cyrl-AZ"/>
              </a:p>
            </p:txBody>
          </p:sp>
          <p:sp>
            <p:nvSpPr>
              <p:cNvPr id="4106" name="Freeform 10"/>
              <p:cNvSpPr>
                <a:spLocks/>
              </p:cNvSpPr>
              <p:nvPr/>
            </p:nvSpPr>
            <p:spPr bwMode="ltGray">
              <a:xfrm rot="-5400000">
                <a:off x="156" y="1726"/>
                <a:ext cx="632" cy="315"/>
              </a:xfrm>
              <a:custGeom>
                <a:avLst/>
                <a:gdLst>
                  <a:gd name="T0" fmla="*/ 8 w 632"/>
                  <a:gd name="T1" fmla="*/ 45 h 362"/>
                  <a:gd name="T2" fmla="*/ 8 w 632"/>
                  <a:gd name="T3" fmla="*/ 317 h 362"/>
                  <a:gd name="T4" fmla="*/ 248 w 632"/>
                  <a:gd name="T5" fmla="*/ 317 h 362"/>
                  <a:gd name="T6" fmla="*/ 632 w 632"/>
                  <a:gd name="T7" fmla="*/ 317 h 362"/>
                  <a:gd name="T8" fmla="*/ 632 w 632"/>
                  <a:gd name="T9" fmla="*/ 45 h 362"/>
                  <a:gd name="T10" fmla="*/ 104 w 632"/>
                  <a:gd name="T11" fmla="*/ 45 h 362"/>
                  <a:gd name="T12" fmla="*/ 8 w 632"/>
                  <a:gd name="T13" fmla="*/ 45 h 362"/>
                </a:gdLst>
                <a:ahLst/>
                <a:cxnLst>
                  <a:cxn ang="0">
                    <a:pos x="T0" y="T1"/>
                  </a:cxn>
                  <a:cxn ang="0">
                    <a:pos x="T2" y="T3"/>
                  </a:cxn>
                  <a:cxn ang="0">
                    <a:pos x="T4" y="T5"/>
                  </a:cxn>
                  <a:cxn ang="0">
                    <a:pos x="T6" y="T7"/>
                  </a:cxn>
                  <a:cxn ang="0">
                    <a:pos x="T8" y="T9"/>
                  </a:cxn>
                  <a:cxn ang="0">
                    <a:pos x="T10" y="T11"/>
                  </a:cxn>
                  <a:cxn ang="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az-Cyrl-AZ"/>
              </a:p>
            </p:txBody>
          </p:sp>
          <p:sp>
            <p:nvSpPr>
              <p:cNvPr id="4107" name="Freeform 11"/>
              <p:cNvSpPr>
                <a:spLocks/>
              </p:cNvSpPr>
              <p:nvPr/>
            </p:nvSpPr>
            <p:spPr bwMode="ltGray">
              <a:xfrm rot="-5400000">
                <a:off x="3211" y="1664"/>
                <a:ext cx="624" cy="421"/>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az-Cyrl-AZ"/>
              </a:p>
            </p:txBody>
          </p:sp>
          <p:sp>
            <p:nvSpPr>
              <p:cNvPr id="4108" name="Freeform 12"/>
              <p:cNvSpPr>
                <a:spLocks/>
              </p:cNvSpPr>
              <p:nvPr/>
            </p:nvSpPr>
            <p:spPr bwMode="ltGray">
              <a:xfrm rot="-5400000">
                <a:off x="2870" y="1664"/>
                <a:ext cx="624" cy="422"/>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az-Cyrl-AZ"/>
              </a:p>
            </p:txBody>
          </p:sp>
          <p:sp>
            <p:nvSpPr>
              <p:cNvPr id="4109" name="Freeform 13"/>
              <p:cNvSpPr>
                <a:spLocks/>
              </p:cNvSpPr>
              <p:nvPr/>
            </p:nvSpPr>
            <p:spPr bwMode="ltGray">
              <a:xfrm rot="-5400000">
                <a:off x="1830" y="1747"/>
                <a:ext cx="624" cy="255"/>
              </a:xfrm>
              <a:custGeom>
                <a:avLst/>
                <a:gdLst>
                  <a:gd name="T0" fmla="*/ 0 w 624"/>
                  <a:gd name="T1" fmla="*/ 53 h 370"/>
                  <a:gd name="T2" fmla="*/ 0 w 624"/>
                  <a:gd name="T3" fmla="*/ 325 h 370"/>
                  <a:gd name="T4" fmla="*/ 624 w 624"/>
                  <a:gd name="T5" fmla="*/ 325 h 370"/>
                  <a:gd name="T6" fmla="*/ 624 w 624"/>
                  <a:gd name="T7" fmla="*/ 53 h 370"/>
                  <a:gd name="T8" fmla="*/ 384 w 624"/>
                  <a:gd name="T9" fmla="*/ 8 h 370"/>
                  <a:gd name="T10" fmla="*/ 0 w 624"/>
                  <a:gd name="T11" fmla="*/ 53 h 370"/>
                </a:gdLst>
                <a:ahLst/>
                <a:cxnLst>
                  <a:cxn ang="0">
                    <a:pos x="T0" y="T1"/>
                  </a:cxn>
                  <a:cxn ang="0">
                    <a:pos x="T2" y="T3"/>
                  </a:cxn>
                  <a:cxn ang="0">
                    <a:pos x="T4" y="T5"/>
                  </a:cxn>
                  <a:cxn ang="0">
                    <a:pos x="T6" y="T7"/>
                  </a:cxn>
                  <a:cxn ang="0">
                    <a:pos x="T8" y="T9"/>
                  </a:cxn>
                  <a:cxn ang="0">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endParaRPr lang="az-Cyrl-AZ"/>
              </a:p>
            </p:txBody>
          </p:sp>
          <p:sp>
            <p:nvSpPr>
              <p:cNvPr id="4110" name="Freeform 14"/>
              <p:cNvSpPr>
                <a:spLocks/>
              </p:cNvSpPr>
              <p:nvPr/>
            </p:nvSpPr>
            <p:spPr bwMode="ltGray">
              <a:xfrm rot="-5400000">
                <a:off x="2551" y="1728"/>
                <a:ext cx="624" cy="294"/>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az-Cyrl-AZ"/>
              </a:p>
            </p:txBody>
          </p:sp>
          <p:sp>
            <p:nvSpPr>
              <p:cNvPr id="4111" name="Freeform 15"/>
              <p:cNvSpPr>
                <a:spLocks/>
              </p:cNvSpPr>
              <p:nvPr/>
            </p:nvSpPr>
            <p:spPr bwMode="ltGray">
              <a:xfrm rot="-5400000">
                <a:off x="2330" y="1694"/>
                <a:ext cx="624" cy="361"/>
              </a:xfrm>
              <a:custGeom>
                <a:avLst/>
                <a:gdLst>
                  <a:gd name="T0" fmla="*/ 0 w 624"/>
                  <a:gd name="T1" fmla="*/ 0 h 272"/>
                  <a:gd name="T2" fmla="*/ 0 w 624"/>
                  <a:gd name="T3" fmla="*/ 272 h 272"/>
                  <a:gd name="T4" fmla="*/ 240 w 624"/>
                  <a:gd name="T5" fmla="*/ 240 h 272"/>
                  <a:gd name="T6" fmla="*/ 624 w 624"/>
                  <a:gd name="T7" fmla="*/ 272 h 272"/>
                  <a:gd name="T8" fmla="*/ 624 w 624"/>
                  <a:gd name="T9" fmla="*/ 0 h 272"/>
                  <a:gd name="T10" fmla="*/ 0 w 624"/>
                  <a:gd name="T11" fmla="*/ 0 h 272"/>
                </a:gdLst>
                <a:ahLst/>
                <a:cxnLst>
                  <a:cxn ang="0">
                    <a:pos x="T0" y="T1"/>
                  </a:cxn>
                  <a:cxn ang="0">
                    <a:pos x="T2" y="T3"/>
                  </a:cxn>
                  <a:cxn ang="0">
                    <a:pos x="T4" y="T5"/>
                  </a:cxn>
                  <a:cxn ang="0">
                    <a:pos x="T6" y="T7"/>
                  </a:cxn>
                  <a:cxn ang="0">
                    <a:pos x="T8" y="T9"/>
                  </a:cxn>
                  <a:cxn ang="0">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az-Cyrl-AZ"/>
              </a:p>
            </p:txBody>
          </p:sp>
          <p:sp>
            <p:nvSpPr>
              <p:cNvPr id="4112" name="Freeform 16"/>
              <p:cNvSpPr>
                <a:spLocks/>
              </p:cNvSpPr>
              <p:nvPr/>
            </p:nvSpPr>
            <p:spPr bwMode="ltGray">
              <a:xfrm rot="-5400000">
                <a:off x="2043" y="1721"/>
                <a:ext cx="632" cy="316"/>
              </a:xfrm>
              <a:custGeom>
                <a:avLst/>
                <a:gdLst>
                  <a:gd name="T0" fmla="*/ 8 w 632"/>
                  <a:gd name="T1" fmla="*/ 45 h 362"/>
                  <a:gd name="T2" fmla="*/ 8 w 632"/>
                  <a:gd name="T3" fmla="*/ 317 h 362"/>
                  <a:gd name="T4" fmla="*/ 248 w 632"/>
                  <a:gd name="T5" fmla="*/ 317 h 362"/>
                  <a:gd name="T6" fmla="*/ 632 w 632"/>
                  <a:gd name="T7" fmla="*/ 317 h 362"/>
                  <a:gd name="T8" fmla="*/ 632 w 632"/>
                  <a:gd name="T9" fmla="*/ 45 h 362"/>
                  <a:gd name="T10" fmla="*/ 104 w 632"/>
                  <a:gd name="T11" fmla="*/ 45 h 362"/>
                  <a:gd name="T12" fmla="*/ 8 w 632"/>
                  <a:gd name="T13" fmla="*/ 45 h 362"/>
                </a:gdLst>
                <a:ahLst/>
                <a:cxnLst>
                  <a:cxn ang="0">
                    <a:pos x="T0" y="T1"/>
                  </a:cxn>
                  <a:cxn ang="0">
                    <a:pos x="T2" y="T3"/>
                  </a:cxn>
                  <a:cxn ang="0">
                    <a:pos x="T4" y="T5"/>
                  </a:cxn>
                  <a:cxn ang="0">
                    <a:pos x="T6" y="T7"/>
                  </a:cxn>
                  <a:cxn ang="0">
                    <a:pos x="T8" y="T9"/>
                  </a:cxn>
                  <a:cxn ang="0">
                    <a:pos x="T10" y="T11"/>
                  </a:cxn>
                  <a:cxn ang="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az-Cyrl-AZ"/>
              </a:p>
            </p:txBody>
          </p:sp>
          <p:sp>
            <p:nvSpPr>
              <p:cNvPr id="4113" name="Freeform 17"/>
              <p:cNvSpPr>
                <a:spLocks/>
              </p:cNvSpPr>
              <p:nvPr/>
            </p:nvSpPr>
            <p:spPr bwMode="ltGray">
              <a:xfrm rot="-5400000">
                <a:off x="4077" y="1669"/>
                <a:ext cx="624" cy="421"/>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az-Cyrl-AZ"/>
              </a:p>
            </p:txBody>
          </p:sp>
          <p:sp>
            <p:nvSpPr>
              <p:cNvPr id="4114" name="Freeform 18"/>
              <p:cNvSpPr>
                <a:spLocks/>
              </p:cNvSpPr>
              <p:nvPr/>
            </p:nvSpPr>
            <p:spPr bwMode="ltGray">
              <a:xfrm rot="-5400000">
                <a:off x="3736" y="1669"/>
                <a:ext cx="624" cy="422"/>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az-Cyrl-AZ"/>
              </a:p>
            </p:txBody>
          </p:sp>
          <p:sp>
            <p:nvSpPr>
              <p:cNvPr id="4115" name="Freeform 19"/>
              <p:cNvSpPr>
                <a:spLocks/>
              </p:cNvSpPr>
              <p:nvPr/>
            </p:nvSpPr>
            <p:spPr bwMode="ltGray">
              <a:xfrm rot="-5400000">
                <a:off x="4584" y="1747"/>
                <a:ext cx="624" cy="255"/>
              </a:xfrm>
              <a:custGeom>
                <a:avLst/>
                <a:gdLst>
                  <a:gd name="T0" fmla="*/ 0 w 624"/>
                  <a:gd name="T1" fmla="*/ 53 h 370"/>
                  <a:gd name="T2" fmla="*/ 0 w 624"/>
                  <a:gd name="T3" fmla="*/ 325 h 370"/>
                  <a:gd name="T4" fmla="*/ 624 w 624"/>
                  <a:gd name="T5" fmla="*/ 325 h 370"/>
                  <a:gd name="T6" fmla="*/ 624 w 624"/>
                  <a:gd name="T7" fmla="*/ 53 h 370"/>
                  <a:gd name="T8" fmla="*/ 384 w 624"/>
                  <a:gd name="T9" fmla="*/ 8 h 370"/>
                  <a:gd name="T10" fmla="*/ 0 w 624"/>
                  <a:gd name="T11" fmla="*/ 53 h 370"/>
                </a:gdLst>
                <a:ahLst/>
                <a:cxnLst>
                  <a:cxn ang="0">
                    <a:pos x="T0" y="T1"/>
                  </a:cxn>
                  <a:cxn ang="0">
                    <a:pos x="T2" y="T3"/>
                  </a:cxn>
                  <a:cxn ang="0">
                    <a:pos x="T4" y="T5"/>
                  </a:cxn>
                  <a:cxn ang="0">
                    <a:pos x="T6" y="T7"/>
                  </a:cxn>
                  <a:cxn ang="0">
                    <a:pos x="T8" y="T9"/>
                  </a:cxn>
                  <a:cxn ang="0">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endParaRPr lang="az-Cyrl-AZ"/>
              </a:p>
            </p:txBody>
          </p:sp>
          <p:sp>
            <p:nvSpPr>
              <p:cNvPr id="4116" name="Freeform 20"/>
              <p:cNvSpPr>
                <a:spLocks/>
              </p:cNvSpPr>
              <p:nvPr/>
            </p:nvSpPr>
            <p:spPr bwMode="ltGray">
              <a:xfrm>
                <a:off x="5469" y="1562"/>
                <a:ext cx="291" cy="625"/>
              </a:xfrm>
              <a:custGeom>
                <a:avLst/>
                <a:gdLst>
                  <a:gd name="T0" fmla="*/ 0 w 291"/>
                  <a:gd name="T1" fmla="*/ 624 h 625"/>
                  <a:gd name="T2" fmla="*/ 291 w 291"/>
                  <a:gd name="T3" fmla="*/ 625 h 625"/>
                  <a:gd name="T4" fmla="*/ 291 w 291"/>
                  <a:gd name="T5" fmla="*/ 6 h 625"/>
                  <a:gd name="T6" fmla="*/ 0 w 291"/>
                  <a:gd name="T7" fmla="*/ 0 h 625"/>
                  <a:gd name="T8" fmla="*/ 0 w 291"/>
                  <a:gd name="T9" fmla="*/ 624 h 625"/>
                </a:gdLst>
                <a:ahLst/>
                <a:cxnLst>
                  <a:cxn ang="0">
                    <a:pos x="T0" y="T1"/>
                  </a:cxn>
                  <a:cxn ang="0">
                    <a:pos x="T2" y="T3"/>
                  </a:cxn>
                  <a:cxn ang="0">
                    <a:pos x="T4" y="T5"/>
                  </a:cxn>
                  <a:cxn ang="0">
                    <a:pos x="T6" y="T7"/>
                  </a:cxn>
                  <a:cxn ang="0">
                    <a:pos x="T8" y="T9"/>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az-Cyrl-AZ"/>
              </a:p>
            </p:txBody>
          </p:sp>
          <p:sp>
            <p:nvSpPr>
              <p:cNvPr id="4117" name="Freeform 21"/>
              <p:cNvSpPr>
                <a:spLocks/>
              </p:cNvSpPr>
              <p:nvPr/>
            </p:nvSpPr>
            <p:spPr bwMode="ltGray">
              <a:xfrm rot="-5400000">
                <a:off x="5084" y="1694"/>
                <a:ext cx="624" cy="361"/>
              </a:xfrm>
              <a:custGeom>
                <a:avLst/>
                <a:gdLst>
                  <a:gd name="T0" fmla="*/ 0 w 624"/>
                  <a:gd name="T1" fmla="*/ 0 h 272"/>
                  <a:gd name="T2" fmla="*/ 0 w 624"/>
                  <a:gd name="T3" fmla="*/ 272 h 272"/>
                  <a:gd name="T4" fmla="*/ 240 w 624"/>
                  <a:gd name="T5" fmla="*/ 240 h 272"/>
                  <a:gd name="T6" fmla="*/ 624 w 624"/>
                  <a:gd name="T7" fmla="*/ 272 h 272"/>
                  <a:gd name="T8" fmla="*/ 624 w 624"/>
                  <a:gd name="T9" fmla="*/ 0 h 272"/>
                  <a:gd name="T10" fmla="*/ 0 w 624"/>
                  <a:gd name="T11" fmla="*/ 0 h 272"/>
                </a:gdLst>
                <a:ahLst/>
                <a:cxnLst>
                  <a:cxn ang="0">
                    <a:pos x="T0" y="T1"/>
                  </a:cxn>
                  <a:cxn ang="0">
                    <a:pos x="T2" y="T3"/>
                  </a:cxn>
                  <a:cxn ang="0">
                    <a:pos x="T4" y="T5"/>
                  </a:cxn>
                  <a:cxn ang="0">
                    <a:pos x="T6" y="T7"/>
                  </a:cxn>
                  <a:cxn ang="0">
                    <a:pos x="T8" y="T9"/>
                  </a:cxn>
                  <a:cxn ang="0">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az-Cyrl-AZ"/>
              </a:p>
            </p:txBody>
          </p:sp>
          <p:sp>
            <p:nvSpPr>
              <p:cNvPr id="4118" name="Freeform 22"/>
              <p:cNvSpPr>
                <a:spLocks/>
              </p:cNvSpPr>
              <p:nvPr/>
            </p:nvSpPr>
            <p:spPr bwMode="ltGray">
              <a:xfrm rot="-5400000">
                <a:off x="4797" y="1721"/>
                <a:ext cx="632" cy="316"/>
              </a:xfrm>
              <a:custGeom>
                <a:avLst/>
                <a:gdLst>
                  <a:gd name="T0" fmla="*/ 8 w 632"/>
                  <a:gd name="T1" fmla="*/ 45 h 362"/>
                  <a:gd name="T2" fmla="*/ 8 w 632"/>
                  <a:gd name="T3" fmla="*/ 317 h 362"/>
                  <a:gd name="T4" fmla="*/ 248 w 632"/>
                  <a:gd name="T5" fmla="*/ 317 h 362"/>
                  <a:gd name="T6" fmla="*/ 632 w 632"/>
                  <a:gd name="T7" fmla="*/ 317 h 362"/>
                  <a:gd name="T8" fmla="*/ 632 w 632"/>
                  <a:gd name="T9" fmla="*/ 45 h 362"/>
                  <a:gd name="T10" fmla="*/ 104 w 632"/>
                  <a:gd name="T11" fmla="*/ 45 h 362"/>
                  <a:gd name="T12" fmla="*/ 8 w 632"/>
                  <a:gd name="T13" fmla="*/ 45 h 362"/>
                </a:gdLst>
                <a:ahLst/>
                <a:cxnLst>
                  <a:cxn ang="0">
                    <a:pos x="T0" y="T1"/>
                  </a:cxn>
                  <a:cxn ang="0">
                    <a:pos x="T2" y="T3"/>
                  </a:cxn>
                  <a:cxn ang="0">
                    <a:pos x="T4" y="T5"/>
                  </a:cxn>
                  <a:cxn ang="0">
                    <a:pos x="T6" y="T7"/>
                  </a:cxn>
                  <a:cxn ang="0">
                    <a:pos x="T8" y="T9"/>
                  </a:cxn>
                  <a:cxn ang="0">
                    <a:pos x="T10" y="T11"/>
                  </a:cxn>
                  <a:cxn ang="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az-Cyrl-AZ"/>
              </a:p>
            </p:txBody>
          </p:sp>
        </p:grpSp>
        <p:sp>
          <p:nvSpPr>
            <p:cNvPr id="4119" name="Freeform 23"/>
            <p:cNvSpPr>
              <a:spLocks/>
            </p:cNvSpPr>
            <p:nvPr/>
          </p:nvSpPr>
          <p:spPr bwMode="ltGray">
            <a:xfrm flipH="1">
              <a:off x="-2" y="1536"/>
              <a:ext cx="5762" cy="412"/>
            </a:xfrm>
            <a:custGeom>
              <a:avLst/>
              <a:gdLst>
                <a:gd name="T0" fmla="*/ 0 w 5762"/>
                <a:gd name="T1" fmla="*/ 196 h 385"/>
                <a:gd name="T2" fmla="*/ 5762 w 5762"/>
                <a:gd name="T3" fmla="*/ 188 h 385"/>
                <a:gd name="T4" fmla="*/ 5762 w 5762"/>
                <a:gd name="T5" fmla="*/ 4 h 385"/>
                <a:gd name="T6" fmla="*/ 0 w 5762"/>
                <a:gd name="T7" fmla="*/ 0 h 385"/>
                <a:gd name="T8" fmla="*/ 0 w 5762"/>
                <a:gd name="T9" fmla="*/ 196 h 385"/>
              </a:gdLst>
              <a:ahLst/>
              <a:cxnLst>
                <a:cxn ang="0">
                  <a:pos x="T0" y="T1"/>
                </a:cxn>
                <a:cxn ang="0">
                  <a:pos x="T2" y="T3"/>
                </a:cxn>
                <a:cxn ang="0">
                  <a:pos x="T4" y="T5"/>
                </a:cxn>
                <a:cxn ang="0">
                  <a:pos x="T6" y="T7"/>
                </a:cxn>
                <a:cxn ang="0">
                  <a:pos x="T8" y="T9"/>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5400000" scaled="1"/>
            </a:gradFill>
            <a:ln>
              <a:noFill/>
            </a:ln>
            <a:effectLst/>
            <a:extLst>
              <a:ext uri="{91240B29-F687-4F45-9708-019B960494DF}">
                <a14:hiddenLine xmlns:a14="http://schemas.microsoft.com/office/drawing/2010/main" w="9525" cap="flat">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az-Cyrl-AZ"/>
            </a:p>
          </p:txBody>
        </p:sp>
        <p:sp>
          <p:nvSpPr>
            <p:cNvPr id="4120" name="Freeform 24"/>
            <p:cNvSpPr>
              <a:spLocks/>
            </p:cNvSpPr>
            <p:nvPr/>
          </p:nvSpPr>
          <p:spPr bwMode="ltGray">
            <a:xfrm flipH="1">
              <a:off x="-2" y="2017"/>
              <a:ext cx="5761" cy="189"/>
            </a:xfrm>
            <a:custGeom>
              <a:avLst/>
              <a:gdLst>
                <a:gd name="T0" fmla="*/ 0 w 5761"/>
                <a:gd name="T1" fmla="*/ 28 h 189"/>
                <a:gd name="T2" fmla="*/ 5761 w 5761"/>
                <a:gd name="T3" fmla="*/ 0 h 189"/>
                <a:gd name="T4" fmla="*/ 5761 w 5761"/>
                <a:gd name="T5" fmla="*/ 189 h 189"/>
                <a:gd name="T6" fmla="*/ 1 w 5761"/>
                <a:gd name="T7" fmla="*/ 189 h 189"/>
                <a:gd name="T8" fmla="*/ 0 w 5761"/>
                <a:gd name="T9" fmla="*/ 28 h 189"/>
              </a:gdLst>
              <a:ahLst/>
              <a:cxnLst>
                <a:cxn ang="0">
                  <a:pos x="T0" y="T1"/>
                </a:cxn>
                <a:cxn ang="0">
                  <a:pos x="T2" y="T3"/>
                </a:cxn>
                <a:cxn ang="0">
                  <a:pos x="T4" y="T5"/>
                </a:cxn>
                <a:cxn ang="0">
                  <a:pos x="T6" y="T7"/>
                </a:cxn>
                <a:cxn ang="0">
                  <a:pos x="T8" y="T9"/>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5400000" scaled="1"/>
            </a:gradFill>
            <a:ln>
              <a:noFill/>
            </a:ln>
            <a:effectLst/>
            <a:extLst>
              <a:ext uri="{91240B29-F687-4F45-9708-019B960494DF}">
                <a14:hiddenLine xmlns:a14="http://schemas.microsoft.com/office/drawing/2010/main" w="9525" cap="flat">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az-Cyrl-AZ"/>
            </a:p>
          </p:txBody>
        </p:sp>
      </p:grpSp>
      <p:sp>
        <p:nvSpPr>
          <p:cNvPr id="4121" name="Rectangle 25"/>
          <p:cNvSpPr>
            <a:spLocks noGrp="1" noChangeArrowheads="1"/>
          </p:cNvSpPr>
          <p:nvPr>
            <p:ph type="ctrTitle"/>
          </p:nvPr>
        </p:nvSpPr>
        <p:spPr>
          <a:xfrm>
            <a:off x="1173163" y="198438"/>
            <a:ext cx="7772400" cy="2286000"/>
          </a:xfrm>
        </p:spPr>
        <p:txBody>
          <a:bodyPr anchor="b">
            <a:spAutoFit/>
          </a:bodyPr>
          <a:lstStyle>
            <a:lvl1pPr>
              <a:defRPr sz="7200"/>
            </a:lvl1pPr>
          </a:lstStyle>
          <a:p>
            <a:pPr lvl="0"/>
            <a:r>
              <a:rPr lang="en-US" noProof="0" smtClean="0"/>
              <a:t>Click to edit Master title style</a:t>
            </a:r>
          </a:p>
        </p:txBody>
      </p:sp>
      <p:sp>
        <p:nvSpPr>
          <p:cNvPr id="4122" name="Rectangle 26"/>
          <p:cNvSpPr>
            <a:spLocks noGrp="1" noChangeArrowheads="1"/>
          </p:cNvSpPr>
          <p:nvPr>
            <p:ph type="subTitle" idx="1"/>
          </p:nvPr>
        </p:nvSpPr>
        <p:spPr>
          <a:xfrm>
            <a:off x="1166813" y="3886200"/>
            <a:ext cx="6400800" cy="1752600"/>
          </a:xfrm>
        </p:spPr>
        <p:txBody>
          <a:bodyPr/>
          <a:lstStyle>
            <a:lvl1pPr marL="0" indent="0">
              <a:buFont typeface="Wingdings" pitchFamily="2" charset="2"/>
              <a:buNone/>
              <a:defRPr sz="4000"/>
            </a:lvl1pPr>
          </a:lstStyle>
          <a:p>
            <a:pPr lvl="0"/>
            <a:r>
              <a:rPr lang="en-US" noProof="0" smtClean="0"/>
              <a:t>Click to edit Master subtitle style</a:t>
            </a:r>
          </a:p>
        </p:txBody>
      </p:sp>
      <p:sp>
        <p:nvSpPr>
          <p:cNvPr id="4123" name="Rectangle 27"/>
          <p:cNvSpPr>
            <a:spLocks noGrp="1" noChangeArrowheads="1"/>
          </p:cNvSpPr>
          <p:nvPr>
            <p:ph type="dt" sz="half" idx="2"/>
          </p:nvPr>
        </p:nvSpPr>
        <p:spPr>
          <a:xfrm>
            <a:off x="1166813" y="6248400"/>
            <a:ext cx="1905000" cy="457200"/>
          </a:xfrm>
        </p:spPr>
        <p:txBody>
          <a:bodyPr/>
          <a:lstStyle>
            <a:lvl1pPr>
              <a:defRPr>
                <a:solidFill>
                  <a:srgbClr val="000000"/>
                </a:solidFill>
              </a:defRPr>
            </a:lvl1pPr>
          </a:lstStyle>
          <a:p>
            <a:endParaRPr lang="en-US"/>
          </a:p>
        </p:txBody>
      </p:sp>
      <p:sp>
        <p:nvSpPr>
          <p:cNvPr id="4124" name="Rectangle 28"/>
          <p:cNvSpPr>
            <a:spLocks noGrp="1" noChangeArrowheads="1"/>
          </p:cNvSpPr>
          <p:nvPr>
            <p:ph type="ftr" sz="quarter" idx="3"/>
          </p:nvPr>
        </p:nvSpPr>
        <p:spPr/>
        <p:txBody>
          <a:bodyPr/>
          <a:lstStyle>
            <a:lvl1pPr>
              <a:defRPr>
                <a:solidFill>
                  <a:srgbClr val="000000"/>
                </a:solidFill>
              </a:defRPr>
            </a:lvl1pPr>
          </a:lstStyle>
          <a:p>
            <a:endParaRPr lang="en-US"/>
          </a:p>
        </p:txBody>
      </p:sp>
      <p:sp>
        <p:nvSpPr>
          <p:cNvPr id="4125" name="Rectangle 29"/>
          <p:cNvSpPr>
            <a:spLocks noGrp="1" noChangeArrowheads="1"/>
          </p:cNvSpPr>
          <p:nvPr>
            <p:ph type="sldNum" sz="quarter" idx="4"/>
          </p:nvPr>
        </p:nvSpPr>
        <p:spPr/>
        <p:txBody>
          <a:bodyPr/>
          <a:lstStyle>
            <a:lvl1pPr>
              <a:defRPr>
                <a:solidFill>
                  <a:srgbClr val="000000"/>
                </a:solidFill>
              </a:defRPr>
            </a:lvl1pPr>
          </a:lstStyle>
          <a:p>
            <a:fld id="{D9D2791C-F191-43D2-BB1B-2A4960A6332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z-Cyrl-A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z-Cyrl-AZ"/>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04FB0A-3D4C-4631-90BB-FF650C40693F}" type="slidenum">
              <a:rPr lang="en-US"/>
              <a:pPr/>
              <a:t>‹#›</a:t>
            </a:fld>
            <a:endParaRPr lang="en-US"/>
          </a:p>
        </p:txBody>
      </p:sp>
    </p:spTree>
    <p:extLst>
      <p:ext uri="{BB962C8B-B14F-4D97-AF65-F5344CB8AC3E}">
        <p14:creationId xmlns:p14="http://schemas.microsoft.com/office/powerpoint/2010/main" val="2753810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2463" y="457200"/>
            <a:ext cx="1943100" cy="5638800"/>
          </a:xfrm>
        </p:spPr>
        <p:txBody>
          <a:bodyPr vert="eaVert"/>
          <a:lstStyle/>
          <a:p>
            <a:r>
              <a:rPr lang="en-US" smtClean="0"/>
              <a:t>Click to edit Master title style</a:t>
            </a:r>
            <a:endParaRPr lang="az-Cyrl-AZ"/>
          </a:p>
        </p:txBody>
      </p:sp>
      <p:sp>
        <p:nvSpPr>
          <p:cNvPr id="3" name="Vertical Text Placeholder 2"/>
          <p:cNvSpPr>
            <a:spLocks noGrp="1"/>
          </p:cNvSpPr>
          <p:nvPr>
            <p:ph type="body" orient="vert" idx="1"/>
          </p:nvPr>
        </p:nvSpPr>
        <p:spPr>
          <a:xfrm>
            <a:off x="1173163" y="4572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z-Cyrl-AZ"/>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AE3139D-BEE7-4274-B9CE-B4BAA1AE2882}" type="slidenum">
              <a:rPr lang="en-US"/>
              <a:pPr/>
              <a:t>‹#›</a:t>
            </a:fld>
            <a:endParaRPr lang="en-US"/>
          </a:p>
        </p:txBody>
      </p:sp>
    </p:spTree>
    <p:extLst>
      <p:ext uri="{BB962C8B-B14F-4D97-AF65-F5344CB8AC3E}">
        <p14:creationId xmlns:p14="http://schemas.microsoft.com/office/powerpoint/2010/main" val="14168176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73163" y="457200"/>
            <a:ext cx="7772400" cy="1143000"/>
          </a:xfrm>
        </p:spPr>
        <p:txBody>
          <a:bodyPr/>
          <a:lstStyle/>
          <a:p>
            <a:r>
              <a:rPr lang="en-US" smtClean="0"/>
              <a:t>Click to edit Master title style</a:t>
            </a:r>
            <a:endParaRPr lang="az-Cyrl-AZ"/>
          </a:p>
        </p:txBody>
      </p:sp>
      <p:sp>
        <p:nvSpPr>
          <p:cNvPr id="3" name="Table Placeholder 2"/>
          <p:cNvSpPr>
            <a:spLocks noGrp="1"/>
          </p:cNvSpPr>
          <p:nvPr>
            <p:ph type="tbl" idx="1"/>
          </p:nvPr>
        </p:nvSpPr>
        <p:spPr>
          <a:xfrm>
            <a:off x="1173163" y="1981200"/>
            <a:ext cx="7772400" cy="4114800"/>
          </a:xfrm>
        </p:spPr>
        <p:txBody>
          <a:bodyPr/>
          <a:lstStyle/>
          <a:p>
            <a:endParaRPr lang="az-Cyrl-AZ"/>
          </a:p>
        </p:txBody>
      </p:sp>
      <p:sp>
        <p:nvSpPr>
          <p:cNvPr id="4" name="Date Placeholder 3"/>
          <p:cNvSpPr>
            <a:spLocks noGrp="1"/>
          </p:cNvSpPr>
          <p:nvPr>
            <p:ph type="dt" sz="half" idx="10"/>
          </p:nvPr>
        </p:nvSpPr>
        <p:spPr>
          <a:xfrm>
            <a:off x="1173163" y="6265863"/>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5814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7010400" y="6248400"/>
            <a:ext cx="1905000" cy="457200"/>
          </a:xfrm>
        </p:spPr>
        <p:txBody>
          <a:bodyPr/>
          <a:lstStyle>
            <a:lvl1pPr>
              <a:defRPr/>
            </a:lvl1pPr>
          </a:lstStyle>
          <a:p>
            <a:fld id="{E1348D17-4C00-4D76-A33D-3A4067F44EC4}" type="slidenum">
              <a:rPr lang="en-US"/>
              <a:pPr/>
              <a:t>‹#›</a:t>
            </a:fld>
            <a:endParaRPr lang="en-US"/>
          </a:p>
        </p:txBody>
      </p:sp>
    </p:spTree>
    <p:extLst>
      <p:ext uri="{BB962C8B-B14F-4D97-AF65-F5344CB8AC3E}">
        <p14:creationId xmlns:p14="http://schemas.microsoft.com/office/powerpoint/2010/main" val="559738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z-Cyrl-A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z-Cyrl-AZ"/>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A2B962E-343D-4F72-BE24-FCD32750A81B}" type="slidenum">
              <a:rPr lang="en-US"/>
              <a:pPr/>
              <a:t>‹#›</a:t>
            </a:fld>
            <a:endParaRPr lang="en-US"/>
          </a:p>
        </p:txBody>
      </p:sp>
    </p:spTree>
    <p:extLst>
      <p:ext uri="{BB962C8B-B14F-4D97-AF65-F5344CB8AC3E}">
        <p14:creationId xmlns:p14="http://schemas.microsoft.com/office/powerpoint/2010/main" val="1670503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az-Cyrl-A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0A60221-7FC8-4DB2-943C-5FD17B213F73}" type="slidenum">
              <a:rPr lang="en-US"/>
              <a:pPr/>
              <a:t>‹#›</a:t>
            </a:fld>
            <a:endParaRPr lang="en-US"/>
          </a:p>
        </p:txBody>
      </p:sp>
    </p:spTree>
    <p:extLst>
      <p:ext uri="{BB962C8B-B14F-4D97-AF65-F5344CB8AC3E}">
        <p14:creationId xmlns:p14="http://schemas.microsoft.com/office/powerpoint/2010/main" val="789359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z-Cyrl-AZ"/>
          </a:p>
        </p:txBody>
      </p:sp>
      <p:sp>
        <p:nvSpPr>
          <p:cNvPr id="3" name="Content Placeholder 2"/>
          <p:cNvSpPr>
            <a:spLocks noGrp="1"/>
          </p:cNvSpPr>
          <p:nvPr>
            <p:ph sz="half" idx="1"/>
          </p:nvPr>
        </p:nvSpPr>
        <p:spPr>
          <a:xfrm>
            <a:off x="11731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z-Cyrl-AZ"/>
          </a:p>
        </p:txBody>
      </p:sp>
      <p:sp>
        <p:nvSpPr>
          <p:cNvPr id="4" name="Content Placeholder 3"/>
          <p:cNvSpPr>
            <a:spLocks noGrp="1"/>
          </p:cNvSpPr>
          <p:nvPr>
            <p:ph sz="half" idx="2"/>
          </p:nvPr>
        </p:nvSpPr>
        <p:spPr>
          <a:xfrm>
            <a:off x="51355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z-Cyrl-AZ"/>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84EC529-76A9-4793-831E-32A3B48363D4}" type="slidenum">
              <a:rPr lang="en-US"/>
              <a:pPr/>
              <a:t>‹#›</a:t>
            </a:fld>
            <a:endParaRPr lang="en-US"/>
          </a:p>
        </p:txBody>
      </p:sp>
    </p:spTree>
    <p:extLst>
      <p:ext uri="{BB962C8B-B14F-4D97-AF65-F5344CB8AC3E}">
        <p14:creationId xmlns:p14="http://schemas.microsoft.com/office/powerpoint/2010/main" val="775414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z-Cyrl-A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z-Cyrl-A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z-Cyrl-AZ"/>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65771B6-5392-4E39-9728-BA6D04DBBB69}" type="slidenum">
              <a:rPr lang="en-US"/>
              <a:pPr/>
              <a:t>‹#›</a:t>
            </a:fld>
            <a:endParaRPr lang="en-US"/>
          </a:p>
        </p:txBody>
      </p:sp>
    </p:spTree>
    <p:extLst>
      <p:ext uri="{BB962C8B-B14F-4D97-AF65-F5344CB8AC3E}">
        <p14:creationId xmlns:p14="http://schemas.microsoft.com/office/powerpoint/2010/main" val="978486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z-Cyrl-AZ"/>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119D711-A60B-434E-A1D9-3B839480A204}" type="slidenum">
              <a:rPr lang="en-US"/>
              <a:pPr/>
              <a:t>‹#›</a:t>
            </a:fld>
            <a:endParaRPr lang="en-US"/>
          </a:p>
        </p:txBody>
      </p:sp>
    </p:spTree>
    <p:extLst>
      <p:ext uri="{BB962C8B-B14F-4D97-AF65-F5344CB8AC3E}">
        <p14:creationId xmlns:p14="http://schemas.microsoft.com/office/powerpoint/2010/main" val="2729335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E7A6795-5015-453C-B317-F7FE0A00B848}" type="slidenum">
              <a:rPr lang="en-US"/>
              <a:pPr/>
              <a:t>‹#›</a:t>
            </a:fld>
            <a:endParaRPr lang="en-US"/>
          </a:p>
        </p:txBody>
      </p:sp>
    </p:spTree>
    <p:extLst>
      <p:ext uri="{BB962C8B-B14F-4D97-AF65-F5344CB8AC3E}">
        <p14:creationId xmlns:p14="http://schemas.microsoft.com/office/powerpoint/2010/main" val="3764383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az-Cyrl-A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z-Cyrl-A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3B0F3F1-A522-45A4-80DD-B6390AD05597}" type="slidenum">
              <a:rPr lang="en-US"/>
              <a:pPr/>
              <a:t>‹#›</a:t>
            </a:fld>
            <a:endParaRPr lang="en-US"/>
          </a:p>
        </p:txBody>
      </p:sp>
    </p:spTree>
    <p:extLst>
      <p:ext uri="{BB962C8B-B14F-4D97-AF65-F5344CB8AC3E}">
        <p14:creationId xmlns:p14="http://schemas.microsoft.com/office/powerpoint/2010/main" val="3929325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az-Cyrl-A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z-Cyrl-A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C3CDFA2-C4E8-41C9-81EC-A9566A6E01E3}" type="slidenum">
              <a:rPr lang="en-US"/>
              <a:pPr/>
              <a:t>‹#›</a:t>
            </a:fld>
            <a:endParaRPr lang="en-US"/>
          </a:p>
        </p:txBody>
      </p:sp>
    </p:spTree>
    <p:extLst>
      <p:ext uri="{BB962C8B-B14F-4D97-AF65-F5344CB8AC3E}">
        <p14:creationId xmlns:p14="http://schemas.microsoft.com/office/powerpoint/2010/main" val="4173499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4763"/>
            <a:ext cx="1063625" cy="6858001"/>
            <a:chOff x="0" y="-3"/>
            <a:chExt cx="670" cy="4320"/>
          </a:xfrm>
        </p:grpSpPr>
        <p:grpSp>
          <p:nvGrpSpPr>
            <p:cNvPr id="3075" name="Group 3"/>
            <p:cNvGrpSpPr>
              <a:grpSpLocks/>
            </p:cNvGrpSpPr>
            <p:nvPr/>
          </p:nvGrpSpPr>
          <p:grpSpPr bwMode="auto">
            <a:xfrm rot="16200000" flipH="1">
              <a:off x="-1815" y="1838"/>
              <a:ext cx="4320" cy="638"/>
              <a:chOff x="-2" y="1562"/>
              <a:chExt cx="5762" cy="638"/>
            </a:xfrm>
          </p:grpSpPr>
          <p:sp>
            <p:nvSpPr>
              <p:cNvPr id="3076" name="Freeform 4"/>
              <p:cNvSpPr>
                <a:spLocks/>
              </p:cNvSpPr>
              <p:nvPr/>
            </p:nvSpPr>
            <p:spPr bwMode="ltGray">
              <a:xfrm rot="-5400000">
                <a:off x="2559" y="-993"/>
                <a:ext cx="624" cy="5745"/>
              </a:xfrm>
              <a:custGeom>
                <a:avLst/>
                <a:gdLst>
                  <a:gd name="T0" fmla="*/ 0 w 1000"/>
                  <a:gd name="T1" fmla="*/ 0 h 720"/>
                  <a:gd name="T2" fmla="*/ 0 w 1000"/>
                  <a:gd name="T3" fmla="*/ 720 h 720"/>
                  <a:gd name="T4" fmla="*/ 1000 w 1000"/>
                  <a:gd name="T5" fmla="*/ 720 h 720"/>
                  <a:gd name="T6" fmla="*/ 1000 w 1000"/>
                  <a:gd name="T7" fmla="*/ 0 h 720"/>
                  <a:gd name="T8" fmla="*/ 0 w 1000"/>
                  <a:gd name="T9" fmla="*/ 0 h 720"/>
                </a:gdLst>
                <a:ahLst/>
                <a:cxnLst>
                  <a:cxn ang="0">
                    <a:pos x="T0" y="T1"/>
                  </a:cxn>
                  <a:cxn ang="0">
                    <a:pos x="T2" y="T3"/>
                  </a:cxn>
                  <a:cxn ang="0">
                    <a:pos x="T4" y="T5"/>
                  </a:cxn>
                  <a:cxn ang="0">
                    <a:pos x="T6" y="T7"/>
                  </a:cxn>
                  <a:cxn ang="0">
                    <a:pos x="T8" y="T9"/>
                  </a:cxn>
                </a:cxnLst>
                <a:rect l="0" t="0" r="r" b="b"/>
                <a:pathLst>
                  <a:path w="1000" h="720">
                    <a:moveTo>
                      <a:pt x="0" y="0"/>
                    </a:moveTo>
                    <a:lnTo>
                      <a:pt x="0" y="720"/>
                    </a:lnTo>
                    <a:lnTo>
                      <a:pt x="1000" y="720"/>
                    </a:lnTo>
                    <a:lnTo>
                      <a:pt x="1000" y="0"/>
                    </a:lnTo>
                    <a:lnTo>
                      <a:pt x="0"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az-Cyrl-AZ"/>
              </a:p>
            </p:txBody>
          </p:sp>
          <p:sp>
            <p:nvSpPr>
              <p:cNvPr id="3077" name="Freeform 5"/>
              <p:cNvSpPr>
                <a:spLocks/>
              </p:cNvSpPr>
              <p:nvPr/>
            </p:nvSpPr>
            <p:spPr bwMode="ltGray">
              <a:xfrm rot="-5400000">
                <a:off x="1323" y="1669"/>
                <a:ext cx="624" cy="421"/>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az-Cyrl-AZ"/>
              </a:p>
            </p:txBody>
          </p:sp>
          <p:sp>
            <p:nvSpPr>
              <p:cNvPr id="3078" name="Freeform 6"/>
              <p:cNvSpPr>
                <a:spLocks/>
              </p:cNvSpPr>
              <p:nvPr/>
            </p:nvSpPr>
            <p:spPr bwMode="ltGray">
              <a:xfrm rot="-5400000">
                <a:off x="982" y="1669"/>
                <a:ext cx="624" cy="422"/>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az-Cyrl-AZ"/>
              </a:p>
            </p:txBody>
          </p:sp>
          <p:sp>
            <p:nvSpPr>
              <p:cNvPr id="3079" name="Freeform 7"/>
              <p:cNvSpPr>
                <a:spLocks/>
              </p:cNvSpPr>
              <p:nvPr/>
            </p:nvSpPr>
            <p:spPr bwMode="ltGray">
              <a:xfrm rot="-5400000">
                <a:off x="-57" y="1752"/>
                <a:ext cx="624" cy="255"/>
              </a:xfrm>
              <a:custGeom>
                <a:avLst/>
                <a:gdLst>
                  <a:gd name="T0" fmla="*/ 0 w 624"/>
                  <a:gd name="T1" fmla="*/ 53 h 370"/>
                  <a:gd name="T2" fmla="*/ 0 w 624"/>
                  <a:gd name="T3" fmla="*/ 325 h 370"/>
                  <a:gd name="T4" fmla="*/ 624 w 624"/>
                  <a:gd name="T5" fmla="*/ 325 h 370"/>
                  <a:gd name="T6" fmla="*/ 624 w 624"/>
                  <a:gd name="T7" fmla="*/ 53 h 370"/>
                  <a:gd name="T8" fmla="*/ 384 w 624"/>
                  <a:gd name="T9" fmla="*/ 8 h 370"/>
                  <a:gd name="T10" fmla="*/ 0 w 624"/>
                  <a:gd name="T11" fmla="*/ 53 h 370"/>
                </a:gdLst>
                <a:ahLst/>
                <a:cxnLst>
                  <a:cxn ang="0">
                    <a:pos x="T0" y="T1"/>
                  </a:cxn>
                  <a:cxn ang="0">
                    <a:pos x="T2" y="T3"/>
                  </a:cxn>
                  <a:cxn ang="0">
                    <a:pos x="T4" y="T5"/>
                  </a:cxn>
                  <a:cxn ang="0">
                    <a:pos x="T6" y="T7"/>
                  </a:cxn>
                  <a:cxn ang="0">
                    <a:pos x="T8" y="T9"/>
                  </a:cxn>
                  <a:cxn ang="0">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endParaRPr lang="az-Cyrl-AZ"/>
              </a:p>
            </p:txBody>
          </p:sp>
          <p:sp>
            <p:nvSpPr>
              <p:cNvPr id="3080" name="Freeform 8"/>
              <p:cNvSpPr>
                <a:spLocks/>
              </p:cNvSpPr>
              <p:nvPr/>
            </p:nvSpPr>
            <p:spPr bwMode="ltGray">
              <a:xfrm rot="-5400000">
                <a:off x="664" y="1733"/>
                <a:ext cx="624" cy="294"/>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az-Cyrl-AZ"/>
              </a:p>
            </p:txBody>
          </p:sp>
          <p:sp>
            <p:nvSpPr>
              <p:cNvPr id="3081" name="Freeform 9"/>
              <p:cNvSpPr>
                <a:spLocks/>
              </p:cNvSpPr>
              <p:nvPr/>
            </p:nvSpPr>
            <p:spPr bwMode="ltGray">
              <a:xfrm rot="-5400000">
                <a:off x="442" y="1699"/>
                <a:ext cx="624" cy="362"/>
              </a:xfrm>
              <a:custGeom>
                <a:avLst/>
                <a:gdLst>
                  <a:gd name="T0" fmla="*/ 0 w 624"/>
                  <a:gd name="T1" fmla="*/ 0 h 272"/>
                  <a:gd name="T2" fmla="*/ 0 w 624"/>
                  <a:gd name="T3" fmla="*/ 272 h 272"/>
                  <a:gd name="T4" fmla="*/ 240 w 624"/>
                  <a:gd name="T5" fmla="*/ 240 h 272"/>
                  <a:gd name="T6" fmla="*/ 624 w 624"/>
                  <a:gd name="T7" fmla="*/ 272 h 272"/>
                  <a:gd name="T8" fmla="*/ 624 w 624"/>
                  <a:gd name="T9" fmla="*/ 0 h 272"/>
                  <a:gd name="T10" fmla="*/ 0 w 624"/>
                  <a:gd name="T11" fmla="*/ 0 h 272"/>
                </a:gdLst>
                <a:ahLst/>
                <a:cxnLst>
                  <a:cxn ang="0">
                    <a:pos x="T0" y="T1"/>
                  </a:cxn>
                  <a:cxn ang="0">
                    <a:pos x="T2" y="T3"/>
                  </a:cxn>
                  <a:cxn ang="0">
                    <a:pos x="T4" y="T5"/>
                  </a:cxn>
                  <a:cxn ang="0">
                    <a:pos x="T6" y="T7"/>
                  </a:cxn>
                  <a:cxn ang="0">
                    <a:pos x="T8" y="T9"/>
                  </a:cxn>
                  <a:cxn ang="0">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az-Cyrl-AZ"/>
              </a:p>
            </p:txBody>
          </p:sp>
          <p:sp>
            <p:nvSpPr>
              <p:cNvPr id="3082" name="Freeform 10"/>
              <p:cNvSpPr>
                <a:spLocks/>
              </p:cNvSpPr>
              <p:nvPr/>
            </p:nvSpPr>
            <p:spPr bwMode="ltGray">
              <a:xfrm rot="-5400000">
                <a:off x="156" y="1726"/>
                <a:ext cx="632" cy="315"/>
              </a:xfrm>
              <a:custGeom>
                <a:avLst/>
                <a:gdLst>
                  <a:gd name="T0" fmla="*/ 8 w 632"/>
                  <a:gd name="T1" fmla="*/ 45 h 362"/>
                  <a:gd name="T2" fmla="*/ 8 w 632"/>
                  <a:gd name="T3" fmla="*/ 317 h 362"/>
                  <a:gd name="T4" fmla="*/ 248 w 632"/>
                  <a:gd name="T5" fmla="*/ 317 h 362"/>
                  <a:gd name="T6" fmla="*/ 632 w 632"/>
                  <a:gd name="T7" fmla="*/ 317 h 362"/>
                  <a:gd name="T8" fmla="*/ 632 w 632"/>
                  <a:gd name="T9" fmla="*/ 45 h 362"/>
                  <a:gd name="T10" fmla="*/ 104 w 632"/>
                  <a:gd name="T11" fmla="*/ 45 h 362"/>
                  <a:gd name="T12" fmla="*/ 8 w 632"/>
                  <a:gd name="T13" fmla="*/ 45 h 362"/>
                </a:gdLst>
                <a:ahLst/>
                <a:cxnLst>
                  <a:cxn ang="0">
                    <a:pos x="T0" y="T1"/>
                  </a:cxn>
                  <a:cxn ang="0">
                    <a:pos x="T2" y="T3"/>
                  </a:cxn>
                  <a:cxn ang="0">
                    <a:pos x="T4" y="T5"/>
                  </a:cxn>
                  <a:cxn ang="0">
                    <a:pos x="T6" y="T7"/>
                  </a:cxn>
                  <a:cxn ang="0">
                    <a:pos x="T8" y="T9"/>
                  </a:cxn>
                  <a:cxn ang="0">
                    <a:pos x="T10" y="T11"/>
                  </a:cxn>
                  <a:cxn ang="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az-Cyrl-AZ"/>
              </a:p>
            </p:txBody>
          </p:sp>
          <p:sp>
            <p:nvSpPr>
              <p:cNvPr id="3083" name="Freeform 11"/>
              <p:cNvSpPr>
                <a:spLocks/>
              </p:cNvSpPr>
              <p:nvPr/>
            </p:nvSpPr>
            <p:spPr bwMode="ltGray">
              <a:xfrm rot="-5400000">
                <a:off x="3211" y="1664"/>
                <a:ext cx="624" cy="421"/>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az-Cyrl-AZ"/>
              </a:p>
            </p:txBody>
          </p:sp>
          <p:sp>
            <p:nvSpPr>
              <p:cNvPr id="3084" name="Freeform 12"/>
              <p:cNvSpPr>
                <a:spLocks/>
              </p:cNvSpPr>
              <p:nvPr/>
            </p:nvSpPr>
            <p:spPr bwMode="ltGray">
              <a:xfrm rot="-5400000">
                <a:off x="2870" y="1664"/>
                <a:ext cx="624" cy="422"/>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az-Cyrl-AZ"/>
              </a:p>
            </p:txBody>
          </p:sp>
          <p:sp>
            <p:nvSpPr>
              <p:cNvPr id="3085" name="Freeform 13"/>
              <p:cNvSpPr>
                <a:spLocks/>
              </p:cNvSpPr>
              <p:nvPr/>
            </p:nvSpPr>
            <p:spPr bwMode="ltGray">
              <a:xfrm rot="-5400000">
                <a:off x="1830" y="1747"/>
                <a:ext cx="624" cy="255"/>
              </a:xfrm>
              <a:custGeom>
                <a:avLst/>
                <a:gdLst>
                  <a:gd name="T0" fmla="*/ 0 w 624"/>
                  <a:gd name="T1" fmla="*/ 53 h 370"/>
                  <a:gd name="T2" fmla="*/ 0 w 624"/>
                  <a:gd name="T3" fmla="*/ 325 h 370"/>
                  <a:gd name="T4" fmla="*/ 624 w 624"/>
                  <a:gd name="T5" fmla="*/ 325 h 370"/>
                  <a:gd name="T6" fmla="*/ 624 w 624"/>
                  <a:gd name="T7" fmla="*/ 53 h 370"/>
                  <a:gd name="T8" fmla="*/ 384 w 624"/>
                  <a:gd name="T9" fmla="*/ 8 h 370"/>
                  <a:gd name="T10" fmla="*/ 0 w 624"/>
                  <a:gd name="T11" fmla="*/ 53 h 370"/>
                </a:gdLst>
                <a:ahLst/>
                <a:cxnLst>
                  <a:cxn ang="0">
                    <a:pos x="T0" y="T1"/>
                  </a:cxn>
                  <a:cxn ang="0">
                    <a:pos x="T2" y="T3"/>
                  </a:cxn>
                  <a:cxn ang="0">
                    <a:pos x="T4" y="T5"/>
                  </a:cxn>
                  <a:cxn ang="0">
                    <a:pos x="T6" y="T7"/>
                  </a:cxn>
                  <a:cxn ang="0">
                    <a:pos x="T8" y="T9"/>
                  </a:cxn>
                  <a:cxn ang="0">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endParaRPr lang="az-Cyrl-AZ"/>
              </a:p>
            </p:txBody>
          </p:sp>
          <p:sp>
            <p:nvSpPr>
              <p:cNvPr id="3086" name="Freeform 14"/>
              <p:cNvSpPr>
                <a:spLocks/>
              </p:cNvSpPr>
              <p:nvPr/>
            </p:nvSpPr>
            <p:spPr bwMode="ltGray">
              <a:xfrm rot="-5400000">
                <a:off x="2551" y="1728"/>
                <a:ext cx="624" cy="294"/>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az-Cyrl-AZ"/>
              </a:p>
            </p:txBody>
          </p:sp>
          <p:sp>
            <p:nvSpPr>
              <p:cNvPr id="3087" name="Freeform 15"/>
              <p:cNvSpPr>
                <a:spLocks/>
              </p:cNvSpPr>
              <p:nvPr/>
            </p:nvSpPr>
            <p:spPr bwMode="ltGray">
              <a:xfrm rot="-5400000">
                <a:off x="2330" y="1694"/>
                <a:ext cx="624" cy="361"/>
              </a:xfrm>
              <a:custGeom>
                <a:avLst/>
                <a:gdLst>
                  <a:gd name="T0" fmla="*/ 0 w 624"/>
                  <a:gd name="T1" fmla="*/ 0 h 272"/>
                  <a:gd name="T2" fmla="*/ 0 w 624"/>
                  <a:gd name="T3" fmla="*/ 272 h 272"/>
                  <a:gd name="T4" fmla="*/ 240 w 624"/>
                  <a:gd name="T5" fmla="*/ 240 h 272"/>
                  <a:gd name="T6" fmla="*/ 624 w 624"/>
                  <a:gd name="T7" fmla="*/ 272 h 272"/>
                  <a:gd name="T8" fmla="*/ 624 w 624"/>
                  <a:gd name="T9" fmla="*/ 0 h 272"/>
                  <a:gd name="T10" fmla="*/ 0 w 624"/>
                  <a:gd name="T11" fmla="*/ 0 h 272"/>
                </a:gdLst>
                <a:ahLst/>
                <a:cxnLst>
                  <a:cxn ang="0">
                    <a:pos x="T0" y="T1"/>
                  </a:cxn>
                  <a:cxn ang="0">
                    <a:pos x="T2" y="T3"/>
                  </a:cxn>
                  <a:cxn ang="0">
                    <a:pos x="T4" y="T5"/>
                  </a:cxn>
                  <a:cxn ang="0">
                    <a:pos x="T6" y="T7"/>
                  </a:cxn>
                  <a:cxn ang="0">
                    <a:pos x="T8" y="T9"/>
                  </a:cxn>
                  <a:cxn ang="0">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az-Cyrl-AZ"/>
              </a:p>
            </p:txBody>
          </p:sp>
          <p:sp>
            <p:nvSpPr>
              <p:cNvPr id="3088" name="Freeform 16"/>
              <p:cNvSpPr>
                <a:spLocks/>
              </p:cNvSpPr>
              <p:nvPr/>
            </p:nvSpPr>
            <p:spPr bwMode="ltGray">
              <a:xfrm rot="-5400000">
                <a:off x="2043" y="1721"/>
                <a:ext cx="632" cy="316"/>
              </a:xfrm>
              <a:custGeom>
                <a:avLst/>
                <a:gdLst>
                  <a:gd name="T0" fmla="*/ 8 w 632"/>
                  <a:gd name="T1" fmla="*/ 45 h 362"/>
                  <a:gd name="T2" fmla="*/ 8 w 632"/>
                  <a:gd name="T3" fmla="*/ 317 h 362"/>
                  <a:gd name="T4" fmla="*/ 248 w 632"/>
                  <a:gd name="T5" fmla="*/ 317 h 362"/>
                  <a:gd name="T6" fmla="*/ 632 w 632"/>
                  <a:gd name="T7" fmla="*/ 317 h 362"/>
                  <a:gd name="T8" fmla="*/ 632 w 632"/>
                  <a:gd name="T9" fmla="*/ 45 h 362"/>
                  <a:gd name="T10" fmla="*/ 104 w 632"/>
                  <a:gd name="T11" fmla="*/ 45 h 362"/>
                  <a:gd name="T12" fmla="*/ 8 w 632"/>
                  <a:gd name="T13" fmla="*/ 45 h 362"/>
                </a:gdLst>
                <a:ahLst/>
                <a:cxnLst>
                  <a:cxn ang="0">
                    <a:pos x="T0" y="T1"/>
                  </a:cxn>
                  <a:cxn ang="0">
                    <a:pos x="T2" y="T3"/>
                  </a:cxn>
                  <a:cxn ang="0">
                    <a:pos x="T4" y="T5"/>
                  </a:cxn>
                  <a:cxn ang="0">
                    <a:pos x="T6" y="T7"/>
                  </a:cxn>
                  <a:cxn ang="0">
                    <a:pos x="T8" y="T9"/>
                  </a:cxn>
                  <a:cxn ang="0">
                    <a:pos x="T10" y="T11"/>
                  </a:cxn>
                  <a:cxn ang="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az-Cyrl-AZ"/>
              </a:p>
            </p:txBody>
          </p:sp>
          <p:sp>
            <p:nvSpPr>
              <p:cNvPr id="3089" name="Freeform 17"/>
              <p:cNvSpPr>
                <a:spLocks/>
              </p:cNvSpPr>
              <p:nvPr/>
            </p:nvSpPr>
            <p:spPr bwMode="ltGray">
              <a:xfrm rot="-5400000">
                <a:off x="4077" y="1669"/>
                <a:ext cx="624" cy="421"/>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az-Cyrl-AZ"/>
              </a:p>
            </p:txBody>
          </p:sp>
          <p:sp>
            <p:nvSpPr>
              <p:cNvPr id="3090" name="Freeform 18"/>
              <p:cNvSpPr>
                <a:spLocks/>
              </p:cNvSpPr>
              <p:nvPr/>
            </p:nvSpPr>
            <p:spPr bwMode="ltGray">
              <a:xfrm rot="-5400000">
                <a:off x="3736" y="1669"/>
                <a:ext cx="624" cy="422"/>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az-Cyrl-AZ"/>
              </a:p>
            </p:txBody>
          </p:sp>
          <p:sp>
            <p:nvSpPr>
              <p:cNvPr id="3091" name="Freeform 19"/>
              <p:cNvSpPr>
                <a:spLocks/>
              </p:cNvSpPr>
              <p:nvPr/>
            </p:nvSpPr>
            <p:spPr bwMode="ltGray">
              <a:xfrm rot="-5400000">
                <a:off x="4584" y="1747"/>
                <a:ext cx="624" cy="255"/>
              </a:xfrm>
              <a:custGeom>
                <a:avLst/>
                <a:gdLst>
                  <a:gd name="T0" fmla="*/ 0 w 624"/>
                  <a:gd name="T1" fmla="*/ 53 h 370"/>
                  <a:gd name="T2" fmla="*/ 0 w 624"/>
                  <a:gd name="T3" fmla="*/ 325 h 370"/>
                  <a:gd name="T4" fmla="*/ 624 w 624"/>
                  <a:gd name="T5" fmla="*/ 325 h 370"/>
                  <a:gd name="T6" fmla="*/ 624 w 624"/>
                  <a:gd name="T7" fmla="*/ 53 h 370"/>
                  <a:gd name="T8" fmla="*/ 384 w 624"/>
                  <a:gd name="T9" fmla="*/ 8 h 370"/>
                  <a:gd name="T10" fmla="*/ 0 w 624"/>
                  <a:gd name="T11" fmla="*/ 53 h 370"/>
                </a:gdLst>
                <a:ahLst/>
                <a:cxnLst>
                  <a:cxn ang="0">
                    <a:pos x="T0" y="T1"/>
                  </a:cxn>
                  <a:cxn ang="0">
                    <a:pos x="T2" y="T3"/>
                  </a:cxn>
                  <a:cxn ang="0">
                    <a:pos x="T4" y="T5"/>
                  </a:cxn>
                  <a:cxn ang="0">
                    <a:pos x="T6" y="T7"/>
                  </a:cxn>
                  <a:cxn ang="0">
                    <a:pos x="T8" y="T9"/>
                  </a:cxn>
                  <a:cxn ang="0">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endParaRPr lang="az-Cyrl-AZ"/>
              </a:p>
            </p:txBody>
          </p:sp>
          <p:sp>
            <p:nvSpPr>
              <p:cNvPr id="3092" name="Freeform 20"/>
              <p:cNvSpPr>
                <a:spLocks/>
              </p:cNvSpPr>
              <p:nvPr/>
            </p:nvSpPr>
            <p:spPr bwMode="ltGray">
              <a:xfrm>
                <a:off x="5469" y="1562"/>
                <a:ext cx="291" cy="625"/>
              </a:xfrm>
              <a:custGeom>
                <a:avLst/>
                <a:gdLst>
                  <a:gd name="T0" fmla="*/ 0 w 291"/>
                  <a:gd name="T1" fmla="*/ 624 h 625"/>
                  <a:gd name="T2" fmla="*/ 291 w 291"/>
                  <a:gd name="T3" fmla="*/ 625 h 625"/>
                  <a:gd name="T4" fmla="*/ 291 w 291"/>
                  <a:gd name="T5" fmla="*/ 6 h 625"/>
                  <a:gd name="T6" fmla="*/ 0 w 291"/>
                  <a:gd name="T7" fmla="*/ 0 h 625"/>
                  <a:gd name="T8" fmla="*/ 0 w 291"/>
                  <a:gd name="T9" fmla="*/ 624 h 625"/>
                </a:gdLst>
                <a:ahLst/>
                <a:cxnLst>
                  <a:cxn ang="0">
                    <a:pos x="T0" y="T1"/>
                  </a:cxn>
                  <a:cxn ang="0">
                    <a:pos x="T2" y="T3"/>
                  </a:cxn>
                  <a:cxn ang="0">
                    <a:pos x="T4" y="T5"/>
                  </a:cxn>
                  <a:cxn ang="0">
                    <a:pos x="T6" y="T7"/>
                  </a:cxn>
                  <a:cxn ang="0">
                    <a:pos x="T8" y="T9"/>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az-Cyrl-AZ"/>
              </a:p>
            </p:txBody>
          </p:sp>
          <p:sp>
            <p:nvSpPr>
              <p:cNvPr id="3093" name="Freeform 21"/>
              <p:cNvSpPr>
                <a:spLocks/>
              </p:cNvSpPr>
              <p:nvPr/>
            </p:nvSpPr>
            <p:spPr bwMode="ltGray">
              <a:xfrm rot="-5400000">
                <a:off x="5084" y="1694"/>
                <a:ext cx="624" cy="361"/>
              </a:xfrm>
              <a:custGeom>
                <a:avLst/>
                <a:gdLst>
                  <a:gd name="T0" fmla="*/ 0 w 624"/>
                  <a:gd name="T1" fmla="*/ 0 h 272"/>
                  <a:gd name="T2" fmla="*/ 0 w 624"/>
                  <a:gd name="T3" fmla="*/ 272 h 272"/>
                  <a:gd name="T4" fmla="*/ 240 w 624"/>
                  <a:gd name="T5" fmla="*/ 240 h 272"/>
                  <a:gd name="T6" fmla="*/ 624 w 624"/>
                  <a:gd name="T7" fmla="*/ 272 h 272"/>
                  <a:gd name="T8" fmla="*/ 624 w 624"/>
                  <a:gd name="T9" fmla="*/ 0 h 272"/>
                  <a:gd name="T10" fmla="*/ 0 w 624"/>
                  <a:gd name="T11" fmla="*/ 0 h 272"/>
                </a:gdLst>
                <a:ahLst/>
                <a:cxnLst>
                  <a:cxn ang="0">
                    <a:pos x="T0" y="T1"/>
                  </a:cxn>
                  <a:cxn ang="0">
                    <a:pos x="T2" y="T3"/>
                  </a:cxn>
                  <a:cxn ang="0">
                    <a:pos x="T4" y="T5"/>
                  </a:cxn>
                  <a:cxn ang="0">
                    <a:pos x="T6" y="T7"/>
                  </a:cxn>
                  <a:cxn ang="0">
                    <a:pos x="T8" y="T9"/>
                  </a:cxn>
                  <a:cxn ang="0">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az-Cyrl-AZ"/>
              </a:p>
            </p:txBody>
          </p:sp>
          <p:sp>
            <p:nvSpPr>
              <p:cNvPr id="3094" name="Freeform 22"/>
              <p:cNvSpPr>
                <a:spLocks/>
              </p:cNvSpPr>
              <p:nvPr/>
            </p:nvSpPr>
            <p:spPr bwMode="ltGray">
              <a:xfrm rot="-5400000">
                <a:off x="4797" y="1721"/>
                <a:ext cx="632" cy="316"/>
              </a:xfrm>
              <a:custGeom>
                <a:avLst/>
                <a:gdLst>
                  <a:gd name="T0" fmla="*/ 8 w 632"/>
                  <a:gd name="T1" fmla="*/ 45 h 362"/>
                  <a:gd name="T2" fmla="*/ 8 w 632"/>
                  <a:gd name="T3" fmla="*/ 317 h 362"/>
                  <a:gd name="T4" fmla="*/ 248 w 632"/>
                  <a:gd name="T5" fmla="*/ 317 h 362"/>
                  <a:gd name="T6" fmla="*/ 632 w 632"/>
                  <a:gd name="T7" fmla="*/ 317 h 362"/>
                  <a:gd name="T8" fmla="*/ 632 w 632"/>
                  <a:gd name="T9" fmla="*/ 45 h 362"/>
                  <a:gd name="T10" fmla="*/ 104 w 632"/>
                  <a:gd name="T11" fmla="*/ 45 h 362"/>
                  <a:gd name="T12" fmla="*/ 8 w 632"/>
                  <a:gd name="T13" fmla="*/ 45 h 362"/>
                </a:gdLst>
                <a:ahLst/>
                <a:cxnLst>
                  <a:cxn ang="0">
                    <a:pos x="T0" y="T1"/>
                  </a:cxn>
                  <a:cxn ang="0">
                    <a:pos x="T2" y="T3"/>
                  </a:cxn>
                  <a:cxn ang="0">
                    <a:pos x="T4" y="T5"/>
                  </a:cxn>
                  <a:cxn ang="0">
                    <a:pos x="T6" y="T7"/>
                  </a:cxn>
                  <a:cxn ang="0">
                    <a:pos x="T8" y="T9"/>
                  </a:cxn>
                  <a:cxn ang="0">
                    <a:pos x="T10" y="T11"/>
                  </a:cxn>
                  <a:cxn ang="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az-Cyrl-AZ"/>
              </a:p>
            </p:txBody>
          </p:sp>
        </p:grpSp>
        <p:sp>
          <p:nvSpPr>
            <p:cNvPr id="3095" name="Freeform 23"/>
            <p:cNvSpPr>
              <a:spLocks/>
            </p:cNvSpPr>
            <p:nvPr/>
          </p:nvSpPr>
          <p:spPr bwMode="ltGray">
            <a:xfrm rot="16200000" flipH="1">
              <a:off x="-1954" y="1951"/>
              <a:ext cx="4320" cy="412"/>
            </a:xfrm>
            <a:custGeom>
              <a:avLst/>
              <a:gdLst>
                <a:gd name="T0" fmla="*/ 0 w 5762"/>
                <a:gd name="T1" fmla="*/ 196 h 385"/>
                <a:gd name="T2" fmla="*/ 5762 w 5762"/>
                <a:gd name="T3" fmla="*/ 188 h 385"/>
                <a:gd name="T4" fmla="*/ 5762 w 5762"/>
                <a:gd name="T5" fmla="*/ 4 h 385"/>
                <a:gd name="T6" fmla="*/ 0 w 5762"/>
                <a:gd name="T7" fmla="*/ 0 h 385"/>
                <a:gd name="T8" fmla="*/ 0 w 5762"/>
                <a:gd name="T9" fmla="*/ 196 h 385"/>
              </a:gdLst>
              <a:ahLst/>
              <a:cxnLst>
                <a:cxn ang="0">
                  <a:pos x="T0" y="T1"/>
                </a:cxn>
                <a:cxn ang="0">
                  <a:pos x="T2" y="T3"/>
                </a:cxn>
                <a:cxn ang="0">
                  <a:pos x="T4" y="T5"/>
                </a:cxn>
                <a:cxn ang="0">
                  <a:pos x="T6" y="T7"/>
                </a:cxn>
                <a:cxn ang="0">
                  <a:pos x="T8" y="T9"/>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0" scaled="1"/>
            </a:gradFill>
            <a:ln>
              <a:noFill/>
            </a:ln>
            <a:effectLst/>
            <a:extLst>
              <a:ext uri="{91240B29-F687-4F45-9708-019B960494DF}">
                <a14:hiddenLine xmlns:a14="http://schemas.microsoft.com/office/drawing/2010/main" w="9525" cap="flat">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az-Cyrl-AZ"/>
            </a:p>
          </p:txBody>
        </p:sp>
        <p:sp>
          <p:nvSpPr>
            <p:cNvPr id="3096" name="Freeform 24"/>
            <p:cNvSpPr>
              <a:spLocks/>
            </p:cNvSpPr>
            <p:nvPr/>
          </p:nvSpPr>
          <p:spPr bwMode="ltGray">
            <a:xfrm rot="16200000" flipH="1">
              <a:off x="-1584" y="2062"/>
              <a:ext cx="4319" cy="189"/>
            </a:xfrm>
            <a:custGeom>
              <a:avLst/>
              <a:gdLst>
                <a:gd name="T0" fmla="*/ 0 w 5761"/>
                <a:gd name="T1" fmla="*/ 28 h 189"/>
                <a:gd name="T2" fmla="*/ 5761 w 5761"/>
                <a:gd name="T3" fmla="*/ 0 h 189"/>
                <a:gd name="T4" fmla="*/ 5761 w 5761"/>
                <a:gd name="T5" fmla="*/ 189 h 189"/>
                <a:gd name="T6" fmla="*/ 1 w 5761"/>
                <a:gd name="T7" fmla="*/ 189 h 189"/>
                <a:gd name="T8" fmla="*/ 0 w 5761"/>
                <a:gd name="T9" fmla="*/ 28 h 189"/>
              </a:gdLst>
              <a:ahLst/>
              <a:cxnLst>
                <a:cxn ang="0">
                  <a:pos x="T0" y="T1"/>
                </a:cxn>
                <a:cxn ang="0">
                  <a:pos x="T2" y="T3"/>
                </a:cxn>
                <a:cxn ang="0">
                  <a:pos x="T4" y="T5"/>
                </a:cxn>
                <a:cxn ang="0">
                  <a:pos x="T6" y="T7"/>
                </a:cxn>
                <a:cxn ang="0">
                  <a:pos x="T8" y="T9"/>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0" scaled="1"/>
            </a:gradFill>
            <a:ln>
              <a:noFill/>
            </a:ln>
            <a:effectLst/>
            <a:extLst>
              <a:ext uri="{91240B29-F687-4F45-9708-019B960494DF}">
                <a14:hiddenLine xmlns:a14="http://schemas.microsoft.com/office/drawing/2010/main" w="9525" cap="flat">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az-Cyrl-AZ"/>
            </a:p>
          </p:txBody>
        </p:sp>
      </p:grpSp>
      <p:sp>
        <p:nvSpPr>
          <p:cNvPr id="3097" name="Rectangle 25"/>
          <p:cNvSpPr>
            <a:spLocks noGrp="1" noChangeArrowheads="1"/>
          </p:cNvSpPr>
          <p:nvPr>
            <p:ph type="title"/>
          </p:nvPr>
        </p:nvSpPr>
        <p:spPr bwMode="auto">
          <a:xfrm>
            <a:off x="1173163" y="4572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98" name="Rectangle 26"/>
          <p:cNvSpPr>
            <a:spLocks noGrp="1" noChangeArrowheads="1"/>
          </p:cNvSpPr>
          <p:nvPr>
            <p:ph type="body" idx="1"/>
          </p:nvPr>
        </p:nvSpPr>
        <p:spPr bwMode="auto">
          <a:xfrm>
            <a:off x="1173163"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99" name="Rectangle 27"/>
          <p:cNvSpPr>
            <a:spLocks noGrp="1" noChangeArrowheads="1"/>
          </p:cNvSpPr>
          <p:nvPr>
            <p:ph type="dt" sz="half" idx="2"/>
          </p:nvPr>
        </p:nvSpPr>
        <p:spPr bwMode="auto">
          <a:xfrm>
            <a:off x="1173163" y="6265863"/>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50000"/>
              </a:spcBef>
              <a:defRPr sz="1400">
                <a:latin typeface="+mn-lt"/>
              </a:defRPr>
            </a:lvl1pPr>
          </a:lstStyle>
          <a:p>
            <a:endParaRPr lang="en-US"/>
          </a:p>
        </p:txBody>
      </p:sp>
      <p:sp>
        <p:nvSpPr>
          <p:cNvPr id="3100" name="Rectangle 28"/>
          <p:cNvSpPr>
            <a:spLocks noGrp="1" noChangeArrowheads="1"/>
          </p:cNvSpPr>
          <p:nvPr>
            <p:ph type="ftr" sz="quarter" idx="3"/>
          </p:nvPr>
        </p:nvSpPr>
        <p:spPr bwMode="auto">
          <a:xfrm>
            <a:off x="35814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spcBef>
                <a:spcPct val="50000"/>
              </a:spcBef>
              <a:defRPr sz="1400">
                <a:latin typeface="+mn-lt"/>
              </a:defRPr>
            </a:lvl1pPr>
          </a:lstStyle>
          <a:p>
            <a:endParaRPr lang="en-US"/>
          </a:p>
        </p:txBody>
      </p:sp>
      <p:sp>
        <p:nvSpPr>
          <p:cNvPr id="3101" name="Rectangle 29"/>
          <p:cNvSpPr>
            <a:spLocks noGrp="1" noChangeArrowheads="1"/>
          </p:cNvSpPr>
          <p:nvPr>
            <p:ph type="sldNum" sz="quarter" idx="4"/>
          </p:nvPr>
        </p:nvSpPr>
        <p:spPr bwMode="auto">
          <a:xfrm>
            <a:off x="70104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50000"/>
              </a:spcBef>
              <a:defRPr sz="1400">
                <a:latin typeface="+mn-lt"/>
              </a:defRPr>
            </a:lvl1pPr>
          </a:lstStyle>
          <a:p>
            <a:fld id="{F96FDFD4-2159-47EF-97DA-1D5B3925E6B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hdr="0" ft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itchFamily="18" charset="0"/>
        </a:defRPr>
      </a:lvl2pPr>
      <a:lvl3pPr algn="l" rtl="0" fontAlgn="base">
        <a:spcBef>
          <a:spcPct val="0"/>
        </a:spcBef>
        <a:spcAft>
          <a:spcPct val="0"/>
        </a:spcAft>
        <a:defRPr sz="4400">
          <a:solidFill>
            <a:schemeClr val="tx2"/>
          </a:solidFill>
          <a:latin typeface="Times New Roman" pitchFamily="18" charset="0"/>
        </a:defRPr>
      </a:lvl3pPr>
      <a:lvl4pPr algn="l" rtl="0" fontAlgn="base">
        <a:spcBef>
          <a:spcPct val="0"/>
        </a:spcBef>
        <a:spcAft>
          <a:spcPct val="0"/>
        </a:spcAft>
        <a:defRPr sz="4400">
          <a:solidFill>
            <a:schemeClr val="tx2"/>
          </a:solidFill>
          <a:latin typeface="Times New Roman" pitchFamily="18" charset="0"/>
        </a:defRPr>
      </a:lvl4pPr>
      <a:lvl5pPr algn="l" rtl="0" fontAlgn="base">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lr>
          <a:schemeClr val="accent1"/>
        </a:buClr>
        <a:buSzPct val="8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az-Cyrl-A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914400" y="914400"/>
            <a:ext cx="7772400" cy="1077218"/>
          </a:xfrm>
        </p:spPr>
        <p:txBody>
          <a:bodyPr/>
          <a:lstStyle/>
          <a:p>
            <a:pPr algn="ctr"/>
            <a:r>
              <a:rPr lang="en-GB" sz="3200" b="1" dirty="0" smtClean="0">
                <a:solidFill>
                  <a:schemeClr val="accent2"/>
                </a:solidFill>
                <a:latin typeface="Arial Narrow" pitchFamily="34" charset="0"/>
              </a:rPr>
              <a:t>POVERTY MEASUREMENT </a:t>
            </a:r>
            <a:r>
              <a:rPr lang="en-US" sz="3200" b="1" dirty="0" smtClean="0">
                <a:solidFill>
                  <a:schemeClr val="accent2"/>
                </a:solidFill>
                <a:latin typeface="Arial Narrow" pitchFamily="34" charset="0"/>
              </a:rPr>
              <a:t>IN </a:t>
            </a:r>
            <a:r>
              <a:rPr lang="en-US" sz="3200" b="1" dirty="0">
                <a:solidFill>
                  <a:schemeClr val="accent2"/>
                </a:solidFill>
                <a:latin typeface="Arial Narrow" pitchFamily="34" charset="0"/>
              </a:rPr>
              <a:t>AZERBAIJAN</a:t>
            </a:r>
            <a:r>
              <a:rPr lang="ru-RU" sz="3200" b="1" dirty="0">
                <a:solidFill>
                  <a:schemeClr val="accent2"/>
                </a:solidFill>
                <a:latin typeface="Arial Narrow" pitchFamily="34" charset="0"/>
              </a:rPr>
              <a:t> </a:t>
            </a:r>
            <a:br>
              <a:rPr lang="ru-RU" sz="3200" b="1" dirty="0">
                <a:solidFill>
                  <a:schemeClr val="accent2"/>
                </a:solidFill>
                <a:latin typeface="Arial Narrow" pitchFamily="34" charset="0"/>
              </a:rPr>
            </a:br>
            <a:endParaRPr lang="en-US" sz="3200" b="1" dirty="0">
              <a:solidFill>
                <a:schemeClr val="accent2"/>
              </a:solidFill>
              <a:latin typeface="Arial Narrow" pitchFamily="34" charset="0"/>
            </a:endParaRPr>
          </a:p>
        </p:txBody>
      </p:sp>
      <p:sp>
        <p:nvSpPr>
          <p:cNvPr id="24579" name="Rectangle 3"/>
          <p:cNvSpPr>
            <a:spLocks noGrp="1" noChangeArrowheads="1"/>
          </p:cNvSpPr>
          <p:nvPr>
            <p:ph type="subTitle" idx="1"/>
          </p:nvPr>
        </p:nvSpPr>
        <p:spPr>
          <a:xfrm>
            <a:off x="1219200" y="3810000"/>
            <a:ext cx="7315200" cy="1219200"/>
          </a:xfrm>
        </p:spPr>
        <p:txBody>
          <a:bodyPr/>
          <a:lstStyle/>
          <a:p>
            <a:pPr algn="ctr"/>
            <a:r>
              <a:rPr lang="en-US" b="1" dirty="0">
                <a:solidFill>
                  <a:schemeClr val="accent2"/>
                </a:solidFill>
              </a:rPr>
              <a:t>Yashar PASHA</a:t>
            </a:r>
            <a:endParaRPr lang="ru-RU" b="1" dirty="0">
              <a:solidFill>
                <a:schemeClr val="accent2"/>
              </a:solidFill>
            </a:endParaRPr>
          </a:p>
          <a:p>
            <a:pPr algn="ctr"/>
            <a:endParaRPr lang="en-US" dirty="0">
              <a:solidFill>
                <a:schemeClr val="accent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EF3BE35-CD10-4D58-A9B2-5D2F10B3E838}" type="slidenum">
              <a:rPr lang="en-US"/>
              <a:pPr/>
              <a:t>10</a:t>
            </a:fld>
            <a:endParaRPr lang="en-US"/>
          </a:p>
        </p:txBody>
      </p:sp>
      <p:sp>
        <p:nvSpPr>
          <p:cNvPr id="75778" name="Rectangle 2"/>
          <p:cNvSpPr>
            <a:spLocks noGrp="1" noChangeArrowheads="1"/>
          </p:cNvSpPr>
          <p:nvPr>
            <p:ph type="title"/>
          </p:nvPr>
        </p:nvSpPr>
        <p:spPr/>
        <p:txBody>
          <a:bodyPr/>
          <a:lstStyle/>
          <a:p>
            <a:pPr algn="ctr"/>
            <a:r>
              <a:rPr lang="ru-RU" b="1" dirty="0" err="1"/>
              <a:t>Poverty</a:t>
            </a:r>
            <a:r>
              <a:rPr lang="ru-RU" b="1" dirty="0"/>
              <a:t> </a:t>
            </a:r>
            <a:r>
              <a:rPr lang="ru-RU" b="1" dirty="0" err="1"/>
              <a:t>Level</a:t>
            </a:r>
            <a:r>
              <a:rPr lang="ru-RU" b="1" dirty="0"/>
              <a:t>, </a:t>
            </a:r>
            <a:r>
              <a:rPr lang="ru-RU" b="1" dirty="0" smtClean="0"/>
              <a:t>20</a:t>
            </a:r>
            <a:r>
              <a:rPr lang="en-US" b="1" dirty="0" smtClean="0"/>
              <a:t>12</a:t>
            </a:r>
            <a:endParaRPr lang="ru-RU" dirty="0"/>
          </a:p>
        </p:txBody>
      </p:sp>
      <p:sp>
        <p:nvSpPr>
          <p:cNvPr id="75779" name="Rectangle 3"/>
          <p:cNvSpPr>
            <a:spLocks noGrp="1" noChangeArrowheads="1"/>
          </p:cNvSpPr>
          <p:nvPr>
            <p:ph type="body" idx="1"/>
          </p:nvPr>
        </p:nvSpPr>
        <p:spPr/>
        <p:txBody>
          <a:bodyPr/>
          <a:lstStyle/>
          <a:p>
            <a:pPr>
              <a:lnSpc>
                <a:spcPct val="90000"/>
              </a:lnSpc>
            </a:pPr>
            <a:r>
              <a:rPr lang="ru-RU" sz="2400" b="1" i="1" dirty="0" err="1">
                <a:solidFill>
                  <a:schemeClr val="accent2"/>
                </a:solidFill>
              </a:rPr>
              <a:t>Absolute</a:t>
            </a:r>
            <a:r>
              <a:rPr lang="ru-RU" sz="2400" b="1" i="1" dirty="0">
                <a:solidFill>
                  <a:schemeClr val="accent2"/>
                </a:solidFill>
              </a:rPr>
              <a:t> </a:t>
            </a:r>
            <a:r>
              <a:rPr lang="ru-RU" sz="2400" b="1" i="1" dirty="0" err="1">
                <a:solidFill>
                  <a:schemeClr val="accent2"/>
                </a:solidFill>
              </a:rPr>
              <a:t>poverty</a:t>
            </a:r>
            <a:r>
              <a:rPr lang="ru-RU" sz="2400" b="1" dirty="0">
                <a:solidFill>
                  <a:schemeClr val="accent2"/>
                </a:solidFill>
              </a:rPr>
              <a:t> – </a:t>
            </a:r>
            <a:r>
              <a:rPr lang="en-US" sz="2400" b="1" dirty="0" smtClean="0">
                <a:solidFill>
                  <a:schemeClr val="accent2"/>
                </a:solidFill>
              </a:rPr>
              <a:t>137</a:t>
            </a:r>
            <a:r>
              <a:rPr lang="ru-RU" sz="2400" b="1" dirty="0" smtClean="0">
                <a:solidFill>
                  <a:schemeClr val="accent2"/>
                </a:solidFill>
              </a:rPr>
              <a:t> </a:t>
            </a:r>
            <a:r>
              <a:rPr lang="ru-RU" sz="2400" b="1" dirty="0">
                <a:solidFill>
                  <a:schemeClr val="accent2"/>
                </a:solidFill>
              </a:rPr>
              <a:t>$</a:t>
            </a:r>
          </a:p>
          <a:p>
            <a:pPr>
              <a:lnSpc>
                <a:spcPct val="90000"/>
              </a:lnSpc>
              <a:buFont typeface="Wingdings" pitchFamily="2" charset="2"/>
              <a:buNone/>
            </a:pPr>
            <a:r>
              <a:rPr lang="ru-RU" sz="2400" b="1" dirty="0">
                <a:solidFill>
                  <a:schemeClr val="accent2"/>
                </a:solidFill>
              </a:rPr>
              <a:t>(</a:t>
            </a:r>
            <a:r>
              <a:rPr lang="ru-RU" sz="2400" b="1" dirty="0" err="1">
                <a:solidFill>
                  <a:schemeClr val="accent2"/>
                </a:solidFill>
              </a:rPr>
              <a:t>consumers</a:t>
            </a:r>
            <a:r>
              <a:rPr lang="ru-RU" sz="2400" b="1" dirty="0">
                <a:solidFill>
                  <a:schemeClr val="accent2"/>
                </a:solidFill>
              </a:rPr>
              <a:t> </a:t>
            </a:r>
            <a:r>
              <a:rPr lang="ru-RU" sz="2400" b="1" dirty="0" err="1">
                <a:solidFill>
                  <a:schemeClr val="accent2"/>
                </a:solidFill>
              </a:rPr>
              <a:t>expenditure</a:t>
            </a:r>
            <a:r>
              <a:rPr lang="ru-RU" sz="2400" b="1" dirty="0">
                <a:solidFill>
                  <a:schemeClr val="accent2"/>
                </a:solidFill>
              </a:rPr>
              <a:t> </a:t>
            </a:r>
            <a:r>
              <a:rPr lang="ru-RU" sz="2400" b="1" dirty="0" err="1">
                <a:solidFill>
                  <a:schemeClr val="accent2"/>
                </a:solidFill>
              </a:rPr>
              <a:t>median</a:t>
            </a:r>
            <a:r>
              <a:rPr lang="ru-RU" sz="2400" b="1" dirty="0">
                <a:solidFill>
                  <a:schemeClr val="accent2"/>
                </a:solidFill>
              </a:rPr>
              <a:t>)</a:t>
            </a:r>
          </a:p>
          <a:p>
            <a:pPr>
              <a:lnSpc>
                <a:spcPct val="90000"/>
              </a:lnSpc>
            </a:pPr>
            <a:r>
              <a:rPr lang="ru-RU" sz="2400" b="1" dirty="0">
                <a:solidFill>
                  <a:schemeClr val="accent2"/>
                </a:solidFill>
              </a:rPr>
              <a:t> </a:t>
            </a:r>
            <a:r>
              <a:rPr lang="ru-RU" sz="2400" b="1" dirty="0" err="1">
                <a:solidFill>
                  <a:schemeClr val="accent2"/>
                </a:solidFill>
              </a:rPr>
              <a:t>is</a:t>
            </a:r>
            <a:r>
              <a:rPr lang="ru-RU" sz="2400" b="1" dirty="0">
                <a:solidFill>
                  <a:schemeClr val="accent2"/>
                </a:solidFill>
              </a:rPr>
              <a:t> </a:t>
            </a:r>
            <a:r>
              <a:rPr lang="ru-RU" sz="2400" b="1" dirty="0" err="1">
                <a:solidFill>
                  <a:schemeClr val="accent2"/>
                </a:solidFill>
              </a:rPr>
              <a:t>based</a:t>
            </a:r>
            <a:r>
              <a:rPr lang="ru-RU" sz="2400" b="1" dirty="0">
                <a:solidFill>
                  <a:schemeClr val="accent2"/>
                </a:solidFill>
              </a:rPr>
              <a:t> </a:t>
            </a:r>
            <a:r>
              <a:rPr lang="ru-RU" sz="2400" b="1" dirty="0" err="1">
                <a:solidFill>
                  <a:schemeClr val="accent2"/>
                </a:solidFill>
              </a:rPr>
              <a:t>in</a:t>
            </a:r>
            <a:r>
              <a:rPr lang="ru-RU" sz="2400" b="1" dirty="0">
                <a:solidFill>
                  <a:schemeClr val="accent2"/>
                </a:solidFill>
              </a:rPr>
              <a:t> </a:t>
            </a:r>
            <a:r>
              <a:rPr lang="ru-RU" sz="2400" b="1" dirty="0" err="1">
                <a:solidFill>
                  <a:schemeClr val="accent2"/>
                </a:solidFill>
              </a:rPr>
              <a:t>the</a:t>
            </a:r>
            <a:r>
              <a:rPr lang="ru-RU" sz="2400" b="1" dirty="0">
                <a:solidFill>
                  <a:schemeClr val="accent2"/>
                </a:solidFill>
              </a:rPr>
              <a:t> </a:t>
            </a:r>
            <a:r>
              <a:rPr lang="ru-RU" sz="2400" b="1" dirty="0" err="1">
                <a:solidFill>
                  <a:schemeClr val="accent2"/>
                </a:solidFill>
              </a:rPr>
              <a:t>size</a:t>
            </a:r>
            <a:r>
              <a:rPr lang="ru-RU" sz="2400" b="1" dirty="0">
                <a:solidFill>
                  <a:schemeClr val="accent2"/>
                </a:solidFill>
              </a:rPr>
              <a:t> </a:t>
            </a:r>
            <a:r>
              <a:rPr lang="ru-RU" sz="2400" b="1" dirty="0" err="1">
                <a:solidFill>
                  <a:schemeClr val="accent2"/>
                </a:solidFill>
              </a:rPr>
              <a:t>of</a:t>
            </a:r>
            <a:r>
              <a:rPr lang="ru-RU" sz="2400" b="1" dirty="0">
                <a:solidFill>
                  <a:schemeClr val="accent2"/>
                </a:solidFill>
              </a:rPr>
              <a:t> </a:t>
            </a:r>
            <a:r>
              <a:rPr lang="ru-RU" sz="2400" b="1" dirty="0" err="1">
                <a:solidFill>
                  <a:schemeClr val="accent2"/>
                </a:solidFill>
              </a:rPr>
              <a:t>a</a:t>
            </a:r>
            <a:r>
              <a:rPr lang="ru-RU" sz="2400" b="1" dirty="0">
                <a:solidFill>
                  <a:schemeClr val="accent2"/>
                </a:solidFill>
              </a:rPr>
              <a:t> </a:t>
            </a:r>
            <a:r>
              <a:rPr lang="ru-RU" sz="2400" b="1" dirty="0" err="1">
                <a:solidFill>
                  <a:schemeClr val="accent2"/>
                </a:solidFill>
              </a:rPr>
              <a:t>minimum</a:t>
            </a:r>
            <a:r>
              <a:rPr lang="ru-RU" sz="2400" b="1" dirty="0">
                <a:solidFill>
                  <a:schemeClr val="accent2"/>
                </a:solidFill>
              </a:rPr>
              <a:t> </a:t>
            </a:r>
            <a:r>
              <a:rPr lang="ru-RU" sz="2400" b="1" dirty="0" err="1">
                <a:solidFill>
                  <a:schemeClr val="accent2"/>
                </a:solidFill>
              </a:rPr>
              <a:t>consumption</a:t>
            </a:r>
            <a:endParaRPr lang="ru-RU" sz="2400" b="1" dirty="0">
              <a:solidFill>
                <a:schemeClr val="accent2"/>
              </a:solidFill>
            </a:endParaRPr>
          </a:p>
          <a:p>
            <a:pPr>
              <a:lnSpc>
                <a:spcPct val="90000"/>
              </a:lnSpc>
              <a:buFont typeface="Wingdings" pitchFamily="2" charset="2"/>
              <a:buNone/>
            </a:pPr>
            <a:r>
              <a:rPr lang="ru-RU" sz="2400" b="1" dirty="0" err="1">
                <a:solidFill>
                  <a:schemeClr val="accent2"/>
                </a:solidFill>
              </a:rPr>
              <a:t>basket</a:t>
            </a:r>
            <a:r>
              <a:rPr lang="ru-RU" sz="2400" b="1" dirty="0">
                <a:solidFill>
                  <a:schemeClr val="accent2"/>
                </a:solidFill>
              </a:rPr>
              <a:t> </a:t>
            </a:r>
            <a:r>
              <a:rPr lang="ru-RU" sz="2400" b="1" dirty="0" err="1">
                <a:solidFill>
                  <a:schemeClr val="accent2"/>
                </a:solidFill>
              </a:rPr>
              <a:t>that</a:t>
            </a:r>
            <a:r>
              <a:rPr lang="ru-RU" sz="2400" b="1" dirty="0">
                <a:solidFill>
                  <a:schemeClr val="accent2"/>
                </a:solidFill>
              </a:rPr>
              <a:t> </a:t>
            </a:r>
            <a:r>
              <a:rPr lang="ru-RU" sz="2400" b="1" dirty="0" err="1">
                <a:solidFill>
                  <a:schemeClr val="accent2"/>
                </a:solidFill>
              </a:rPr>
              <a:t>includes</a:t>
            </a:r>
            <a:r>
              <a:rPr lang="ru-RU" sz="2400" b="1" dirty="0">
                <a:solidFill>
                  <a:schemeClr val="accent2"/>
                </a:solidFill>
              </a:rPr>
              <a:t> </a:t>
            </a:r>
            <a:r>
              <a:rPr lang="ru-RU" sz="2400" b="1" dirty="0" smtClean="0">
                <a:solidFill>
                  <a:schemeClr val="accent2"/>
                </a:solidFill>
              </a:rPr>
              <a:t>2</a:t>
            </a:r>
            <a:r>
              <a:rPr lang="en-US" sz="2400" b="1" dirty="0" smtClean="0">
                <a:solidFill>
                  <a:schemeClr val="accent2"/>
                </a:solidFill>
              </a:rPr>
              <a:t>4</a:t>
            </a:r>
            <a:r>
              <a:rPr lang="ru-RU" sz="2400" b="1" dirty="0" smtClean="0">
                <a:solidFill>
                  <a:schemeClr val="accent2"/>
                </a:solidFill>
              </a:rPr>
              <a:t>00 </a:t>
            </a:r>
            <a:r>
              <a:rPr lang="ru-RU" sz="2400" b="1" dirty="0" err="1">
                <a:solidFill>
                  <a:schemeClr val="accent2"/>
                </a:solidFill>
              </a:rPr>
              <a:t>kcal</a:t>
            </a:r>
            <a:r>
              <a:rPr lang="ru-RU" sz="2400" b="1" dirty="0">
                <a:solidFill>
                  <a:schemeClr val="accent2"/>
                </a:solidFill>
              </a:rPr>
              <a:t> </a:t>
            </a:r>
            <a:r>
              <a:rPr lang="ru-RU" sz="2400" b="1" dirty="0" err="1">
                <a:solidFill>
                  <a:schemeClr val="accent2"/>
                </a:solidFill>
              </a:rPr>
              <a:t>per</a:t>
            </a:r>
            <a:r>
              <a:rPr lang="ru-RU" sz="2400" b="1" dirty="0">
                <a:solidFill>
                  <a:schemeClr val="accent2"/>
                </a:solidFill>
              </a:rPr>
              <a:t> </a:t>
            </a:r>
            <a:r>
              <a:rPr lang="ru-RU" sz="2400" b="1" dirty="0" err="1">
                <a:solidFill>
                  <a:schemeClr val="accent2"/>
                </a:solidFill>
              </a:rPr>
              <a:t>day</a:t>
            </a:r>
            <a:endParaRPr lang="ru-RU" sz="2400" b="1" dirty="0">
              <a:solidFill>
                <a:schemeClr val="accent2"/>
              </a:solidFill>
            </a:endParaRPr>
          </a:p>
          <a:p>
            <a:pPr>
              <a:lnSpc>
                <a:spcPct val="90000"/>
              </a:lnSpc>
            </a:pPr>
            <a:r>
              <a:rPr lang="ru-RU" sz="2400" b="1" dirty="0">
                <a:solidFill>
                  <a:schemeClr val="accent2"/>
                </a:solidFill>
              </a:rPr>
              <a:t> </a:t>
            </a:r>
            <a:r>
              <a:rPr lang="ru-RU" sz="2400" b="1" dirty="0" err="1">
                <a:solidFill>
                  <a:schemeClr val="accent2"/>
                </a:solidFill>
              </a:rPr>
              <a:t>specific</a:t>
            </a:r>
            <a:r>
              <a:rPr lang="ru-RU" sz="2400" b="1" dirty="0">
                <a:solidFill>
                  <a:schemeClr val="accent2"/>
                </a:solidFill>
              </a:rPr>
              <a:t> </a:t>
            </a:r>
            <a:r>
              <a:rPr lang="ru-RU" sz="2400" b="1" dirty="0" err="1">
                <a:solidFill>
                  <a:schemeClr val="accent2"/>
                </a:solidFill>
              </a:rPr>
              <a:t>gravity</a:t>
            </a:r>
            <a:r>
              <a:rPr lang="ru-RU" sz="2400" b="1" dirty="0">
                <a:solidFill>
                  <a:schemeClr val="accent2"/>
                </a:solidFill>
              </a:rPr>
              <a:t> </a:t>
            </a:r>
            <a:r>
              <a:rPr lang="ru-RU" sz="2400" b="1" dirty="0" err="1">
                <a:solidFill>
                  <a:schemeClr val="accent2"/>
                </a:solidFill>
              </a:rPr>
              <a:t>of</a:t>
            </a:r>
            <a:r>
              <a:rPr lang="ru-RU" sz="2400" b="1" dirty="0">
                <a:solidFill>
                  <a:schemeClr val="accent2"/>
                </a:solidFill>
              </a:rPr>
              <a:t> </a:t>
            </a:r>
            <a:r>
              <a:rPr lang="ru-RU" sz="2400" b="1" dirty="0" err="1">
                <a:solidFill>
                  <a:schemeClr val="accent2"/>
                </a:solidFill>
              </a:rPr>
              <a:t>foodstuff</a:t>
            </a:r>
            <a:r>
              <a:rPr lang="ru-RU" sz="2400" b="1" dirty="0">
                <a:solidFill>
                  <a:schemeClr val="accent2"/>
                </a:solidFill>
              </a:rPr>
              <a:t> </a:t>
            </a:r>
            <a:r>
              <a:rPr lang="ru-RU" sz="2400" b="1" dirty="0" err="1">
                <a:solidFill>
                  <a:schemeClr val="accent2"/>
                </a:solidFill>
              </a:rPr>
              <a:t>in</a:t>
            </a:r>
            <a:r>
              <a:rPr lang="ru-RU" sz="2400" b="1" dirty="0">
                <a:solidFill>
                  <a:schemeClr val="accent2"/>
                </a:solidFill>
              </a:rPr>
              <a:t> </a:t>
            </a:r>
            <a:r>
              <a:rPr lang="ru-RU" sz="2400" b="1" dirty="0" err="1">
                <a:solidFill>
                  <a:schemeClr val="accent2"/>
                </a:solidFill>
              </a:rPr>
              <a:t>a</a:t>
            </a:r>
            <a:r>
              <a:rPr lang="ru-RU" sz="2400" b="1" dirty="0">
                <a:solidFill>
                  <a:schemeClr val="accent2"/>
                </a:solidFill>
              </a:rPr>
              <a:t> </a:t>
            </a:r>
            <a:r>
              <a:rPr lang="ru-RU" sz="2400" b="1" dirty="0" err="1">
                <a:solidFill>
                  <a:schemeClr val="accent2"/>
                </a:solidFill>
              </a:rPr>
              <a:t>minimum</a:t>
            </a:r>
            <a:endParaRPr lang="ru-RU" sz="2400" b="1" dirty="0">
              <a:solidFill>
                <a:schemeClr val="accent2"/>
              </a:solidFill>
            </a:endParaRPr>
          </a:p>
          <a:p>
            <a:pPr>
              <a:lnSpc>
                <a:spcPct val="90000"/>
              </a:lnSpc>
              <a:buFont typeface="Wingdings" pitchFamily="2" charset="2"/>
              <a:buNone/>
            </a:pPr>
            <a:r>
              <a:rPr lang="ru-RU" sz="2400" b="1" dirty="0" err="1">
                <a:solidFill>
                  <a:schemeClr val="accent2"/>
                </a:solidFill>
              </a:rPr>
              <a:t>consumption</a:t>
            </a:r>
            <a:r>
              <a:rPr lang="ru-RU" sz="2400" b="1" dirty="0">
                <a:solidFill>
                  <a:schemeClr val="accent2"/>
                </a:solidFill>
              </a:rPr>
              <a:t> </a:t>
            </a:r>
            <a:r>
              <a:rPr lang="ru-RU" sz="2400" b="1" dirty="0" err="1">
                <a:solidFill>
                  <a:schemeClr val="accent2"/>
                </a:solidFill>
              </a:rPr>
              <a:t>basket</a:t>
            </a:r>
            <a:r>
              <a:rPr lang="ru-RU" sz="2400" b="1" dirty="0">
                <a:solidFill>
                  <a:schemeClr val="accent2"/>
                </a:solidFill>
              </a:rPr>
              <a:t> </a:t>
            </a:r>
            <a:r>
              <a:rPr lang="ru-RU" sz="2400" b="1" dirty="0" err="1">
                <a:solidFill>
                  <a:schemeClr val="accent2"/>
                </a:solidFill>
              </a:rPr>
              <a:t>is</a:t>
            </a:r>
            <a:r>
              <a:rPr lang="ru-RU" sz="2400" b="1" dirty="0">
                <a:solidFill>
                  <a:schemeClr val="accent2"/>
                </a:solidFill>
              </a:rPr>
              <a:t> </a:t>
            </a:r>
            <a:r>
              <a:rPr lang="ru-RU" sz="2400" b="1" dirty="0" err="1">
                <a:solidFill>
                  <a:schemeClr val="accent2"/>
                </a:solidFill>
              </a:rPr>
              <a:t>equal</a:t>
            </a:r>
            <a:r>
              <a:rPr lang="ru-RU" sz="2400" b="1" dirty="0">
                <a:solidFill>
                  <a:schemeClr val="accent2"/>
                </a:solidFill>
              </a:rPr>
              <a:t> </a:t>
            </a:r>
            <a:r>
              <a:rPr lang="ru-RU" sz="2400" b="1" dirty="0" err="1">
                <a:solidFill>
                  <a:schemeClr val="accent2"/>
                </a:solidFill>
              </a:rPr>
              <a:t>to</a:t>
            </a:r>
            <a:r>
              <a:rPr lang="ru-RU" sz="2400" b="1" dirty="0">
                <a:solidFill>
                  <a:schemeClr val="accent2"/>
                </a:solidFill>
              </a:rPr>
              <a:t> </a:t>
            </a:r>
            <a:r>
              <a:rPr lang="en-US" sz="2400" b="1" dirty="0" smtClean="0">
                <a:solidFill>
                  <a:schemeClr val="accent2"/>
                </a:solidFill>
              </a:rPr>
              <a:t>59</a:t>
            </a:r>
            <a:r>
              <a:rPr lang="ru-RU" sz="2400" b="1" dirty="0" smtClean="0">
                <a:solidFill>
                  <a:schemeClr val="accent2"/>
                </a:solidFill>
              </a:rPr>
              <a:t> </a:t>
            </a:r>
            <a:r>
              <a:rPr lang="ru-RU" sz="2400" b="1" dirty="0">
                <a:solidFill>
                  <a:schemeClr val="accent2"/>
                </a:solidFill>
              </a:rPr>
              <a:t>%</a:t>
            </a:r>
          </a:p>
          <a:p>
            <a:pPr>
              <a:lnSpc>
                <a:spcPct val="90000"/>
              </a:lnSpc>
            </a:pPr>
            <a:r>
              <a:rPr lang="ru-RU" sz="2400" b="1" dirty="0">
                <a:solidFill>
                  <a:schemeClr val="accent2"/>
                </a:solidFill>
              </a:rPr>
              <a:t> </a:t>
            </a:r>
            <a:r>
              <a:rPr lang="ru-RU" sz="2400" b="1" i="1" dirty="0" err="1">
                <a:solidFill>
                  <a:schemeClr val="accent2"/>
                </a:solidFill>
              </a:rPr>
              <a:t>Relative</a:t>
            </a:r>
            <a:r>
              <a:rPr lang="ru-RU" sz="2400" b="1" i="1" dirty="0">
                <a:solidFill>
                  <a:schemeClr val="accent2"/>
                </a:solidFill>
              </a:rPr>
              <a:t> </a:t>
            </a:r>
            <a:r>
              <a:rPr lang="ru-RU" sz="2400" b="1" i="1" dirty="0" err="1">
                <a:solidFill>
                  <a:schemeClr val="accent2"/>
                </a:solidFill>
              </a:rPr>
              <a:t>poverty</a:t>
            </a:r>
            <a:r>
              <a:rPr lang="ru-RU" sz="2400" b="1" dirty="0">
                <a:solidFill>
                  <a:schemeClr val="accent2"/>
                </a:solidFill>
              </a:rPr>
              <a:t> – </a:t>
            </a:r>
            <a:r>
              <a:rPr lang="en-US" sz="2400" b="1" dirty="0" smtClean="0">
                <a:solidFill>
                  <a:schemeClr val="accent2"/>
                </a:solidFill>
              </a:rPr>
              <a:t>78</a:t>
            </a:r>
            <a:r>
              <a:rPr lang="ru-RU" sz="2400" b="1" dirty="0" smtClean="0">
                <a:solidFill>
                  <a:schemeClr val="accent2"/>
                </a:solidFill>
              </a:rPr>
              <a:t> </a:t>
            </a:r>
            <a:r>
              <a:rPr lang="ru-RU" sz="2400" b="1" dirty="0">
                <a:solidFill>
                  <a:schemeClr val="accent2"/>
                </a:solidFill>
              </a:rPr>
              <a:t>$</a:t>
            </a:r>
          </a:p>
          <a:p>
            <a:pPr>
              <a:lnSpc>
                <a:spcPct val="90000"/>
              </a:lnSpc>
              <a:buFont typeface="Wingdings" pitchFamily="2" charset="2"/>
              <a:buNone/>
            </a:pPr>
            <a:r>
              <a:rPr lang="ru-RU" sz="2400" b="1" dirty="0">
                <a:solidFill>
                  <a:schemeClr val="accent2"/>
                </a:solidFill>
              </a:rPr>
              <a:t>(60 % </a:t>
            </a:r>
            <a:r>
              <a:rPr lang="ru-RU" sz="2400" b="1" dirty="0" err="1">
                <a:solidFill>
                  <a:schemeClr val="accent2"/>
                </a:solidFill>
              </a:rPr>
              <a:t>of</a:t>
            </a:r>
            <a:r>
              <a:rPr lang="ru-RU" sz="2400" b="1" dirty="0">
                <a:solidFill>
                  <a:schemeClr val="accent2"/>
                </a:solidFill>
              </a:rPr>
              <a:t> </a:t>
            </a:r>
            <a:r>
              <a:rPr lang="ru-RU" sz="2400" b="1" dirty="0" err="1">
                <a:solidFill>
                  <a:schemeClr val="accent2"/>
                </a:solidFill>
              </a:rPr>
              <a:t>consumers</a:t>
            </a:r>
            <a:r>
              <a:rPr lang="ru-RU" sz="2400" b="1" dirty="0">
                <a:solidFill>
                  <a:schemeClr val="accent2"/>
                </a:solidFill>
              </a:rPr>
              <a:t> </a:t>
            </a:r>
            <a:r>
              <a:rPr lang="ru-RU" sz="2400" b="1" dirty="0" err="1">
                <a:solidFill>
                  <a:schemeClr val="accent2"/>
                </a:solidFill>
              </a:rPr>
              <a:t>expenditure</a:t>
            </a:r>
            <a:r>
              <a:rPr lang="ru-RU" sz="2400" b="1" dirty="0">
                <a:solidFill>
                  <a:schemeClr val="accent2"/>
                </a:solidFill>
              </a:rPr>
              <a:t> </a:t>
            </a:r>
            <a:r>
              <a:rPr lang="ru-RU" sz="2400" b="1" dirty="0" err="1">
                <a:solidFill>
                  <a:schemeClr val="accent2"/>
                </a:solidFill>
              </a:rPr>
              <a:t>median</a:t>
            </a:r>
            <a:r>
              <a:rPr lang="ru-RU" sz="2400" b="1" dirty="0">
                <a:solidFill>
                  <a:schemeClr val="accent2"/>
                </a:solidFill>
              </a:rPr>
              <a:t> </a:t>
            </a:r>
            <a:r>
              <a:rPr lang="ru-RU" sz="2400" b="1" dirty="0" err="1">
                <a:solidFill>
                  <a:schemeClr val="accent2"/>
                </a:solidFill>
              </a:rPr>
              <a:t>per</a:t>
            </a:r>
            <a:r>
              <a:rPr lang="ru-RU" sz="2400" b="1" dirty="0">
                <a:solidFill>
                  <a:schemeClr val="accent2"/>
                </a:solidFill>
              </a:rPr>
              <a:t> </a:t>
            </a:r>
            <a:r>
              <a:rPr lang="ru-RU" sz="2400" b="1" dirty="0" err="1">
                <a:solidFill>
                  <a:schemeClr val="accent2"/>
                </a:solidFill>
              </a:rPr>
              <a:t>capita</a:t>
            </a:r>
            <a:r>
              <a:rPr lang="ru-RU" sz="2400" b="1" dirty="0">
                <a:solidFill>
                  <a:schemeClr val="accent2"/>
                </a:solidFill>
              </a:rPr>
              <a:t>)</a:t>
            </a:r>
          </a:p>
          <a:p>
            <a:pPr>
              <a:lnSpc>
                <a:spcPct val="90000"/>
              </a:lnSpc>
            </a:pPr>
            <a:r>
              <a:rPr lang="ru-RU" sz="2400" b="1" dirty="0">
                <a:solidFill>
                  <a:schemeClr val="accent2"/>
                </a:solidFill>
              </a:rPr>
              <a:t> </a:t>
            </a:r>
            <a:r>
              <a:rPr lang="ru-RU" sz="2400" b="1" dirty="0" err="1">
                <a:solidFill>
                  <a:schemeClr val="accent2"/>
                </a:solidFill>
              </a:rPr>
              <a:t>defines</a:t>
            </a:r>
            <a:r>
              <a:rPr lang="ru-RU" sz="2400" b="1" dirty="0">
                <a:solidFill>
                  <a:schemeClr val="accent2"/>
                </a:solidFill>
              </a:rPr>
              <a:t> </a:t>
            </a:r>
            <a:r>
              <a:rPr lang="ru-RU" sz="2400" b="1" dirty="0" err="1">
                <a:solidFill>
                  <a:schemeClr val="accent2"/>
                </a:solidFill>
              </a:rPr>
              <a:t>poverty</a:t>
            </a:r>
            <a:r>
              <a:rPr lang="ru-RU" sz="2400" b="1" dirty="0">
                <a:solidFill>
                  <a:schemeClr val="accent2"/>
                </a:solidFill>
              </a:rPr>
              <a:t> </a:t>
            </a:r>
            <a:r>
              <a:rPr lang="ru-RU" sz="2400" b="1" dirty="0" err="1">
                <a:solidFill>
                  <a:schemeClr val="accent2"/>
                </a:solidFill>
              </a:rPr>
              <a:t>level</a:t>
            </a:r>
            <a:r>
              <a:rPr lang="ru-RU" sz="2400" b="1" dirty="0">
                <a:solidFill>
                  <a:schemeClr val="accent2"/>
                </a:solidFill>
              </a:rPr>
              <a:t> </a:t>
            </a:r>
            <a:r>
              <a:rPr lang="ru-RU" sz="2400" b="1" dirty="0" err="1">
                <a:solidFill>
                  <a:schemeClr val="accent2"/>
                </a:solidFill>
              </a:rPr>
              <a:t>in</a:t>
            </a:r>
            <a:r>
              <a:rPr lang="ru-RU" sz="2400" b="1" dirty="0">
                <a:solidFill>
                  <a:schemeClr val="accent2"/>
                </a:solidFill>
              </a:rPr>
              <a:t> </a:t>
            </a:r>
            <a:r>
              <a:rPr lang="ru-RU" sz="2400" b="1" dirty="0" err="1">
                <a:solidFill>
                  <a:schemeClr val="accent2"/>
                </a:solidFill>
              </a:rPr>
              <a:t>the</a:t>
            </a:r>
            <a:r>
              <a:rPr lang="ru-RU" sz="2400" b="1" dirty="0">
                <a:solidFill>
                  <a:schemeClr val="accent2"/>
                </a:solidFill>
              </a:rPr>
              <a:t> </a:t>
            </a:r>
            <a:r>
              <a:rPr lang="ru-RU" sz="2400" b="1" dirty="0" err="1">
                <a:solidFill>
                  <a:schemeClr val="accent2"/>
                </a:solidFill>
              </a:rPr>
              <a:t>poorest</a:t>
            </a:r>
            <a:r>
              <a:rPr lang="ru-RU" sz="2400" b="1" dirty="0">
                <a:solidFill>
                  <a:schemeClr val="accent2"/>
                </a:solidFill>
              </a:rPr>
              <a:t> </a:t>
            </a:r>
            <a:r>
              <a:rPr lang="ru-RU" sz="2400" b="1" dirty="0" err="1">
                <a:solidFill>
                  <a:schemeClr val="accent2"/>
                </a:solidFill>
              </a:rPr>
              <a:t>groups</a:t>
            </a:r>
            <a:r>
              <a:rPr lang="ru-RU" sz="2400" b="1" dirty="0">
                <a:solidFill>
                  <a:schemeClr val="accent2"/>
                </a:solidFill>
              </a:rPr>
              <a:t> </a:t>
            </a:r>
            <a:r>
              <a:rPr lang="ru-RU" sz="2400" b="1" dirty="0" err="1">
                <a:solidFill>
                  <a:schemeClr val="accent2"/>
                </a:solidFill>
              </a:rPr>
              <a:t>of</a:t>
            </a:r>
            <a:endParaRPr lang="ru-RU" sz="2400" b="1" dirty="0">
              <a:solidFill>
                <a:schemeClr val="accent2"/>
              </a:solidFill>
            </a:endParaRPr>
          </a:p>
          <a:p>
            <a:pPr>
              <a:lnSpc>
                <a:spcPct val="90000"/>
              </a:lnSpc>
              <a:buFont typeface="Wingdings" pitchFamily="2" charset="2"/>
              <a:buNone/>
            </a:pPr>
            <a:r>
              <a:rPr lang="ru-RU" sz="2400" b="1" dirty="0" err="1">
                <a:solidFill>
                  <a:schemeClr val="accent2"/>
                </a:solidFill>
              </a:rPr>
              <a:t>population</a:t>
            </a:r>
            <a:endParaRPr lang="ru-RU" sz="2400" b="1" dirty="0">
              <a:solidFill>
                <a:schemeClr val="accent2"/>
              </a:solidFill>
            </a:endParaRPr>
          </a:p>
          <a:p>
            <a:pPr>
              <a:lnSpc>
                <a:spcPct val="90000"/>
              </a:lnSpc>
              <a:buFont typeface="Wingdings" pitchFamily="2" charset="2"/>
              <a:buNone/>
            </a:pPr>
            <a:endParaRPr lang="ru-RU" sz="2400" b="1" dirty="0">
              <a:solidFill>
                <a:schemeClr val="accent2"/>
              </a:solidFill>
            </a:endParaRPr>
          </a:p>
          <a:p>
            <a:pPr>
              <a:lnSpc>
                <a:spcPct val="90000"/>
              </a:lnSpc>
            </a:pPr>
            <a:endParaRPr lang="ru-RU" sz="2400" b="1" dirty="0">
              <a:solidFill>
                <a:schemeClr val="accent2"/>
              </a:solidFill>
            </a:endParaRPr>
          </a:p>
          <a:p>
            <a:pPr>
              <a:lnSpc>
                <a:spcPct val="90000"/>
              </a:lnSpc>
              <a:buFont typeface="Wingdings" pitchFamily="2" charset="2"/>
              <a:buNone/>
            </a:pPr>
            <a:endParaRPr lang="ru-RU" dirty="0">
              <a:solidFill>
                <a:schemeClr val="accent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167F55A-03B6-42D8-BB75-7E0F95129F4A}" type="slidenum">
              <a:rPr lang="en-US"/>
              <a:pPr/>
              <a:t>11</a:t>
            </a:fld>
            <a:endParaRPr lang="en-US"/>
          </a:p>
        </p:txBody>
      </p:sp>
      <p:sp>
        <p:nvSpPr>
          <p:cNvPr id="136194" name="Rectangle 2"/>
          <p:cNvSpPr>
            <a:spLocks noGrp="1" noChangeArrowheads="1"/>
          </p:cNvSpPr>
          <p:nvPr>
            <p:ph type="title"/>
          </p:nvPr>
        </p:nvSpPr>
        <p:spPr/>
        <p:txBody>
          <a:bodyPr/>
          <a:lstStyle/>
          <a:p>
            <a:r>
              <a:rPr lang="en-US" sz="3600" b="1" dirty="0">
                <a:solidFill>
                  <a:schemeClr val="accent2"/>
                </a:solidFill>
                <a:latin typeface="Arial" pitchFamily="34" charset="0"/>
              </a:rPr>
              <a:t>Poverty line</a:t>
            </a:r>
          </a:p>
        </p:txBody>
      </p:sp>
      <p:sp>
        <p:nvSpPr>
          <p:cNvPr id="136195" name="Rectangle 3"/>
          <p:cNvSpPr>
            <a:spLocks noGrp="1" noChangeArrowheads="1"/>
          </p:cNvSpPr>
          <p:nvPr>
            <p:ph type="body" idx="1"/>
          </p:nvPr>
        </p:nvSpPr>
        <p:spPr/>
        <p:txBody>
          <a:bodyPr/>
          <a:lstStyle/>
          <a:p>
            <a:r>
              <a:rPr lang="en-US" sz="2800" b="1" dirty="0">
                <a:solidFill>
                  <a:schemeClr val="accent2"/>
                </a:solidFill>
              </a:rPr>
              <a:t>The Law on living wage (minimum consumption budget) was adopted </a:t>
            </a:r>
            <a:r>
              <a:rPr lang="en-US" sz="2800" b="1" dirty="0" smtClean="0">
                <a:solidFill>
                  <a:schemeClr val="accent2"/>
                </a:solidFill>
              </a:rPr>
              <a:t>by Cabinet of the Ministers in </a:t>
            </a:r>
            <a:r>
              <a:rPr lang="en-US" sz="2800" b="1" dirty="0">
                <a:solidFill>
                  <a:schemeClr val="accent2"/>
                </a:solidFill>
              </a:rPr>
              <a:t>2005 according to which per capita  basket of goods per year is calculated by normative-statistical method as well as by able-bodied population, pensioners, and children under 15 years old.</a:t>
            </a:r>
            <a:r>
              <a:rPr lang="en-US" sz="2800" dirty="0"/>
              <a:t> </a:t>
            </a:r>
            <a:endParaRPr lang="en-US" sz="2800" b="1" dirty="0">
              <a:solidFill>
                <a:schemeClr val="accent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3139BCE-EF45-43CC-8F8F-9881A7E7DC33}" type="slidenum">
              <a:rPr lang="en-US"/>
              <a:pPr/>
              <a:t>12</a:t>
            </a:fld>
            <a:endParaRPr lang="en-US"/>
          </a:p>
        </p:txBody>
      </p:sp>
      <p:sp>
        <p:nvSpPr>
          <p:cNvPr id="132101" name="Rectangle 5"/>
          <p:cNvSpPr>
            <a:spLocks noGrp="1" noChangeArrowheads="1"/>
          </p:cNvSpPr>
          <p:nvPr>
            <p:ph type="title"/>
          </p:nvPr>
        </p:nvSpPr>
        <p:spPr/>
        <p:txBody>
          <a:bodyPr/>
          <a:lstStyle/>
          <a:p>
            <a:endParaRPr lang="ru-RU" dirty="0"/>
          </a:p>
        </p:txBody>
      </p:sp>
      <p:sp>
        <p:nvSpPr>
          <p:cNvPr id="6" name="Содержимое 5"/>
          <p:cNvSpPr>
            <a:spLocks noGrp="1"/>
          </p:cNvSpPr>
          <p:nvPr>
            <p:ph idx="1"/>
          </p:nvPr>
        </p:nvSpPr>
        <p:spPr/>
        <p:txBody>
          <a:bodyPr/>
          <a:lstStyle/>
          <a:p>
            <a:endParaRPr lang="en-US"/>
          </a:p>
        </p:txBody>
      </p:sp>
      <p:graphicFrame>
        <p:nvGraphicFramePr>
          <p:cNvPr id="7" name="Chart 4"/>
          <p:cNvGraphicFramePr>
            <a:graphicFrameLocks/>
          </p:cNvGraphicFramePr>
          <p:nvPr/>
        </p:nvGraphicFramePr>
        <p:xfrm>
          <a:off x="1071538" y="214290"/>
          <a:ext cx="8072462" cy="664371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371600" y="214290"/>
            <a:ext cx="7772400" cy="1143008"/>
          </a:xfrm>
        </p:spPr>
        <p:txBody>
          <a:bodyPr/>
          <a:lstStyle/>
          <a:p>
            <a:r>
              <a:rPr lang="ru-RU" b="1" i="1" dirty="0" smtClean="0"/>
              <a:t>Материальная </a:t>
            </a:r>
            <a:r>
              <a:rPr lang="ru-RU" b="1" i="1" dirty="0" err="1" smtClean="0"/>
              <a:t>депривация</a:t>
            </a:r>
            <a:r>
              <a:rPr lang="ru-RU" b="1" i="1" dirty="0" smtClean="0"/>
              <a:t> </a:t>
            </a:r>
            <a:r>
              <a:rPr lang="en-US" dirty="0" smtClean="0"/>
              <a:t/>
            </a:r>
            <a:br>
              <a:rPr lang="en-US" dirty="0" smtClean="0"/>
            </a:br>
            <a:endParaRPr lang="en-US" dirty="0"/>
          </a:p>
        </p:txBody>
      </p:sp>
      <p:sp>
        <p:nvSpPr>
          <p:cNvPr id="5" name="Содержимое 4"/>
          <p:cNvSpPr>
            <a:spLocks noGrp="1"/>
          </p:cNvSpPr>
          <p:nvPr>
            <p:ph idx="1"/>
          </p:nvPr>
        </p:nvSpPr>
        <p:spPr>
          <a:xfrm>
            <a:off x="1173162" y="1500174"/>
            <a:ext cx="7970837" cy="4595826"/>
          </a:xfrm>
        </p:spPr>
        <p:txBody>
          <a:bodyPr/>
          <a:lstStyle/>
          <a:p>
            <a:r>
              <a:rPr lang="ru-RU" sz="2800" dirty="0" smtClean="0"/>
              <a:t>Госкомстат в 2014 году изучал методологию по вопросам материальной депривации населения, в том числе используемую методологию </a:t>
            </a:r>
            <a:r>
              <a:rPr lang="ru-RU" sz="2800" dirty="0" err="1" smtClean="0"/>
              <a:t>Евростата</a:t>
            </a:r>
            <a:r>
              <a:rPr lang="ru-RU" sz="2800" dirty="0" smtClean="0"/>
              <a:t>. В феврале 2015 года проведен </a:t>
            </a:r>
            <a:r>
              <a:rPr lang="ru-RU" sz="2800" dirty="0" err="1" smtClean="0"/>
              <a:t>пилотный</a:t>
            </a:r>
            <a:r>
              <a:rPr lang="ru-RU" sz="2800" dirty="0" smtClean="0"/>
              <a:t> опрос на сети домохозяйств, принимающих участие в обследовании бюджетов домашних хозяйств. В настоящее время обрабатывается результаты данного обследования. </a:t>
            </a: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0"/>
            <a:ext cx="7772400" cy="757222"/>
          </a:xfrm>
        </p:spPr>
        <p:txBody>
          <a:bodyPr/>
          <a:lstStyle/>
          <a:p>
            <a:pPr algn="ctr"/>
            <a:r>
              <a:rPr lang="en-US" sz="2600" b="1" dirty="0" smtClean="0"/>
              <a:t>Application of new technology in household survey</a:t>
            </a:r>
            <a:endParaRPr lang="en-US" sz="2600" dirty="0"/>
          </a:p>
        </p:txBody>
      </p:sp>
      <p:sp>
        <p:nvSpPr>
          <p:cNvPr id="3" name="Содержимое 2"/>
          <p:cNvSpPr>
            <a:spLocks noGrp="1"/>
          </p:cNvSpPr>
          <p:nvPr>
            <p:ph idx="1"/>
          </p:nvPr>
        </p:nvSpPr>
        <p:spPr>
          <a:xfrm>
            <a:off x="1173163" y="642918"/>
            <a:ext cx="7772400" cy="6000792"/>
          </a:xfrm>
        </p:spPr>
        <p:txBody>
          <a:bodyPr/>
          <a:lstStyle/>
          <a:p>
            <a:r>
              <a:rPr lang="en-US" sz="2300" dirty="0" err="1" smtClean="0"/>
              <a:t>Statstatcom</a:t>
            </a:r>
            <a:r>
              <a:rPr lang="en-US" sz="2300" dirty="0" smtClean="0"/>
              <a:t> of the Republic of Azerbaijan implemented survey on deprivation by the application of modern information technology. By the purpose of preparation of operative and more complete statistical data in online regime were used tablet-type computers. The advantage of this experience of technological innovation is not using the paper during the collection of data. Statistical data had been loaded into the tablet type computers, inserted into tables and saved through touch screen and transferred directly to the special address of the Committee’s server network through the special software package in any web space. Comprehensiveness of inquiry had been checked by means of logical control software compiled to minimize errors probability during the survey. Statistical data entered to the server is afterward transformed into database files and accepted for processing. </a:t>
            </a:r>
            <a:br>
              <a:rPr lang="en-US" sz="2300" dirty="0" smtClean="0"/>
            </a:br>
            <a:endParaRPr lang="en-US" sz="2300" dirty="0"/>
          </a:p>
        </p:txBody>
      </p:sp>
      <p:sp>
        <p:nvSpPr>
          <p:cNvPr id="4" name="Номер слайда 3"/>
          <p:cNvSpPr>
            <a:spLocks noGrp="1"/>
          </p:cNvSpPr>
          <p:nvPr>
            <p:ph type="sldNum" sz="quarter" idx="12"/>
          </p:nvPr>
        </p:nvSpPr>
        <p:spPr/>
        <p:txBody>
          <a:bodyPr/>
          <a:lstStyle/>
          <a:p>
            <a:fld id="{9A2B962E-343D-4F72-BE24-FCD32750A81B}"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82D7726-89A7-44D6-B9F8-5720A53E6CDF}" type="slidenum">
              <a:rPr lang="en-US"/>
              <a:pPr/>
              <a:t>15</a:t>
            </a:fld>
            <a:endParaRPr lang="en-US"/>
          </a:p>
        </p:txBody>
      </p:sp>
      <p:sp>
        <p:nvSpPr>
          <p:cNvPr id="93187" name="Rectangle 3"/>
          <p:cNvSpPr>
            <a:spLocks noGrp="1" noChangeArrowheads="1"/>
          </p:cNvSpPr>
          <p:nvPr>
            <p:ph type="body" idx="1"/>
          </p:nvPr>
        </p:nvSpPr>
        <p:spPr>
          <a:xfrm>
            <a:off x="1066800" y="2514600"/>
            <a:ext cx="7086600" cy="838200"/>
          </a:xfrm>
        </p:spPr>
        <p:txBody>
          <a:bodyPr/>
          <a:lstStyle/>
          <a:p>
            <a:pPr>
              <a:buNone/>
            </a:pPr>
            <a:r>
              <a:rPr lang="en-US" sz="4000" b="1" dirty="0">
                <a:solidFill>
                  <a:schemeClr val="accent2"/>
                </a:solidFill>
              </a:rPr>
              <a:t>Thanks!</a:t>
            </a:r>
            <a:r>
              <a:rPr lang="ru-RU" sz="4000" b="1" dirty="0">
                <a:solidFill>
                  <a:schemeClr val="accent2"/>
                </a:solidFill>
              </a:rPr>
              <a:t> </a:t>
            </a:r>
            <a:endParaRPr lang="en-US" sz="4000" b="1" dirty="0" smtClean="0">
              <a:solidFill>
                <a:schemeClr val="accent2"/>
              </a:solidFill>
            </a:endParaRPr>
          </a:p>
          <a:p>
            <a:pPr>
              <a:buNone/>
            </a:pPr>
            <a:r>
              <a:rPr lang="en-US" sz="4000" dirty="0" smtClean="0">
                <a:solidFill>
                  <a:schemeClr val="accent2"/>
                </a:solidFill>
              </a:rPr>
              <a:t>www.stat.gov.az</a:t>
            </a:r>
          </a:p>
          <a:p>
            <a:pPr>
              <a:buNone/>
            </a:pPr>
            <a:endParaRPr lang="en-US" sz="4000" dirty="0" smtClean="0">
              <a:solidFill>
                <a:schemeClr val="accent2"/>
              </a:solidFill>
            </a:endParaRPr>
          </a:p>
          <a:p>
            <a:pPr>
              <a:buNone/>
            </a:pPr>
            <a:endParaRPr lang="ru-RU" sz="4000" dirty="0">
              <a:solidFill>
                <a:schemeClr val="accent2"/>
              </a:solidFill>
            </a:endParaRPr>
          </a:p>
        </p:txBody>
      </p:sp>
      <p:sp>
        <p:nvSpPr>
          <p:cNvPr id="5" name="Rectangle 3"/>
          <p:cNvSpPr txBox="1">
            <a:spLocks noChangeArrowheads="1"/>
          </p:cNvSpPr>
          <p:nvPr/>
        </p:nvSpPr>
        <p:spPr bwMode="auto">
          <a:xfrm>
            <a:off x="1071538" y="4071942"/>
            <a:ext cx="70866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defRPr/>
            </a:pPr>
            <a:r>
              <a:rPr kumimoji="0" lang="en-US" sz="4000" b="0" i="0" u="none" strike="noStrike" kern="0" cap="none" spc="0" normalizeH="0" baseline="0" noProof="0" dirty="0" smtClean="0">
                <a:ln>
                  <a:noFill/>
                </a:ln>
                <a:solidFill>
                  <a:schemeClr val="accent2"/>
                </a:solidFill>
                <a:effectLst/>
                <a:uLnTx/>
                <a:uFillTx/>
                <a:latin typeface="+mn-lt"/>
                <a:ea typeface="+mn-ea"/>
                <a:cs typeface="+mn-cs"/>
              </a:rPr>
              <a:t>yashar@azstat.org</a:t>
            </a:r>
            <a:r>
              <a:rPr kumimoji="0" lang="ru-RU" sz="4000" b="0" i="0" u="none" strike="noStrike" kern="0" cap="none" spc="0" normalizeH="0" baseline="0" noProof="0" dirty="0" smtClean="0">
                <a:ln>
                  <a:noFill/>
                </a:ln>
                <a:solidFill>
                  <a:schemeClr val="accent2"/>
                </a:solidFill>
                <a:effectLst/>
                <a:uLnTx/>
                <a:uFillTx/>
                <a:latin typeface="+mn-lt"/>
                <a:ea typeface="+mn-ea"/>
                <a:cs typeface="+mn-cs"/>
              </a:rPr>
              <a:t> </a:t>
            </a:r>
            <a:endParaRPr kumimoji="0" lang="en-US" sz="4000" b="0" i="0" u="none" strike="noStrike" kern="0" cap="none" spc="0" normalizeH="0" baseline="0" noProof="0" dirty="0" smtClean="0">
              <a:ln>
                <a:noFill/>
              </a:ln>
              <a:solidFill>
                <a:schemeClr val="accent2"/>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defRPr/>
            </a:pPr>
            <a:endParaRPr kumimoji="0" lang="en-US" sz="4000" b="0" i="0" u="none" strike="noStrike" kern="0" cap="none" spc="0" normalizeH="0" baseline="0" noProof="0" dirty="0" smtClean="0">
              <a:ln>
                <a:noFill/>
              </a:ln>
              <a:solidFill>
                <a:schemeClr val="accent2"/>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defRPr/>
            </a:pPr>
            <a:endParaRPr kumimoji="0" lang="ru-RU" sz="4000" b="0" i="0" u="none" strike="noStrike" kern="0" cap="none" spc="0" normalizeH="0" baseline="0" noProof="0" dirty="0">
              <a:ln>
                <a:noFill/>
              </a:ln>
              <a:solidFill>
                <a:schemeClr val="accent2"/>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0117F8D-6133-4869-BC5A-E7557E562E2C}" type="slidenum">
              <a:rPr lang="en-US"/>
              <a:pPr/>
              <a:t>2</a:t>
            </a:fld>
            <a:endParaRPr lang="en-US"/>
          </a:p>
        </p:txBody>
      </p:sp>
      <p:sp>
        <p:nvSpPr>
          <p:cNvPr id="46082" name="Rectangle 2"/>
          <p:cNvSpPr>
            <a:spLocks noGrp="1" noChangeArrowheads="1"/>
          </p:cNvSpPr>
          <p:nvPr>
            <p:ph type="title"/>
          </p:nvPr>
        </p:nvSpPr>
        <p:spPr>
          <a:xfrm>
            <a:off x="990600" y="304800"/>
            <a:ext cx="7772400" cy="609600"/>
          </a:xfrm>
        </p:spPr>
        <p:txBody>
          <a:bodyPr/>
          <a:lstStyle/>
          <a:p>
            <a:pPr algn="ctr"/>
            <a:r>
              <a:rPr lang="en-US" sz="3600" b="1" i="1" dirty="0">
                <a:solidFill>
                  <a:schemeClr val="accent2"/>
                </a:solidFill>
              </a:rPr>
              <a:t>Demographical situation</a:t>
            </a:r>
            <a:endParaRPr lang="en-US" sz="4000" dirty="0"/>
          </a:p>
        </p:txBody>
      </p:sp>
      <p:sp>
        <p:nvSpPr>
          <p:cNvPr id="46083" name="Rectangle 3"/>
          <p:cNvSpPr>
            <a:spLocks noGrp="1" noChangeArrowheads="1"/>
          </p:cNvSpPr>
          <p:nvPr>
            <p:ph type="body" idx="1"/>
          </p:nvPr>
        </p:nvSpPr>
        <p:spPr>
          <a:xfrm>
            <a:off x="1143000" y="914400"/>
            <a:ext cx="7772400" cy="5334000"/>
          </a:xfrm>
        </p:spPr>
        <p:txBody>
          <a:bodyPr/>
          <a:lstStyle/>
          <a:p>
            <a:pPr>
              <a:lnSpc>
                <a:spcPct val="90000"/>
              </a:lnSpc>
            </a:pPr>
            <a:r>
              <a:rPr lang="en-US" sz="2400" b="1" dirty="0">
                <a:solidFill>
                  <a:schemeClr val="accent2"/>
                </a:solidFill>
              </a:rPr>
              <a:t>Territory</a:t>
            </a:r>
            <a:r>
              <a:rPr lang="ru-RU" sz="2400" b="1" dirty="0">
                <a:solidFill>
                  <a:schemeClr val="accent2"/>
                </a:solidFill>
              </a:rPr>
              <a:t> – 86,6 </a:t>
            </a:r>
            <a:r>
              <a:rPr lang="en-US" sz="2400" b="1" dirty="0">
                <a:solidFill>
                  <a:schemeClr val="accent2"/>
                </a:solidFill>
              </a:rPr>
              <a:t>square</a:t>
            </a:r>
            <a:r>
              <a:rPr lang="ru-RU" sz="2400" b="1" dirty="0">
                <a:solidFill>
                  <a:schemeClr val="accent2"/>
                </a:solidFill>
              </a:rPr>
              <a:t> </a:t>
            </a:r>
            <a:r>
              <a:rPr lang="en-US" sz="2400" b="1" dirty="0">
                <a:solidFill>
                  <a:schemeClr val="accent2"/>
                </a:solidFill>
              </a:rPr>
              <a:t>km</a:t>
            </a:r>
            <a:r>
              <a:rPr lang="ru-RU" sz="2400" b="1" dirty="0">
                <a:solidFill>
                  <a:schemeClr val="accent2"/>
                </a:solidFill>
              </a:rPr>
              <a:t>;</a:t>
            </a:r>
          </a:p>
          <a:p>
            <a:pPr>
              <a:lnSpc>
                <a:spcPct val="90000"/>
              </a:lnSpc>
            </a:pPr>
            <a:r>
              <a:rPr lang="en-US" sz="2400" b="1" dirty="0">
                <a:solidFill>
                  <a:schemeClr val="accent2"/>
                </a:solidFill>
              </a:rPr>
              <a:t>Number of population</a:t>
            </a:r>
            <a:r>
              <a:rPr lang="ru-RU" sz="2400" b="1" dirty="0">
                <a:solidFill>
                  <a:schemeClr val="accent2"/>
                </a:solidFill>
              </a:rPr>
              <a:t> – </a:t>
            </a:r>
            <a:r>
              <a:rPr lang="en-US" sz="2400" b="1" dirty="0" smtClean="0">
                <a:solidFill>
                  <a:schemeClr val="accent2"/>
                </a:solidFill>
              </a:rPr>
              <a:t>9356500</a:t>
            </a:r>
            <a:r>
              <a:rPr lang="ru-RU" sz="2400" b="1" dirty="0">
                <a:solidFill>
                  <a:schemeClr val="accent2"/>
                </a:solidFill>
              </a:rPr>
              <a:t>;</a:t>
            </a:r>
            <a:endParaRPr lang="en-US" sz="2400" b="1" dirty="0">
              <a:solidFill>
                <a:schemeClr val="accent2"/>
              </a:solidFill>
            </a:endParaRPr>
          </a:p>
          <a:p>
            <a:pPr>
              <a:lnSpc>
                <a:spcPct val="90000"/>
              </a:lnSpc>
            </a:pPr>
            <a:r>
              <a:rPr lang="en-US" sz="2400" b="1" dirty="0">
                <a:solidFill>
                  <a:schemeClr val="accent2"/>
                </a:solidFill>
              </a:rPr>
              <a:t>Number of households</a:t>
            </a:r>
            <a:r>
              <a:rPr lang="ru-RU" sz="2400" b="1" dirty="0">
                <a:solidFill>
                  <a:schemeClr val="accent2"/>
                </a:solidFill>
              </a:rPr>
              <a:t> – 1</a:t>
            </a:r>
            <a:r>
              <a:rPr lang="en-US" sz="2400" b="1" dirty="0">
                <a:solidFill>
                  <a:schemeClr val="accent2"/>
                </a:solidFill>
              </a:rPr>
              <a:t>895941</a:t>
            </a:r>
            <a:endParaRPr lang="ru-RU" sz="2400" b="1" dirty="0">
              <a:solidFill>
                <a:schemeClr val="accent2"/>
              </a:solidFill>
            </a:endParaRPr>
          </a:p>
          <a:p>
            <a:pPr>
              <a:lnSpc>
                <a:spcPct val="90000"/>
              </a:lnSpc>
            </a:pPr>
            <a:r>
              <a:rPr lang="en-US" sz="2400" b="1" dirty="0">
                <a:solidFill>
                  <a:schemeClr val="accent2"/>
                </a:solidFill>
              </a:rPr>
              <a:t>Average size</a:t>
            </a:r>
            <a:r>
              <a:rPr lang="ru-RU" sz="2400" b="1" dirty="0">
                <a:solidFill>
                  <a:schemeClr val="accent2"/>
                </a:solidFill>
              </a:rPr>
              <a:t> </a:t>
            </a:r>
            <a:r>
              <a:rPr lang="en-US" sz="2400" b="1" dirty="0">
                <a:solidFill>
                  <a:schemeClr val="accent2"/>
                </a:solidFill>
              </a:rPr>
              <a:t>of households</a:t>
            </a:r>
            <a:r>
              <a:rPr lang="ru-RU" sz="2400" b="1" dirty="0">
                <a:solidFill>
                  <a:schemeClr val="accent2"/>
                </a:solidFill>
              </a:rPr>
              <a:t> – 4,</a:t>
            </a:r>
            <a:r>
              <a:rPr lang="en-US" sz="2400" b="1" dirty="0">
                <a:solidFill>
                  <a:schemeClr val="accent2"/>
                </a:solidFill>
              </a:rPr>
              <a:t>7</a:t>
            </a:r>
            <a:endParaRPr lang="ru-RU" sz="2400" b="1" dirty="0">
              <a:solidFill>
                <a:schemeClr val="accent2"/>
              </a:solidFill>
            </a:endParaRPr>
          </a:p>
          <a:p>
            <a:pPr>
              <a:lnSpc>
                <a:spcPct val="90000"/>
              </a:lnSpc>
            </a:pPr>
            <a:r>
              <a:rPr lang="en-US" sz="2400" b="1" dirty="0">
                <a:solidFill>
                  <a:schemeClr val="accent2"/>
                </a:solidFill>
              </a:rPr>
              <a:t>Population density</a:t>
            </a:r>
            <a:r>
              <a:rPr lang="ru-RU" sz="2400" b="1" dirty="0">
                <a:solidFill>
                  <a:schemeClr val="accent2"/>
                </a:solidFill>
              </a:rPr>
              <a:t> – 96; </a:t>
            </a:r>
            <a:r>
              <a:rPr lang="en-US" sz="2400" i="1" dirty="0">
                <a:solidFill>
                  <a:schemeClr val="accent2"/>
                </a:solidFill>
              </a:rPr>
              <a:t>  </a:t>
            </a:r>
            <a:r>
              <a:rPr lang="ru-RU" sz="2400" i="1" dirty="0">
                <a:solidFill>
                  <a:schemeClr val="accent2"/>
                </a:solidFill>
              </a:rPr>
              <a:t>(</a:t>
            </a:r>
            <a:r>
              <a:rPr lang="en-US" sz="2400" i="1" dirty="0">
                <a:solidFill>
                  <a:schemeClr val="accent2"/>
                </a:solidFill>
              </a:rPr>
              <a:t>per</a:t>
            </a:r>
            <a:r>
              <a:rPr lang="ru-RU" sz="2400" i="1" dirty="0">
                <a:solidFill>
                  <a:schemeClr val="accent2"/>
                </a:solidFill>
              </a:rPr>
              <a:t> 1 </a:t>
            </a:r>
            <a:r>
              <a:rPr lang="en-US" sz="2400" i="1" dirty="0">
                <a:solidFill>
                  <a:schemeClr val="accent2"/>
                </a:solidFill>
              </a:rPr>
              <a:t>km</a:t>
            </a:r>
            <a:r>
              <a:rPr lang="en-US" sz="2400" i="1" baseline="30000" dirty="0">
                <a:solidFill>
                  <a:schemeClr val="accent2"/>
                </a:solidFill>
              </a:rPr>
              <a:t>2</a:t>
            </a:r>
            <a:r>
              <a:rPr lang="ru-RU" sz="2400" i="1" dirty="0">
                <a:solidFill>
                  <a:schemeClr val="accent2"/>
                </a:solidFill>
              </a:rPr>
              <a:t>)</a:t>
            </a:r>
          </a:p>
          <a:p>
            <a:pPr>
              <a:lnSpc>
                <a:spcPct val="90000"/>
              </a:lnSpc>
            </a:pPr>
            <a:r>
              <a:rPr lang="en-US" sz="2400" i="1" dirty="0">
                <a:solidFill>
                  <a:schemeClr val="accent2"/>
                </a:solidFill>
              </a:rPr>
              <a:t>urban</a:t>
            </a:r>
            <a:r>
              <a:rPr lang="ru-RU" sz="2400" i="1" dirty="0">
                <a:solidFill>
                  <a:schemeClr val="accent2"/>
                </a:solidFill>
              </a:rPr>
              <a:t> </a:t>
            </a:r>
            <a:r>
              <a:rPr lang="en-US" sz="2400" i="1" dirty="0">
                <a:solidFill>
                  <a:schemeClr val="accent2"/>
                </a:solidFill>
              </a:rPr>
              <a:t>population</a:t>
            </a:r>
            <a:r>
              <a:rPr lang="ru-RU" sz="2400" i="1" dirty="0">
                <a:solidFill>
                  <a:schemeClr val="accent2"/>
                </a:solidFill>
              </a:rPr>
              <a:t> – </a:t>
            </a:r>
            <a:r>
              <a:rPr lang="ru-RU" sz="2400" i="1" dirty="0" smtClean="0">
                <a:solidFill>
                  <a:schemeClr val="accent2"/>
                </a:solidFill>
              </a:rPr>
              <a:t>5</a:t>
            </a:r>
            <a:r>
              <a:rPr lang="en-US" sz="2400" i="1" dirty="0" smtClean="0">
                <a:solidFill>
                  <a:schemeClr val="accent2"/>
                </a:solidFill>
              </a:rPr>
              <a:t>4</a:t>
            </a:r>
            <a:r>
              <a:rPr lang="ru-RU" sz="2400" i="1" dirty="0" smtClean="0">
                <a:solidFill>
                  <a:schemeClr val="accent2"/>
                </a:solidFill>
              </a:rPr>
              <a:t> </a:t>
            </a:r>
            <a:r>
              <a:rPr lang="en-US" sz="2400" i="1" dirty="0">
                <a:solidFill>
                  <a:schemeClr val="accent2"/>
                </a:solidFill>
              </a:rPr>
              <a:t>per cent</a:t>
            </a:r>
            <a:r>
              <a:rPr lang="ru-RU" sz="2400" i="1" dirty="0">
                <a:solidFill>
                  <a:schemeClr val="accent2"/>
                </a:solidFill>
              </a:rPr>
              <a:t>;</a:t>
            </a:r>
          </a:p>
          <a:p>
            <a:pPr>
              <a:lnSpc>
                <a:spcPct val="90000"/>
              </a:lnSpc>
            </a:pPr>
            <a:r>
              <a:rPr lang="en-US" sz="2400" i="1" dirty="0">
                <a:solidFill>
                  <a:schemeClr val="accent2"/>
                </a:solidFill>
              </a:rPr>
              <a:t>rural</a:t>
            </a:r>
            <a:r>
              <a:rPr lang="ru-RU" sz="2400" i="1" dirty="0">
                <a:solidFill>
                  <a:schemeClr val="accent2"/>
                </a:solidFill>
              </a:rPr>
              <a:t> </a:t>
            </a:r>
            <a:r>
              <a:rPr lang="en-US" sz="2400" i="1" dirty="0">
                <a:solidFill>
                  <a:schemeClr val="accent2"/>
                </a:solidFill>
              </a:rPr>
              <a:t>population</a:t>
            </a:r>
            <a:r>
              <a:rPr lang="ru-RU" sz="2400" i="1" dirty="0">
                <a:solidFill>
                  <a:schemeClr val="accent2"/>
                </a:solidFill>
              </a:rPr>
              <a:t> – </a:t>
            </a:r>
            <a:r>
              <a:rPr lang="ru-RU" sz="2400" i="1" dirty="0" smtClean="0">
                <a:solidFill>
                  <a:schemeClr val="accent2"/>
                </a:solidFill>
              </a:rPr>
              <a:t>4</a:t>
            </a:r>
            <a:r>
              <a:rPr lang="en-US" sz="2400" i="1" dirty="0" smtClean="0">
                <a:solidFill>
                  <a:schemeClr val="accent2"/>
                </a:solidFill>
              </a:rPr>
              <a:t>6</a:t>
            </a:r>
            <a:r>
              <a:rPr lang="ru-RU" sz="2400" i="1" dirty="0" smtClean="0">
                <a:solidFill>
                  <a:schemeClr val="accent2"/>
                </a:solidFill>
              </a:rPr>
              <a:t> </a:t>
            </a:r>
            <a:r>
              <a:rPr lang="en-US" sz="2400" i="1" dirty="0">
                <a:solidFill>
                  <a:schemeClr val="accent2"/>
                </a:solidFill>
              </a:rPr>
              <a:t>per cent</a:t>
            </a:r>
            <a:r>
              <a:rPr lang="ru-RU" sz="2400" i="1" dirty="0">
                <a:solidFill>
                  <a:schemeClr val="accent2"/>
                </a:solidFill>
              </a:rPr>
              <a:t>;</a:t>
            </a:r>
          </a:p>
          <a:p>
            <a:pPr>
              <a:lnSpc>
                <a:spcPct val="90000"/>
              </a:lnSpc>
            </a:pPr>
            <a:r>
              <a:rPr lang="en-US" sz="2400" i="1" dirty="0">
                <a:solidFill>
                  <a:schemeClr val="accent2"/>
                </a:solidFill>
              </a:rPr>
              <a:t>men</a:t>
            </a:r>
            <a:r>
              <a:rPr lang="ru-RU" sz="2400" i="1" dirty="0">
                <a:solidFill>
                  <a:schemeClr val="accent2"/>
                </a:solidFill>
              </a:rPr>
              <a:t> – 49 </a:t>
            </a:r>
            <a:r>
              <a:rPr lang="en-US" sz="2400" i="1" dirty="0">
                <a:solidFill>
                  <a:schemeClr val="accent2"/>
                </a:solidFill>
              </a:rPr>
              <a:t>per cent</a:t>
            </a:r>
            <a:r>
              <a:rPr lang="ru-RU" sz="2400" i="1" dirty="0">
                <a:solidFill>
                  <a:schemeClr val="accent2"/>
                </a:solidFill>
              </a:rPr>
              <a:t>;</a:t>
            </a:r>
          </a:p>
          <a:p>
            <a:pPr>
              <a:lnSpc>
                <a:spcPct val="90000"/>
              </a:lnSpc>
            </a:pPr>
            <a:r>
              <a:rPr lang="en-US" sz="2400" i="1" dirty="0">
                <a:solidFill>
                  <a:schemeClr val="accent2"/>
                </a:solidFill>
              </a:rPr>
              <a:t>women</a:t>
            </a:r>
            <a:r>
              <a:rPr lang="ru-RU" sz="2400" i="1" dirty="0">
                <a:solidFill>
                  <a:schemeClr val="accent2"/>
                </a:solidFill>
              </a:rPr>
              <a:t> – 51 </a:t>
            </a:r>
            <a:r>
              <a:rPr lang="en-US" sz="2400" i="1" dirty="0">
                <a:solidFill>
                  <a:schemeClr val="accent2"/>
                </a:solidFill>
              </a:rPr>
              <a:t>per cent</a:t>
            </a:r>
            <a:r>
              <a:rPr lang="ru-RU" sz="2400" i="1" dirty="0">
                <a:solidFill>
                  <a:schemeClr val="accent2"/>
                </a:solidFill>
              </a:rPr>
              <a:t>;</a:t>
            </a:r>
          </a:p>
          <a:p>
            <a:pPr>
              <a:lnSpc>
                <a:spcPct val="90000"/>
              </a:lnSpc>
              <a:buFont typeface="Wingdings" pitchFamily="2" charset="2"/>
              <a:buNone/>
            </a:pPr>
            <a:r>
              <a:rPr lang="en-US" sz="2400" b="1" i="1" dirty="0">
                <a:solidFill>
                  <a:schemeClr val="accent2"/>
                </a:solidFill>
              </a:rPr>
              <a:t>Population by age group</a:t>
            </a:r>
            <a:r>
              <a:rPr lang="ru-RU" sz="2400" b="1" i="1" dirty="0">
                <a:solidFill>
                  <a:schemeClr val="accent2"/>
                </a:solidFill>
              </a:rPr>
              <a:t>:</a:t>
            </a:r>
            <a:endParaRPr lang="ru-RU" sz="2400" i="1" dirty="0">
              <a:solidFill>
                <a:schemeClr val="accent2"/>
              </a:solidFill>
            </a:endParaRPr>
          </a:p>
          <a:p>
            <a:pPr>
              <a:lnSpc>
                <a:spcPct val="90000"/>
              </a:lnSpc>
            </a:pPr>
            <a:r>
              <a:rPr lang="ru-RU" sz="2400" i="1" dirty="0">
                <a:solidFill>
                  <a:schemeClr val="accent2"/>
                </a:solidFill>
              </a:rPr>
              <a:t>0-14 </a:t>
            </a:r>
            <a:r>
              <a:rPr lang="en-US" sz="2400" i="1" dirty="0">
                <a:solidFill>
                  <a:schemeClr val="accent2"/>
                </a:solidFill>
              </a:rPr>
              <a:t>years</a:t>
            </a:r>
            <a:r>
              <a:rPr lang="ru-RU" sz="2400" i="1" dirty="0">
                <a:solidFill>
                  <a:schemeClr val="accent2"/>
                </a:solidFill>
              </a:rPr>
              <a:t> – 26 </a:t>
            </a:r>
            <a:r>
              <a:rPr lang="en-US" sz="2400" i="1" dirty="0">
                <a:solidFill>
                  <a:schemeClr val="accent2"/>
                </a:solidFill>
              </a:rPr>
              <a:t>per cent</a:t>
            </a:r>
            <a:r>
              <a:rPr lang="ru-RU" sz="2400" i="1" dirty="0">
                <a:solidFill>
                  <a:schemeClr val="accent2"/>
                </a:solidFill>
              </a:rPr>
              <a:t>;</a:t>
            </a:r>
          </a:p>
          <a:p>
            <a:pPr>
              <a:lnSpc>
                <a:spcPct val="90000"/>
              </a:lnSpc>
            </a:pPr>
            <a:r>
              <a:rPr lang="ru-RU" sz="2400" i="1" dirty="0">
                <a:solidFill>
                  <a:schemeClr val="accent2"/>
                </a:solidFill>
              </a:rPr>
              <a:t>15-64 </a:t>
            </a:r>
            <a:r>
              <a:rPr lang="en-US" sz="2400" i="1" dirty="0">
                <a:solidFill>
                  <a:schemeClr val="accent2"/>
                </a:solidFill>
              </a:rPr>
              <a:t>years</a:t>
            </a:r>
            <a:r>
              <a:rPr lang="ru-RU" sz="2400" i="1" dirty="0">
                <a:solidFill>
                  <a:schemeClr val="accent2"/>
                </a:solidFill>
              </a:rPr>
              <a:t> – 67 </a:t>
            </a:r>
            <a:r>
              <a:rPr lang="en-US" sz="2400" i="1" dirty="0">
                <a:solidFill>
                  <a:schemeClr val="accent2"/>
                </a:solidFill>
              </a:rPr>
              <a:t>per cent</a:t>
            </a:r>
            <a:r>
              <a:rPr lang="ru-RU" sz="2400" i="1" dirty="0">
                <a:solidFill>
                  <a:schemeClr val="accent2"/>
                </a:solidFill>
              </a:rPr>
              <a:t>;</a:t>
            </a:r>
          </a:p>
          <a:p>
            <a:pPr>
              <a:lnSpc>
                <a:spcPct val="90000"/>
              </a:lnSpc>
            </a:pPr>
            <a:r>
              <a:rPr lang="ru-RU" sz="2400" i="1" dirty="0">
                <a:solidFill>
                  <a:schemeClr val="accent2"/>
                </a:solidFill>
              </a:rPr>
              <a:t>65 </a:t>
            </a:r>
            <a:r>
              <a:rPr lang="en-US" sz="2400" i="1" dirty="0">
                <a:solidFill>
                  <a:schemeClr val="accent2"/>
                </a:solidFill>
              </a:rPr>
              <a:t>years and older</a:t>
            </a:r>
            <a:r>
              <a:rPr lang="ru-RU" sz="2400" i="1" dirty="0">
                <a:solidFill>
                  <a:schemeClr val="accent2"/>
                </a:solidFill>
              </a:rPr>
              <a:t> – 7 </a:t>
            </a:r>
            <a:r>
              <a:rPr lang="en-US" sz="2400" i="1" dirty="0">
                <a:solidFill>
                  <a:schemeClr val="accent2"/>
                </a:solidFill>
              </a:rPr>
              <a:t>per cent</a:t>
            </a:r>
            <a:r>
              <a:rPr lang="ru-RU" sz="2400" i="1" dirty="0">
                <a:solidFill>
                  <a:schemeClr val="accent2"/>
                </a:solidFill>
              </a:rPr>
              <a:t>;</a:t>
            </a:r>
            <a:r>
              <a:rPr lang="ru-RU" sz="2400" dirty="0">
                <a:solidFill>
                  <a:schemeClr val="accent2"/>
                </a:solidFill>
              </a:rPr>
              <a:t> </a:t>
            </a:r>
            <a:endParaRPr lang="en-US" sz="2400" dirty="0">
              <a:solidFill>
                <a:schemeClr val="accent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FE56FC0-18F9-499C-A4ED-6FF7B45B129B}" type="slidenum">
              <a:rPr lang="en-US"/>
              <a:pPr/>
              <a:t>3</a:t>
            </a:fld>
            <a:endParaRPr lang="en-US"/>
          </a:p>
        </p:txBody>
      </p:sp>
      <p:sp>
        <p:nvSpPr>
          <p:cNvPr id="119810" name="Rectangle 2"/>
          <p:cNvSpPr>
            <a:spLocks noGrp="1" noChangeArrowheads="1"/>
          </p:cNvSpPr>
          <p:nvPr>
            <p:ph type="title"/>
          </p:nvPr>
        </p:nvSpPr>
        <p:spPr>
          <a:xfrm>
            <a:off x="1173163" y="457200"/>
            <a:ext cx="7772400" cy="838200"/>
          </a:xfrm>
        </p:spPr>
        <p:txBody>
          <a:bodyPr/>
          <a:lstStyle/>
          <a:p>
            <a:pPr algn="ctr"/>
            <a:r>
              <a:rPr lang="en-GB" sz="3600" b="1" i="1">
                <a:solidFill>
                  <a:schemeClr val="accent2"/>
                </a:solidFill>
              </a:rPr>
              <a:t>Sampling Procedure</a:t>
            </a:r>
            <a:r>
              <a:rPr lang="ru-RU"/>
              <a:t> </a:t>
            </a:r>
            <a:r>
              <a:rPr lang="en-US" sz="3600" b="1" i="1">
                <a:solidFill>
                  <a:schemeClr val="accent2"/>
                </a:solidFill>
              </a:rPr>
              <a:t>for HBS</a:t>
            </a:r>
          </a:p>
        </p:txBody>
      </p:sp>
      <p:sp>
        <p:nvSpPr>
          <p:cNvPr id="119811" name="Rectangle 3"/>
          <p:cNvSpPr>
            <a:spLocks noGrp="1" noChangeArrowheads="1"/>
          </p:cNvSpPr>
          <p:nvPr>
            <p:ph type="body" idx="1"/>
          </p:nvPr>
        </p:nvSpPr>
        <p:spPr>
          <a:xfrm>
            <a:off x="1143000" y="1524000"/>
            <a:ext cx="7772400" cy="4724400"/>
          </a:xfrm>
        </p:spPr>
        <p:txBody>
          <a:bodyPr/>
          <a:lstStyle/>
          <a:p>
            <a:r>
              <a:rPr lang="en-US" sz="2400" b="1" i="1">
                <a:solidFill>
                  <a:schemeClr val="accent2"/>
                </a:solidFill>
              </a:rPr>
              <a:t>Used territorially-</a:t>
            </a:r>
            <a:r>
              <a:rPr lang="ru-RU" sz="2400" b="1" i="1">
                <a:solidFill>
                  <a:schemeClr val="accent2"/>
                </a:solidFill>
              </a:rPr>
              <a:t>random sampling</a:t>
            </a:r>
          </a:p>
          <a:p>
            <a:r>
              <a:rPr lang="en-US" sz="2400" b="1" i="1">
                <a:solidFill>
                  <a:schemeClr val="accent2"/>
                </a:solidFill>
              </a:rPr>
              <a:t>For</a:t>
            </a:r>
            <a:r>
              <a:rPr lang="en-GB" sz="2400" b="1" i="1">
                <a:solidFill>
                  <a:schemeClr val="accent2"/>
                </a:solidFill>
              </a:rPr>
              <a:t> sample uses three-stage probability sampling with preliminary stratification. The population census data were gathered using the following administrative units: the population census districts, supervisor site and enumerator unit. The census districts are used as the primary sampling units (PSUs), with the population census supervisor areas as the secondary sampling units (SSUs), and with households as the ultimate sampling units</a:t>
            </a:r>
            <a:r>
              <a:rPr lang="ru-RU" sz="2400"/>
              <a:t> </a:t>
            </a:r>
            <a:endParaRPr lang="en-US" sz="24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4190E3C-BE28-40BA-811E-9DE9406BEE1F}" type="slidenum">
              <a:rPr lang="en-US"/>
              <a:pPr/>
              <a:t>4</a:t>
            </a:fld>
            <a:endParaRPr lang="en-US"/>
          </a:p>
        </p:txBody>
      </p:sp>
      <p:sp>
        <p:nvSpPr>
          <p:cNvPr id="122882" name="Rectangle 2"/>
          <p:cNvSpPr>
            <a:spLocks noGrp="1" noChangeArrowheads="1"/>
          </p:cNvSpPr>
          <p:nvPr>
            <p:ph type="title"/>
          </p:nvPr>
        </p:nvSpPr>
        <p:spPr>
          <a:xfrm>
            <a:off x="1173163" y="457200"/>
            <a:ext cx="7772400" cy="838200"/>
          </a:xfrm>
        </p:spPr>
        <p:txBody>
          <a:bodyPr/>
          <a:lstStyle/>
          <a:p>
            <a:pPr algn="ctr"/>
            <a:r>
              <a:rPr lang="en-GB" sz="3600" b="1" i="1" dirty="0">
                <a:solidFill>
                  <a:schemeClr val="accent2"/>
                </a:solidFill>
              </a:rPr>
              <a:t>Sampling Procedure</a:t>
            </a:r>
            <a:r>
              <a:rPr lang="ru-RU" dirty="0"/>
              <a:t> </a:t>
            </a:r>
            <a:r>
              <a:rPr lang="en-US" sz="3600" b="1" i="1" dirty="0">
                <a:solidFill>
                  <a:schemeClr val="accent2"/>
                </a:solidFill>
              </a:rPr>
              <a:t>for HBS</a:t>
            </a:r>
          </a:p>
        </p:txBody>
      </p:sp>
      <p:sp>
        <p:nvSpPr>
          <p:cNvPr id="122883" name="Rectangle 3"/>
          <p:cNvSpPr>
            <a:spLocks noGrp="1" noChangeArrowheads="1"/>
          </p:cNvSpPr>
          <p:nvPr>
            <p:ph type="body" idx="1"/>
          </p:nvPr>
        </p:nvSpPr>
        <p:spPr>
          <a:xfrm>
            <a:off x="1143000" y="1524000"/>
            <a:ext cx="7772400" cy="4724400"/>
          </a:xfrm>
        </p:spPr>
        <p:txBody>
          <a:bodyPr/>
          <a:lstStyle/>
          <a:p>
            <a:r>
              <a:rPr lang="en-GB" b="1" i="1" dirty="0">
                <a:solidFill>
                  <a:schemeClr val="accent2"/>
                </a:solidFill>
              </a:rPr>
              <a:t>Data from the </a:t>
            </a:r>
            <a:r>
              <a:rPr lang="en-GB" b="1" i="1" dirty="0" smtClean="0">
                <a:solidFill>
                  <a:schemeClr val="accent2"/>
                </a:solidFill>
              </a:rPr>
              <a:t>2009 population census </a:t>
            </a:r>
            <a:r>
              <a:rPr lang="en-GB" b="1" i="1" dirty="0">
                <a:solidFill>
                  <a:schemeClr val="accent2"/>
                </a:solidFill>
              </a:rPr>
              <a:t>had been entered and stored by following structure: </a:t>
            </a:r>
            <a:r>
              <a:rPr lang="ru-RU" dirty="0"/>
              <a:t> </a:t>
            </a:r>
            <a:r>
              <a:rPr lang="en-US" b="1" i="1" dirty="0">
                <a:solidFill>
                  <a:schemeClr val="accent2"/>
                </a:solidFill>
              </a:rPr>
              <a:t>code of districts and </a:t>
            </a:r>
            <a:r>
              <a:rPr lang="en-GB" b="1" i="1" dirty="0">
                <a:solidFill>
                  <a:schemeClr val="accent2"/>
                </a:solidFill>
              </a:rPr>
              <a:t>census district, supervisor site, enumerator unit</a:t>
            </a:r>
            <a:r>
              <a:rPr lang="en-US" b="1" i="1" dirty="0">
                <a:solidFill>
                  <a:schemeClr val="accent2"/>
                </a:solidFill>
              </a:rPr>
              <a:t>,</a:t>
            </a:r>
            <a:r>
              <a:rPr lang="ru-RU" b="1" i="1" dirty="0">
                <a:solidFill>
                  <a:schemeClr val="accent2"/>
                </a:solidFill>
              </a:rPr>
              <a:t> </a:t>
            </a:r>
            <a:r>
              <a:rPr lang="en-US" b="1" i="1" dirty="0">
                <a:solidFill>
                  <a:schemeClr val="accent2"/>
                </a:solidFill>
              </a:rPr>
              <a:t>surname, name head of households</a:t>
            </a:r>
            <a:r>
              <a:rPr lang="ru-RU" b="1" i="1" dirty="0">
                <a:solidFill>
                  <a:schemeClr val="accent2"/>
                </a:solidFill>
              </a:rPr>
              <a:t>, </a:t>
            </a:r>
            <a:r>
              <a:rPr lang="en-US" b="1" i="1" dirty="0">
                <a:solidFill>
                  <a:schemeClr val="accent2"/>
                </a:solidFill>
              </a:rPr>
              <a:t>number of person, full address and mail index</a:t>
            </a:r>
            <a:r>
              <a:rPr lang="ru-RU" b="1" i="1" dirty="0">
                <a:solidFill>
                  <a:schemeClr val="accent2"/>
                </a:solidFill>
              </a:rPr>
              <a:t> </a:t>
            </a:r>
            <a:endParaRPr lang="en-US" b="1" i="1" dirty="0">
              <a:solidFill>
                <a:schemeClr val="accent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F0DDE35-9C91-420E-A5DB-9CE284E5CC7A}" type="slidenum">
              <a:rPr lang="en-US"/>
              <a:pPr/>
              <a:t>5</a:t>
            </a:fld>
            <a:endParaRPr lang="en-US"/>
          </a:p>
        </p:txBody>
      </p:sp>
      <p:sp>
        <p:nvSpPr>
          <p:cNvPr id="124930" name="Rectangle 2"/>
          <p:cNvSpPr>
            <a:spLocks noGrp="1" noChangeArrowheads="1"/>
          </p:cNvSpPr>
          <p:nvPr>
            <p:ph type="title"/>
          </p:nvPr>
        </p:nvSpPr>
        <p:spPr>
          <a:xfrm>
            <a:off x="1173163" y="457200"/>
            <a:ext cx="7772400" cy="838200"/>
          </a:xfrm>
        </p:spPr>
        <p:txBody>
          <a:bodyPr/>
          <a:lstStyle/>
          <a:p>
            <a:pPr algn="ctr"/>
            <a:r>
              <a:rPr lang="en-GB" sz="3600" b="1" i="1">
                <a:solidFill>
                  <a:schemeClr val="accent2"/>
                </a:solidFill>
              </a:rPr>
              <a:t>Sampling Procedure</a:t>
            </a:r>
            <a:r>
              <a:rPr lang="ru-RU"/>
              <a:t> </a:t>
            </a:r>
            <a:r>
              <a:rPr lang="en-US" sz="3600" b="1" i="1">
                <a:solidFill>
                  <a:schemeClr val="accent2"/>
                </a:solidFill>
              </a:rPr>
              <a:t>for HBS</a:t>
            </a:r>
          </a:p>
        </p:txBody>
      </p:sp>
      <p:sp>
        <p:nvSpPr>
          <p:cNvPr id="124931" name="Rectangle 3"/>
          <p:cNvSpPr>
            <a:spLocks noGrp="1" noChangeArrowheads="1"/>
          </p:cNvSpPr>
          <p:nvPr>
            <p:ph type="body" idx="1"/>
          </p:nvPr>
        </p:nvSpPr>
        <p:spPr>
          <a:xfrm>
            <a:off x="1143000" y="1524000"/>
            <a:ext cx="7772400" cy="4724400"/>
          </a:xfrm>
        </p:spPr>
        <p:txBody>
          <a:bodyPr/>
          <a:lstStyle/>
          <a:p>
            <a:pPr>
              <a:lnSpc>
                <a:spcPct val="90000"/>
              </a:lnSpc>
            </a:pPr>
            <a:r>
              <a:rPr lang="en-GB" sz="2400" b="1" i="1">
                <a:solidFill>
                  <a:schemeClr val="accent2"/>
                </a:solidFill>
              </a:rPr>
              <a:t>The secondary sampling units were formed using maps of the population census territories, the population census data on number of households living within each of these territories. Within each primary sampling unit in rural areas selected at the first stage, one secondary sampling unit per interviewer was selected, using systematic probability proportional to size sampling. In order to spread out to a greater extent the sample within each primary sampling unit of urban areas, two secondary sampling units per interviewer were selected using systematic probability proportional to size sampling.</a:t>
            </a:r>
            <a:r>
              <a:rPr lang="ru-RU" sz="2400" b="1" i="1">
                <a:solidFill>
                  <a:schemeClr val="accent2"/>
                </a:solidFill>
              </a:rPr>
              <a:t> </a:t>
            </a:r>
            <a:endParaRPr lang="en-US" sz="2400" b="1" i="1">
              <a:solidFill>
                <a:schemeClr val="accent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515D8CC-F33C-4428-BD1D-556C3C04FBA2}" type="slidenum">
              <a:rPr lang="en-US"/>
              <a:pPr/>
              <a:t>6</a:t>
            </a:fld>
            <a:endParaRPr lang="en-US"/>
          </a:p>
        </p:txBody>
      </p:sp>
      <p:sp>
        <p:nvSpPr>
          <p:cNvPr id="55298" name="Rectangle 2"/>
          <p:cNvSpPr>
            <a:spLocks noGrp="1" noChangeArrowheads="1"/>
          </p:cNvSpPr>
          <p:nvPr>
            <p:ph type="body" idx="1"/>
          </p:nvPr>
        </p:nvSpPr>
        <p:spPr/>
        <p:txBody>
          <a:bodyPr/>
          <a:lstStyle/>
          <a:p>
            <a:r>
              <a:rPr lang="ru-RU" b="1">
                <a:solidFill>
                  <a:srgbClr val="0066CC"/>
                </a:solidFill>
                <a:latin typeface="Arial Narrow" pitchFamily="34" charset="0"/>
              </a:rPr>
              <a:t>By types of households</a:t>
            </a:r>
          </a:p>
          <a:p>
            <a:r>
              <a:rPr lang="ru-RU" b="1">
                <a:solidFill>
                  <a:srgbClr val="0066CC"/>
                </a:solidFill>
                <a:latin typeface="Arial Narrow" pitchFamily="34" charset="0"/>
              </a:rPr>
              <a:t> By education, sex, age, employment, social</a:t>
            </a:r>
          </a:p>
          <a:p>
            <a:pPr>
              <a:buFont typeface="Wingdings" pitchFamily="2" charset="2"/>
              <a:buNone/>
            </a:pPr>
            <a:r>
              <a:rPr lang="ru-RU" b="1">
                <a:solidFill>
                  <a:srgbClr val="0066CC"/>
                </a:solidFill>
                <a:latin typeface="Arial Narrow" pitchFamily="34" charset="0"/>
              </a:rPr>
              <a:t>status of a household.s head</a:t>
            </a:r>
          </a:p>
          <a:p>
            <a:r>
              <a:rPr lang="ru-RU" b="1">
                <a:solidFill>
                  <a:srgbClr val="0066CC"/>
                </a:solidFill>
                <a:latin typeface="Arial Narrow" pitchFamily="34" charset="0"/>
              </a:rPr>
              <a:t> By decile and quintil groups of population</a:t>
            </a:r>
          </a:p>
          <a:p>
            <a:r>
              <a:rPr lang="ru-RU" b="1">
                <a:solidFill>
                  <a:srgbClr val="0066CC"/>
                </a:solidFill>
                <a:latin typeface="Arial Narrow" pitchFamily="34" charset="0"/>
              </a:rPr>
              <a:t> By level of income and expenses of families</a:t>
            </a:r>
          </a:p>
          <a:p>
            <a:pPr>
              <a:buFont typeface="Wingdings" pitchFamily="2" charset="2"/>
              <a:buNone/>
            </a:pPr>
            <a:r>
              <a:rPr lang="ru-RU" b="1">
                <a:solidFill>
                  <a:srgbClr val="0066CC"/>
                </a:solidFill>
                <a:latin typeface="Arial Narrow" pitchFamily="34" charset="0"/>
              </a:rPr>
              <a:t>with/without children</a:t>
            </a:r>
          </a:p>
        </p:txBody>
      </p:sp>
      <p:sp>
        <p:nvSpPr>
          <p:cNvPr id="55299" name="Rectangle 3"/>
          <p:cNvSpPr>
            <a:spLocks noGrp="1" noChangeArrowheads="1"/>
          </p:cNvSpPr>
          <p:nvPr>
            <p:ph type="title"/>
          </p:nvPr>
        </p:nvSpPr>
        <p:spPr>
          <a:noFill/>
          <a:ln/>
        </p:spPr>
        <p:txBody>
          <a:bodyPr/>
          <a:lstStyle/>
          <a:p>
            <a:pPr algn="ctr"/>
            <a:r>
              <a:rPr lang="ru-RU"/>
              <a:t>Received Results are Grouped: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lide Number Placeholder 5"/>
          <p:cNvSpPr>
            <a:spLocks noGrp="1"/>
          </p:cNvSpPr>
          <p:nvPr>
            <p:ph type="sldNum" sz="quarter" idx="12"/>
          </p:nvPr>
        </p:nvSpPr>
        <p:spPr/>
        <p:txBody>
          <a:bodyPr/>
          <a:lstStyle/>
          <a:p>
            <a:fld id="{1D14AD56-25FA-4410-847E-82AD25E55BDF}" type="slidenum">
              <a:rPr lang="en-US"/>
              <a:pPr/>
              <a:t>7</a:t>
            </a:fld>
            <a:endParaRPr lang="en-US"/>
          </a:p>
        </p:txBody>
      </p:sp>
      <p:sp>
        <p:nvSpPr>
          <p:cNvPr id="56322" name="Rectangle 2"/>
          <p:cNvSpPr>
            <a:spLocks noGrp="1" noChangeArrowheads="1"/>
          </p:cNvSpPr>
          <p:nvPr>
            <p:ph type="title"/>
          </p:nvPr>
        </p:nvSpPr>
        <p:spPr>
          <a:xfrm>
            <a:off x="1173163" y="457200"/>
            <a:ext cx="7772400" cy="533400"/>
          </a:xfrm>
        </p:spPr>
        <p:txBody>
          <a:bodyPr/>
          <a:lstStyle/>
          <a:p>
            <a:pPr algn="ctr"/>
            <a:r>
              <a:rPr lang="ru-RU" sz="3600" dirty="0" err="1">
                <a:solidFill>
                  <a:schemeClr val="accent2"/>
                </a:solidFill>
              </a:rPr>
              <a:t>Structure</a:t>
            </a:r>
            <a:r>
              <a:rPr lang="ru-RU" sz="3600" dirty="0">
                <a:solidFill>
                  <a:schemeClr val="accent2"/>
                </a:solidFill>
              </a:rPr>
              <a:t> </a:t>
            </a:r>
            <a:r>
              <a:rPr lang="ru-RU" sz="3600" dirty="0" err="1">
                <a:solidFill>
                  <a:schemeClr val="accent2"/>
                </a:solidFill>
              </a:rPr>
              <a:t>of</a:t>
            </a:r>
            <a:r>
              <a:rPr lang="ru-RU" sz="3600" dirty="0">
                <a:solidFill>
                  <a:schemeClr val="accent2"/>
                </a:solidFill>
              </a:rPr>
              <a:t> </a:t>
            </a:r>
            <a:r>
              <a:rPr lang="en-US" sz="3600" dirty="0" smtClean="0">
                <a:solidFill>
                  <a:schemeClr val="accent2"/>
                </a:solidFill>
              </a:rPr>
              <a:t>a</a:t>
            </a:r>
            <a:r>
              <a:rPr lang="ru-RU" sz="3600" dirty="0" err="1" smtClean="0">
                <a:solidFill>
                  <a:schemeClr val="accent2"/>
                </a:solidFill>
              </a:rPr>
              <a:t>verage</a:t>
            </a:r>
            <a:r>
              <a:rPr lang="ru-RU" sz="3600" dirty="0" smtClean="0">
                <a:solidFill>
                  <a:schemeClr val="accent2"/>
                </a:solidFill>
              </a:rPr>
              <a:t> </a:t>
            </a:r>
            <a:r>
              <a:rPr lang="en-US" sz="3600" dirty="0" smtClean="0">
                <a:solidFill>
                  <a:schemeClr val="accent2"/>
                </a:solidFill>
              </a:rPr>
              <a:t>p</a:t>
            </a:r>
            <a:r>
              <a:rPr lang="ru-RU" sz="3600" dirty="0" err="1" smtClean="0">
                <a:solidFill>
                  <a:schemeClr val="accent2"/>
                </a:solidFill>
              </a:rPr>
              <a:t>er</a:t>
            </a:r>
            <a:r>
              <a:rPr lang="ru-RU" sz="3600" dirty="0" smtClean="0">
                <a:solidFill>
                  <a:schemeClr val="accent2"/>
                </a:solidFill>
              </a:rPr>
              <a:t> </a:t>
            </a:r>
            <a:r>
              <a:rPr lang="en-US" sz="3600" dirty="0" smtClean="0">
                <a:solidFill>
                  <a:schemeClr val="accent2"/>
                </a:solidFill>
              </a:rPr>
              <a:t>c</a:t>
            </a:r>
            <a:r>
              <a:rPr lang="ru-RU" sz="3600" dirty="0" err="1" smtClean="0">
                <a:solidFill>
                  <a:schemeClr val="accent2"/>
                </a:solidFill>
              </a:rPr>
              <a:t>apita</a:t>
            </a:r>
            <a:r>
              <a:rPr lang="ru-RU" sz="3600" dirty="0" smtClean="0">
                <a:solidFill>
                  <a:schemeClr val="accent2"/>
                </a:solidFill>
              </a:rPr>
              <a:t> </a:t>
            </a:r>
            <a:r>
              <a:rPr lang="en-US" sz="3600" dirty="0" err="1" smtClean="0">
                <a:solidFill>
                  <a:schemeClr val="accent2"/>
                </a:solidFill>
              </a:rPr>
              <a:t>i</a:t>
            </a:r>
            <a:r>
              <a:rPr lang="ru-RU" sz="3600" dirty="0" err="1" smtClean="0">
                <a:solidFill>
                  <a:schemeClr val="accent2"/>
                </a:solidFill>
              </a:rPr>
              <a:t>ncomes</a:t>
            </a:r>
            <a:r>
              <a:rPr lang="ru-RU" dirty="0"/>
              <a:t/>
            </a:r>
            <a:br>
              <a:rPr lang="ru-RU" dirty="0"/>
            </a:br>
            <a:endParaRPr lang="ru-RU" dirty="0"/>
          </a:p>
        </p:txBody>
      </p:sp>
      <p:graphicFrame>
        <p:nvGraphicFramePr>
          <p:cNvPr id="56561" name="Group 241"/>
          <p:cNvGraphicFramePr>
            <a:graphicFrameLocks noGrp="1"/>
          </p:cNvGraphicFramePr>
          <p:nvPr>
            <p:ph type="tbl" idx="1"/>
          </p:nvPr>
        </p:nvGraphicFramePr>
        <p:xfrm>
          <a:off x="1524000" y="1219200"/>
          <a:ext cx="6324600" cy="4267202"/>
        </p:xfrm>
        <a:graphic>
          <a:graphicData uri="http://schemas.openxmlformats.org/drawingml/2006/table">
            <a:tbl>
              <a:tblPr/>
              <a:tblGrid>
                <a:gridCol w="5040313"/>
                <a:gridCol w="1284287"/>
              </a:tblGrid>
              <a:tr h="428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z-Latn-AZ" sz="2000" b="1" i="0" u="none" strike="noStrike" cap="none" normalizeH="0" baseline="0" smtClean="0">
                          <a:ln>
                            <a:noFill/>
                          </a:ln>
                          <a:solidFill>
                            <a:srgbClr val="0066CC"/>
                          </a:solidFill>
                          <a:effectLst/>
                          <a:latin typeface="Arial Narrow" pitchFamily="34" charset="0"/>
                          <a:ea typeface="Times New Roman" pitchFamily="18" charset="0"/>
                          <a:cs typeface="Tahoma" pitchFamily="34" charset="0"/>
                        </a:rPr>
                        <a:t> </a:t>
                      </a:r>
                      <a:r>
                        <a:rPr kumimoji="0" lang="ru-RU" sz="1800" b="0" i="0" u="none" strike="noStrike" cap="none" normalizeH="0" baseline="0" smtClean="0">
                          <a:ln>
                            <a:noFill/>
                          </a:ln>
                          <a:solidFill>
                            <a:srgbClr val="0066CC"/>
                          </a:solidFill>
                          <a:effectLst/>
                          <a:latin typeface="Arial Narrow" pitchFamily="34" charset="0"/>
                          <a:ea typeface="Times New Roman" pitchFamily="18" charset="0"/>
                          <a:cs typeface="Tahoma" pitchFamily="34" charset="0"/>
                        </a:rPr>
                        <a:t>Total income</a:t>
                      </a:r>
                      <a:endParaRPr kumimoji="0" lang="az-Latn-AZ" sz="1800" b="0" i="0" u="none" strike="noStrike" cap="none" normalizeH="0" baseline="0" smtClean="0">
                        <a:ln>
                          <a:noFill/>
                        </a:ln>
                        <a:solidFill>
                          <a:srgbClr val="0066CC"/>
                        </a:solidFill>
                        <a:effectLst/>
                        <a:latin typeface="Arial Narrow" pitchFamily="34" charset="0"/>
                        <a:ea typeface="Times New Roman" pitchFamily="18" charset="0"/>
                        <a:cs typeface="Tahoma" pitchFamily="34"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66CC"/>
                          </a:solidFill>
                          <a:effectLst/>
                          <a:latin typeface="Arial Narrow" pitchFamily="34" charset="0"/>
                          <a:ea typeface="Times New Roman" pitchFamily="18" charset="0"/>
                          <a:cs typeface="Tahoma" pitchFamily="34" charset="0"/>
                        </a:rPr>
                        <a:t>100</a:t>
                      </a:r>
                      <a:endParaRPr kumimoji="0" lang="en-US" sz="2000" b="0" i="0" u="none" strike="noStrike" cap="none" normalizeH="0" baseline="0" smtClean="0">
                        <a:ln>
                          <a:noFill/>
                        </a:ln>
                        <a:solidFill>
                          <a:srgbClr val="0066CC"/>
                        </a:solidFill>
                        <a:effectLst/>
                        <a:latin typeface="Arial Narrow" pitchFamily="34" charset="0"/>
                        <a:ea typeface="Times New Roman" pitchFamily="18" charset="0"/>
                        <a:cs typeface="Tahoma" pitchFamily="34"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5450">
                <a:tc>
                  <a:txBody>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66CC"/>
                          </a:solidFill>
                          <a:effectLst/>
                          <a:latin typeface="Arial Narrow" pitchFamily="34" charset="0"/>
                        </a:rPr>
                        <a:t>Employment incomes</a:t>
                      </a:r>
                      <a:endParaRPr kumimoji="0" lang="az-Latn-AZ" sz="1800" b="0" i="0" u="none" strike="noStrike" cap="none" normalizeH="0" baseline="0" smtClean="0">
                        <a:ln>
                          <a:noFill/>
                        </a:ln>
                        <a:solidFill>
                          <a:srgbClr val="0066CC"/>
                        </a:solidFill>
                        <a:effectLst/>
                        <a:latin typeface="Arial Narrow" pitchFamily="34"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z-Latn-AZ" sz="2000" b="0" i="0" u="none" strike="noStrike" cap="none" normalizeH="0" baseline="0" smtClean="0">
                          <a:ln>
                            <a:noFill/>
                          </a:ln>
                          <a:solidFill>
                            <a:srgbClr val="0066CC"/>
                          </a:solidFill>
                          <a:effectLst/>
                          <a:latin typeface="Arial" pitchFamily="34" charset="0"/>
                        </a:rPr>
                        <a:t>3</a:t>
                      </a:r>
                      <a:r>
                        <a:rPr kumimoji="0" lang="en-US" sz="2000" b="0" i="0" u="none" strike="noStrike" cap="none" normalizeH="0" baseline="0" smtClean="0">
                          <a:ln>
                            <a:noFill/>
                          </a:ln>
                          <a:solidFill>
                            <a:srgbClr val="0066CC"/>
                          </a:solidFill>
                          <a:effectLst/>
                          <a:latin typeface="Arial" pitchFamily="34" charset="0"/>
                        </a:rPr>
                        <a:t>1</a:t>
                      </a:r>
                      <a:r>
                        <a:rPr kumimoji="0" lang="az-Latn-AZ" sz="2000" b="0" i="0" u="none" strike="noStrike" cap="none" normalizeH="0" baseline="0" smtClean="0">
                          <a:ln>
                            <a:noFill/>
                          </a:ln>
                          <a:solidFill>
                            <a:srgbClr val="0066CC"/>
                          </a:solidFill>
                          <a:effectLst/>
                          <a:latin typeface="Arial" pitchFamily="34" charset="0"/>
                        </a:rPr>
                        <a:t>.</a:t>
                      </a:r>
                      <a:r>
                        <a:rPr kumimoji="0" lang="en-US" sz="2000" b="0" i="0" u="none" strike="noStrike" cap="none" normalizeH="0" baseline="0" smtClean="0">
                          <a:ln>
                            <a:noFill/>
                          </a:ln>
                          <a:solidFill>
                            <a:srgbClr val="0066CC"/>
                          </a:solidFill>
                          <a:effectLst/>
                          <a:latin typeface="Arial" pitchFamily="34" charset="0"/>
                        </a:rPr>
                        <a:t>2</a:t>
                      </a: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5450">
                <a:tc>
                  <a:txBody>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66CC"/>
                          </a:solidFill>
                          <a:effectLst/>
                          <a:latin typeface="Arial Narrow" pitchFamily="34" charset="0"/>
                        </a:rPr>
                        <a:t>Self-employment incomes</a:t>
                      </a:r>
                      <a:endParaRPr kumimoji="0" lang="az-Latn-AZ" sz="1800" b="0" i="0" u="none" strike="noStrike" cap="none" normalizeH="0" baseline="0" smtClean="0">
                        <a:ln>
                          <a:noFill/>
                        </a:ln>
                        <a:solidFill>
                          <a:srgbClr val="0066CC"/>
                        </a:solidFill>
                        <a:effectLst/>
                        <a:latin typeface="Arial Narrow" pitchFamily="34"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66CC"/>
                          </a:solidFill>
                          <a:effectLst/>
                          <a:latin typeface="Arial" pitchFamily="34" charset="0"/>
                        </a:rPr>
                        <a:t>22</a:t>
                      </a:r>
                      <a:r>
                        <a:rPr kumimoji="0" lang="az-Latn-AZ" sz="2000" b="0" i="0" u="none" strike="noStrike" cap="none" normalizeH="0" baseline="0" smtClean="0">
                          <a:ln>
                            <a:noFill/>
                          </a:ln>
                          <a:solidFill>
                            <a:srgbClr val="0066CC"/>
                          </a:solidFill>
                          <a:effectLst/>
                          <a:latin typeface="Arial" pitchFamily="34" charset="0"/>
                        </a:rPr>
                        <a:t>.</a:t>
                      </a:r>
                      <a:r>
                        <a:rPr kumimoji="0" lang="en-US" sz="2000" b="0" i="0" u="none" strike="noStrike" cap="none" normalizeH="0" baseline="0" smtClean="0">
                          <a:ln>
                            <a:noFill/>
                          </a:ln>
                          <a:solidFill>
                            <a:srgbClr val="0066CC"/>
                          </a:solidFill>
                          <a:effectLst/>
                          <a:latin typeface="Arial" pitchFamily="34" charset="0"/>
                        </a:rPr>
                        <a:t>6</a:t>
                      </a: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7038">
                <a:tc>
                  <a:txBody>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66CC"/>
                          </a:solidFill>
                          <a:effectLst/>
                          <a:latin typeface="Arial Narrow" pitchFamily="34" charset="0"/>
                        </a:rPr>
                        <a:t>Agricultural incomes</a:t>
                      </a:r>
                      <a:endParaRPr kumimoji="0" lang="az-Latn-AZ" sz="1800" b="0" i="0" u="none" strike="noStrike" cap="none" normalizeH="0" baseline="0" smtClean="0">
                        <a:ln>
                          <a:noFill/>
                        </a:ln>
                        <a:solidFill>
                          <a:srgbClr val="0066CC"/>
                        </a:solidFill>
                        <a:effectLst/>
                        <a:latin typeface="Arial Narrow" pitchFamily="34" charset="0"/>
                        <a:ea typeface="Times New Roman" pitchFamily="18" charset="0"/>
                        <a:cs typeface="Tahoma" pitchFamily="34"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z-Latn-AZ" sz="2000" b="0" i="0" u="none" strike="noStrike" cap="none" normalizeH="0" baseline="0" smtClean="0">
                          <a:ln>
                            <a:noFill/>
                          </a:ln>
                          <a:solidFill>
                            <a:srgbClr val="0066CC"/>
                          </a:solidFill>
                          <a:effectLst/>
                          <a:latin typeface="Arial" pitchFamily="34" charset="0"/>
                        </a:rPr>
                        <a:t>15.</a:t>
                      </a:r>
                      <a:r>
                        <a:rPr kumimoji="0" lang="en-US" sz="2000" b="0" i="0" u="none" strike="noStrike" cap="none" normalizeH="0" baseline="0" smtClean="0">
                          <a:ln>
                            <a:noFill/>
                          </a:ln>
                          <a:solidFill>
                            <a:srgbClr val="0066CC"/>
                          </a:solidFill>
                          <a:effectLst/>
                          <a:latin typeface="Arial" pitchFamily="34" charset="0"/>
                        </a:rPr>
                        <a:t>7</a:t>
                      </a:r>
                      <a:endParaRPr kumimoji="0" lang="en-US" sz="2000" b="0" i="0" u="none" strike="noStrike" cap="none" normalizeH="0" baseline="0" smtClean="0">
                        <a:ln>
                          <a:noFill/>
                        </a:ln>
                        <a:solidFill>
                          <a:srgbClr val="0066CC"/>
                        </a:solidFill>
                        <a:effectLst/>
                        <a:latin typeface="Arial Narrow" pitchFamily="34" charset="0"/>
                        <a:ea typeface="Times New Roman" pitchFamily="18" charset="0"/>
                        <a:cs typeface="Tahoma" pitchFamily="34"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703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1800" b="0" i="0" u="none" strike="noStrike" cap="none" normalizeH="0" baseline="0" smtClean="0">
                          <a:ln>
                            <a:noFill/>
                          </a:ln>
                          <a:solidFill>
                            <a:srgbClr val="0066CC"/>
                          </a:solidFill>
                          <a:effectLst/>
                          <a:latin typeface="Arial Narrow" pitchFamily="34" charset="0"/>
                        </a:rPr>
                        <a:t>        </a:t>
                      </a:r>
                      <a:r>
                        <a:rPr kumimoji="0" lang="ru-RU" sz="1800" b="0" i="0" u="none" strike="noStrike" cap="none" normalizeH="0" baseline="0" smtClean="0">
                          <a:ln>
                            <a:noFill/>
                          </a:ln>
                          <a:solidFill>
                            <a:srgbClr val="0066CC"/>
                          </a:solidFill>
                          <a:effectLst/>
                          <a:latin typeface="Arial Narrow" pitchFamily="34" charset="0"/>
                        </a:rPr>
                        <a:t>Rent</a:t>
                      </a:r>
                      <a:r>
                        <a:rPr kumimoji="0" lang="en-US" sz="1800" b="0" i="0" u="none" strike="noStrike" cap="none" normalizeH="0" baseline="0" smtClean="0">
                          <a:ln>
                            <a:noFill/>
                          </a:ln>
                          <a:solidFill>
                            <a:srgbClr val="0066CC"/>
                          </a:solidFill>
                          <a:effectLst/>
                          <a:latin typeface="Arial Narrow" pitchFamily="34" charset="0"/>
                        </a:rPr>
                        <a:t> i</a:t>
                      </a:r>
                      <a:r>
                        <a:rPr kumimoji="0" lang="ru-RU" sz="1800" b="0" i="0" u="none" strike="noStrike" cap="none" normalizeH="0" baseline="0" smtClean="0">
                          <a:ln>
                            <a:noFill/>
                          </a:ln>
                          <a:solidFill>
                            <a:srgbClr val="0066CC"/>
                          </a:solidFill>
                          <a:effectLst/>
                          <a:latin typeface="Arial Narrow" pitchFamily="34" charset="0"/>
                        </a:rPr>
                        <a:t>ncomes</a:t>
                      </a: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z-Latn-AZ" sz="2000" b="0" i="0" u="none" strike="noStrike" cap="none" normalizeH="0" baseline="0" smtClean="0">
                          <a:ln>
                            <a:noFill/>
                          </a:ln>
                          <a:solidFill>
                            <a:srgbClr val="0066CC"/>
                          </a:solidFill>
                          <a:effectLst/>
                          <a:latin typeface="Arial" pitchFamily="34" charset="0"/>
                        </a:rPr>
                        <a:t>1.</a:t>
                      </a:r>
                      <a:r>
                        <a:rPr kumimoji="0" lang="en-US" sz="2000" b="0" i="0" u="none" strike="noStrike" cap="none" normalizeH="0" baseline="0" smtClean="0">
                          <a:ln>
                            <a:noFill/>
                          </a:ln>
                          <a:solidFill>
                            <a:srgbClr val="0066CC"/>
                          </a:solidFill>
                          <a:effectLst/>
                          <a:latin typeface="Arial" pitchFamily="34" charset="0"/>
                        </a:rPr>
                        <a:t>5</a:t>
                      </a: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862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1800" b="0" i="0" u="none" strike="noStrike" cap="none" normalizeH="0" baseline="0" smtClean="0">
                          <a:ln>
                            <a:noFill/>
                          </a:ln>
                          <a:solidFill>
                            <a:srgbClr val="0066CC"/>
                          </a:solidFill>
                          <a:effectLst/>
                          <a:latin typeface="Arial Narrow" pitchFamily="34" charset="0"/>
                        </a:rPr>
                        <a:t>        </a:t>
                      </a:r>
                      <a:r>
                        <a:rPr kumimoji="0" lang="ru-RU" sz="1800" b="0" i="0" u="none" strike="noStrike" cap="none" normalizeH="0" baseline="0" smtClean="0">
                          <a:ln>
                            <a:noFill/>
                          </a:ln>
                          <a:solidFill>
                            <a:srgbClr val="0066CC"/>
                          </a:solidFill>
                          <a:effectLst/>
                          <a:latin typeface="Arial Narrow" pitchFamily="34" charset="0"/>
                        </a:rPr>
                        <a:t>Natural social transfers</a:t>
                      </a: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z-Latn-AZ" sz="2000" b="0" i="0" u="none" strike="noStrike" cap="none" normalizeH="0" baseline="0" smtClean="0">
                          <a:ln>
                            <a:noFill/>
                          </a:ln>
                          <a:solidFill>
                            <a:srgbClr val="0066CC"/>
                          </a:solidFill>
                          <a:effectLst/>
                          <a:latin typeface="Arial" pitchFamily="34" charset="0"/>
                        </a:rPr>
                        <a:t>0.</a:t>
                      </a:r>
                      <a:r>
                        <a:rPr kumimoji="0" lang="en-US" sz="2000" b="0" i="0" u="none" strike="noStrike" cap="none" normalizeH="0" baseline="0" smtClean="0">
                          <a:ln>
                            <a:noFill/>
                          </a:ln>
                          <a:solidFill>
                            <a:srgbClr val="0066CC"/>
                          </a:solidFill>
                          <a:effectLst/>
                          <a:latin typeface="Arial" pitchFamily="34" charset="0"/>
                        </a:rPr>
                        <a:t>4</a:t>
                      </a: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545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1800" b="0" i="0" u="none" strike="noStrike" cap="none" normalizeH="0" baseline="0" smtClean="0">
                          <a:ln>
                            <a:noFill/>
                          </a:ln>
                          <a:solidFill>
                            <a:srgbClr val="0066CC"/>
                          </a:solidFill>
                          <a:effectLst/>
                          <a:latin typeface="Arial Narrow" pitchFamily="34" charset="0"/>
                        </a:rPr>
                        <a:t>        </a:t>
                      </a:r>
                      <a:r>
                        <a:rPr kumimoji="0" lang="ru-RU" sz="1800" b="0" i="0" u="none" strike="noStrike" cap="none" normalizeH="0" baseline="0" smtClean="0">
                          <a:ln>
                            <a:noFill/>
                          </a:ln>
                          <a:solidFill>
                            <a:srgbClr val="0066CC"/>
                          </a:solidFill>
                          <a:effectLst/>
                          <a:latin typeface="Arial Narrow" pitchFamily="34" charset="0"/>
                        </a:rPr>
                        <a:t>Hardship allowances</a:t>
                      </a: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66CC"/>
                          </a:solidFill>
                          <a:effectLst/>
                          <a:latin typeface="Arial" pitchFamily="34" charset="0"/>
                        </a:rPr>
                        <a:t>10</a:t>
                      </a:r>
                      <a:r>
                        <a:rPr kumimoji="0" lang="az-Latn-AZ" sz="2000" b="0" i="0" u="none" strike="noStrike" cap="none" normalizeH="0" baseline="0" smtClean="0">
                          <a:ln>
                            <a:noFill/>
                          </a:ln>
                          <a:solidFill>
                            <a:srgbClr val="0066CC"/>
                          </a:solidFill>
                          <a:effectLst/>
                          <a:latin typeface="Arial" pitchFamily="34" charset="0"/>
                        </a:rPr>
                        <a:t>.1</a:t>
                      </a:r>
                      <a:endParaRPr kumimoji="0" lang="en-US" sz="2000" b="0" i="0" u="none" strike="noStrike" cap="none" normalizeH="0" baseline="0" smtClean="0">
                        <a:ln>
                          <a:noFill/>
                        </a:ln>
                        <a:solidFill>
                          <a:srgbClr val="0066CC"/>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703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1800" b="0" i="0" u="none" strike="noStrike" cap="none" normalizeH="0" baseline="0" smtClean="0">
                          <a:ln>
                            <a:noFill/>
                          </a:ln>
                          <a:solidFill>
                            <a:srgbClr val="0066CC"/>
                          </a:solidFill>
                          <a:effectLst/>
                          <a:latin typeface="Arial Narrow" pitchFamily="34" charset="0"/>
                        </a:rPr>
                        <a:t>        </a:t>
                      </a:r>
                      <a:r>
                        <a:rPr kumimoji="0" lang="ru-RU" sz="1800" b="0" i="0" u="none" strike="noStrike" cap="none" normalizeH="0" baseline="0" smtClean="0">
                          <a:ln>
                            <a:noFill/>
                          </a:ln>
                          <a:solidFill>
                            <a:srgbClr val="0066CC"/>
                          </a:solidFill>
                          <a:effectLst/>
                          <a:latin typeface="Arial Narrow" pitchFamily="34" charset="0"/>
                        </a:rPr>
                        <a:t>Pensions</a:t>
                      </a: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z-Latn-AZ" sz="2000" b="0" i="0" u="none" strike="noStrike" cap="none" normalizeH="0" baseline="0" smtClean="0">
                          <a:ln>
                            <a:noFill/>
                          </a:ln>
                          <a:solidFill>
                            <a:srgbClr val="0066CC"/>
                          </a:solidFill>
                          <a:effectLst/>
                          <a:latin typeface="Arial" pitchFamily="34" charset="0"/>
                        </a:rPr>
                        <a:t>1.</a:t>
                      </a:r>
                      <a:r>
                        <a:rPr kumimoji="0" lang="en-US" sz="2000" b="0" i="0" u="none" strike="noStrike" cap="none" normalizeH="0" baseline="0" smtClean="0">
                          <a:ln>
                            <a:noFill/>
                          </a:ln>
                          <a:solidFill>
                            <a:srgbClr val="0066CC"/>
                          </a:solidFill>
                          <a:effectLst/>
                          <a:latin typeface="Arial" pitchFamily="34" charset="0"/>
                        </a:rPr>
                        <a:t>1</a:t>
                      </a: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545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1800" b="0" i="0" u="none" strike="noStrike" cap="none" normalizeH="0" baseline="0" smtClean="0">
                          <a:ln>
                            <a:noFill/>
                          </a:ln>
                          <a:solidFill>
                            <a:srgbClr val="0066CC"/>
                          </a:solidFill>
                          <a:effectLst/>
                          <a:latin typeface="Arial Narrow" pitchFamily="34" charset="0"/>
                        </a:rPr>
                        <a:t>        </a:t>
                      </a:r>
                      <a:r>
                        <a:rPr kumimoji="0" lang="ru-RU" sz="1800" b="0" i="0" u="none" strike="noStrike" cap="none" normalizeH="0" baseline="0" smtClean="0">
                          <a:ln>
                            <a:noFill/>
                          </a:ln>
                          <a:solidFill>
                            <a:srgbClr val="0066CC"/>
                          </a:solidFill>
                          <a:effectLst/>
                          <a:latin typeface="Arial Narrow" pitchFamily="34" charset="0"/>
                        </a:rPr>
                        <a:t>Property incomes</a:t>
                      </a: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66CC"/>
                          </a:solidFill>
                          <a:effectLst/>
                          <a:latin typeface="Arial" pitchFamily="34" charset="0"/>
                        </a:rPr>
                        <a:t>1</a:t>
                      </a:r>
                      <a:r>
                        <a:rPr kumimoji="0" lang="az-Latn-AZ" sz="2000" b="0" i="0" u="none" strike="noStrike" cap="none" normalizeH="0" baseline="0" smtClean="0">
                          <a:ln>
                            <a:noFill/>
                          </a:ln>
                          <a:solidFill>
                            <a:srgbClr val="0066CC"/>
                          </a:solidFill>
                          <a:effectLst/>
                          <a:latin typeface="Arial" pitchFamily="34" charset="0"/>
                        </a:rPr>
                        <a:t>.</a:t>
                      </a:r>
                      <a:r>
                        <a:rPr kumimoji="0" lang="en-US" sz="2000" b="0" i="0" u="none" strike="noStrike" cap="none" normalizeH="0" baseline="0" smtClean="0">
                          <a:ln>
                            <a:noFill/>
                          </a:ln>
                          <a:solidFill>
                            <a:srgbClr val="0066CC"/>
                          </a:solidFill>
                          <a:effectLst/>
                          <a:latin typeface="Arial" pitchFamily="34" charset="0"/>
                        </a:rPr>
                        <a:t>1</a:t>
                      </a: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7038">
                <a:tc>
                  <a:txBody>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66CC"/>
                          </a:solidFill>
                          <a:effectLst/>
                          <a:latin typeface="Arial Narrow" pitchFamily="34" charset="0"/>
                        </a:rPr>
                        <a:t>Other types of incomes</a:t>
                      </a:r>
                      <a:endParaRPr kumimoji="0" lang="az-Latn-AZ" sz="1800" b="0" i="0" u="none" strike="noStrike" cap="none" normalizeH="0" baseline="0" smtClean="0">
                        <a:ln>
                          <a:noFill/>
                        </a:ln>
                        <a:solidFill>
                          <a:srgbClr val="0066CC"/>
                        </a:solidFill>
                        <a:effectLst/>
                        <a:latin typeface="Arial Narrow" pitchFamily="34"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z-Latn-AZ" sz="2000" b="0" i="0" u="none" strike="noStrike" cap="none" normalizeH="0" baseline="0" smtClean="0">
                          <a:ln>
                            <a:noFill/>
                          </a:ln>
                          <a:solidFill>
                            <a:srgbClr val="0066CC"/>
                          </a:solidFill>
                          <a:effectLst/>
                          <a:latin typeface="Arial" pitchFamily="34" charset="0"/>
                        </a:rPr>
                        <a:t>1</a:t>
                      </a:r>
                      <a:r>
                        <a:rPr kumimoji="0" lang="en-US" sz="2000" b="0" i="0" u="none" strike="noStrike" cap="none" normalizeH="0" baseline="0" smtClean="0">
                          <a:ln>
                            <a:noFill/>
                          </a:ln>
                          <a:solidFill>
                            <a:srgbClr val="0066CC"/>
                          </a:solidFill>
                          <a:effectLst/>
                          <a:latin typeface="Arial" pitchFamily="34" charset="0"/>
                        </a:rPr>
                        <a:t>6</a:t>
                      </a:r>
                      <a:r>
                        <a:rPr kumimoji="0" lang="az-Latn-AZ" sz="2000" b="0" i="0" u="none" strike="noStrike" cap="none" normalizeH="0" baseline="0" smtClean="0">
                          <a:ln>
                            <a:noFill/>
                          </a:ln>
                          <a:solidFill>
                            <a:srgbClr val="0066CC"/>
                          </a:solidFill>
                          <a:effectLst/>
                          <a:latin typeface="Arial" pitchFamily="34" charset="0"/>
                        </a:rPr>
                        <a:t>.</a:t>
                      </a:r>
                      <a:r>
                        <a:rPr kumimoji="0" lang="en-US" sz="2000" b="0" i="0" u="none" strike="noStrike" cap="none" normalizeH="0" baseline="0" smtClean="0">
                          <a:ln>
                            <a:noFill/>
                          </a:ln>
                          <a:solidFill>
                            <a:srgbClr val="0066CC"/>
                          </a:solidFill>
                          <a:effectLst/>
                          <a:latin typeface="Arial" pitchFamily="34" charset="0"/>
                        </a:rPr>
                        <a:t>3</a:t>
                      </a: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0CB722E-A9B2-4793-B503-D0EFA0AC42D7}" type="slidenum">
              <a:rPr lang="en-US"/>
              <a:pPr/>
              <a:t>8</a:t>
            </a:fld>
            <a:endParaRPr lang="en-US"/>
          </a:p>
        </p:txBody>
      </p:sp>
      <p:sp>
        <p:nvSpPr>
          <p:cNvPr id="69634" name="Rectangle 2"/>
          <p:cNvSpPr>
            <a:spLocks noGrp="1" noChangeArrowheads="1"/>
          </p:cNvSpPr>
          <p:nvPr>
            <p:ph type="title"/>
          </p:nvPr>
        </p:nvSpPr>
        <p:spPr/>
        <p:txBody>
          <a:bodyPr/>
          <a:lstStyle/>
          <a:p>
            <a:pPr algn="ctr"/>
            <a:r>
              <a:rPr lang="ru-RU" sz="2800" dirty="0" err="1">
                <a:solidFill>
                  <a:schemeClr val="accent2"/>
                </a:solidFill>
                <a:latin typeface="Arial" pitchFamily="34" charset="0"/>
              </a:rPr>
              <a:t>Assessment</a:t>
            </a:r>
            <a:r>
              <a:rPr lang="ru-RU" sz="2800" dirty="0">
                <a:solidFill>
                  <a:schemeClr val="accent2"/>
                </a:solidFill>
                <a:latin typeface="Arial" pitchFamily="34" charset="0"/>
              </a:rPr>
              <a:t> </a:t>
            </a:r>
            <a:r>
              <a:rPr lang="ru-RU" sz="2800" dirty="0" err="1">
                <a:solidFill>
                  <a:schemeClr val="accent2"/>
                </a:solidFill>
                <a:latin typeface="Arial" pitchFamily="34" charset="0"/>
              </a:rPr>
              <a:t>of</a:t>
            </a:r>
            <a:r>
              <a:rPr lang="ru-RU" sz="2800" dirty="0">
                <a:solidFill>
                  <a:schemeClr val="accent2"/>
                </a:solidFill>
                <a:latin typeface="Arial" pitchFamily="34" charset="0"/>
              </a:rPr>
              <a:t> </a:t>
            </a:r>
            <a:r>
              <a:rPr lang="ru-RU" sz="2800" dirty="0" err="1">
                <a:solidFill>
                  <a:schemeClr val="accent2"/>
                </a:solidFill>
                <a:latin typeface="Arial" pitchFamily="34" charset="0"/>
              </a:rPr>
              <a:t>the</a:t>
            </a:r>
            <a:r>
              <a:rPr lang="ru-RU" sz="2800" dirty="0">
                <a:solidFill>
                  <a:schemeClr val="accent2"/>
                </a:solidFill>
                <a:latin typeface="Arial" pitchFamily="34" charset="0"/>
              </a:rPr>
              <a:t> </a:t>
            </a:r>
            <a:r>
              <a:rPr lang="ru-RU" sz="2800" dirty="0" err="1">
                <a:solidFill>
                  <a:schemeClr val="accent2"/>
                </a:solidFill>
                <a:latin typeface="Arial" pitchFamily="34" charset="0"/>
              </a:rPr>
              <a:t>total</a:t>
            </a:r>
            <a:r>
              <a:rPr lang="ru-RU" sz="2800" dirty="0">
                <a:solidFill>
                  <a:schemeClr val="accent2"/>
                </a:solidFill>
                <a:latin typeface="Arial" pitchFamily="34" charset="0"/>
              </a:rPr>
              <a:t> </a:t>
            </a:r>
            <a:r>
              <a:rPr lang="ru-RU" sz="2800" dirty="0" err="1">
                <a:solidFill>
                  <a:schemeClr val="accent2"/>
                </a:solidFill>
                <a:latin typeface="Arial" pitchFamily="34" charset="0"/>
              </a:rPr>
              <a:t>of</a:t>
            </a:r>
            <a:r>
              <a:rPr lang="ru-RU" sz="2800" dirty="0">
                <a:solidFill>
                  <a:schemeClr val="accent2"/>
                </a:solidFill>
                <a:latin typeface="Arial" pitchFamily="34" charset="0"/>
              </a:rPr>
              <a:t> </a:t>
            </a:r>
            <a:r>
              <a:rPr lang="ru-RU" sz="2800" dirty="0" err="1">
                <a:solidFill>
                  <a:schemeClr val="accent2"/>
                </a:solidFill>
                <a:latin typeface="Arial" pitchFamily="34" charset="0"/>
              </a:rPr>
              <a:t>monetary</a:t>
            </a:r>
            <a:r>
              <a:rPr lang="ru-RU" sz="2800" dirty="0">
                <a:solidFill>
                  <a:schemeClr val="accent2"/>
                </a:solidFill>
                <a:latin typeface="Arial" pitchFamily="34" charset="0"/>
              </a:rPr>
              <a:t> </a:t>
            </a:r>
            <a:r>
              <a:rPr lang="ru-RU" sz="2800" dirty="0" err="1">
                <a:solidFill>
                  <a:schemeClr val="accent2"/>
                </a:solidFill>
                <a:latin typeface="Arial" pitchFamily="34" charset="0"/>
              </a:rPr>
              <a:t>incomes</a:t>
            </a:r>
            <a:r>
              <a:rPr lang="ru-RU" sz="2800" dirty="0">
                <a:solidFill>
                  <a:schemeClr val="accent2"/>
                </a:solidFill>
                <a:latin typeface="Arial" pitchFamily="34" charset="0"/>
              </a:rPr>
              <a:t/>
            </a:r>
            <a:br>
              <a:rPr lang="ru-RU" sz="2800" dirty="0">
                <a:solidFill>
                  <a:schemeClr val="accent2"/>
                </a:solidFill>
                <a:latin typeface="Arial" pitchFamily="34" charset="0"/>
              </a:rPr>
            </a:br>
            <a:r>
              <a:rPr lang="ru-RU" sz="2800" dirty="0" err="1">
                <a:solidFill>
                  <a:schemeClr val="accent2"/>
                </a:solidFill>
                <a:latin typeface="Arial" pitchFamily="34" charset="0"/>
              </a:rPr>
              <a:t>by</a:t>
            </a:r>
            <a:r>
              <a:rPr lang="ru-RU" sz="2800" dirty="0">
                <a:solidFill>
                  <a:schemeClr val="accent2"/>
                </a:solidFill>
                <a:latin typeface="Arial" pitchFamily="34" charset="0"/>
              </a:rPr>
              <a:t> </a:t>
            </a:r>
            <a:r>
              <a:rPr lang="ru-RU" sz="2800" dirty="0" err="1">
                <a:solidFill>
                  <a:schemeClr val="accent2"/>
                </a:solidFill>
                <a:latin typeface="Arial" pitchFamily="34" charset="0"/>
              </a:rPr>
              <a:t>quintil</a:t>
            </a:r>
            <a:r>
              <a:rPr lang="ru-RU" sz="2800" dirty="0">
                <a:solidFill>
                  <a:schemeClr val="accent2"/>
                </a:solidFill>
                <a:latin typeface="Arial" pitchFamily="34" charset="0"/>
              </a:rPr>
              <a:t> </a:t>
            </a:r>
            <a:r>
              <a:rPr lang="ru-RU" sz="2800" dirty="0" err="1">
                <a:solidFill>
                  <a:schemeClr val="accent2"/>
                </a:solidFill>
                <a:latin typeface="Arial" pitchFamily="34" charset="0"/>
              </a:rPr>
              <a:t>groups</a:t>
            </a:r>
            <a:r>
              <a:rPr lang="ru-RU" sz="2800" dirty="0">
                <a:solidFill>
                  <a:schemeClr val="accent2"/>
                </a:solidFill>
                <a:latin typeface="Arial" pitchFamily="34" charset="0"/>
              </a:rPr>
              <a:t> </a:t>
            </a:r>
            <a:r>
              <a:rPr lang="ru-RU" sz="2800" dirty="0" err="1">
                <a:solidFill>
                  <a:schemeClr val="accent2"/>
                </a:solidFill>
                <a:latin typeface="Arial" pitchFamily="34" charset="0"/>
              </a:rPr>
              <a:t>of</a:t>
            </a:r>
            <a:r>
              <a:rPr lang="ru-RU" sz="2800" dirty="0">
                <a:solidFill>
                  <a:schemeClr val="accent2"/>
                </a:solidFill>
                <a:latin typeface="Arial" pitchFamily="34" charset="0"/>
              </a:rPr>
              <a:t> </a:t>
            </a:r>
            <a:r>
              <a:rPr lang="ru-RU" sz="2800" dirty="0" err="1">
                <a:solidFill>
                  <a:schemeClr val="accent2"/>
                </a:solidFill>
                <a:latin typeface="Arial" pitchFamily="34" charset="0"/>
              </a:rPr>
              <a:t>population</a:t>
            </a:r>
            <a:r>
              <a:rPr lang="ru-RU" dirty="0"/>
              <a:t/>
            </a:r>
            <a:br>
              <a:rPr lang="ru-RU" dirty="0"/>
            </a:br>
            <a:endParaRPr lang="ru-RU" dirty="0"/>
          </a:p>
        </p:txBody>
      </p:sp>
      <p:sp>
        <p:nvSpPr>
          <p:cNvPr id="69635" name="Rectangle 3"/>
          <p:cNvSpPr>
            <a:spLocks noGrp="1" noChangeArrowheads="1"/>
          </p:cNvSpPr>
          <p:nvPr>
            <p:ph type="body" idx="1"/>
          </p:nvPr>
        </p:nvSpPr>
        <p:spPr/>
        <p:txBody>
          <a:bodyPr/>
          <a:lstStyle/>
          <a:p>
            <a:r>
              <a:rPr lang="en-US" sz="2800" dirty="0">
                <a:solidFill>
                  <a:schemeClr val="accent2"/>
                </a:solidFill>
              </a:rPr>
              <a:t>I </a:t>
            </a:r>
            <a:r>
              <a:rPr lang="en-US" sz="2800" dirty="0" err="1">
                <a:solidFill>
                  <a:schemeClr val="accent2"/>
                </a:solidFill>
              </a:rPr>
              <a:t>quintil</a:t>
            </a:r>
            <a:r>
              <a:rPr lang="en-US" sz="2800" dirty="0">
                <a:solidFill>
                  <a:schemeClr val="accent2"/>
                </a:solidFill>
              </a:rPr>
              <a:t> 12.4 %</a:t>
            </a:r>
          </a:p>
          <a:p>
            <a:r>
              <a:rPr lang="en-US" sz="2800" dirty="0">
                <a:solidFill>
                  <a:schemeClr val="accent2"/>
                </a:solidFill>
              </a:rPr>
              <a:t> II </a:t>
            </a:r>
            <a:r>
              <a:rPr lang="en-US" sz="2800" dirty="0" err="1">
                <a:solidFill>
                  <a:schemeClr val="accent2"/>
                </a:solidFill>
              </a:rPr>
              <a:t>quintil</a:t>
            </a:r>
            <a:r>
              <a:rPr lang="en-US" sz="2800" dirty="0">
                <a:solidFill>
                  <a:schemeClr val="accent2"/>
                </a:solidFill>
              </a:rPr>
              <a:t> 16.0 %</a:t>
            </a:r>
          </a:p>
          <a:p>
            <a:r>
              <a:rPr lang="en-US" sz="2800" dirty="0">
                <a:solidFill>
                  <a:schemeClr val="accent2"/>
                </a:solidFill>
              </a:rPr>
              <a:t> III </a:t>
            </a:r>
            <a:r>
              <a:rPr lang="en-US" sz="2800" dirty="0" err="1">
                <a:solidFill>
                  <a:schemeClr val="accent2"/>
                </a:solidFill>
              </a:rPr>
              <a:t>quintil</a:t>
            </a:r>
            <a:r>
              <a:rPr lang="en-US" sz="2800" dirty="0">
                <a:solidFill>
                  <a:schemeClr val="accent2"/>
                </a:solidFill>
              </a:rPr>
              <a:t> 18.6 %</a:t>
            </a:r>
          </a:p>
          <a:p>
            <a:r>
              <a:rPr lang="en-US" sz="2800" dirty="0">
                <a:solidFill>
                  <a:schemeClr val="accent2"/>
                </a:solidFill>
              </a:rPr>
              <a:t> IV </a:t>
            </a:r>
            <a:r>
              <a:rPr lang="en-US" sz="2800" dirty="0" err="1">
                <a:solidFill>
                  <a:schemeClr val="accent2"/>
                </a:solidFill>
              </a:rPr>
              <a:t>quintil</a:t>
            </a:r>
            <a:r>
              <a:rPr lang="en-US" sz="2800" dirty="0">
                <a:solidFill>
                  <a:schemeClr val="accent2"/>
                </a:solidFill>
              </a:rPr>
              <a:t> 21.6 %</a:t>
            </a:r>
          </a:p>
          <a:p>
            <a:r>
              <a:rPr lang="en-US" sz="2800" dirty="0">
                <a:solidFill>
                  <a:schemeClr val="accent2"/>
                </a:solidFill>
              </a:rPr>
              <a:t> V </a:t>
            </a:r>
            <a:r>
              <a:rPr lang="en-US" sz="2800" dirty="0" err="1">
                <a:solidFill>
                  <a:schemeClr val="accent2"/>
                </a:solidFill>
              </a:rPr>
              <a:t>quintil</a:t>
            </a:r>
            <a:r>
              <a:rPr lang="en-US" sz="2800" dirty="0">
                <a:solidFill>
                  <a:schemeClr val="accent2"/>
                </a:solidFill>
              </a:rPr>
              <a:t> 31.4 %</a:t>
            </a:r>
          </a:p>
          <a:p>
            <a:r>
              <a:rPr lang="en-US" sz="2800" dirty="0">
                <a:solidFill>
                  <a:schemeClr val="accent2"/>
                </a:solidFill>
              </a:rPr>
              <a:t> The disparity between 10% of the most and</a:t>
            </a:r>
          </a:p>
          <a:p>
            <a:pPr>
              <a:buFont typeface="Wingdings" pitchFamily="2" charset="2"/>
              <a:buNone/>
            </a:pPr>
            <a:r>
              <a:rPr lang="en-US" sz="2800" dirty="0">
                <a:solidFill>
                  <a:schemeClr val="accent2"/>
                </a:solidFill>
              </a:rPr>
              <a:t>     the least wealthy groups of population is 3.3 </a:t>
            </a:r>
          </a:p>
          <a:p>
            <a:pPr>
              <a:buFont typeface="Wingdings" pitchFamily="2" charset="2"/>
              <a:buNone/>
            </a:pPr>
            <a:r>
              <a:rPr lang="en-US" sz="2800" dirty="0">
                <a:solidFill>
                  <a:schemeClr val="accent2"/>
                </a:solidFill>
              </a:rPr>
              <a:t>     times</a:t>
            </a:r>
          </a:p>
          <a:p>
            <a:pPr>
              <a:buFont typeface="Wingdings" pitchFamily="2" charset="2"/>
              <a:buNone/>
            </a:pPr>
            <a:endParaRPr lang="en-US" sz="2800" dirty="0">
              <a:solidFill>
                <a:schemeClr val="accent2"/>
              </a:solidFill>
            </a:endParaRPr>
          </a:p>
          <a:p>
            <a:pPr>
              <a:buFont typeface="Wingdings" pitchFamily="2" charset="2"/>
              <a:buNone/>
            </a:pPr>
            <a:endParaRPr lang="ru-RU"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7DE287E-0D15-4F67-94E1-F2FE11CEB5D5}" type="slidenum">
              <a:rPr lang="en-US"/>
              <a:pPr/>
              <a:t>9</a:t>
            </a:fld>
            <a:endParaRPr lang="en-US"/>
          </a:p>
        </p:txBody>
      </p:sp>
      <p:sp>
        <p:nvSpPr>
          <p:cNvPr id="71682" name="Rectangle 2"/>
          <p:cNvSpPr>
            <a:spLocks noGrp="1" noChangeArrowheads="1"/>
          </p:cNvSpPr>
          <p:nvPr>
            <p:ph type="title"/>
          </p:nvPr>
        </p:nvSpPr>
        <p:spPr/>
        <p:txBody>
          <a:bodyPr/>
          <a:lstStyle/>
          <a:p>
            <a:pPr algn="ctr"/>
            <a:r>
              <a:rPr lang="ru-RU" sz="3600"/>
              <a:t>Ration of Refugee</a:t>
            </a:r>
            <a:r>
              <a:rPr lang="en-US" sz="3600"/>
              <a:t> and IDP c</a:t>
            </a:r>
            <a:r>
              <a:rPr lang="ru-RU" sz="3600"/>
              <a:t>hildren</a:t>
            </a:r>
            <a:r>
              <a:rPr lang="en-US" sz="3600"/>
              <a:t>s</a:t>
            </a:r>
            <a:endParaRPr lang="ru-RU" sz="3600"/>
          </a:p>
        </p:txBody>
      </p:sp>
      <p:sp>
        <p:nvSpPr>
          <p:cNvPr id="71683" name="Rectangle 3"/>
          <p:cNvSpPr>
            <a:spLocks noGrp="1" noChangeArrowheads="1"/>
          </p:cNvSpPr>
          <p:nvPr>
            <p:ph type="body" idx="1"/>
          </p:nvPr>
        </p:nvSpPr>
        <p:spPr>
          <a:xfrm>
            <a:off x="1143000" y="1752600"/>
            <a:ext cx="7772400" cy="4191000"/>
          </a:xfrm>
        </p:spPr>
        <p:txBody>
          <a:bodyPr/>
          <a:lstStyle/>
          <a:p>
            <a:pPr>
              <a:lnSpc>
                <a:spcPct val="90000"/>
              </a:lnSpc>
            </a:pPr>
            <a:r>
              <a:rPr lang="ru-RU" sz="2800">
                <a:solidFill>
                  <a:schemeClr val="accent2"/>
                </a:solidFill>
              </a:rPr>
              <a:t>8.3 % of refugees. children aged</a:t>
            </a:r>
          </a:p>
          <a:p>
            <a:pPr>
              <a:lnSpc>
                <a:spcPct val="90000"/>
              </a:lnSpc>
              <a:buFont typeface="Wingdings" pitchFamily="2" charset="2"/>
              <a:buNone/>
            </a:pPr>
            <a:r>
              <a:rPr lang="ru-RU" sz="2800">
                <a:solidFill>
                  <a:schemeClr val="accent2"/>
                </a:solidFill>
              </a:rPr>
              <a:t>between 12 months and 6 years are</a:t>
            </a:r>
          </a:p>
          <a:p>
            <a:pPr>
              <a:lnSpc>
                <a:spcPct val="90000"/>
              </a:lnSpc>
              <a:buFont typeface="Wingdings" pitchFamily="2" charset="2"/>
              <a:buNone/>
            </a:pPr>
            <a:r>
              <a:rPr lang="ru-RU" sz="2800">
                <a:solidFill>
                  <a:schemeClr val="accent2"/>
                </a:solidFill>
              </a:rPr>
              <a:t>considered as underfed.</a:t>
            </a:r>
          </a:p>
          <a:p>
            <a:pPr>
              <a:lnSpc>
                <a:spcPct val="90000"/>
              </a:lnSpc>
            </a:pPr>
            <a:r>
              <a:rPr lang="ru-RU" sz="2800">
                <a:solidFill>
                  <a:schemeClr val="accent2"/>
                </a:solidFill>
              </a:rPr>
              <a:t> In this category children of 5 years have</a:t>
            </a:r>
          </a:p>
          <a:p>
            <a:pPr>
              <a:lnSpc>
                <a:spcPct val="90000"/>
              </a:lnSpc>
              <a:buFont typeface="Wingdings" pitchFamily="2" charset="2"/>
              <a:buNone/>
            </a:pPr>
            <a:r>
              <a:rPr lang="ru-RU" sz="2800">
                <a:solidFill>
                  <a:schemeClr val="accent2"/>
                </a:solidFill>
              </a:rPr>
              <a:t>the highest percentage of children with</a:t>
            </a:r>
          </a:p>
          <a:p>
            <a:pPr>
              <a:lnSpc>
                <a:spcPct val="90000"/>
              </a:lnSpc>
              <a:buFont typeface="Wingdings" pitchFamily="2" charset="2"/>
              <a:buNone/>
            </a:pPr>
            <a:r>
              <a:rPr lang="ru-RU" sz="2800">
                <a:solidFill>
                  <a:schemeClr val="accent2"/>
                </a:solidFill>
              </a:rPr>
              <a:t>insufficient weight,</a:t>
            </a:r>
          </a:p>
          <a:p>
            <a:pPr>
              <a:lnSpc>
                <a:spcPct val="90000"/>
              </a:lnSpc>
              <a:buFont typeface="Wingdings" pitchFamily="2" charset="2"/>
              <a:buNone/>
            </a:pPr>
            <a:r>
              <a:rPr lang="ru-RU" sz="2800">
                <a:solidFill>
                  <a:schemeClr val="accent2"/>
                </a:solidFill>
              </a:rPr>
              <a:t>boys . 10.7 %,</a:t>
            </a:r>
          </a:p>
          <a:p>
            <a:pPr>
              <a:lnSpc>
                <a:spcPct val="90000"/>
              </a:lnSpc>
              <a:buFont typeface="Wingdings" pitchFamily="2" charset="2"/>
              <a:buNone/>
            </a:pPr>
            <a:r>
              <a:rPr lang="ru-RU" sz="2800">
                <a:solidFill>
                  <a:schemeClr val="accent2"/>
                </a:solidFill>
              </a:rPr>
              <a:t>girls . 7.5 %</a:t>
            </a:r>
          </a:p>
          <a:p>
            <a:pPr>
              <a:lnSpc>
                <a:spcPct val="90000"/>
              </a:lnSpc>
            </a:pPr>
            <a:endParaRPr lang="ru-RU" sz="2800">
              <a:solidFill>
                <a:schemeClr val="accent2"/>
              </a:solidFill>
            </a:endParaRPr>
          </a:p>
        </p:txBody>
      </p:sp>
    </p:spTree>
  </p:cSld>
  <p:clrMapOvr>
    <a:masterClrMapping/>
  </p:clrMapOvr>
</p:sld>
</file>

<file path=ppt/theme/theme1.xml><?xml version="1.0" encoding="utf-8"?>
<a:theme xmlns:a="http://schemas.openxmlformats.org/drawingml/2006/main" name="Dad`s Tie">
  <a:themeElements>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Dad`s Ti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Dad`s Tie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Dad`s Ti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d`s Tie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Dad`s Tie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Dad`s Ti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Designs\Dad`s Tie.pot</Template>
  <TotalTime>1120</TotalTime>
  <Words>867</Words>
  <Application>Microsoft Office PowerPoint</Application>
  <PresentationFormat>On-screen Show (4:3)</PresentationFormat>
  <Paragraphs>119</Paragraphs>
  <Slides>15</Slides>
  <Notes>13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Dad`s Tie</vt:lpstr>
      <vt:lpstr>POVERTY MEASUREMENT IN AZERBAIJAN  </vt:lpstr>
      <vt:lpstr>Demographical situation</vt:lpstr>
      <vt:lpstr>Sampling Procedure for HBS</vt:lpstr>
      <vt:lpstr>Sampling Procedure for HBS</vt:lpstr>
      <vt:lpstr>Sampling Procedure for HBS</vt:lpstr>
      <vt:lpstr>Received Results are Grouped:</vt:lpstr>
      <vt:lpstr>Structure of average per capita incomes </vt:lpstr>
      <vt:lpstr>Assessment of the total of monetary incomes by quintil groups of population </vt:lpstr>
      <vt:lpstr>Ration of Refugee and IDP childrens</vt:lpstr>
      <vt:lpstr>Poverty Level, 2012</vt:lpstr>
      <vt:lpstr>Poverty line</vt:lpstr>
      <vt:lpstr>PowerPoint Presentation</vt:lpstr>
      <vt:lpstr>Материальная депривация  </vt:lpstr>
      <vt:lpstr>Application of new technology in household survey</vt:lpstr>
      <vt:lpstr>PowerPoint Presentation</vt:lpstr>
    </vt:vector>
  </TitlesOfParts>
  <Company>Statestatkom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ОЦЕНКА СТАТИСТИКИ БЕДНОСТИ В АЗЕРБАЙДЖАНЕ</dc:title>
  <dc:creator>A satisfied Microsoft Office User</dc:creator>
  <cp:lastModifiedBy>Vania Etropolska</cp:lastModifiedBy>
  <cp:revision>82</cp:revision>
  <cp:lastPrinted>1601-01-01T00:00:00Z</cp:lastPrinted>
  <dcterms:created xsi:type="dcterms:W3CDTF">2003-05-05T14:07:08Z</dcterms:created>
  <dcterms:modified xsi:type="dcterms:W3CDTF">2015-04-27T13:16:58Z</dcterms:modified>
</cp:coreProperties>
</file>