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handoutMasterIdLst>
    <p:handoutMasterId r:id="rId25"/>
  </p:handoutMasterIdLst>
  <p:sldIdLst>
    <p:sldId id="290" r:id="rId2"/>
    <p:sldId id="312" r:id="rId3"/>
    <p:sldId id="350" r:id="rId4"/>
    <p:sldId id="328" r:id="rId5"/>
    <p:sldId id="329" r:id="rId6"/>
    <p:sldId id="351" r:id="rId7"/>
    <p:sldId id="333" r:id="rId8"/>
    <p:sldId id="352" r:id="rId9"/>
    <p:sldId id="339" r:id="rId10"/>
    <p:sldId id="353" r:id="rId11"/>
    <p:sldId id="341" r:id="rId12"/>
    <p:sldId id="343" r:id="rId13"/>
    <p:sldId id="345" r:id="rId14"/>
    <p:sldId id="317" r:id="rId15"/>
    <p:sldId id="315" r:id="rId16"/>
    <p:sldId id="319" r:id="rId17"/>
    <p:sldId id="316" r:id="rId18"/>
    <p:sldId id="348" r:id="rId19"/>
    <p:sldId id="324" r:id="rId20"/>
    <p:sldId id="325" r:id="rId21"/>
    <p:sldId id="303" r:id="rId22"/>
    <p:sldId id="307" r:id="rId23"/>
  </p:sldIdLst>
  <p:sldSz cx="9144000" cy="6858000" type="screen4x3"/>
  <p:notesSz cx="6797675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E68"/>
    <a:srgbClr val="0070C0"/>
    <a:srgbClr val="005C9A"/>
    <a:srgbClr val="0096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73" autoAdjust="0"/>
    <p:restoredTop sz="94638" autoAdjust="0"/>
  </p:normalViewPr>
  <p:slideViewPr>
    <p:cSldViewPr>
      <p:cViewPr>
        <p:scale>
          <a:sx n="75" d="100"/>
          <a:sy n="75" d="100"/>
        </p:scale>
        <p:origin x="-1579" y="-26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5A1198-6523-4C58-A220-A60D15AF3E4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5F21A15-EF4F-484A-97EF-55CA58386B43}">
      <dgm:prSet custT="1"/>
      <dgm:spPr/>
      <dgm:t>
        <a:bodyPr/>
        <a:lstStyle/>
        <a:p>
          <a:pPr rtl="0"/>
          <a:r>
            <a:rPr lang="en-US" sz="3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Legal framework</a:t>
          </a:r>
          <a:endParaRPr lang="en-US" sz="3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7CFA3C38-9348-4848-8537-46741D6A5267}" type="parTrans" cxnId="{C967A12E-162C-4CCA-AF37-7F61EF336B5B}">
      <dgm:prSet/>
      <dgm:spPr/>
      <dgm:t>
        <a:bodyPr/>
        <a:lstStyle/>
        <a:p>
          <a:endParaRPr lang="en-US" sz="320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48BDA2A4-B1AB-4691-9B0C-E86437F880D3}" type="sibTrans" cxnId="{C967A12E-162C-4CCA-AF37-7F61EF336B5B}">
      <dgm:prSet/>
      <dgm:spPr/>
      <dgm:t>
        <a:bodyPr/>
        <a:lstStyle/>
        <a:p>
          <a:endParaRPr lang="en-US" sz="320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71E68274-2207-464D-89A2-B6B29616B226}">
      <dgm:prSet custT="1"/>
      <dgm:spPr/>
      <dgm:t>
        <a:bodyPr/>
        <a:lstStyle/>
        <a:p>
          <a:pPr rtl="0"/>
          <a:r>
            <a:rPr lang="en-US" sz="3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Methodology</a:t>
          </a:r>
          <a:endParaRPr lang="mn-MN" sz="3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BDD22A16-A3A5-487A-B1CD-483E050ADBF0}" type="parTrans" cxnId="{CC7ECDBF-7C75-488A-827E-6677C69356A6}">
      <dgm:prSet/>
      <dgm:spPr/>
      <dgm:t>
        <a:bodyPr/>
        <a:lstStyle/>
        <a:p>
          <a:endParaRPr lang="en-US" sz="320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DDF8C558-09C6-4D7C-8395-A24CE2E3202D}" type="sibTrans" cxnId="{CC7ECDBF-7C75-488A-827E-6677C69356A6}">
      <dgm:prSet/>
      <dgm:spPr/>
      <dgm:t>
        <a:bodyPr/>
        <a:lstStyle/>
        <a:p>
          <a:endParaRPr lang="en-US" sz="320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D17C6B33-305A-4AF9-81E0-FF855F593D2B}">
      <dgm:prSet custT="1"/>
      <dgm:spPr/>
      <dgm:t>
        <a:bodyPr/>
        <a:lstStyle/>
        <a:p>
          <a:pPr rtl="0"/>
          <a:r>
            <a:rPr lang="en-US" sz="3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Household Socio-Economic Survey</a:t>
          </a:r>
          <a:endParaRPr lang="en-US" sz="3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A4BCF69D-7DF7-4955-89BE-E801E27B6D59}" type="parTrans" cxnId="{D5A906A0-6D59-45D9-9C72-606048141641}">
      <dgm:prSet/>
      <dgm:spPr/>
      <dgm:t>
        <a:bodyPr/>
        <a:lstStyle/>
        <a:p>
          <a:endParaRPr lang="en-US" sz="320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0581CBA0-630C-4C31-876D-46D006709FB1}" type="sibTrans" cxnId="{D5A906A0-6D59-45D9-9C72-606048141641}">
      <dgm:prSet/>
      <dgm:spPr/>
      <dgm:t>
        <a:bodyPr/>
        <a:lstStyle/>
        <a:p>
          <a:endParaRPr lang="en-US" sz="320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13DC1953-85CB-4111-90AC-F30103C8A692}">
      <dgm:prSet custT="1"/>
      <dgm:spPr/>
      <dgm:t>
        <a:bodyPr/>
        <a:lstStyle/>
        <a:p>
          <a:pPr rtl="0"/>
          <a:r>
            <a:rPr lang="en-US" sz="3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Data dissemination</a:t>
          </a:r>
          <a:endParaRPr lang="en-US" sz="3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D6F5851A-E1D4-4FA5-ADEF-605B7F1710E7}" type="parTrans" cxnId="{1D30E93B-89CE-450E-AF57-BAEB565271B2}">
      <dgm:prSet/>
      <dgm:spPr/>
      <dgm:t>
        <a:bodyPr/>
        <a:lstStyle/>
        <a:p>
          <a:endParaRPr lang="en-US" sz="320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71D72C47-2E6D-4A42-9007-A9E23165DD94}" type="sibTrans" cxnId="{1D30E93B-89CE-450E-AF57-BAEB565271B2}">
      <dgm:prSet/>
      <dgm:spPr/>
      <dgm:t>
        <a:bodyPr/>
        <a:lstStyle/>
        <a:p>
          <a:endParaRPr lang="en-US" sz="320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1B9AFB82-6BBB-41B0-9EB7-97C63484E249}" type="pres">
      <dgm:prSet presAssocID="{0F5A1198-6523-4C58-A220-A60D15AF3E4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77BEFE3-3295-4600-A369-2DF20EF6AC8B}" type="pres">
      <dgm:prSet presAssocID="{55F21A15-EF4F-484A-97EF-55CA58386B4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36479A-3E80-4745-A9E2-B70951571E5A}" type="pres">
      <dgm:prSet presAssocID="{48BDA2A4-B1AB-4691-9B0C-E86437F880D3}" presName="spacer" presStyleCnt="0"/>
      <dgm:spPr/>
    </dgm:pt>
    <dgm:pt modelId="{10F3820C-CC37-403D-AD25-C3D17C50D5F6}" type="pres">
      <dgm:prSet presAssocID="{71E68274-2207-464D-89A2-B6B29616B22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012B30-964B-4ACA-92D7-9905C1223DAD}" type="pres">
      <dgm:prSet presAssocID="{DDF8C558-09C6-4D7C-8395-A24CE2E3202D}" presName="spacer" presStyleCnt="0"/>
      <dgm:spPr/>
    </dgm:pt>
    <dgm:pt modelId="{8D868038-E716-4BF6-8B5D-E122F14B3AF3}" type="pres">
      <dgm:prSet presAssocID="{D17C6B33-305A-4AF9-81E0-FF855F593D2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60D39B-2A2E-48C2-9A1B-D57700003461}" type="pres">
      <dgm:prSet presAssocID="{0581CBA0-630C-4C31-876D-46D006709FB1}" presName="spacer" presStyleCnt="0"/>
      <dgm:spPr/>
    </dgm:pt>
    <dgm:pt modelId="{6CF3AAF2-62FC-45AB-B281-AADBB76B789F}" type="pres">
      <dgm:prSet presAssocID="{13DC1953-85CB-4111-90AC-F30103C8A69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CD9778-3D2E-4903-B950-147FC81B7796}" type="presOf" srcId="{0F5A1198-6523-4C58-A220-A60D15AF3E44}" destId="{1B9AFB82-6BBB-41B0-9EB7-97C63484E249}" srcOrd="0" destOrd="0" presId="urn:microsoft.com/office/officeart/2005/8/layout/vList2"/>
    <dgm:cxn modelId="{57BF7133-C195-406F-B261-C2A82CAFD802}" type="presOf" srcId="{55F21A15-EF4F-484A-97EF-55CA58386B43}" destId="{F77BEFE3-3295-4600-A369-2DF20EF6AC8B}" srcOrd="0" destOrd="0" presId="urn:microsoft.com/office/officeart/2005/8/layout/vList2"/>
    <dgm:cxn modelId="{D5A906A0-6D59-45D9-9C72-606048141641}" srcId="{0F5A1198-6523-4C58-A220-A60D15AF3E44}" destId="{D17C6B33-305A-4AF9-81E0-FF855F593D2B}" srcOrd="2" destOrd="0" parTransId="{A4BCF69D-7DF7-4955-89BE-E801E27B6D59}" sibTransId="{0581CBA0-630C-4C31-876D-46D006709FB1}"/>
    <dgm:cxn modelId="{1D30E93B-89CE-450E-AF57-BAEB565271B2}" srcId="{0F5A1198-6523-4C58-A220-A60D15AF3E44}" destId="{13DC1953-85CB-4111-90AC-F30103C8A692}" srcOrd="3" destOrd="0" parTransId="{D6F5851A-E1D4-4FA5-ADEF-605B7F1710E7}" sibTransId="{71D72C47-2E6D-4A42-9007-A9E23165DD94}"/>
    <dgm:cxn modelId="{30A7300D-43CF-4C45-A3F2-0FDAB6E02ED1}" type="presOf" srcId="{71E68274-2207-464D-89A2-B6B29616B226}" destId="{10F3820C-CC37-403D-AD25-C3D17C50D5F6}" srcOrd="0" destOrd="0" presId="urn:microsoft.com/office/officeart/2005/8/layout/vList2"/>
    <dgm:cxn modelId="{CC7ECDBF-7C75-488A-827E-6677C69356A6}" srcId="{0F5A1198-6523-4C58-A220-A60D15AF3E44}" destId="{71E68274-2207-464D-89A2-B6B29616B226}" srcOrd="1" destOrd="0" parTransId="{BDD22A16-A3A5-487A-B1CD-483E050ADBF0}" sibTransId="{DDF8C558-09C6-4D7C-8395-A24CE2E3202D}"/>
    <dgm:cxn modelId="{C967A12E-162C-4CCA-AF37-7F61EF336B5B}" srcId="{0F5A1198-6523-4C58-A220-A60D15AF3E44}" destId="{55F21A15-EF4F-484A-97EF-55CA58386B43}" srcOrd="0" destOrd="0" parTransId="{7CFA3C38-9348-4848-8537-46741D6A5267}" sibTransId="{48BDA2A4-B1AB-4691-9B0C-E86437F880D3}"/>
    <dgm:cxn modelId="{6868D363-3502-42FE-974A-57183FD5A2F5}" type="presOf" srcId="{13DC1953-85CB-4111-90AC-F30103C8A692}" destId="{6CF3AAF2-62FC-45AB-B281-AADBB76B789F}" srcOrd="0" destOrd="0" presId="urn:microsoft.com/office/officeart/2005/8/layout/vList2"/>
    <dgm:cxn modelId="{C11E32B7-F495-4BF5-BE25-1B23FB5F533B}" type="presOf" srcId="{D17C6B33-305A-4AF9-81E0-FF855F593D2B}" destId="{8D868038-E716-4BF6-8B5D-E122F14B3AF3}" srcOrd="0" destOrd="0" presId="urn:microsoft.com/office/officeart/2005/8/layout/vList2"/>
    <dgm:cxn modelId="{383D36AB-5E59-4FA4-8B86-C7830F3688B3}" type="presParOf" srcId="{1B9AFB82-6BBB-41B0-9EB7-97C63484E249}" destId="{F77BEFE3-3295-4600-A369-2DF20EF6AC8B}" srcOrd="0" destOrd="0" presId="urn:microsoft.com/office/officeart/2005/8/layout/vList2"/>
    <dgm:cxn modelId="{877BC705-F619-4C13-82D6-512B5D559A38}" type="presParOf" srcId="{1B9AFB82-6BBB-41B0-9EB7-97C63484E249}" destId="{B936479A-3E80-4745-A9E2-B70951571E5A}" srcOrd="1" destOrd="0" presId="urn:microsoft.com/office/officeart/2005/8/layout/vList2"/>
    <dgm:cxn modelId="{5484CCF8-40BC-4343-A9FB-6BA0C13EC303}" type="presParOf" srcId="{1B9AFB82-6BBB-41B0-9EB7-97C63484E249}" destId="{10F3820C-CC37-403D-AD25-C3D17C50D5F6}" srcOrd="2" destOrd="0" presId="urn:microsoft.com/office/officeart/2005/8/layout/vList2"/>
    <dgm:cxn modelId="{D7CF3C18-1654-47EB-A8CA-99EF922E6340}" type="presParOf" srcId="{1B9AFB82-6BBB-41B0-9EB7-97C63484E249}" destId="{CA012B30-964B-4ACA-92D7-9905C1223DAD}" srcOrd="3" destOrd="0" presId="urn:microsoft.com/office/officeart/2005/8/layout/vList2"/>
    <dgm:cxn modelId="{8EB1ADEF-5A07-4911-AA2D-A01CACAF6201}" type="presParOf" srcId="{1B9AFB82-6BBB-41B0-9EB7-97C63484E249}" destId="{8D868038-E716-4BF6-8B5D-E122F14B3AF3}" srcOrd="4" destOrd="0" presId="urn:microsoft.com/office/officeart/2005/8/layout/vList2"/>
    <dgm:cxn modelId="{681E31CE-85CF-4524-B976-117FF07B4F84}" type="presParOf" srcId="{1B9AFB82-6BBB-41B0-9EB7-97C63484E249}" destId="{0560D39B-2A2E-48C2-9A1B-D57700003461}" srcOrd="5" destOrd="0" presId="urn:microsoft.com/office/officeart/2005/8/layout/vList2"/>
    <dgm:cxn modelId="{A4781972-C1EC-401E-8870-346105B63E32}" type="presParOf" srcId="{1B9AFB82-6BBB-41B0-9EB7-97C63484E249}" destId="{6CF3AAF2-62FC-45AB-B281-AADBB76B789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8DB005-2A93-45A8-9265-201BF1A0764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3721E8-AA5E-4D59-8E87-3A8D62B1A813}">
      <dgm:prSet phldrT="[Text]" custT="1"/>
      <dgm:spPr/>
      <dgm:t>
        <a:bodyPr/>
        <a:lstStyle/>
        <a:p>
          <a:r>
            <a:rPr lang="en-US" sz="1800" b="0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Household Socio-Economic Survey</a:t>
          </a:r>
          <a:endParaRPr lang="en-US" sz="1800" b="0" dirty="0">
            <a:solidFill>
              <a:srgbClr val="003E68"/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9D251E5C-E87E-42F8-B034-485E42021A38}" type="parTrans" cxnId="{AD150BBB-5A9F-49CC-A70C-48994304FB98}">
      <dgm:prSet/>
      <dgm:spPr/>
      <dgm:t>
        <a:bodyPr/>
        <a:lstStyle/>
        <a:p>
          <a:endParaRPr lang="en-US">
            <a:solidFill>
              <a:srgbClr val="0070C0"/>
            </a:solidFill>
          </a:endParaRPr>
        </a:p>
      </dgm:t>
    </dgm:pt>
    <dgm:pt modelId="{2782D31C-3FAB-4449-91AE-5D1FB754758F}" type="sibTrans" cxnId="{AD150BBB-5A9F-49CC-A70C-48994304FB98}">
      <dgm:prSet/>
      <dgm:spPr/>
      <dgm:t>
        <a:bodyPr/>
        <a:lstStyle/>
        <a:p>
          <a:endParaRPr lang="en-US">
            <a:solidFill>
              <a:srgbClr val="0070C0"/>
            </a:solidFill>
          </a:endParaRPr>
        </a:p>
      </dgm:t>
    </dgm:pt>
    <dgm:pt modelId="{7ABF1192-61E9-418F-986D-AC0C9A3450AE}">
      <dgm:prSet phldrT="[Text]" custT="1"/>
      <dgm:spPr/>
      <dgm:t>
        <a:bodyPr/>
        <a:lstStyle/>
        <a:p>
          <a:pPr algn="ctr">
            <a:lnSpc>
              <a:spcPct val="90000"/>
            </a:lnSpc>
          </a:pPr>
          <a:r>
            <a:rPr lang="en-US" sz="1600" b="0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Short</a:t>
          </a:r>
        </a:p>
        <a:p>
          <a:pPr algn="l">
            <a:lnSpc>
              <a:spcPts val="1920"/>
            </a:lnSpc>
          </a:pPr>
          <a:r>
            <a:rPr lang="en-US" sz="1600" dirty="0" smtClean="0">
              <a:solidFill>
                <a:schemeClr val="accent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Main goal</a:t>
          </a:r>
          <a:r>
            <a:rPr lang="mn-MN" sz="1600" dirty="0" smtClean="0">
              <a:solidFill>
                <a:schemeClr val="accent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: </a:t>
          </a:r>
          <a:endParaRPr lang="en-US" sz="1600" dirty="0" smtClean="0">
            <a:solidFill>
              <a:schemeClr val="accent2"/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  <a:p>
          <a:pPr algn="l">
            <a:lnSpc>
              <a:spcPts val="1920"/>
            </a:lnSpc>
          </a:pPr>
          <a:r>
            <a:rPr lang="en-US" sz="1600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Estimate income, expenditure and consumption</a:t>
          </a:r>
        </a:p>
        <a:p>
          <a:pPr algn="l">
            <a:lnSpc>
              <a:spcPts val="1920"/>
            </a:lnSpc>
          </a:pPr>
          <a:r>
            <a:rPr lang="en-US" sz="1600" dirty="0" smtClean="0">
              <a:solidFill>
                <a:schemeClr val="accent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Years</a:t>
          </a:r>
          <a:r>
            <a:rPr lang="mn-MN" sz="1600" dirty="0" smtClean="0">
              <a:solidFill>
                <a:schemeClr val="accent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: </a:t>
          </a:r>
          <a:endParaRPr lang="en-US" sz="1600" dirty="0" smtClean="0">
            <a:solidFill>
              <a:schemeClr val="accent2"/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  <a:p>
          <a:pPr algn="l">
            <a:lnSpc>
              <a:spcPts val="1920"/>
            </a:lnSpc>
          </a:pPr>
          <a:r>
            <a:rPr lang="en-US" sz="1600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20</a:t>
          </a:r>
          <a:r>
            <a:rPr lang="mn-MN" sz="1600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13, 2015, ......</a:t>
          </a:r>
        </a:p>
        <a:p>
          <a:pPr algn="l">
            <a:lnSpc>
              <a:spcPts val="1920"/>
            </a:lnSpc>
          </a:pPr>
          <a:r>
            <a:rPr lang="en-US" sz="1600" dirty="0" smtClean="0">
              <a:solidFill>
                <a:schemeClr val="accent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Sample size</a:t>
          </a:r>
          <a:r>
            <a:rPr lang="mn-MN" sz="1600" dirty="0" smtClean="0">
              <a:solidFill>
                <a:schemeClr val="accent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:</a:t>
          </a:r>
          <a:endParaRPr lang="en-US" sz="1600" dirty="0" smtClean="0">
            <a:solidFill>
              <a:schemeClr val="accent2"/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  <a:p>
          <a:pPr algn="l">
            <a:lnSpc>
              <a:spcPts val="1920"/>
            </a:lnSpc>
          </a:pPr>
          <a:r>
            <a:rPr lang="mn-MN" sz="1600" b="1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11232 </a:t>
          </a:r>
          <a:r>
            <a:rPr lang="en-US" sz="1600" b="1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household</a:t>
          </a:r>
          <a:r>
            <a:rPr lang="en-US" sz="1600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s</a:t>
          </a:r>
          <a:endParaRPr lang="mn-MN" sz="1600" dirty="0" smtClean="0">
            <a:solidFill>
              <a:srgbClr val="003E68"/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  <a:p>
          <a:pPr algn="l">
            <a:lnSpc>
              <a:spcPts val="1920"/>
            </a:lnSpc>
          </a:pPr>
          <a:r>
            <a:rPr lang="mn-MN" sz="1600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/</a:t>
          </a:r>
          <a:r>
            <a:rPr lang="en-US" sz="1600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Ulaanbaatar</a:t>
          </a:r>
          <a:r>
            <a:rPr lang="mn-MN" sz="1600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-3600, </a:t>
          </a:r>
          <a:r>
            <a:rPr lang="en-US" sz="1600" dirty="0" err="1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aimag</a:t>
          </a:r>
          <a:r>
            <a:rPr lang="en-US" sz="1600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 centers</a:t>
          </a:r>
          <a:r>
            <a:rPr lang="mn-MN" sz="1600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-2640, </a:t>
          </a:r>
          <a:r>
            <a:rPr lang="en-US" sz="1600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rural areas</a:t>
          </a:r>
          <a:r>
            <a:rPr lang="mn-MN" sz="1600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-4992/</a:t>
          </a:r>
          <a:r>
            <a:rPr lang="en-US" sz="1600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 </a:t>
          </a:r>
          <a:endParaRPr lang="en-US" sz="1600" dirty="0">
            <a:solidFill>
              <a:srgbClr val="003E68"/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DF781007-E4FA-4ABF-B2BC-998CCC88A488}" type="parTrans" cxnId="{C51F39B2-2F41-422C-B45A-0333D36D3E1C}">
      <dgm:prSet/>
      <dgm:spPr/>
      <dgm:t>
        <a:bodyPr/>
        <a:lstStyle/>
        <a:p>
          <a:endParaRPr lang="en-US">
            <a:solidFill>
              <a:srgbClr val="0070C0"/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E3E93F95-122A-40BB-B348-CE5754BD7C6A}" type="sibTrans" cxnId="{C51F39B2-2F41-422C-B45A-0333D36D3E1C}">
      <dgm:prSet/>
      <dgm:spPr/>
      <dgm:t>
        <a:bodyPr/>
        <a:lstStyle/>
        <a:p>
          <a:endParaRPr lang="en-US">
            <a:solidFill>
              <a:srgbClr val="0070C0"/>
            </a:solidFill>
          </a:endParaRPr>
        </a:p>
      </dgm:t>
    </dgm:pt>
    <dgm:pt modelId="{B1E9E90C-FD04-4EA9-87C9-C93AB235E9C6}">
      <dgm:prSet phldrT="[Text]" custT="1"/>
      <dgm:spPr/>
      <dgm:t>
        <a:bodyPr/>
        <a:lstStyle/>
        <a:p>
          <a:pPr algn="ctr">
            <a:lnSpc>
              <a:spcPct val="90000"/>
            </a:lnSpc>
          </a:pPr>
          <a:r>
            <a:rPr lang="en-US" sz="1600" b="0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Long</a:t>
          </a:r>
        </a:p>
        <a:p>
          <a:pPr algn="l">
            <a:lnSpc>
              <a:spcPct val="90000"/>
            </a:lnSpc>
          </a:pPr>
          <a:r>
            <a:rPr lang="en-US" sz="1600" dirty="0" smtClean="0">
              <a:solidFill>
                <a:schemeClr val="accent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Main goal</a:t>
          </a:r>
          <a:r>
            <a:rPr lang="mn-MN" sz="1600" dirty="0" smtClean="0">
              <a:solidFill>
                <a:schemeClr val="accent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:  </a:t>
          </a:r>
        </a:p>
        <a:p>
          <a:pPr algn="l">
            <a:lnSpc>
              <a:spcPts val="1920"/>
            </a:lnSpc>
          </a:pPr>
          <a:r>
            <a:rPr lang="en-US" sz="1600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Estimate key poverty indicators + income, expenditure and consumption</a:t>
          </a:r>
        </a:p>
        <a:p>
          <a:pPr algn="l">
            <a:lnSpc>
              <a:spcPts val="1920"/>
            </a:lnSpc>
          </a:pPr>
          <a:r>
            <a:rPr lang="en-US" sz="1600" dirty="0" smtClean="0">
              <a:solidFill>
                <a:schemeClr val="accent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Years</a:t>
          </a:r>
          <a:r>
            <a:rPr lang="mn-MN" sz="1600" dirty="0" smtClean="0">
              <a:solidFill>
                <a:schemeClr val="accent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: </a:t>
          </a:r>
          <a:endParaRPr lang="en-US" sz="1600" dirty="0" smtClean="0">
            <a:solidFill>
              <a:schemeClr val="accent2"/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  <a:p>
          <a:pPr algn="l">
            <a:lnSpc>
              <a:spcPts val="1920"/>
            </a:lnSpc>
          </a:pPr>
          <a:r>
            <a:rPr lang="mn-MN" sz="1600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2014, 2016, .....</a:t>
          </a:r>
        </a:p>
        <a:p>
          <a:pPr algn="l">
            <a:lnSpc>
              <a:spcPts val="1920"/>
            </a:lnSpc>
          </a:pPr>
          <a:r>
            <a:rPr lang="en-US" sz="1600" dirty="0" smtClean="0">
              <a:solidFill>
                <a:schemeClr val="accent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Sample size</a:t>
          </a:r>
          <a:r>
            <a:rPr lang="mn-MN" sz="1600" dirty="0" smtClean="0">
              <a:solidFill>
                <a:schemeClr val="accent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: </a:t>
          </a:r>
        </a:p>
        <a:p>
          <a:pPr algn="l">
            <a:lnSpc>
              <a:spcPts val="1920"/>
            </a:lnSpc>
          </a:pPr>
          <a:r>
            <a:rPr lang="mn-MN" sz="1600" b="1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16200 </a:t>
          </a:r>
          <a:r>
            <a:rPr lang="en-US" sz="1600" b="1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households</a:t>
          </a:r>
          <a:r>
            <a:rPr lang="mn-MN" sz="1600" b="1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 </a:t>
          </a:r>
        </a:p>
        <a:p>
          <a:pPr algn="l">
            <a:lnSpc>
              <a:spcPts val="1920"/>
            </a:lnSpc>
          </a:pPr>
          <a:r>
            <a:rPr lang="mn-MN" sz="1600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/</a:t>
          </a:r>
          <a:r>
            <a:rPr lang="en-US" sz="1600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Ulaanbaatar</a:t>
          </a:r>
          <a:r>
            <a:rPr lang="mn-MN" sz="1600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-3600, </a:t>
          </a:r>
          <a:r>
            <a:rPr lang="en-US" sz="1600" dirty="0" err="1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aimag</a:t>
          </a:r>
          <a:r>
            <a:rPr lang="en-US" sz="1600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 centers-</a:t>
          </a:r>
          <a:r>
            <a:rPr lang="mn-MN" sz="1600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5400, </a:t>
          </a:r>
          <a:r>
            <a:rPr lang="en-US" sz="1600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rural areas </a:t>
          </a:r>
          <a:r>
            <a:rPr lang="mn-MN" sz="1600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-7200/ </a:t>
          </a:r>
          <a:endParaRPr lang="en-US" sz="1600" dirty="0">
            <a:solidFill>
              <a:srgbClr val="003E68"/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C602EF50-57F8-479C-BA3A-B7E1CDBD1B7A}" type="parTrans" cxnId="{DA7C2F2F-1090-4151-A16D-9D4636F1A035}">
      <dgm:prSet/>
      <dgm:spPr/>
      <dgm:t>
        <a:bodyPr/>
        <a:lstStyle/>
        <a:p>
          <a:endParaRPr lang="en-US">
            <a:solidFill>
              <a:srgbClr val="0070C0"/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3CBFB40F-D30A-4048-908D-66BAF6DFE212}" type="sibTrans" cxnId="{DA7C2F2F-1090-4151-A16D-9D4636F1A035}">
      <dgm:prSet/>
      <dgm:spPr/>
      <dgm:t>
        <a:bodyPr/>
        <a:lstStyle/>
        <a:p>
          <a:endParaRPr lang="en-US">
            <a:solidFill>
              <a:srgbClr val="0070C0"/>
            </a:solidFill>
          </a:endParaRPr>
        </a:p>
      </dgm:t>
    </dgm:pt>
    <dgm:pt modelId="{90C6D6E2-3744-41DD-8B76-B9E029DF2AB8}" type="pres">
      <dgm:prSet presAssocID="{F58DB005-2A93-45A8-9265-201BF1A0764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8BD1F06-9879-40EE-BCF0-050E0B9A943A}" type="pres">
      <dgm:prSet presAssocID="{083721E8-AA5E-4D59-8E87-3A8D62B1A813}" presName="hierRoot1" presStyleCnt="0"/>
      <dgm:spPr/>
    </dgm:pt>
    <dgm:pt modelId="{EFAD1C6E-7D75-46B3-99BE-C30F18DFCF31}" type="pres">
      <dgm:prSet presAssocID="{083721E8-AA5E-4D59-8E87-3A8D62B1A813}" presName="composite" presStyleCnt="0"/>
      <dgm:spPr/>
    </dgm:pt>
    <dgm:pt modelId="{1886CDFE-4A86-4A03-813B-95BD3C912266}" type="pres">
      <dgm:prSet presAssocID="{083721E8-AA5E-4D59-8E87-3A8D62B1A813}" presName="background" presStyleLbl="node0" presStyleIdx="0" presStyleCnt="1"/>
      <dgm:spPr/>
    </dgm:pt>
    <dgm:pt modelId="{5631B044-DA73-45CA-9D7A-9312D8C0A511}" type="pres">
      <dgm:prSet presAssocID="{083721E8-AA5E-4D59-8E87-3A8D62B1A813}" presName="text" presStyleLbl="fgAcc0" presStyleIdx="0" presStyleCnt="1" custScaleX="286514" custScaleY="837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FF18DD5-A2C9-4FA7-917F-182752934274}" type="pres">
      <dgm:prSet presAssocID="{083721E8-AA5E-4D59-8E87-3A8D62B1A813}" presName="hierChild2" presStyleCnt="0"/>
      <dgm:spPr/>
    </dgm:pt>
    <dgm:pt modelId="{12EB257D-7390-491B-A171-0E5871D39B14}" type="pres">
      <dgm:prSet presAssocID="{DF781007-E4FA-4ABF-B2BC-998CCC88A488}" presName="Name10" presStyleLbl="parChTrans1D2" presStyleIdx="0" presStyleCnt="2"/>
      <dgm:spPr/>
      <dgm:t>
        <a:bodyPr/>
        <a:lstStyle/>
        <a:p>
          <a:endParaRPr lang="en-US"/>
        </a:p>
      </dgm:t>
    </dgm:pt>
    <dgm:pt modelId="{C290AB97-949D-4E2B-8021-70717BC55FE8}" type="pres">
      <dgm:prSet presAssocID="{7ABF1192-61E9-418F-986D-AC0C9A3450AE}" presName="hierRoot2" presStyleCnt="0"/>
      <dgm:spPr/>
    </dgm:pt>
    <dgm:pt modelId="{64BA19A6-0CF3-45D6-98F7-03165DF138CD}" type="pres">
      <dgm:prSet presAssocID="{7ABF1192-61E9-418F-986D-AC0C9A3450AE}" presName="composite2" presStyleCnt="0"/>
      <dgm:spPr/>
    </dgm:pt>
    <dgm:pt modelId="{10CD4766-C469-4B13-A939-FC830FA011EB}" type="pres">
      <dgm:prSet presAssocID="{7ABF1192-61E9-418F-986D-AC0C9A3450AE}" presName="background2" presStyleLbl="node2" presStyleIdx="0" presStyleCnt="2"/>
      <dgm:spPr/>
    </dgm:pt>
    <dgm:pt modelId="{7B3C5182-5F37-45E6-9C2B-3F4EAAF24284}" type="pres">
      <dgm:prSet presAssocID="{7ABF1192-61E9-418F-986D-AC0C9A3450AE}" presName="text2" presStyleLbl="fgAcc2" presStyleIdx="0" presStyleCnt="2" custScaleX="262827" custScaleY="457406" custLinFactNeighborX="-720" custLinFactNeighborY="5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7BEA106-BD2F-466D-9E6C-ECF2EC5B9A35}" type="pres">
      <dgm:prSet presAssocID="{7ABF1192-61E9-418F-986D-AC0C9A3450AE}" presName="hierChild3" presStyleCnt="0"/>
      <dgm:spPr/>
    </dgm:pt>
    <dgm:pt modelId="{65A0196B-F749-4936-A5F8-DCCAF2C93AC4}" type="pres">
      <dgm:prSet presAssocID="{C602EF50-57F8-479C-BA3A-B7E1CDBD1B7A}" presName="Name10" presStyleLbl="parChTrans1D2" presStyleIdx="1" presStyleCnt="2"/>
      <dgm:spPr/>
      <dgm:t>
        <a:bodyPr/>
        <a:lstStyle/>
        <a:p>
          <a:endParaRPr lang="en-US"/>
        </a:p>
      </dgm:t>
    </dgm:pt>
    <dgm:pt modelId="{B29D6B7B-8283-44B7-9657-C60F5884AD5B}" type="pres">
      <dgm:prSet presAssocID="{B1E9E90C-FD04-4EA9-87C9-C93AB235E9C6}" presName="hierRoot2" presStyleCnt="0"/>
      <dgm:spPr/>
    </dgm:pt>
    <dgm:pt modelId="{540A70CC-760C-4A2D-A1E5-F51D22BD76F4}" type="pres">
      <dgm:prSet presAssocID="{B1E9E90C-FD04-4EA9-87C9-C93AB235E9C6}" presName="composite2" presStyleCnt="0"/>
      <dgm:spPr/>
    </dgm:pt>
    <dgm:pt modelId="{A4E71F39-E636-4EB9-B4D2-8447F54AEE03}" type="pres">
      <dgm:prSet presAssocID="{B1E9E90C-FD04-4EA9-87C9-C93AB235E9C6}" presName="background2" presStyleLbl="node2" presStyleIdx="1" presStyleCnt="2"/>
      <dgm:spPr/>
    </dgm:pt>
    <dgm:pt modelId="{FFE5544C-6FD7-4FA6-B523-ED8D7A8D2A9F}" type="pres">
      <dgm:prSet presAssocID="{B1E9E90C-FD04-4EA9-87C9-C93AB235E9C6}" presName="text2" presStyleLbl="fgAcc2" presStyleIdx="1" presStyleCnt="2" custScaleX="247804" custScaleY="457407" custLinFactNeighborX="490" custLinFactNeighborY="2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987EC90-6E11-46D6-86C7-E16DCAA5717A}" type="pres">
      <dgm:prSet presAssocID="{B1E9E90C-FD04-4EA9-87C9-C93AB235E9C6}" presName="hierChild3" presStyleCnt="0"/>
      <dgm:spPr/>
    </dgm:pt>
  </dgm:ptLst>
  <dgm:cxnLst>
    <dgm:cxn modelId="{3067F6A4-3E4D-40A8-B43D-43622CC16A8D}" type="presOf" srcId="{F58DB005-2A93-45A8-9265-201BF1A0764E}" destId="{90C6D6E2-3744-41DD-8B76-B9E029DF2AB8}" srcOrd="0" destOrd="0" presId="urn:microsoft.com/office/officeart/2005/8/layout/hierarchy1"/>
    <dgm:cxn modelId="{9570FB5D-FAB5-4EEE-9401-4D225FD6466F}" type="presOf" srcId="{DF781007-E4FA-4ABF-B2BC-998CCC88A488}" destId="{12EB257D-7390-491B-A171-0E5871D39B14}" srcOrd="0" destOrd="0" presId="urn:microsoft.com/office/officeart/2005/8/layout/hierarchy1"/>
    <dgm:cxn modelId="{C423CD00-F8AA-4E24-9519-05C6E9E6CD7C}" type="presOf" srcId="{C602EF50-57F8-479C-BA3A-B7E1CDBD1B7A}" destId="{65A0196B-F749-4936-A5F8-DCCAF2C93AC4}" srcOrd="0" destOrd="0" presId="urn:microsoft.com/office/officeart/2005/8/layout/hierarchy1"/>
    <dgm:cxn modelId="{62C5DB11-59A2-4D18-BA93-FB303CDF66F3}" type="presOf" srcId="{B1E9E90C-FD04-4EA9-87C9-C93AB235E9C6}" destId="{FFE5544C-6FD7-4FA6-B523-ED8D7A8D2A9F}" srcOrd="0" destOrd="0" presId="urn:microsoft.com/office/officeart/2005/8/layout/hierarchy1"/>
    <dgm:cxn modelId="{5B10B384-8082-4C53-B60F-226ED1D19FDC}" type="presOf" srcId="{7ABF1192-61E9-418F-986D-AC0C9A3450AE}" destId="{7B3C5182-5F37-45E6-9C2B-3F4EAAF24284}" srcOrd="0" destOrd="0" presId="urn:microsoft.com/office/officeart/2005/8/layout/hierarchy1"/>
    <dgm:cxn modelId="{AD150BBB-5A9F-49CC-A70C-48994304FB98}" srcId="{F58DB005-2A93-45A8-9265-201BF1A0764E}" destId="{083721E8-AA5E-4D59-8E87-3A8D62B1A813}" srcOrd="0" destOrd="0" parTransId="{9D251E5C-E87E-42F8-B034-485E42021A38}" sibTransId="{2782D31C-3FAB-4449-91AE-5D1FB754758F}"/>
    <dgm:cxn modelId="{C51F39B2-2F41-422C-B45A-0333D36D3E1C}" srcId="{083721E8-AA5E-4D59-8E87-3A8D62B1A813}" destId="{7ABF1192-61E9-418F-986D-AC0C9A3450AE}" srcOrd="0" destOrd="0" parTransId="{DF781007-E4FA-4ABF-B2BC-998CCC88A488}" sibTransId="{E3E93F95-122A-40BB-B348-CE5754BD7C6A}"/>
    <dgm:cxn modelId="{81B96EC8-5A6D-49C4-99E3-AAE961770666}" type="presOf" srcId="{083721E8-AA5E-4D59-8E87-3A8D62B1A813}" destId="{5631B044-DA73-45CA-9D7A-9312D8C0A511}" srcOrd="0" destOrd="0" presId="urn:microsoft.com/office/officeart/2005/8/layout/hierarchy1"/>
    <dgm:cxn modelId="{DA7C2F2F-1090-4151-A16D-9D4636F1A035}" srcId="{083721E8-AA5E-4D59-8E87-3A8D62B1A813}" destId="{B1E9E90C-FD04-4EA9-87C9-C93AB235E9C6}" srcOrd="1" destOrd="0" parTransId="{C602EF50-57F8-479C-BA3A-B7E1CDBD1B7A}" sibTransId="{3CBFB40F-D30A-4048-908D-66BAF6DFE212}"/>
    <dgm:cxn modelId="{9FBE8AA5-F580-45C4-B729-48A4FFB01C86}" type="presParOf" srcId="{90C6D6E2-3744-41DD-8B76-B9E029DF2AB8}" destId="{B8BD1F06-9879-40EE-BCF0-050E0B9A943A}" srcOrd="0" destOrd="0" presId="urn:microsoft.com/office/officeart/2005/8/layout/hierarchy1"/>
    <dgm:cxn modelId="{017D6D5D-523F-48C4-8E0E-E695885228C4}" type="presParOf" srcId="{B8BD1F06-9879-40EE-BCF0-050E0B9A943A}" destId="{EFAD1C6E-7D75-46B3-99BE-C30F18DFCF31}" srcOrd="0" destOrd="0" presId="urn:microsoft.com/office/officeart/2005/8/layout/hierarchy1"/>
    <dgm:cxn modelId="{D196EFC7-9C5C-407F-B2EF-837CC14490D8}" type="presParOf" srcId="{EFAD1C6E-7D75-46B3-99BE-C30F18DFCF31}" destId="{1886CDFE-4A86-4A03-813B-95BD3C912266}" srcOrd="0" destOrd="0" presId="urn:microsoft.com/office/officeart/2005/8/layout/hierarchy1"/>
    <dgm:cxn modelId="{099AF0A1-8771-4950-B01E-00ED97BD895C}" type="presParOf" srcId="{EFAD1C6E-7D75-46B3-99BE-C30F18DFCF31}" destId="{5631B044-DA73-45CA-9D7A-9312D8C0A511}" srcOrd="1" destOrd="0" presId="urn:microsoft.com/office/officeart/2005/8/layout/hierarchy1"/>
    <dgm:cxn modelId="{0D1A5FF2-6C77-45E0-9C8B-7EA7F47B5DE4}" type="presParOf" srcId="{B8BD1F06-9879-40EE-BCF0-050E0B9A943A}" destId="{CFF18DD5-A2C9-4FA7-917F-182752934274}" srcOrd="1" destOrd="0" presId="urn:microsoft.com/office/officeart/2005/8/layout/hierarchy1"/>
    <dgm:cxn modelId="{2CE318B9-24BF-417A-91A2-27AD86075278}" type="presParOf" srcId="{CFF18DD5-A2C9-4FA7-917F-182752934274}" destId="{12EB257D-7390-491B-A171-0E5871D39B14}" srcOrd="0" destOrd="0" presId="urn:microsoft.com/office/officeart/2005/8/layout/hierarchy1"/>
    <dgm:cxn modelId="{32F850BC-C0D1-47A5-AF0C-C5EE1E37AF05}" type="presParOf" srcId="{CFF18DD5-A2C9-4FA7-917F-182752934274}" destId="{C290AB97-949D-4E2B-8021-70717BC55FE8}" srcOrd="1" destOrd="0" presId="urn:microsoft.com/office/officeart/2005/8/layout/hierarchy1"/>
    <dgm:cxn modelId="{8926DAD5-D130-4F2B-9D9B-F5C75D674AD5}" type="presParOf" srcId="{C290AB97-949D-4E2B-8021-70717BC55FE8}" destId="{64BA19A6-0CF3-45D6-98F7-03165DF138CD}" srcOrd="0" destOrd="0" presId="urn:microsoft.com/office/officeart/2005/8/layout/hierarchy1"/>
    <dgm:cxn modelId="{473B2655-D435-470A-BDCD-665BB7F2801E}" type="presParOf" srcId="{64BA19A6-0CF3-45D6-98F7-03165DF138CD}" destId="{10CD4766-C469-4B13-A939-FC830FA011EB}" srcOrd="0" destOrd="0" presId="urn:microsoft.com/office/officeart/2005/8/layout/hierarchy1"/>
    <dgm:cxn modelId="{E329F684-8D26-4D23-91A9-3FB79AF91BA4}" type="presParOf" srcId="{64BA19A6-0CF3-45D6-98F7-03165DF138CD}" destId="{7B3C5182-5F37-45E6-9C2B-3F4EAAF24284}" srcOrd="1" destOrd="0" presId="urn:microsoft.com/office/officeart/2005/8/layout/hierarchy1"/>
    <dgm:cxn modelId="{E489F6B9-6ECF-461E-A430-691EAD3AA7C8}" type="presParOf" srcId="{C290AB97-949D-4E2B-8021-70717BC55FE8}" destId="{07BEA106-BD2F-466D-9E6C-ECF2EC5B9A35}" srcOrd="1" destOrd="0" presId="urn:microsoft.com/office/officeart/2005/8/layout/hierarchy1"/>
    <dgm:cxn modelId="{B4097D73-2C15-4E40-A083-178B3077AD69}" type="presParOf" srcId="{CFF18DD5-A2C9-4FA7-917F-182752934274}" destId="{65A0196B-F749-4936-A5F8-DCCAF2C93AC4}" srcOrd="2" destOrd="0" presId="urn:microsoft.com/office/officeart/2005/8/layout/hierarchy1"/>
    <dgm:cxn modelId="{69583918-5B35-403A-B5A7-272E59A7E739}" type="presParOf" srcId="{CFF18DD5-A2C9-4FA7-917F-182752934274}" destId="{B29D6B7B-8283-44B7-9657-C60F5884AD5B}" srcOrd="3" destOrd="0" presId="urn:microsoft.com/office/officeart/2005/8/layout/hierarchy1"/>
    <dgm:cxn modelId="{E338F6AD-1C73-42B7-848D-BE143D54C00F}" type="presParOf" srcId="{B29D6B7B-8283-44B7-9657-C60F5884AD5B}" destId="{540A70CC-760C-4A2D-A1E5-F51D22BD76F4}" srcOrd="0" destOrd="0" presId="urn:microsoft.com/office/officeart/2005/8/layout/hierarchy1"/>
    <dgm:cxn modelId="{B5068967-C6E5-492B-AA1B-188A4E9A996A}" type="presParOf" srcId="{540A70CC-760C-4A2D-A1E5-F51D22BD76F4}" destId="{A4E71F39-E636-4EB9-B4D2-8447F54AEE03}" srcOrd="0" destOrd="0" presId="urn:microsoft.com/office/officeart/2005/8/layout/hierarchy1"/>
    <dgm:cxn modelId="{EFFBF813-BD95-4A5A-AA26-93842C107648}" type="presParOf" srcId="{540A70CC-760C-4A2D-A1E5-F51D22BD76F4}" destId="{FFE5544C-6FD7-4FA6-B523-ED8D7A8D2A9F}" srcOrd="1" destOrd="0" presId="urn:microsoft.com/office/officeart/2005/8/layout/hierarchy1"/>
    <dgm:cxn modelId="{F3E1D46E-83E8-4BB8-AD70-82675CE0189D}" type="presParOf" srcId="{B29D6B7B-8283-44B7-9657-C60F5884AD5B}" destId="{B987EC90-6E11-46D6-86C7-E16DCAA5717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29CE11-4E1C-41D1-96B5-CD25C3E724D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E403C7-584F-4851-999B-A92C105002BE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sz="1800" b="0" i="0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Code for administrative and territorial units of Mongolia MNS-5641-1:2006</a:t>
          </a:r>
          <a:endParaRPr lang="en-US" sz="1800" b="0" i="0" dirty="0">
            <a:solidFill>
              <a:srgbClr val="003E68"/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C8C52B1E-0761-47B5-87E5-B7B01201C013}" type="parTrans" cxnId="{2F2540C4-AF4E-4541-B934-219638C74627}">
      <dgm:prSet/>
      <dgm:spPr/>
      <dgm:t>
        <a:bodyPr/>
        <a:lstStyle/>
        <a:p>
          <a:endParaRPr lang="en-US" sz="1800" b="0" i="0">
            <a:solidFill>
              <a:srgbClr val="0070C0"/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044CB25C-56D7-4868-A494-CB703A13E4E6}" type="sibTrans" cxnId="{2F2540C4-AF4E-4541-B934-219638C74627}">
      <dgm:prSet/>
      <dgm:spPr/>
      <dgm:t>
        <a:bodyPr/>
        <a:lstStyle/>
        <a:p>
          <a:endParaRPr lang="en-US" sz="1800" b="0" i="0">
            <a:solidFill>
              <a:srgbClr val="0070C0"/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0460B78A-94C4-440F-882C-FD9D155F7F3A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sz="1800" b="0" i="0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Classification of Individual Consumption by Purpose </a:t>
          </a:r>
          <a:r>
            <a:rPr lang="mn-MN" sz="1800" b="0" i="0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/</a:t>
          </a:r>
          <a:r>
            <a:rPr lang="en-US" sz="1800" b="0" i="0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COICOP-HBS, 2003</a:t>
          </a:r>
          <a:r>
            <a:rPr lang="mn-MN" sz="1800" b="0" i="0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/</a:t>
          </a:r>
          <a:endParaRPr lang="en-US" sz="1800" b="0" i="0" dirty="0">
            <a:solidFill>
              <a:srgbClr val="003E68"/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99825FB2-7D33-40DA-A1F9-770CDDBB6EF0}" type="parTrans" cxnId="{86D7FD8B-00C4-4C43-BFA1-36D7E488290A}">
      <dgm:prSet/>
      <dgm:spPr/>
      <dgm:t>
        <a:bodyPr/>
        <a:lstStyle/>
        <a:p>
          <a:endParaRPr lang="en-US" sz="1800" b="0" i="0">
            <a:solidFill>
              <a:srgbClr val="0070C0"/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B3B72D15-2E63-4075-8878-EAA1D65EECC6}" type="sibTrans" cxnId="{86D7FD8B-00C4-4C43-BFA1-36D7E488290A}">
      <dgm:prSet/>
      <dgm:spPr/>
      <dgm:t>
        <a:bodyPr/>
        <a:lstStyle/>
        <a:p>
          <a:endParaRPr lang="en-US" sz="1800" b="0" i="0">
            <a:solidFill>
              <a:srgbClr val="0070C0"/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98DE7332-ED72-4BB5-A5C0-BEA7DC8FCFF6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sz="1800" b="0" i="0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Classification for Economic activities ISIC-4.0</a:t>
          </a:r>
          <a:endParaRPr lang="en-US" sz="1800" b="0" i="0" dirty="0">
            <a:solidFill>
              <a:srgbClr val="003E68"/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D2004011-D406-4CA6-A995-0C23F05C1157}" type="parTrans" cxnId="{CE40923D-5E8B-4460-BBC3-8631E3B5EB9C}">
      <dgm:prSet/>
      <dgm:spPr/>
      <dgm:t>
        <a:bodyPr/>
        <a:lstStyle/>
        <a:p>
          <a:endParaRPr lang="en-US" sz="1800" b="0" i="0">
            <a:solidFill>
              <a:srgbClr val="0070C0"/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AEB8B346-A8D1-444B-81DD-6A5AD759E7E0}" type="sibTrans" cxnId="{CE40923D-5E8B-4460-BBC3-8631E3B5EB9C}">
      <dgm:prSet/>
      <dgm:spPr/>
      <dgm:t>
        <a:bodyPr/>
        <a:lstStyle/>
        <a:p>
          <a:endParaRPr lang="en-US" sz="1800" b="0" i="0">
            <a:solidFill>
              <a:srgbClr val="0070C0"/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7553EF0F-36C7-4154-BF34-DB8451DBB952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sz="1800" b="0" i="0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International Standard Classification on Occupations ISCO-</a:t>
          </a:r>
          <a:r>
            <a:rPr lang="mn-MN" sz="1800" b="0" i="0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08</a:t>
          </a:r>
          <a:endParaRPr lang="en-US" sz="1800" b="0" i="0" dirty="0">
            <a:solidFill>
              <a:srgbClr val="003E68"/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4B5A15D4-1412-44BB-B5AE-F0B3DA5C1542}" type="parTrans" cxnId="{23F59647-EE15-46B6-B8F8-F02E03210052}">
      <dgm:prSet/>
      <dgm:spPr/>
      <dgm:t>
        <a:bodyPr/>
        <a:lstStyle/>
        <a:p>
          <a:endParaRPr lang="en-US" sz="1800" b="0" i="0">
            <a:solidFill>
              <a:srgbClr val="0070C0"/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D3804490-04B6-4492-945E-53796DA1D733}" type="sibTrans" cxnId="{23F59647-EE15-46B6-B8F8-F02E03210052}">
      <dgm:prSet/>
      <dgm:spPr/>
      <dgm:t>
        <a:bodyPr/>
        <a:lstStyle/>
        <a:p>
          <a:endParaRPr lang="en-US" sz="1800" b="0" i="0">
            <a:solidFill>
              <a:srgbClr val="0070C0"/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7EDD09E3-18A0-4157-A170-FBEC85ED9267}" type="pres">
      <dgm:prSet presAssocID="{3B29CE11-4E1C-41D1-96B5-CD25C3E724D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7908D4-EE56-4643-AEAF-F09BD7413B24}" type="pres">
      <dgm:prSet presAssocID="{01E403C7-584F-4851-999B-A92C105002BE}" presName="parentLin" presStyleCnt="0"/>
      <dgm:spPr/>
    </dgm:pt>
    <dgm:pt modelId="{288EA75D-049B-45A3-AFB7-DD47F9C9E99E}" type="pres">
      <dgm:prSet presAssocID="{01E403C7-584F-4851-999B-A92C105002BE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189D380D-0EDC-4D21-BCFF-0A8F0B1FAB66}" type="pres">
      <dgm:prSet presAssocID="{01E403C7-584F-4851-999B-A92C105002BE}" presName="parentText" presStyleLbl="node1" presStyleIdx="0" presStyleCnt="4" custScaleX="129455" custScaleY="144994" custLinFactNeighborX="-3846" custLinFactNeighborY="96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0922AE-342D-4D35-A042-292DE4FD96CB}" type="pres">
      <dgm:prSet presAssocID="{01E403C7-584F-4851-999B-A92C105002BE}" presName="negativeSpace" presStyleCnt="0"/>
      <dgm:spPr/>
    </dgm:pt>
    <dgm:pt modelId="{3088FB09-EFF7-4219-8C0D-8523381B8F27}" type="pres">
      <dgm:prSet presAssocID="{01E403C7-584F-4851-999B-A92C105002BE}" presName="childText" presStyleLbl="conFgAcc1" presStyleIdx="0" presStyleCnt="4">
        <dgm:presLayoutVars>
          <dgm:bulletEnabled val="1"/>
        </dgm:presLayoutVars>
      </dgm:prSet>
      <dgm:spPr/>
    </dgm:pt>
    <dgm:pt modelId="{06796F07-BB89-4616-AB79-08577C1AC1F7}" type="pres">
      <dgm:prSet presAssocID="{044CB25C-56D7-4868-A494-CB703A13E4E6}" presName="spaceBetweenRectangles" presStyleCnt="0"/>
      <dgm:spPr/>
    </dgm:pt>
    <dgm:pt modelId="{145E5E88-4272-4308-AEFB-5DCBA64CEA47}" type="pres">
      <dgm:prSet presAssocID="{0460B78A-94C4-440F-882C-FD9D155F7F3A}" presName="parentLin" presStyleCnt="0"/>
      <dgm:spPr/>
    </dgm:pt>
    <dgm:pt modelId="{013B79C8-BB81-4E4D-BB67-E4816CAD143B}" type="pres">
      <dgm:prSet presAssocID="{0460B78A-94C4-440F-882C-FD9D155F7F3A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7544F374-228F-4156-93C0-F8F7BC85BD8C}" type="pres">
      <dgm:prSet presAssocID="{0460B78A-94C4-440F-882C-FD9D155F7F3A}" presName="parentText" presStyleLbl="node1" presStyleIdx="1" presStyleCnt="4" custScaleX="129455" custScaleY="14499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827688-69AE-4E9D-B930-BF6DC39EBF18}" type="pres">
      <dgm:prSet presAssocID="{0460B78A-94C4-440F-882C-FD9D155F7F3A}" presName="negativeSpace" presStyleCnt="0"/>
      <dgm:spPr/>
    </dgm:pt>
    <dgm:pt modelId="{78992D17-CBAC-48B6-8BDB-2CFECBFFFFE4}" type="pres">
      <dgm:prSet presAssocID="{0460B78A-94C4-440F-882C-FD9D155F7F3A}" presName="childText" presStyleLbl="conFgAcc1" presStyleIdx="1" presStyleCnt="4">
        <dgm:presLayoutVars>
          <dgm:bulletEnabled val="1"/>
        </dgm:presLayoutVars>
      </dgm:prSet>
      <dgm:spPr/>
    </dgm:pt>
    <dgm:pt modelId="{6AC26ED3-8F20-40FA-9F07-21645DFAC22D}" type="pres">
      <dgm:prSet presAssocID="{B3B72D15-2E63-4075-8878-EAA1D65EECC6}" presName="spaceBetweenRectangles" presStyleCnt="0"/>
      <dgm:spPr/>
    </dgm:pt>
    <dgm:pt modelId="{8D992C3D-2B89-426B-954E-722917092290}" type="pres">
      <dgm:prSet presAssocID="{98DE7332-ED72-4BB5-A5C0-BEA7DC8FCFF6}" presName="parentLin" presStyleCnt="0"/>
      <dgm:spPr/>
    </dgm:pt>
    <dgm:pt modelId="{7AEF4B2D-7065-438D-920F-FD4A31CBEF03}" type="pres">
      <dgm:prSet presAssocID="{98DE7332-ED72-4BB5-A5C0-BEA7DC8FCFF6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075B1652-1BC9-4D8A-9A55-FBED72185187}" type="pres">
      <dgm:prSet presAssocID="{98DE7332-ED72-4BB5-A5C0-BEA7DC8FCFF6}" presName="parentText" presStyleLbl="node1" presStyleIdx="2" presStyleCnt="4" custScaleX="129455" custScaleY="14499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EA9057-B5F4-47F7-B9C5-895C1CB47095}" type="pres">
      <dgm:prSet presAssocID="{98DE7332-ED72-4BB5-A5C0-BEA7DC8FCFF6}" presName="negativeSpace" presStyleCnt="0"/>
      <dgm:spPr/>
    </dgm:pt>
    <dgm:pt modelId="{10136A9B-6A94-4BC4-A299-EC3310E53C35}" type="pres">
      <dgm:prSet presAssocID="{98DE7332-ED72-4BB5-A5C0-BEA7DC8FCFF6}" presName="childText" presStyleLbl="conFgAcc1" presStyleIdx="2" presStyleCnt="4">
        <dgm:presLayoutVars>
          <dgm:bulletEnabled val="1"/>
        </dgm:presLayoutVars>
      </dgm:prSet>
      <dgm:spPr/>
    </dgm:pt>
    <dgm:pt modelId="{AC36B165-7FD9-4ACF-A047-A0B104C5B686}" type="pres">
      <dgm:prSet presAssocID="{AEB8B346-A8D1-444B-81DD-6A5AD759E7E0}" presName="spaceBetweenRectangles" presStyleCnt="0"/>
      <dgm:spPr/>
    </dgm:pt>
    <dgm:pt modelId="{47FA5345-6383-4319-86F9-EAF94A9B0BA3}" type="pres">
      <dgm:prSet presAssocID="{7553EF0F-36C7-4154-BF34-DB8451DBB952}" presName="parentLin" presStyleCnt="0"/>
      <dgm:spPr/>
    </dgm:pt>
    <dgm:pt modelId="{686D2D77-0EA4-439A-98F6-F6E9F15ED82A}" type="pres">
      <dgm:prSet presAssocID="{7553EF0F-36C7-4154-BF34-DB8451DBB952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70A9F1D9-11DB-43D1-A070-AD87A2ADFF0A}" type="pres">
      <dgm:prSet presAssocID="{7553EF0F-36C7-4154-BF34-DB8451DBB952}" presName="parentText" presStyleLbl="node1" presStyleIdx="3" presStyleCnt="4" custScaleX="129455" custScaleY="14499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9ED44D-187C-4C56-8BC3-4E37DF5EB3D8}" type="pres">
      <dgm:prSet presAssocID="{7553EF0F-36C7-4154-BF34-DB8451DBB952}" presName="negativeSpace" presStyleCnt="0"/>
      <dgm:spPr/>
    </dgm:pt>
    <dgm:pt modelId="{B1586AF3-7495-4251-BD60-2D40D8C135CD}" type="pres">
      <dgm:prSet presAssocID="{7553EF0F-36C7-4154-BF34-DB8451DBB952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0D6A21B0-53CD-496B-802C-1276049F6921}" type="presOf" srcId="{0460B78A-94C4-440F-882C-FD9D155F7F3A}" destId="{013B79C8-BB81-4E4D-BB67-E4816CAD143B}" srcOrd="0" destOrd="0" presId="urn:microsoft.com/office/officeart/2005/8/layout/list1"/>
    <dgm:cxn modelId="{C73D9E79-1297-4E91-A547-705AC2EE23F1}" type="presOf" srcId="{0460B78A-94C4-440F-882C-FD9D155F7F3A}" destId="{7544F374-228F-4156-93C0-F8F7BC85BD8C}" srcOrd="1" destOrd="0" presId="urn:microsoft.com/office/officeart/2005/8/layout/list1"/>
    <dgm:cxn modelId="{36658D3A-1FF5-4FF3-A9B6-7ED19F8D1CD9}" type="presOf" srcId="{98DE7332-ED72-4BB5-A5C0-BEA7DC8FCFF6}" destId="{075B1652-1BC9-4D8A-9A55-FBED72185187}" srcOrd="1" destOrd="0" presId="urn:microsoft.com/office/officeart/2005/8/layout/list1"/>
    <dgm:cxn modelId="{CE40923D-5E8B-4460-BBC3-8631E3B5EB9C}" srcId="{3B29CE11-4E1C-41D1-96B5-CD25C3E724D2}" destId="{98DE7332-ED72-4BB5-A5C0-BEA7DC8FCFF6}" srcOrd="2" destOrd="0" parTransId="{D2004011-D406-4CA6-A995-0C23F05C1157}" sibTransId="{AEB8B346-A8D1-444B-81DD-6A5AD759E7E0}"/>
    <dgm:cxn modelId="{2F2540C4-AF4E-4541-B934-219638C74627}" srcId="{3B29CE11-4E1C-41D1-96B5-CD25C3E724D2}" destId="{01E403C7-584F-4851-999B-A92C105002BE}" srcOrd="0" destOrd="0" parTransId="{C8C52B1E-0761-47B5-87E5-B7B01201C013}" sibTransId="{044CB25C-56D7-4868-A494-CB703A13E4E6}"/>
    <dgm:cxn modelId="{4768E28F-B555-4C3B-BB26-34690130F4E9}" type="presOf" srcId="{3B29CE11-4E1C-41D1-96B5-CD25C3E724D2}" destId="{7EDD09E3-18A0-4157-A170-FBEC85ED9267}" srcOrd="0" destOrd="0" presId="urn:microsoft.com/office/officeart/2005/8/layout/list1"/>
    <dgm:cxn modelId="{B717BB2A-5C88-4E77-A0B2-5B4FC7803D6F}" type="presOf" srcId="{7553EF0F-36C7-4154-BF34-DB8451DBB952}" destId="{70A9F1D9-11DB-43D1-A070-AD87A2ADFF0A}" srcOrd="1" destOrd="0" presId="urn:microsoft.com/office/officeart/2005/8/layout/list1"/>
    <dgm:cxn modelId="{86D7FD8B-00C4-4C43-BFA1-36D7E488290A}" srcId="{3B29CE11-4E1C-41D1-96B5-CD25C3E724D2}" destId="{0460B78A-94C4-440F-882C-FD9D155F7F3A}" srcOrd="1" destOrd="0" parTransId="{99825FB2-7D33-40DA-A1F9-770CDDBB6EF0}" sibTransId="{B3B72D15-2E63-4075-8878-EAA1D65EECC6}"/>
    <dgm:cxn modelId="{9DA1A08B-D028-4558-A712-BE6F1EC09B86}" type="presOf" srcId="{01E403C7-584F-4851-999B-A92C105002BE}" destId="{189D380D-0EDC-4D21-BCFF-0A8F0B1FAB66}" srcOrd="1" destOrd="0" presId="urn:microsoft.com/office/officeart/2005/8/layout/list1"/>
    <dgm:cxn modelId="{18B2E83D-CDF5-4D6E-A1CB-A12D32F97395}" type="presOf" srcId="{98DE7332-ED72-4BB5-A5C0-BEA7DC8FCFF6}" destId="{7AEF4B2D-7065-438D-920F-FD4A31CBEF03}" srcOrd="0" destOrd="0" presId="urn:microsoft.com/office/officeart/2005/8/layout/list1"/>
    <dgm:cxn modelId="{EC15B55C-FB8F-4E8F-8980-3A468BF9B3A7}" type="presOf" srcId="{7553EF0F-36C7-4154-BF34-DB8451DBB952}" destId="{686D2D77-0EA4-439A-98F6-F6E9F15ED82A}" srcOrd="0" destOrd="0" presId="urn:microsoft.com/office/officeart/2005/8/layout/list1"/>
    <dgm:cxn modelId="{23F59647-EE15-46B6-B8F8-F02E03210052}" srcId="{3B29CE11-4E1C-41D1-96B5-CD25C3E724D2}" destId="{7553EF0F-36C7-4154-BF34-DB8451DBB952}" srcOrd="3" destOrd="0" parTransId="{4B5A15D4-1412-44BB-B5AE-F0B3DA5C1542}" sibTransId="{D3804490-04B6-4492-945E-53796DA1D733}"/>
    <dgm:cxn modelId="{5954210B-2039-4E44-904F-25A8DE83F5B3}" type="presOf" srcId="{01E403C7-584F-4851-999B-A92C105002BE}" destId="{288EA75D-049B-45A3-AFB7-DD47F9C9E99E}" srcOrd="0" destOrd="0" presId="urn:microsoft.com/office/officeart/2005/8/layout/list1"/>
    <dgm:cxn modelId="{47318EE7-AAFC-429B-9DB2-F12305F1FAB4}" type="presParOf" srcId="{7EDD09E3-18A0-4157-A170-FBEC85ED9267}" destId="{AB7908D4-EE56-4643-AEAF-F09BD7413B24}" srcOrd="0" destOrd="0" presId="urn:microsoft.com/office/officeart/2005/8/layout/list1"/>
    <dgm:cxn modelId="{894EFD3E-0806-4984-8501-11C05469925D}" type="presParOf" srcId="{AB7908D4-EE56-4643-AEAF-F09BD7413B24}" destId="{288EA75D-049B-45A3-AFB7-DD47F9C9E99E}" srcOrd="0" destOrd="0" presId="urn:microsoft.com/office/officeart/2005/8/layout/list1"/>
    <dgm:cxn modelId="{9DBC3CC9-680A-4A06-9BBE-7BFA62CD1BC0}" type="presParOf" srcId="{AB7908D4-EE56-4643-AEAF-F09BD7413B24}" destId="{189D380D-0EDC-4D21-BCFF-0A8F0B1FAB66}" srcOrd="1" destOrd="0" presId="urn:microsoft.com/office/officeart/2005/8/layout/list1"/>
    <dgm:cxn modelId="{9C1C2F01-9650-4359-878D-65016E79DDBD}" type="presParOf" srcId="{7EDD09E3-18A0-4157-A170-FBEC85ED9267}" destId="{FF0922AE-342D-4D35-A042-292DE4FD96CB}" srcOrd="1" destOrd="0" presId="urn:microsoft.com/office/officeart/2005/8/layout/list1"/>
    <dgm:cxn modelId="{29F7F279-0E62-47D1-B70F-F0A92C712C23}" type="presParOf" srcId="{7EDD09E3-18A0-4157-A170-FBEC85ED9267}" destId="{3088FB09-EFF7-4219-8C0D-8523381B8F27}" srcOrd="2" destOrd="0" presId="urn:microsoft.com/office/officeart/2005/8/layout/list1"/>
    <dgm:cxn modelId="{CAF8A8C9-7D84-49C7-8613-631FEF500BEF}" type="presParOf" srcId="{7EDD09E3-18A0-4157-A170-FBEC85ED9267}" destId="{06796F07-BB89-4616-AB79-08577C1AC1F7}" srcOrd="3" destOrd="0" presId="urn:microsoft.com/office/officeart/2005/8/layout/list1"/>
    <dgm:cxn modelId="{814F3231-BAC2-4879-B1C9-EF48B1C01F3A}" type="presParOf" srcId="{7EDD09E3-18A0-4157-A170-FBEC85ED9267}" destId="{145E5E88-4272-4308-AEFB-5DCBA64CEA47}" srcOrd="4" destOrd="0" presId="urn:microsoft.com/office/officeart/2005/8/layout/list1"/>
    <dgm:cxn modelId="{9DD0566B-50FE-4DC6-9B6B-7EDCAF3F58CD}" type="presParOf" srcId="{145E5E88-4272-4308-AEFB-5DCBA64CEA47}" destId="{013B79C8-BB81-4E4D-BB67-E4816CAD143B}" srcOrd="0" destOrd="0" presId="urn:microsoft.com/office/officeart/2005/8/layout/list1"/>
    <dgm:cxn modelId="{81B554D6-114B-47C8-9E2A-D7DE3DD5CE7E}" type="presParOf" srcId="{145E5E88-4272-4308-AEFB-5DCBA64CEA47}" destId="{7544F374-228F-4156-93C0-F8F7BC85BD8C}" srcOrd="1" destOrd="0" presId="urn:microsoft.com/office/officeart/2005/8/layout/list1"/>
    <dgm:cxn modelId="{671520D9-8244-479C-9C0D-C1EF77B80F2F}" type="presParOf" srcId="{7EDD09E3-18A0-4157-A170-FBEC85ED9267}" destId="{EB827688-69AE-4E9D-B930-BF6DC39EBF18}" srcOrd="5" destOrd="0" presId="urn:microsoft.com/office/officeart/2005/8/layout/list1"/>
    <dgm:cxn modelId="{82D9D88B-5C86-4B5F-A46A-184863EB99A6}" type="presParOf" srcId="{7EDD09E3-18A0-4157-A170-FBEC85ED9267}" destId="{78992D17-CBAC-48B6-8BDB-2CFECBFFFFE4}" srcOrd="6" destOrd="0" presId="urn:microsoft.com/office/officeart/2005/8/layout/list1"/>
    <dgm:cxn modelId="{51CE647E-D42C-4D5C-A2B2-6AC8B4A2D3E9}" type="presParOf" srcId="{7EDD09E3-18A0-4157-A170-FBEC85ED9267}" destId="{6AC26ED3-8F20-40FA-9F07-21645DFAC22D}" srcOrd="7" destOrd="0" presId="urn:microsoft.com/office/officeart/2005/8/layout/list1"/>
    <dgm:cxn modelId="{4D7E653C-6C60-48D6-8546-61D9CC649CD2}" type="presParOf" srcId="{7EDD09E3-18A0-4157-A170-FBEC85ED9267}" destId="{8D992C3D-2B89-426B-954E-722917092290}" srcOrd="8" destOrd="0" presId="urn:microsoft.com/office/officeart/2005/8/layout/list1"/>
    <dgm:cxn modelId="{D3A42FB1-242B-45B7-A76B-B25CD93B655D}" type="presParOf" srcId="{8D992C3D-2B89-426B-954E-722917092290}" destId="{7AEF4B2D-7065-438D-920F-FD4A31CBEF03}" srcOrd="0" destOrd="0" presId="urn:microsoft.com/office/officeart/2005/8/layout/list1"/>
    <dgm:cxn modelId="{0F18D017-75FA-4320-A716-961B4E176862}" type="presParOf" srcId="{8D992C3D-2B89-426B-954E-722917092290}" destId="{075B1652-1BC9-4D8A-9A55-FBED72185187}" srcOrd="1" destOrd="0" presId="urn:microsoft.com/office/officeart/2005/8/layout/list1"/>
    <dgm:cxn modelId="{6D1AFF83-3C70-4274-9CAB-2F71B332E21B}" type="presParOf" srcId="{7EDD09E3-18A0-4157-A170-FBEC85ED9267}" destId="{CEEA9057-B5F4-47F7-B9C5-895C1CB47095}" srcOrd="9" destOrd="0" presId="urn:microsoft.com/office/officeart/2005/8/layout/list1"/>
    <dgm:cxn modelId="{023DBBF8-3C72-4383-A312-EA8DB606C98D}" type="presParOf" srcId="{7EDD09E3-18A0-4157-A170-FBEC85ED9267}" destId="{10136A9B-6A94-4BC4-A299-EC3310E53C35}" srcOrd="10" destOrd="0" presId="urn:microsoft.com/office/officeart/2005/8/layout/list1"/>
    <dgm:cxn modelId="{3958FE86-CCC6-4CE6-8AAD-DF0A3532310C}" type="presParOf" srcId="{7EDD09E3-18A0-4157-A170-FBEC85ED9267}" destId="{AC36B165-7FD9-4ACF-A047-A0B104C5B686}" srcOrd="11" destOrd="0" presId="urn:microsoft.com/office/officeart/2005/8/layout/list1"/>
    <dgm:cxn modelId="{0FE2D1EF-E3F4-4868-800F-F4904BC7CA3A}" type="presParOf" srcId="{7EDD09E3-18A0-4157-A170-FBEC85ED9267}" destId="{47FA5345-6383-4319-86F9-EAF94A9B0BA3}" srcOrd="12" destOrd="0" presId="urn:microsoft.com/office/officeart/2005/8/layout/list1"/>
    <dgm:cxn modelId="{40AA792E-D8C8-40B7-B822-8D59A706C38A}" type="presParOf" srcId="{47FA5345-6383-4319-86F9-EAF94A9B0BA3}" destId="{686D2D77-0EA4-439A-98F6-F6E9F15ED82A}" srcOrd="0" destOrd="0" presId="urn:microsoft.com/office/officeart/2005/8/layout/list1"/>
    <dgm:cxn modelId="{67953DC8-59B0-4FE3-88F3-B6D83EBD9455}" type="presParOf" srcId="{47FA5345-6383-4319-86F9-EAF94A9B0BA3}" destId="{70A9F1D9-11DB-43D1-A070-AD87A2ADFF0A}" srcOrd="1" destOrd="0" presId="urn:microsoft.com/office/officeart/2005/8/layout/list1"/>
    <dgm:cxn modelId="{5E525725-4F5F-4482-B011-115AD50E25C0}" type="presParOf" srcId="{7EDD09E3-18A0-4157-A170-FBEC85ED9267}" destId="{2D9ED44D-187C-4C56-8BC3-4E37DF5EB3D8}" srcOrd="13" destOrd="0" presId="urn:microsoft.com/office/officeart/2005/8/layout/list1"/>
    <dgm:cxn modelId="{15DB94FD-3260-4A8F-892D-C2F3E16B54BD}" type="presParOf" srcId="{7EDD09E3-18A0-4157-A170-FBEC85ED9267}" destId="{B1586AF3-7495-4251-BD60-2D40D8C135C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7BEFE3-3295-4600-A369-2DF20EF6AC8B}">
      <dsp:nvSpPr>
        <dsp:cNvPr id="0" name=""/>
        <dsp:cNvSpPr/>
      </dsp:nvSpPr>
      <dsp:spPr>
        <a:xfrm>
          <a:off x="0" y="253"/>
          <a:ext cx="7696200" cy="7323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Legal framework</a:t>
          </a:r>
          <a:endParaRPr lang="en-US" sz="3200" kern="1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35748" y="36001"/>
        <a:ext cx="7624704" cy="660805"/>
      </dsp:txXfrm>
    </dsp:sp>
    <dsp:sp modelId="{10F3820C-CC37-403D-AD25-C3D17C50D5F6}">
      <dsp:nvSpPr>
        <dsp:cNvPr id="0" name=""/>
        <dsp:cNvSpPr/>
      </dsp:nvSpPr>
      <dsp:spPr>
        <a:xfrm>
          <a:off x="0" y="743284"/>
          <a:ext cx="7696200" cy="7323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Methodology</a:t>
          </a:r>
          <a:endParaRPr lang="mn-MN" sz="3200" kern="1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35748" y="779032"/>
        <a:ext cx="7624704" cy="660805"/>
      </dsp:txXfrm>
    </dsp:sp>
    <dsp:sp modelId="{8D868038-E716-4BF6-8B5D-E122F14B3AF3}">
      <dsp:nvSpPr>
        <dsp:cNvPr id="0" name=""/>
        <dsp:cNvSpPr/>
      </dsp:nvSpPr>
      <dsp:spPr>
        <a:xfrm>
          <a:off x="0" y="1486315"/>
          <a:ext cx="7696200" cy="7323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Household Socio-Economic Survey</a:t>
          </a:r>
          <a:endParaRPr lang="en-US" sz="3200" kern="1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35748" y="1522063"/>
        <a:ext cx="7624704" cy="660805"/>
      </dsp:txXfrm>
    </dsp:sp>
    <dsp:sp modelId="{6CF3AAF2-62FC-45AB-B281-AADBB76B789F}">
      <dsp:nvSpPr>
        <dsp:cNvPr id="0" name=""/>
        <dsp:cNvSpPr/>
      </dsp:nvSpPr>
      <dsp:spPr>
        <a:xfrm>
          <a:off x="0" y="2229346"/>
          <a:ext cx="7696200" cy="7323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Data dissemination</a:t>
          </a:r>
          <a:endParaRPr lang="en-US" sz="3200" kern="1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35748" y="2265094"/>
        <a:ext cx="7624704" cy="6608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7C697AF-1176-4A89-BC56-C990410F84BC}" type="datetimeFigureOut">
              <a:rPr lang="en-US"/>
              <a:pPr>
                <a:defRPr/>
              </a:pPr>
              <a:t>4/27/2015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5A9C545-C280-4239-ADA6-FA39834D62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263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A38AB31-1509-4B13-B938-27C75DB92B28}" type="datetimeFigureOut">
              <a:rPr lang="en-US"/>
              <a:pPr>
                <a:defRPr/>
              </a:pPr>
              <a:t>4/27/2015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2358A54-7AAA-4DBB-9CB4-F9904F6782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0490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46D40-2E12-450A-AB9B-1C1AA5EF863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D569A-5A7E-47CB-B90E-118CFA489A45}" type="datetimeFigureOut">
              <a:rPr lang="en-US"/>
              <a:pPr>
                <a:defRPr/>
              </a:pPr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E1FE8-FA15-4868-BF62-B10635E6E6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42923-F678-4F2A-B549-EDF5E5755991}" type="datetimeFigureOut">
              <a:rPr lang="en-US"/>
              <a:pPr>
                <a:defRPr/>
              </a:pPr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FCC3C-60DE-4A67-8B90-BF342C6938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7FC82-2C4D-4E67-B93B-0493C022F702}" type="datetimeFigureOut">
              <a:rPr lang="en-US"/>
              <a:pPr>
                <a:defRPr/>
              </a:pPr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067F3-376D-4DF2-90AB-8792400E60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E9666-17F1-4920-ACE9-0E528ECC0167}" type="datetimeFigureOut">
              <a:rPr lang="en-US"/>
              <a:pPr>
                <a:defRPr/>
              </a:pPr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EB7B5-F9CA-456E-9365-12F6C408B9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316C6-027C-47CA-9ADF-A4CBFC45C5C3}" type="datetimeFigureOut">
              <a:rPr lang="en-US"/>
              <a:pPr>
                <a:defRPr/>
              </a:pPr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291FC-CA0B-451D-9F2F-5B8D73C87A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1EFB0-300B-4C3D-987E-47994463471F}" type="datetimeFigureOut">
              <a:rPr lang="en-US"/>
              <a:pPr>
                <a:defRPr/>
              </a:pPr>
              <a:t>4/27/2015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80B87-1C7F-47FD-9FF0-0B53DE8BD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0F562-9B5A-4925-8C71-390409DAF1F7}" type="datetimeFigureOut">
              <a:rPr lang="en-US"/>
              <a:pPr>
                <a:defRPr/>
              </a:pPr>
              <a:t>4/27/2015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2A279-6195-43FB-9264-B174DF5D22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4D6FA-6124-4DF1-AEB8-FF0F09EFF7A7}" type="datetimeFigureOut">
              <a:rPr lang="en-US"/>
              <a:pPr>
                <a:defRPr/>
              </a:pPr>
              <a:t>4/27/2015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5722F-BAE3-4769-9EF2-9B352DE2AD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7855C-92F6-43F1-864E-FA99C778BCC1}" type="datetimeFigureOut">
              <a:rPr lang="en-US"/>
              <a:pPr>
                <a:defRPr/>
              </a:pPr>
              <a:t>4/27/2015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C2788-ACB2-472D-9F2A-C7893EBEDE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8D6D1-ACA8-4C6F-9CB9-EF90D54898F7}" type="datetimeFigureOut">
              <a:rPr lang="en-US"/>
              <a:pPr>
                <a:defRPr/>
              </a:pPr>
              <a:t>4/27/2015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B02F1-0945-439A-8A0D-9AF175758D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2199A-3F6D-4001-A1CB-58EBD41E3977}" type="datetimeFigureOut">
              <a:rPr lang="en-US"/>
              <a:pPr>
                <a:defRPr/>
              </a:pPr>
              <a:t>4/27/2015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722CD-7D64-41F9-8B8B-86E84AD591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04B8055-CD2B-467D-9AA2-7E67107A5BC2}" type="datetimeFigureOut">
              <a:rPr lang="en-US"/>
              <a:pPr>
                <a:defRPr/>
              </a:pPr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7B22C41-0573-406C-9060-4F7700A1C0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hyperlink" Target="http://www.1212.mn/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so.mn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371600" y="1905000"/>
            <a:ext cx="6400800" cy="2590800"/>
          </a:xfrm>
        </p:spPr>
        <p:txBody>
          <a:bodyPr/>
          <a:lstStyle/>
          <a:p>
            <a:pPr algn="ctr">
              <a:buNone/>
            </a:pPr>
            <a:r>
              <a:rPr lang="en-US" sz="4600" b="1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Poverty statistics of Mongolia</a:t>
            </a:r>
            <a:endParaRPr lang="en-US" sz="4600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886200" y="6019800"/>
            <a:ext cx="1981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400" dirty="0" smtClean="0">
                <a:solidFill>
                  <a:srgbClr val="003E68"/>
                </a:solidFill>
                <a:latin typeface="Arial" pitchFamily="34" charset="0"/>
                <a:cs typeface="Arial" pitchFamily="34" charset="0"/>
              </a:rPr>
              <a:t>04 May 2015</a:t>
            </a:r>
            <a:endParaRPr lang="en-US" sz="1400" dirty="0">
              <a:solidFill>
                <a:srgbClr val="003E6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4800" y="4105870"/>
            <a:ext cx="472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1600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11394" y="838200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2400" dirty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Content Placeholder 9"/>
          <p:cNvSpPr txBox="1">
            <a:spLocks/>
          </p:cNvSpPr>
          <p:nvPr/>
        </p:nvSpPr>
        <p:spPr bwMode="auto">
          <a:xfrm>
            <a:off x="1219200" y="4724400"/>
            <a:ext cx="7772400" cy="167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003E68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886200" marR="0" lvl="8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E68"/>
                </a:solidFill>
                <a:effectLst/>
                <a:uLnTx/>
                <a:uFillTx/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		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E68"/>
                </a:solidFill>
                <a:effectLst/>
                <a:uLnTx/>
                <a:uFillTx/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M.Oyuntsetseg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003E68"/>
              </a:solidFill>
              <a:effectLst/>
              <a:uLnTx/>
              <a:uFillTx/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  <a:p>
            <a:pPr marL="3886200" marR="0" lvl="8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E68"/>
                </a:solidFill>
                <a:effectLst/>
                <a:uLnTx/>
                <a:uFillTx/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		Statistician</a:t>
            </a:r>
          </a:p>
          <a:p>
            <a:pPr marL="3886200" marR="0" lvl="8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E68"/>
                </a:solidFill>
                <a:effectLst/>
                <a:uLnTx/>
                <a:uFillTx/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		Population and Social Statistics 	Department</a:t>
            </a:r>
          </a:p>
          <a:p>
            <a:pPr marL="3886200" marR="0" lvl="8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003E68"/>
              </a:solidFill>
              <a:effectLst/>
              <a:uLnTx/>
              <a:uFillTx/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685800" y="533400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Methodology</a:t>
            </a:r>
            <a:endParaRPr lang="mn-MN" sz="2000" b="1" dirty="0" smtClean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295400"/>
            <a:ext cx="7696200" cy="4419600"/>
          </a:xfrm>
        </p:spPr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instance</a:t>
            </a:r>
          </a:p>
          <a:p>
            <a:pPr lvl="1">
              <a:buFont typeface="Courier New" pitchFamily="49" charset="0"/>
              <a:buChar char="o"/>
            </a:pPr>
            <a:r>
              <a:rPr lang="en-US" sz="2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1430 calories - the average daily caloric intake of the bottom 40% of the population in Mongolia</a:t>
            </a:r>
          </a:p>
          <a:p>
            <a:pPr lvl="1">
              <a:buFont typeface="Courier New" pitchFamily="49" charset="0"/>
              <a:buChar char="o"/>
            </a:pPr>
            <a:r>
              <a:rPr lang="en-US" sz="2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789 </a:t>
            </a:r>
            <a:r>
              <a:rPr lang="en-US" sz="2400" dirty="0" err="1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tugrug</a:t>
            </a:r>
            <a:r>
              <a:rPr lang="en-US" sz="2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the daily value of the food bundle (per person)</a:t>
            </a:r>
          </a:p>
          <a:p>
            <a:pPr lvl="1">
              <a:buFont typeface="Courier New" pitchFamily="49" charset="0"/>
              <a:buChar char="o"/>
            </a:pPr>
            <a:r>
              <a:rPr lang="en-US" sz="2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1159 </a:t>
            </a:r>
            <a:r>
              <a:rPr lang="en-US" sz="2400" dirty="0" err="1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tugrug</a:t>
            </a:r>
            <a:r>
              <a:rPr lang="en-US" sz="2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= (789*2100)/1430 – the value of the daily food poverty line</a:t>
            </a:r>
          </a:p>
          <a:p>
            <a:pPr lvl="1">
              <a:buFont typeface="Courier New" pitchFamily="49" charset="0"/>
              <a:buChar char="o"/>
            </a:pPr>
            <a:r>
              <a:rPr lang="en-US" sz="2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35253 </a:t>
            </a:r>
            <a:r>
              <a:rPr lang="en-US" sz="2400" dirty="0" err="1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tugrug</a:t>
            </a:r>
            <a:r>
              <a:rPr lang="en-US" sz="2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=1159*(365/12) – the value of the monthly food poverty line </a:t>
            </a:r>
          </a:p>
          <a:p>
            <a:pPr lvl="1">
              <a:buFont typeface="Courier New" pitchFamily="49" charset="0"/>
              <a:buChar char="o"/>
            </a:pPr>
            <a:endParaRPr lang="en-US" sz="2400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>
              <a:buNone/>
            </a:pPr>
            <a:endParaRPr lang="en-US" sz="2400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8077200" cy="4525963"/>
          </a:xfrm>
        </p:spPr>
        <p:txBody>
          <a:bodyPr/>
          <a:lstStyle/>
          <a:p>
            <a:pPr marL="342900" lvl="1" indent="-342900">
              <a:buNone/>
            </a:pPr>
            <a:r>
              <a:rPr lang="en-US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2. Non-food poverty line</a:t>
            </a:r>
            <a:endParaRPr lang="mn-MN" dirty="0" smtClean="0">
              <a:solidFill>
                <a:schemeClr val="accent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lvl="1" indent="-342900">
              <a:buFont typeface="Arial" pitchFamily="34" charset="0"/>
              <a:buChar char="•"/>
            </a:pPr>
            <a:endParaRPr lang="mn-MN" sz="2400" dirty="0" smtClean="0">
              <a:solidFill>
                <a:srgbClr val="336699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lvl="1" indent="-342900">
              <a:buFont typeface="Courier New" pitchFamily="49" charset="0"/>
              <a:buChar char="o"/>
            </a:pPr>
            <a:r>
              <a:rPr lang="en-US" sz="2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Non-food poverty line </a:t>
            </a:r>
            <a:r>
              <a:rPr lang="mn-MN" sz="2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</a:t>
            </a:r>
            <a:r>
              <a:rPr lang="en-US" sz="2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average non-food consumption of the population whose </a:t>
            </a:r>
            <a:r>
              <a:rPr lang="en-US" sz="2400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total consumption </a:t>
            </a:r>
            <a:r>
              <a:rPr lang="en-US" sz="2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is similar to the food poverty line</a:t>
            </a:r>
          </a:p>
          <a:p>
            <a:pPr marL="742950" lvl="2" indent="-342900">
              <a:buFont typeface="Courier New" pitchFamily="49" charset="0"/>
              <a:buChar char="o"/>
            </a:pPr>
            <a:r>
              <a:rPr lang="en-US" sz="20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food shares of the reference group</a:t>
            </a:r>
          </a:p>
          <a:p>
            <a:pPr marL="742950" lvl="2" indent="-342900">
              <a:buFont typeface="Courier New" pitchFamily="49" charset="0"/>
              <a:buChar char="o"/>
            </a:pPr>
            <a:r>
              <a:rPr lang="en-US" sz="20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simple non-parametric calculation as suggested in </a:t>
            </a:r>
            <a:r>
              <a:rPr lang="en-US" sz="2000" dirty="0" err="1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Ravallion</a:t>
            </a:r>
            <a:endParaRPr lang="mn-MN" sz="2000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42950" lvl="2" indent="-342900">
              <a:buFont typeface="Arial" pitchFamily="34" charset="0"/>
              <a:buChar char="•"/>
            </a:pPr>
            <a:endParaRPr lang="mn-MN" sz="2000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lvl="1" indent="-342900">
              <a:buNone/>
            </a:pPr>
            <a:endParaRPr lang="en-US" sz="2400" dirty="0" smtClean="0">
              <a:solidFill>
                <a:srgbClr val="336699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en-US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685800" y="533400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Methodology</a:t>
            </a:r>
            <a:endParaRPr lang="mn-MN" sz="2000" b="1" dirty="0" smtClean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62000" y="13716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instance</a:t>
            </a:r>
            <a:endParaRPr kumimoji="0" lang="mn-M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200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lang="en-US" sz="2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food shares of the reference group is 56</a:t>
            </a:r>
            <a:r>
              <a:rPr lang="mn-MN" sz="2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.5</a:t>
            </a:r>
            <a:r>
              <a:rPr lang="en-US" sz="2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% = 35253 </a:t>
            </a:r>
            <a:r>
              <a:rPr lang="en-US" sz="2400" dirty="0" err="1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tugrug</a:t>
            </a:r>
            <a:endParaRPr lang="mn-MN" sz="2400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mn-MN" sz="2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endParaRPr lang="en-US" sz="2400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sz="2400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Poverty line is</a:t>
            </a:r>
            <a:r>
              <a:rPr lang="en-US" sz="2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35253</a:t>
            </a:r>
            <a:r>
              <a:rPr lang="mn-MN" sz="2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/</a:t>
            </a:r>
            <a:r>
              <a:rPr lang="en-US" sz="2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(56.5/100) = 62394 </a:t>
            </a:r>
            <a:r>
              <a:rPr lang="mn-MN" sz="2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</a:t>
            </a:r>
            <a:r>
              <a:rPr lang="en-US" sz="2400" dirty="0" err="1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ugrug</a:t>
            </a:r>
            <a:r>
              <a:rPr lang="en-US" sz="2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(per person per month) 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6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</a:t>
            </a:r>
            <a:endParaRPr lang="mn-MN" sz="2600" dirty="0" smtClean="0">
              <a:solidFill>
                <a:srgbClr val="336699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685800" y="533400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Methodology</a:t>
            </a:r>
            <a:endParaRPr lang="mn-MN" sz="2000" b="1" dirty="0" smtClean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524000"/>
            <a:ext cx="7848600" cy="403860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summary:</a:t>
            </a:r>
            <a:endParaRPr lang="mn-MN" sz="2800" dirty="0" smtClean="0">
              <a:solidFill>
                <a:schemeClr val="accent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endParaRPr lang="en-US" sz="2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Welfare indicator is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Consumption </a:t>
            </a:r>
            <a:endParaRPr lang="mn-MN" sz="2000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endParaRPr lang="en-US" sz="2400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Comparable indicator is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Absolute poverty line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8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685800" y="533400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Methodology</a:t>
            </a:r>
            <a:endParaRPr lang="mn-MN" sz="2000" b="1" dirty="0" smtClean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1295400"/>
            <a:ext cx="74676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“Poverty Manual”, World Bank, August 2005</a:t>
            </a:r>
          </a:p>
          <a:p>
            <a:endParaRPr lang="en-US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“Designing Household Survey Questionnaires for Developing Countries” World Bank, 2000</a:t>
            </a:r>
          </a:p>
          <a:p>
            <a:pPr>
              <a:buFont typeface="Wingdings" pitchFamily="2" charset="2"/>
              <a:buChar char="Ø"/>
            </a:pPr>
            <a:endParaRPr lang="mn-MN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Wingdings" pitchFamily="2" charset="2"/>
              <a:buChar char="Ø"/>
            </a:pPr>
            <a:r>
              <a:rPr lang="mn-MN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Guidelines for constructing consumption aggregates for welfare analysis</a:t>
            </a:r>
            <a:r>
              <a:rPr lang="mn-MN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Deaton. A, </a:t>
            </a:r>
            <a:r>
              <a:rPr lang="en-US" dirty="0" err="1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Zaidi</a:t>
            </a:r>
            <a:r>
              <a:rPr lang="en-US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S,</a:t>
            </a:r>
            <a:r>
              <a:rPr lang="mn-MN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World Bank</a:t>
            </a:r>
            <a:r>
              <a:rPr lang="mn-MN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2002</a:t>
            </a:r>
          </a:p>
          <a:p>
            <a:endParaRPr lang="mn-MN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Wingdings" pitchFamily="2" charset="2"/>
              <a:buChar char="Ø"/>
            </a:pPr>
            <a:r>
              <a:rPr lang="mn-MN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Poverty comparisons</a:t>
            </a:r>
            <a:r>
              <a:rPr lang="mn-MN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”,</a:t>
            </a:r>
            <a:r>
              <a:rPr lang="en-US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Ravallion</a:t>
            </a:r>
            <a:r>
              <a:rPr lang="en-US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M,</a:t>
            </a:r>
            <a:r>
              <a:rPr lang="mn-MN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1992</a:t>
            </a:r>
          </a:p>
          <a:p>
            <a:pPr>
              <a:buFont typeface="Wingdings" pitchFamily="2" charset="2"/>
              <a:buChar char="Ø"/>
            </a:pPr>
            <a:endParaRPr lang="mn-MN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Wingdings" pitchFamily="2" charset="2"/>
              <a:buChar char="Ø"/>
            </a:pPr>
            <a:r>
              <a:rPr lang="mn-MN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Poverty lines in theory and practice</a:t>
            </a:r>
            <a:r>
              <a:rPr lang="mn-MN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”, </a:t>
            </a:r>
            <a:r>
              <a:rPr lang="en-US" dirty="0" err="1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Ravallion</a:t>
            </a:r>
            <a:r>
              <a:rPr lang="en-US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M</a:t>
            </a:r>
            <a:r>
              <a:rPr lang="mn-MN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1998</a:t>
            </a:r>
          </a:p>
          <a:p>
            <a:endParaRPr lang="mn-MN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Wingdings" pitchFamily="2" charset="2"/>
              <a:buChar char="Ø"/>
            </a:pPr>
            <a:r>
              <a:rPr lang="mn-MN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class of decomposable poverty measures</a:t>
            </a:r>
            <a:r>
              <a:rPr lang="mn-MN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”, </a:t>
            </a:r>
            <a:r>
              <a:rPr lang="en-US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Foster. J, Greer. J, </a:t>
            </a:r>
            <a:r>
              <a:rPr lang="en-US" dirty="0" err="1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Thorbecke</a:t>
            </a:r>
            <a:r>
              <a:rPr lang="en-US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E, </a:t>
            </a:r>
            <a:r>
              <a:rPr lang="mn-MN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1984</a:t>
            </a:r>
          </a:p>
          <a:p>
            <a:pPr>
              <a:buFont typeface="Wingdings" pitchFamily="2" charset="2"/>
              <a:buChar char="Ø"/>
            </a:pPr>
            <a:endParaRPr lang="mn-MN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Wingdings" pitchFamily="2" charset="2"/>
              <a:buChar char="Ø"/>
            </a:pPr>
            <a:r>
              <a:rPr lang="mn-MN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Poverty estimation methodology</a:t>
            </a:r>
            <a:r>
              <a:rPr lang="mn-MN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developed based on the above mentioned guidelines and</a:t>
            </a:r>
            <a:r>
              <a:rPr lang="mn-MN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approved by the NSO Chairman.</a:t>
            </a:r>
            <a:endParaRPr lang="mn-MN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mn-MN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685800" y="533400"/>
            <a:ext cx="8458200" cy="40011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Methodologies </a:t>
            </a:r>
            <a:endParaRPr lang="en-US" sz="2000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1447800" y="1752600"/>
            <a:ext cx="3351068" cy="2743200"/>
          </a:xfrm>
          <a:prstGeom prst="downArrowCallou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Household Income and Expenditure Survey (HIES)</a:t>
            </a:r>
            <a:r>
              <a:rPr lang="mn-MN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</a:t>
            </a:r>
            <a:r>
              <a:rPr lang="en-US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since 1966 till July </a:t>
            </a:r>
            <a:r>
              <a:rPr lang="mn-MN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2007</a:t>
            </a:r>
            <a:r>
              <a:rPr lang="en-US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every quarter</a:t>
            </a:r>
            <a:endParaRPr lang="mn-MN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endParaRPr lang="en-US" dirty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Down Arrow Callout 2"/>
          <p:cNvSpPr/>
          <p:nvPr/>
        </p:nvSpPr>
        <p:spPr>
          <a:xfrm>
            <a:off x="5029200" y="1752600"/>
            <a:ext cx="3429000" cy="2743200"/>
          </a:xfrm>
          <a:prstGeom prst="downArrowCallou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spcBef>
                <a:spcPct val="20000"/>
              </a:spcBef>
            </a:pPr>
            <a:r>
              <a:rPr lang="en-US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Living Standards Measurement Survey</a:t>
            </a:r>
            <a:r>
              <a:rPr lang="mn-MN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1995, 1998, 2002-2003</a:t>
            </a:r>
            <a:r>
              <a:rPr lang="en-US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mn-MN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 </a:t>
            </a:r>
            <a:r>
              <a:rPr lang="en-US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times</a:t>
            </a:r>
          </a:p>
          <a:p>
            <a:pPr algn="ctr"/>
            <a:endParaRPr lang="en-US" dirty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Flowchart: Magnetic Disk 3"/>
          <p:cNvSpPr/>
          <p:nvPr/>
        </p:nvSpPr>
        <p:spPr>
          <a:xfrm>
            <a:off x="2514600" y="4419600"/>
            <a:ext cx="4800600" cy="1752600"/>
          </a:xfrm>
          <a:prstGeom prst="flowChartMagneticDisk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Household Socio-Economic Survey (HSES)</a:t>
            </a:r>
            <a:endParaRPr lang="mn-MN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5800" y="533400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History of the Household Socio Economic Survey</a:t>
            </a:r>
            <a:endParaRPr lang="mn-MN" sz="2000" b="1" dirty="0" smtClean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800" y="4953000"/>
            <a:ext cx="1828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Every quarter</a:t>
            </a:r>
            <a:r>
              <a:rPr lang="mn-MN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since July </a:t>
            </a:r>
            <a:r>
              <a:rPr lang="mn-MN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2007</a:t>
            </a:r>
            <a:r>
              <a:rPr lang="en-US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990600" y="1066800"/>
          <a:ext cx="76962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685800" y="533400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Types of HSES</a:t>
            </a:r>
            <a:endParaRPr lang="mn-MN" sz="2000" b="1" dirty="0" smtClean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066800" y="1295400"/>
          <a:ext cx="73914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685800" y="533400"/>
            <a:ext cx="8458200" cy="40011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Classifications </a:t>
            </a:r>
            <a:endParaRPr lang="en-US" sz="2000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685800" y="533400"/>
            <a:ext cx="8458200" cy="40011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 system</a:t>
            </a:r>
            <a:endParaRPr lang="en-US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62000" y="1730754"/>
            <a:ext cx="8229600" cy="276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1440"/>
              </a:lnSpc>
            </a:pPr>
            <a:r>
              <a:rPr lang="en-US" sz="1600" b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Interviewers </a:t>
            </a:r>
            <a:r>
              <a:rPr lang="mn-MN" sz="1600" b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92, </a:t>
            </a:r>
            <a:r>
              <a:rPr lang="en-US" sz="1600" b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supervisors 24</a:t>
            </a:r>
            <a:r>
              <a:rPr lang="mn-MN" sz="1600" b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endParaRPr lang="en-US" sz="1600" b="1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2" name="Group 90"/>
          <p:cNvGrpSpPr/>
          <p:nvPr/>
        </p:nvGrpSpPr>
        <p:grpSpPr>
          <a:xfrm>
            <a:off x="814754" y="2236352"/>
            <a:ext cx="8024446" cy="2433682"/>
            <a:chOff x="762000" y="1765757"/>
            <a:chExt cx="8024446" cy="2433682"/>
          </a:xfrm>
        </p:grpSpPr>
        <p:sp>
          <p:nvSpPr>
            <p:cNvPr id="9" name="Line 3"/>
            <p:cNvSpPr>
              <a:spLocks noChangeShapeType="1"/>
            </p:cNvSpPr>
            <p:nvPr/>
          </p:nvSpPr>
          <p:spPr bwMode="auto">
            <a:xfrm>
              <a:off x="838200" y="3442157"/>
              <a:ext cx="7948246" cy="0"/>
            </a:xfrm>
            <a:prstGeom prst="line">
              <a:avLst/>
            </a:prstGeom>
            <a:noFill/>
            <a:ln w="57150">
              <a:solidFill>
                <a:srgbClr val="005C9B"/>
              </a:solidFill>
              <a:round/>
              <a:headEnd/>
              <a:tailEnd type="triangle" w="lg" len="med"/>
            </a:ln>
            <a:effectLst/>
          </p:spPr>
          <p:txBody>
            <a:bodyPr wrap="none" anchor="ctr"/>
            <a:lstStyle/>
            <a:p>
              <a:endParaRPr lang="fi-FI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0" name="Text Box 16"/>
            <p:cNvSpPr txBox="1">
              <a:spLocks noChangeArrowheads="1"/>
            </p:cNvSpPr>
            <p:nvPr/>
          </p:nvSpPr>
          <p:spPr bwMode="auto">
            <a:xfrm>
              <a:off x="762000" y="2134347"/>
              <a:ext cx="1371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70C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Household</a:t>
              </a:r>
              <a:endParaRPr lang="fi-FI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1" name="Text Box 16"/>
            <p:cNvSpPr txBox="1">
              <a:spLocks noChangeArrowheads="1"/>
            </p:cNvSpPr>
            <p:nvPr/>
          </p:nvSpPr>
          <p:spPr bwMode="auto">
            <a:xfrm>
              <a:off x="2461846" y="1815405"/>
              <a:ext cx="1295400" cy="1384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algn="ctr"/>
              <a:r>
                <a:rPr lang="mn-MN" sz="1200" dirty="0" smtClean="0">
                  <a:solidFill>
                    <a:srgbClr val="0070C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92 </a:t>
              </a:r>
              <a:r>
                <a:rPr lang="en-US" sz="1200" dirty="0" smtClean="0">
                  <a:solidFill>
                    <a:srgbClr val="0070C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interviewers collect information by tablets from selected households</a:t>
              </a:r>
              <a:endParaRPr lang="mn-MN" sz="120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  <a:p>
              <a:pPr algn="ctr"/>
              <a:endParaRPr lang="fi-FI" sz="120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2" name="Line 4"/>
            <p:cNvSpPr>
              <a:spLocks noChangeShapeType="1"/>
            </p:cNvSpPr>
            <p:nvPr/>
          </p:nvSpPr>
          <p:spPr bwMode="auto">
            <a:xfrm>
              <a:off x="3124200" y="3048000"/>
              <a:ext cx="0" cy="381000"/>
            </a:xfrm>
            <a:prstGeom prst="line">
              <a:avLst/>
            </a:prstGeom>
            <a:noFill/>
            <a:ln w="9525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i-FI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3" name="Line 4"/>
            <p:cNvSpPr>
              <a:spLocks noChangeShapeType="1"/>
            </p:cNvSpPr>
            <p:nvPr/>
          </p:nvSpPr>
          <p:spPr bwMode="auto">
            <a:xfrm>
              <a:off x="4800600" y="3048000"/>
              <a:ext cx="0" cy="381000"/>
            </a:xfrm>
            <a:prstGeom prst="line">
              <a:avLst/>
            </a:prstGeom>
            <a:noFill/>
            <a:ln w="9525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i-FI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rot="10800000">
              <a:off x="1981201" y="2360610"/>
              <a:ext cx="533399" cy="1589"/>
            </a:xfrm>
            <a:prstGeom prst="straightConnector1">
              <a:avLst/>
            </a:prstGeom>
            <a:ln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4214446" y="1865413"/>
              <a:ext cx="1348154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algn="ctr"/>
              <a:r>
                <a:rPr lang="mn-MN" sz="1200" dirty="0" smtClean="0">
                  <a:solidFill>
                    <a:srgbClr val="0070C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92</a:t>
              </a:r>
              <a:r>
                <a:rPr lang="en-US" sz="1200" dirty="0" smtClean="0">
                  <a:solidFill>
                    <a:srgbClr val="0070C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interviewers check the data and send it to the data server at NSO</a:t>
              </a:r>
              <a:endParaRPr lang="fi-FI" sz="120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2057400" y="2451557"/>
              <a:ext cx="533400" cy="1588"/>
            </a:xfrm>
            <a:prstGeom prst="straightConnector1">
              <a:avLst/>
            </a:prstGeom>
            <a:ln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3733800" y="2449969"/>
              <a:ext cx="533400" cy="1588"/>
            </a:xfrm>
            <a:prstGeom prst="straightConnector1">
              <a:avLst/>
            </a:prstGeom>
            <a:ln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 Box 16"/>
            <p:cNvSpPr txBox="1">
              <a:spLocks noChangeArrowheads="1"/>
            </p:cNvSpPr>
            <p:nvPr/>
          </p:nvSpPr>
          <p:spPr bwMode="auto">
            <a:xfrm>
              <a:off x="5715000" y="1765757"/>
              <a:ext cx="1600200" cy="1384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70C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24 supervisors  check the data  from the data server and send it to the supervisors data server at NSO</a:t>
              </a:r>
              <a:r>
                <a:rPr lang="mn-MN" sz="1200" dirty="0" smtClean="0">
                  <a:solidFill>
                    <a:srgbClr val="0070C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. </a:t>
              </a:r>
            </a:p>
            <a:p>
              <a:pPr algn="ctr"/>
              <a:endParaRPr lang="fi-FI" sz="120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V="1">
              <a:off x="5181600" y="2362200"/>
              <a:ext cx="685800" cy="838200"/>
            </a:xfrm>
            <a:prstGeom prst="straightConnector1">
              <a:avLst/>
            </a:prstGeom>
            <a:ln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7086600" y="2360612"/>
              <a:ext cx="533400" cy="1588"/>
            </a:xfrm>
            <a:prstGeom prst="straightConnector1">
              <a:avLst/>
            </a:prstGeom>
            <a:ln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Line 4"/>
            <p:cNvSpPr>
              <a:spLocks noChangeShapeType="1"/>
            </p:cNvSpPr>
            <p:nvPr/>
          </p:nvSpPr>
          <p:spPr bwMode="auto">
            <a:xfrm>
              <a:off x="6553200" y="3048000"/>
              <a:ext cx="0" cy="381000"/>
            </a:xfrm>
            <a:prstGeom prst="line">
              <a:avLst/>
            </a:prstGeom>
            <a:noFill/>
            <a:ln w="9525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i-FI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2" name="Line 4"/>
            <p:cNvSpPr>
              <a:spLocks noChangeShapeType="1"/>
            </p:cNvSpPr>
            <p:nvPr/>
          </p:nvSpPr>
          <p:spPr bwMode="auto">
            <a:xfrm>
              <a:off x="8229600" y="3048000"/>
              <a:ext cx="0" cy="381000"/>
            </a:xfrm>
            <a:prstGeom prst="line">
              <a:avLst/>
            </a:prstGeom>
            <a:noFill/>
            <a:ln w="9525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i-FI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rot="10800000">
              <a:off x="3733800" y="2360610"/>
              <a:ext cx="533399" cy="1589"/>
            </a:xfrm>
            <a:prstGeom prst="straightConnector1">
              <a:avLst/>
            </a:prstGeom>
            <a:ln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 Box 16"/>
            <p:cNvSpPr txBox="1">
              <a:spLocks noChangeArrowheads="1"/>
            </p:cNvSpPr>
            <p:nvPr/>
          </p:nvSpPr>
          <p:spPr bwMode="auto">
            <a:xfrm>
              <a:off x="1371600" y="3733800"/>
              <a:ext cx="16764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0070C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Within 1</a:t>
              </a:r>
              <a:r>
                <a:rPr lang="en-US" sz="1100" baseline="30000" dirty="0" smtClean="0">
                  <a:solidFill>
                    <a:srgbClr val="0070C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st</a:t>
              </a:r>
              <a:r>
                <a:rPr lang="en-US" sz="1100" dirty="0" smtClean="0">
                  <a:solidFill>
                    <a:srgbClr val="0070C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of each month </a:t>
              </a:r>
              <a:endParaRPr lang="mn-MN" sz="110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42" name="Text Box 16"/>
            <p:cNvSpPr txBox="1">
              <a:spLocks noChangeArrowheads="1"/>
            </p:cNvSpPr>
            <p:nvPr/>
          </p:nvSpPr>
          <p:spPr bwMode="auto">
            <a:xfrm>
              <a:off x="4138246" y="3724872"/>
              <a:ext cx="12192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0070C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Within 2</a:t>
              </a:r>
              <a:r>
                <a:rPr lang="en-US" sz="1100" baseline="30000" dirty="0" smtClean="0">
                  <a:solidFill>
                    <a:srgbClr val="0070C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nd</a:t>
              </a:r>
              <a:r>
                <a:rPr lang="en-US" sz="1100" dirty="0" smtClean="0">
                  <a:solidFill>
                    <a:srgbClr val="0070C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of each month </a:t>
              </a:r>
              <a:endParaRPr lang="mn-MN" sz="110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43" name="Line 4"/>
            <p:cNvSpPr>
              <a:spLocks noChangeShapeType="1"/>
            </p:cNvSpPr>
            <p:nvPr/>
          </p:nvSpPr>
          <p:spPr bwMode="auto">
            <a:xfrm>
              <a:off x="2209800" y="3505200"/>
              <a:ext cx="0" cy="215443"/>
            </a:xfrm>
            <a:prstGeom prst="line">
              <a:avLst/>
            </a:prstGeom>
            <a:noFill/>
            <a:ln w="9525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i-FI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45" name="Line 4"/>
            <p:cNvSpPr>
              <a:spLocks noChangeShapeType="1"/>
            </p:cNvSpPr>
            <p:nvPr/>
          </p:nvSpPr>
          <p:spPr bwMode="auto">
            <a:xfrm>
              <a:off x="7315200" y="3442157"/>
              <a:ext cx="0" cy="215443"/>
            </a:xfrm>
            <a:prstGeom prst="line">
              <a:avLst/>
            </a:prstGeom>
            <a:noFill/>
            <a:ln w="9525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i-FI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46" name="Text Box 16"/>
            <p:cNvSpPr txBox="1">
              <a:spLocks noChangeArrowheads="1"/>
            </p:cNvSpPr>
            <p:nvPr/>
          </p:nvSpPr>
          <p:spPr bwMode="auto">
            <a:xfrm>
              <a:off x="6705600" y="3599275"/>
              <a:ext cx="1219200" cy="600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0070C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Within 5</a:t>
              </a:r>
              <a:r>
                <a:rPr lang="en-US" sz="1100" baseline="30000" dirty="0" smtClean="0">
                  <a:solidFill>
                    <a:srgbClr val="0070C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th</a:t>
              </a:r>
              <a:r>
                <a:rPr lang="en-US" sz="1100" dirty="0" smtClean="0">
                  <a:solidFill>
                    <a:srgbClr val="0070C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and 8</a:t>
              </a:r>
              <a:r>
                <a:rPr lang="en-US" sz="1100" baseline="30000" dirty="0" smtClean="0">
                  <a:solidFill>
                    <a:srgbClr val="0070C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th</a:t>
              </a:r>
              <a:r>
                <a:rPr lang="en-US" sz="1100" dirty="0" smtClean="0">
                  <a:solidFill>
                    <a:srgbClr val="0070C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of each month </a:t>
              </a:r>
              <a:endParaRPr lang="mn-MN" sz="110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48" name="Picture 47" descr="\\exchange_server\MCCT\PUBLIC\Tserendejid\NSO_LOGO\NSO LOGO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43046" y="3224425"/>
              <a:ext cx="533400" cy="474134"/>
            </a:xfrm>
            <a:prstGeom prst="rect">
              <a:avLst/>
            </a:prstGeom>
            <a:noFill/>
            <a:effectLst>
              <a:glow rad="101600">
                <a:schemeClr val="bg1">
                  <a:lumMod val="95000"/>
                  <a:alpha val="60000"/>
                </a:schemeClr>
              </a:glow>
            </a:effectLst>
          </p:spPr>
        </p:pic>
        <p:pic>
          <p:nvPicPr>
            <p:cNvPr id="49" name="Picture 48" descr="\\exchange_server\MCCT\PUBLIC\Tserendejid\NSO_LOGO\NSO LOGO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772400" y="2057400"/>
              <a:ext cx="685799" cy="609600"/>
            </a:xfrm>
            <a:prstGeom prst="rect">
              <a:avLst/>
            </a:prstGeom>
            <a:noFill/>
            <a:effectLst>
              <a:glow rad="101600">
                <a:schemeClr val="bg1">
                  <a:lumMod val="95000"/>
                  <a:alpha val="60000"/>
                </a:schemeClr>
              </a:glow>
            </a:effectLst>
          </p:spPr>
        </p:pic>
      </p:grpSp>
      <p:cxnSp>
        <p:nvCxnSpPr>
          <p:cNvPr id="94" name="Straight Arrow Connector 93"/>
          <p:cNvCxnSpPr/>
          <p:nvPr/>
        </p:nvCxnSpPr>
        <p:spPr>
          <a:xfrm flipV="1">
            <a:off x="5486400" y="4550154"/>
            <a:ext cx="1143000" cy="13157"/>
          </a:xfrm>
          <a:prstGeom prst="straightConnector1">
            <a:avLst/>
          </a:prstGeom>
          <a:ln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3733800" y="4626354"/>
            <a:ext cx="480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 days have to check the data for supervisors</a:t>
            </a:r>
            <a:endParaRPr lang="en-US" sz="1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685800" y="533400"/>
            <a:ext cx="8458200" cy="40011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 dissemination </a:t>
            </a:r>
            <a:endParaRPr lang="en-US" sz="2000" dirty="0" smtClean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685800" y="1143000"/>
            <a:ext cx="8305800" cy="502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sz="2000" b="1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Indicators</a:t>
            </a:r>
            <a:endParaRPr kumimoji="0" lang="mn-MN" sz="2000" b="1" i="0" u="none" strike="noStrike" kern="1200" cap="none" spc="0" normalizeH="0" baseline="0" noProof="0" dirty="0" smtClean="0">
              <a:ln>
                <a:noFill/>
              </a:ln>
              <a:solidFill>
                <a:srgbClr val="003E68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3E68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E68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Household income and expenditure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Monthly average income per household and</a:t>
            </a:r>
            <a:r>
              <a:rPr lang="mn-MN" sz="20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composition</a:t>
            </a:r>
            <a:endParaRPr lang="mn-MN" sz="2000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kumimoji="0" lang="mn-MN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E68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</a:t>
            </a:r>
            <a:r>
              <a:rPr lang="en-US" sz="20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Monthly average expenditure per household and</a:t>
            </a:r>
            <a:r>
              <a:rPr lang="mn-MN" sz="20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composition</a:t>
            </a:r>
            <a:endParaRPr kumimoji="0" lang="mn-MN" sz="2000" b="0" i="0" u="none" strike="noStrike" kern="1200" cap="none" spc="0" normalizeH="0" noProof="0" dirty="0" smtClean="0">
              <a:ln>
                <a:noFill/>
              </a:ln>
              <a:solidFill>
                <a:srgbClr val="003E68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mn-MN" sz="2000" baseline="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</a:t>
            </a:r>
            <a:r>
              <a:rPr lang="en-US" sz="20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Monthly average per capita food consumption</a:t>
            </a:r>
            <a:endParaRPr lang="mn-MN" sz="2000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mn-MN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E68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E68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Composition of daily foodstuff consumption and calories per person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mn-MN" sz="2000" b="0" i="0" u="none" strike="noStrike" kern="1200" cap="none" spc="0" normalizeH="0" baseline="0" noProof="0" dirty="0" smtClean="0">
              <a:ln>
                <a:noFill/>
              </a:ln>
              <a:solidFill>
                <a:srgbClr val="003E68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poverty measures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3E68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E68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Poverty h</a:t>
            </a:r>
            <a:r>
              <a:rPr lang="en-US" sz="2000" dirty="0" err="1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eadcount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3E68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E68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Poverty g</a:t>
            </a:r>
            <a:r>
              <a:rPr lang="en-US" sz="2000" dirty="0" err="1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ap</a:t>
            </a:r>
            <a:endParaRPr kumimoji="0" lang="mn-MN" sz="2000" b="0" i="0" u="none" strike="noStrike" kern="1200" cap="none" spc="0" normalizeH="0" baseline="0" noProof="0" dirty="0" smtClean="0">
              <a:ln>
                <a:noFill/>
              </a:ln>
              <a:solidFill>
                <a:srgbClr val="003E68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mn-MN" sz="20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</a:t>
            </a:r>
            <a:r>
              <a:rPr lang="en-US" sz="20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Severity of poverty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E68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E68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Inequality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E68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E68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Gini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E68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coefficient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E68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Consumption change by group (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E68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decile</a:t>
            </a:r>
            <a:r>
              <a:rPr kumimoji="0" lang="mn-MN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E68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E68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quintile)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990600" y="1600200"/>
          <a:ext cx="7696200" cy="2961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85800" y="533400"/>
            <a:ext cx="8458200" cy="40011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Contents</a:t>
            </a:r>
            <a:endParaRPr lang="en-US" sz="2000" b="1" kern="0" cap="all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685800" y="533400"/>
            <a:ext cx="8458200" cy="40011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 dissemination </a:t>
            </a:r>
            <a:endParaRPr lang="en-US" sz="2000" dirty="0" smtClean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Rectangle 6"/>
          <p:cNvSpPr txBox="1">
            <a:spLocks noChangeArrowheads="1"/>
          </p:cNvSpPr>
          <p:nvPr/>
        </p:nvSpPr>
        <p:spPr bwMode="auto">
          <a:xfrm>
            <a:off x="838200" y="4000143"/>
            <a:ext cx="80010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</a:pPr>
            <a:r>
              <a:rPr lang="en-US" b="1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We estimate indicators  by using sampling weight at the following</a:t>
            </a:r>
          </a:p>
          <a:p>
            <a:pPr marL="342900" lvl="0" indent="-342900" eaLnBrk="0" hangingPunct="0">
              <a:spcBef>
                <a:spcPct val="20000"/>
              </a:spcBef>
            </a:pPr>
            <a:r>
              <a:rPr lang="en-US" b="1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levels</a:t>
            </a:r>
            <a:r>
              <a:rPr lang="en-US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kumimoji="0" lang="mn-MN" b="0" i="0" u="none" strike="noStrike" kern="1200" cap="none" spc="0" normalizeH="0" baseline="0" noProof="0" dirty="0" smtClean="0">
              <a:ln>
                <a:noFill/>
              </a:ln>
              <a:solidFill>
                <a:srgbClr val="003E68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rgbClr val="003E68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National average</a:t>
            </a:r>
            <a:endParaRPr lang="mn-MN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Location: Urban and rural; </a:t>
            </a:r>
            <a:endParaRPr lang="mn-MN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>
              <a:buNone/>
            </a:pPr>
            <a:r>
              <a:rPr lang="mn-MN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Capital city, </a:t>
            </a:r>
            <a:r>
              <a:rPr lang="en-US" dirty="0" err="1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aimag</a:t>
            </a:r>
            <a:r>
              <a:rPr lang="en-US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centers, </a:t>
            </a:r>
            <a:r>
              <a:rPr lang="en-US" dirty="0" err="1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soum</a:t>
            </a:r>
            <a:r>
              <a:rPr lang="en-US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centers, and rural areas</a:t>
            </a:r>
            <a:endParaRPr lang="mn-MN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Regions: West, </a:t>
            </a:r>
            <a:r>
              <a:rPr lang="en-US" dirty="0" err="1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Khangai</a:t>
            </a:r>
            <a:r>
              <a:rPr lang="en-US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East, Central and Ulaanbaatar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mn-MN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E68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	</a:t>
            </a:r>
            <a:endParaRPr kumimoji="0" lang="mn-MN" sz="1400" b="0" i="0" u="none" strike="noStrike" kern="1200" cap="none" spc="0" normalizeH="0" baseline="0" noProof="0" dirty="0">
              <a:ln>
                <a:noFill/>
              </a:ln>
              <a:solidFill>
                <a:srgbClr val="003E68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1143000"/>
            <a:ext cx="8229600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Indicators</a:t>
            </a:r>
            <a:endParaRPr lang="mn-MN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0" fontAlgn="base"/>
            <a:endParaRPr lang="mn-MN" sz="1600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fontAlgn="base">
              <a:buFont typeface="Wingdings" pitchFamily="2" charset="2"/>
              <a:buChar char="Ø"/>
            </a:pPr>
            <a:r>
              <a:rPr lang="mn-MN" sz="16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Living indicators</a:t>
            </a:r>
            <a:endParaRPr lang="mn-MN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fontAlgn="base"/>
            <a:r>
              <a:rPr lang="mn-MN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Number of Household members, by poverty status</a:t>
            </a:r>
          </a:p>
          <a:p>
            <a:pPr fontAlgn="base"/>
            <a:r>
              <a:rPr lang="mn-MN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Household assets, by poverty status</a:t>
            </a:r>
            <a:r>
              <a:rPr lang="mn-MN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r>
              <a:rPr lang="en-US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dwelling</a:t>
            </a:r>
            <a:r>
              <a:rPr lang="mn-MN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</a:t>
            </a:r>
            <a:r>
              <a:rPr lang="en-US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livestock</a:t>
            </a:r>
            <a:r>
              <a:rPr lang="mn-MN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money, etc</a:t>
            </a:r>
          </a:p>
          <a:p>
            <a:pPr fontAlgn="base"/>
            <a:r>
              <a:rPr lang="mn-MN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Household head characteristics</a:t>
            </a:r>
            <a:r>
              <a:rPr lang="mn-MN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by poverty status</a:t>
            </a:r>
            <a:r>
              <a:rPr lang="mn-MN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r>
              <a:rPr lang="en-US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age</a:t>
            </a:r>
            <a:r>
              <a:rPr lang="mn-MN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</a:t>
            </a:r>
            <a:r>
              <a:rPr lang="en-US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sex</a:t>
            </a:r>
            <a:r>
              <a:rPr lang="mn-MN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</a:t>
            </a:r>
            <a:r>
              <a:rPr lang="en-US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	employment</a:t>
            </a:r>
            <a:r>
              <a:rPr lang="mn-MN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</a:t>
            </a:r>
            <a:r>
              <a:rPr lang="en-US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education  </a:t>
            </a:r>
          </a:p>
          <a:p>
            <a:r>
              <a:rPr lang="mn-MN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Educational level of population, by poverty status</a:t>
            </a:r>
          </a:p>
          <a:p>
            <a:r>
              <a:rPr lang="mn-MN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Employment of population, by poverty status</a:t>
            </a:r>
          </a:p>
          <a:p>
            <a:r>
              <a:rPr lang="mn-MN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Health of population, by poverty status</a:t>
            </a:r>
            <a:endParaRPr lang="mn-MN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fontAlgn="base"/>
            <a:r>
              <a:rPr lang="en-US" sz="16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</a:t>
            </a:r>
            <a:endParaRPr lang="en-US" sz="1600" dirty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/>
          <p:nvPr/>
        </p:nvGrpSpPr>
        <p:grpSpPr>
          <a:xfrm>
            <a:off x="730184" y="1066800"/>
            <a:ext cx="8185216" cy="5410200"/>
            <a:chOff x="730184" y="914400"/>
            <a:chExt cx="8185216" cy="5410200"/>
          </a:xfrm>
        </p:grpSpPr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8334" t="19778" r="58889" b="11778"/>
            <a:stretch>
              <a:fillRect/>
            </a:stretch>
          </p:blipFill>
          <p:spPr bwMode="auto">
            <a:xfrm>
              <a:off x="762000" y="4038600"/>
              <a:ext cx="1600200" cy="228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Box 18"/>
            <p:cNvSpPr txBox="1"/>
            <p:nvPr/>
          </p:nvSpPr>
          <p:spPr>
            <a:xfrm>
              <a:off x="2362200" y="1295400"/>
              <a:ext cx="2209800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003E68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Period</a:t>
              </a:r>
              <a:r>
                <a:rPr lang="mn-MN" sz="1400" b="1" dirty="0" smtClean="0">
                  <a:solidFill>
                    <a:srgbClr val="003E68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: </a:t>
              </a:r>
            </a:p>
            <a:p>
              <a:r>
                <a:rPr lang="mn-MN" sz="1400" dirty="0" smtClean="0">
                  <a:solidFill>
                    <a:srgbClr val="003E68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1-</a:t>
              </a:r>
              <a:r>
                <a:rPr lang="en-US" sz="1400" dirty="0" err="1" smtClean="0">
                  <a:solidFill>
                    <a:srgbClr val="003E68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st</a:t>
              </a:r>
              <a:r>
                <a:rPr lang="en-US" sz="1400" dirty="0" smtClean="0">
                  <a:solidFill>
                    <a:srgbClr val="003E68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quarter</a:t>
              </a:r>
              <a:r>
                <a:rPr lang="mn-MN" sz="1400" dirty="0" smtClean="0">
                  <a:solidFill>
                    <a:srgbClr val="003E68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–</a:t>
              </a:r>
              <a:r>
                <a:rPr lang="en-US" sz="1400" dirty="0" smtClean="0">
                  <a:solidFill>
                    <a:srgbClr val="003E68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April</a:t>
              </a:r>
              <a:endParaRPr lang="mn-MN" sz="1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  <a:p>
              <a:r>
                <a:rPr lang="mn-MN" sz="1400" dirty="0" smtClean="0">
                  <a:solidFill>
                    <a:srgbClr val="003E68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2-</a:t>
              </a:r>
              <a:r>
                <a:rPr lang="en-US" sz="1400" dirty="0" err="1" smtClean="0">
                  <a:solidFill>
                    <a:srgbClr val="003E68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nd</a:t>
              </a:r>
              <a:r>
                <a:rPr lang="en-US" sz="1400" dirty="0" smtClean="0">
                  <a:solidFill>
                    <a:srgbClr val="003E68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quarter</a:t>
              </a:r>
              <a:r>
                <a:rPr lang="mn-MN" sz="1400" dirty="0" smtClean="0">
                  <a:solidFill>
                    <a:srgbClr val="003E68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– </a:t>
              </a:r>
              <a:r>
                <a:rPr lang="en-US" sz="1400" dirty="0" smtClean="0">
                  <a:solidFill>
                    <a:srgbClr val="003E68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July</a:t>
              </a:r>
              <a:endParaRPr lang="mn-MN" sz="1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  <a:p>
              <a:r>
                <a:rPr lang="mn-MN" sz="1400" dirty="0" smtClean="0">
                  <a:solidFill>
                    <a:srgbClr val="003E68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3-</a:t>
              </a:r>
              <a:r>
                <a:rPr lang="en-US" sz="1400" dirty="0" smtClean="0">
                  <a:solidFill>
                    <a:srgbClr val="003E68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rd quarter </a:t>
              </a:r>
              <a:r>
                <a:rPr lang="mn-MN" sz="1400" dirty="0" smtClean="0">
                  <a:solidFill>
                    <a:srgbClr val="003E68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– </a:t>
              </a:r>
              <a:r>
                <a:rPr lang="en-US" sz="1400" dirty="0" smtClean="0">
                  <a:solidFill>
                    <a:srgbClr val="003E68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Oct</a:t>
              </a:r>
              <a:r>
                <a:rPr lang="mn-MN" sz="1400" dirty="0" smtClean="0">
                  <a:solidFill>
                    <a:srgbClr val="003E68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</a:t>
              </a:r>
            </a:p>
            <a:p>
              <a:r>
                <a:rPr lang="mn-MN" sz="1400" dirty="0" smtClean="0">
                  <a:solidFill>
                    <a:srgbClr val="003E68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4-</a:t>
              </a:r>
              <a:r>
                <a:rPr lang="en-US" sz="1400" dirty="0" err="1" smtClean="0">
                  <a:solidFill>
                    <a:srgbClr val="003E68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th</a:t>
              </a:r>
              <a:r>
                <a:rPr lang="en-US" sz="1400" dirty="0" smtClean="0">
                  <a:solidFill>
                    <a:srgbClr val="003E68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quarter</a:t>
              </a:r>
              <a:r>
                <a:rPr lang="mn-MN" sz="1400" dirty="0" smtClean="0">
                  <a:solidFill>
                    <a:srgbClr val="003E68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– </a:t>
              </a:r>
              <a:r>
                <a:rPr lang="en-US" sz="1400" dirty="0" smtClean="0">
                  <a:solidFill>
                    <a:srgbClr val="003E68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Jan, next year</a:t>
              </a:r>
              <a:r>
                <a:rPr lang="mn-MN" sz="1400" dirty="0" smtClean="0">
                  <a:solidFill>
                    <a:srgbClr val="003E68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</a:t>
              </a:r>
              <a:endParaRPr lang="en-US" sz="1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  <a:p>
              <a:r>
                <a:rPr lang="en-US" sz="1400" b="1" dirty="0" smtClean="0">
                  <a:solidFill>
                    <a:srgbClr val="003E68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Indicator</a:t>
              </a:r>
              <a:r>
                <a:rPr lang="mn-MN" sz="1400" b="1" dirty="0" smtClean="0">
                  <a:solidFill>
                    <a:srgbClr val="003E68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:</a:t>
              </a:r>
            </a:p>
            <a:p>
              <a:r>
                <a:rPr lang="en-US" sz="1400" dirty="0" smtClean="0">
                  <a:solidFill>
                    <a:srgbClr val="003E68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Monthly average income and expenditure of households</a:t>
              </a:r>
              <a:endParaRPr lang="en-US" sz="1400" dirty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59937" y="926068"/>
              <a:ext cx="219803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mn-MN" b="1" dirty="0" smtClean="0">
                  <a:solidFill>
                    <a:srgbClr val="003E68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1. </a:t>
              </a:r>
              <a:r>
                <a:rPr lang="en-US" b="1" dirty="0" smtClean="0">
                  <a:solidFill>
                    <a:srgbClr val="003E68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Quarterly results</a:t>
              </a:r>
              <a:r>
                <a:rPr lang="mn-MN" b="1" dirty="0" smtClean="0">
                  <a:solidFill>
                    <a:srgbClr val="003E68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: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642532" y="914400"/>
              <a:ext cx="196720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mn-MN" b="1" dirty="0" smtClean="0">
                  <a:solidFill>
                    <a:srgbClr val="003E68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2. </a:t>
              </a:r>
              <a:r>
                <a:rPr lang="en-US" b="1" dirty="0" smtClean="0">
                  <a:solidFill>
                    <a:srgbClr val="003E68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Annual results</a:t>
              </a:r>
              <a:r>
                <a:rPr lang="mn-MN" b="1" dirty="0" smtClean="0">
                  <a:solidFill>
                    <a:srgbClr val="003E68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:</a:t>
              </a:r>
            </a:p>
          </p:txBody>
        </p:sp>
        <p:pic>
          <p:nvPicPr>
            <p:cNvPr id="22" name="Picture 3" descr="C:\Users\home\Pictures\Untitled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48784" y="4191000"/>
              <a:ext cx="1728216" cy="205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Rectangle 22"/>
            <p:cNvSpPr/>
            <p:nvPr/>
          </p:nvSpPr>
          <p:spPr>
            <a:xfrm>
              <a:off x="730184" y="3657600"/>
              <a:ext cx="19159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mn-MN" b="1" dirty="0" smtClean="0">
                  <a:solidFill>
                    <a:srgbClr val="003E68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3. </a:t>
              </a:r>
              <a:r>
                <a:rPr lang="en-US" b="1" dirty="0" smtClean="0">
                  <a:solidFill>
                    <a:srgbClr val="003E68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Poverty profile</a:t>
              </a:r>
              <a:endParaRPr lang="mn-MN" b="1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495800" y="3745468"/>
              <a:ext cx="21468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mn-MN" b="1" dirty="0" smtClean="0">
                  <a:solidFill>
                    <a:srgbClr val="003E68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4. </a:t>
              </a:r>
              <a:r>
                <a:rPr lang="en-US" b="1" dirty="0" smtClean="0">
                  <a:solidFill>
                    <a:srgbClr val="003E68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  <a:hlinkClick r:id="rId4"/>
                </a:rPr>
                <a:t>WWW.1212.mn</a:t>
              </a:r>
              <a:r>
                <a:rPr lang="mn-MN" b="1" dirty="0" smtClean="0">
                  <a:solidFill>
                    <a:srgbClr val="003E68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: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705600" y="1447800"/>
              <a:ext cx="220980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003E68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Period</a:t>
              </a:r>
              <a:r>
                <a:rPr lang="mn-MN" sz="1400" b="1" dirty="0" smtClean="0">
                  <a:solidFill>
                    <a:srgbClr val="003E68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:</a:t>
              </a:r>
              <a:r>
                <a:rPr lang="en-US" sz="1400" b="1" dirty="0" smtClean="0">
                  <a:solidFill>
                    <a:srgbClr val="003E68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annual</a:t>
              </a:r>
            </a:p>
            <a:p>
              <a:r>
                <a:rPr lang="en-US" sz="1400" b="1" dirty="0" smtClean="0">
                  <a:solidFill>
                    <a:srgbClr val="003E68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Indicator</a:t>
              </a:r>
              <a:r>
                <a:rPr lang="mn-MN" sz="1400" b="1" dirty="0" smtClean="0">
                  <a:solidFill>
                    <a:srgbClr val="003E68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:</a:t>
              </a:r>
            </a:p>
            <a:p>
              <a:pPr>
                <a:buFontTx/>
                <a:buChar char="-"/>
              </a:pPr>
              <a:r>
                <a:rPr lang="en-US" sz="1400" dirty="0" smtClean="0">
                  <a:solidFill>
                    <a:srgbClr val="003E68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Household income and                                    expenditure</a:t>
              </a:r>
              <a:endParaRPr lang="mn-MN" sz="1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  <a:p>
              <a:pPr>
                <a:buFontTx/>
                <a:buChar char="-"/>
              </a:pPr>
              <a:r>
                <a:rPr lang="mn-MN" sz="1400" dirty="0" smtClean="0">
                  <a:solidFill>
                    <a:srgbClr val="003E68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US" sz="1400" dirty="0" smtClean="0">
                  <a:solidFill>
                    <a:srgbClr val="003E68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Poverty measures</a:t>
              </a:r>
              <a:endParaRPr lang="mn-MN" sz="1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  <a:p>
              <a:pPr>
                <a:buFontTx/>
                <a:buChar char="-"/>
              </a:pPr>
              <a:r>
                <a:rPr lang="en-US" sz="1400" dirty="0" smtClean="0">
                  <a:solidFill>
                    <a:srgbClr val="003E68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Inequality</a:t>
              </a:r>
              <a:endParaRPr lang="mn-MN" sz="1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  <a:p>
              <a:pPr>
                <a:buFontTx/>
                <a:buChar char="-"/>
              </a:pPr>
              <a:r>
                <a:rPr lang="en-US" sz="1400" dirty="0" smtClean="0">
                  <a:solidFill>
                    <a:srgbClr val="003E68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Other indicators</a:t>
              </a:r>
              <a:endParaRPr lang="mn-MN" sz="1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  <a:p>
              <a:endParaRPr lang="en-US" sz="1400" dirty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362200" y="4267200"/>
              <a:ext cx="2209800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003E68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Period</a:t>
              </a:r>
              <a:r>
                <a:rPr lang="mn-MN" sz="1400" b="1" dirty="0" smtClean="0">
                  <a:solidFill>
                    <a:srgbClr val="003E68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: </a:t>
              </a:r>
              <a:r>
                <a:rPr lang="en-US" sz="1400" b="1" dirty="0" smtClean="0">
                  <a:solidFill>
                    <a:srgbClr val="003E68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every year</a:t>
              </a:r>
            </a:p>
            <a:p>
              <a:r>
                <a:rPr lang="en-US" sz="1400" b="1" dirty="0" smtClean="0">
                  <a:solidFill>
                    <a:srgbClr val="003E68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Indicator</a:t>
              </a:r>
              <a:r>
                <a:rPr lang="mn-MN" sz="1400" b="1" dirty="0" smtClean="0">
                  <a:solidFill>
                    <a:srgbClr val="003E68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:</a:t>
              </a:r>
              <a:r>
                <a:rPr lang="mn-MN" sz="1400" dirty="0" smtClean="0">
                  <a:solidFill>
                    <a:srgbClr val="003E68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US" sz="1400" dirty="0" smtClean="0">
                  <a:solidFill>
                    <a:srgbClr val="003E68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Comprehensive</a:t>
              </a:r>
            </a:p>
            <a:p>
              <a:r>
                <a:rPr lang="en-US" sz="1400" b="1" dirty="0" smtClean="0">
                  <a:solidFill>
                    <a:srgbClr val="003E68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Published year</a:t>
              </a:r>
              <a:r>
                <a:rPr lang="mn-MN" sz="1400" b="1" dirty="0" smtClean="0">
                  <a:solidFill>
                    <a:srgbClr val="003E68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: </a:t>
              </a:r>
              <a:r>
                <a:rPr lang="mn-MN" sz="1400" dirty="0" smtClean="0">
                  <a:solidFill>
                    <a:srgbClr val="003E68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2002/03, 2007/08, 2010, 2011</a:t>
              </a:r>
              <a:r>
                <a:rPr lang="en-US" sz="1400" dirty="0" smtClean="0">
                  <a:solidFill>
                    <a:srgbClr val="003E68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, 2012</a:t>
              </a:r>
              <a:endParaRPr lang="mn-MN" sz="1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705600" y="4191000"/>
              <a:ext cx="22098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n-MN" sz="1400" dirty="0" smtClean="0">
                  <a:solidFill>
                    <a:srgbClr val="003E68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-</a:t>
              </a:r>
              <a:r>
                <a:rPr lang="en-US" sz="1400" dirty="0" smtClean="0">
                  <a:solidFill>
                    <a:srgbClr val="003E68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Update database with the most recent data </a:t>
              </a:r>
              <a:endParaRPr lang="mn-MN" sz="1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  <a:p>
              <a:endParaRPr lang="mn-MN" sz="1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  <a:p>
              <a:r>
                <a:rPr lang="mn-MN" sz="1400" dirty="0" smtClean="0">
                  <a:solidFill>
                    <a:srgbClr val="003E68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-</a:t>
              </a:r>
              <a:r>
                <a:rPr lang="en-US" sz="1400" dirty="0" smtClean="0">
                  <a:solidFill>
                    <a:srgbClr val="003E68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 Database of  </a:t>
              </a:r>
              <a:r>
                <a:rPr lang="en-US" sz="1400" dirty="0" err="1" smtClean="0">
                  <a:solidFill>
                    <a:srgbClr val="003E68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anonymized</a:t>
              </a:r>
              <a:r>
                <a:rPr lang="en-US" sz="1400" dirty="0" smtClean="0">
                  <a:solidFill>
                    <a:srgbClr val="003E68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micro data of surveys</a:t>
              </a:r>
              <a:endParaRPr lang="en-US" sz="1400" b="1" dirty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28" name="Picture 4" descr="D:\2013\5. May 2013\Cover\111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24400" y="1371600"/>
              <a:ext cx="1676400" cy="228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12" descr="C:\SETGUUL\3_dugaar_uliral\magazine2011_03_last Folder\Links\bull_zagvar_batlagdsan_2011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45878" y="1295401"/>
              <a:ext cx="1616322" cy="2286000"/>
            </a:xfrm>
            <a:prstGeom prst="rect">
              <a:avLst/>
            </a:prstGeom>
            <a:noFill/>
          </p:spPr>
        </p:pic>
      </p:grp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685800" y="533400"/>
            <a:ext cx="8458200" cy="40011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 dissemination </a:t>
            </a:r>
            <a:endParaRPr lang="en-US" sz="2000" dirty="0" smtClean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181600" y="5334000"/>
            <a:ext cx="3429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1600" dirty="0">
              <a:solidFill>
                <a:srgbClr val="003E68"/>
              </a:solidFill>
              <a:latin typeface="Arial" pitchFamily="34" charset="0"/>
              <a:cs typeface="Arial" pitchFamily="34" charset="0"/>
              <a:hlinkClick r:id="rId2"/>
            </a:endParaRPr>
          </a:p>
        </p:txBody>
      </p:sp>
      <p:sp>
        <p:nvSpPr>
          <p:cNvPr id="8" name="Rectangle 3"/>
          <p:cNvSpPr txBox="1">
            <a:spLocks/>
          </p:cNvSpPr>
          <p:nvPr/>
        </p:nvSpPr>
        <p:spPr bwMode="auto">
          <a:xfrm>
            <a:off x="1566863" y="1239838"/>
            <a:ext cx="6569075" cy="150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i="1" dirty="0">
                <a:solidFill>
                  <a:srgbClr val="003E68"/>
                </a:solidFill>
                <a:latin typeface="Calibri" pitchFamily="34" charset="0"/>
                <a:cs typeface="Times New Roman" pitchFamily="18" charset="0"/>
              </a:rPr>
              <a:t>Thank you for your attention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209675" y="2553593"/>
            <a:ext cx="7258050" cy="384720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2000" b="1" dirty="0">
              <a:solidFill>
                <a:srgbClr val="003E68"/>
              </a:solidFill>
              <a:latin typeface="Calibri" pitchFamily="34" charset="0"/>
              <a:cs typeface="Times New Roman" pitchFamily="18" charset="0"/>
            </a:endParaRPr>
          </a:p>
          <a:p>
            <a:pPr algn="ctr"/>
            <a:r>
              <a:rPr lang="en-US" sz="2000" b="1" dirty="0">
                <a:solidFill>
                  <a:srgbClr val="003E68"/>
                </a:solidFill>
                <a:latin typeface="Calibri" pitchFamily="34" charset="0"/>
                <a:cs typeface="Times New Roman" pitchFamily="18" charset="0"/>
              </a:rPr>
              <a:t>The Government Building III</a:t>
            </a:r>
          </a:p>
          <a:p>
            <a:pPr algn="ctr"/>
            <a:r>
              <a:rPr lang="en-US" sz="2000" b="1" dirty="0" err="1">
                <a:solidFill>
                  <a:srgbClr val="003E68"/>
                </a:solidFill>
                <a:latin typeface="Calibri" pitchFamily="34" charset="0"/>
                <a:cs typeface="Times New Roman" pitchFamily="18" charset="0"/>
              </a:rPr>
              <a:t>Baga</a:t>
            </a:r>
            <a:r>
              <a:rPr lang="en-US" sz="2000" b="1" dirty="0">
                <a:solidFill>
                  <a:srgbClr val="003E68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3E68"/>
                </a:solidFill>
                <a:latin typeface="Calibri" pitchFamily="34" charset="0"/>
                <a:cs typeface="Times New Roman" pitchFamily="18" charset="0"/>
              </a:rPr>
              <a:t>Toiruu</a:t>
            </a:r>
            <a:r>
              <a:rPr lang="en-US" sz="2000" b="1" dirty="0">
                <a:solidFill>
                  <a:srgbClr val="003E68"/>
                </a:solidFill>
                <a:latin typeface="Calibri" pitchFamily="34" charset="0"/>
                <a:cs typeface="Times New Roman" pitchFamily="18" charset="0"/>
              </a:rPr>
              <a:t>-</a:t>
            </a:r>
            <a:r>
              <a:rPr lang="mn-MN" sz="2000" b="1" dirty="0">
                <a:solidFill>
                  <a:srgbClr val="003E68"/>
                </a:solidFill>
                <a:latin typeface="Calibri" pitchFamily="34" charset="0"/>
                <a:cs typeface="Times New Roman" pitchFamily="18" charset="0"/>
              </a:rPr>
              <a:t>44</a:t>
            </a:r>
            <a:r>
              <a:rPr lang="en-US" sz="2000" b="1" dirty="0">
                <a:solidFill>
                  <a:srgbClr val="003E68"/>
                </a:solidFill>
                <a:latin typeface="Calibri" pitchFamily="34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000" b="1" dirty="0">
                <a:solidFill>
                  <a:srgbClr val="003E68"/>
                </a:solidFill>
                <a:latin typeface="Calibri" pitchFamily="34" charset="0"/>
                <a:cs typeface="Times New Roman" pitchFamily="18" charset="0"/>
              </a:rPr>
              <a:t>Ulaanbaatar-20</a:t>
            </a:r>
            <a:r>
              <a:rPr lang="mn-MN" sz="2000" b="1" dirty="0">
                <a:solidFill>
                  <a:srgbClr val="003E68"/>
                </a:solidFill>
                <a:latin typeface="Calibri" pitchFamily="34" charset="0"/>
                <a:cs typeface="Times New Roman" pitchFamily="18" charset="0"/>
              </a:rPr>
              <a:t>а</a:t>
            </a:r>
            <a:r>
              <a:rPr lang="en-US" sz="2000" b="1" dirty="0">
                <a:solidFill>
                  <a:srgbClr val="003E68"/>
                </a:solidFill>
                <a:latin typeface="Calibri" pitchFamily="34" charset="0"/>
                <a:cs typeface="Times New Roman" pitchFamily="18" charset="0"/>
              </a:rPr>
              <a:t>, </a:t>
            </a:r>
            <a:r>
              <a:rPr lang="mn-MN" sz="2000" b="1" dirty="0">
                <a:solidFill>
                  <a:srgbClr val="003E68"/>
                </a:solidFill>
                <a:latin typeface="Calibri" pitchFamily="34" charset="0"/>
                <a:cs typeface="Times New Roman" pitchFamily="18" charset="0"/>
              </a:rPr>
              <a:t>М</a:t>
            </a:r>
            <a:r>
              <a:rPr lang="en-US" sz="2000" b="1" dirty="0" err="1">
                <a:solidFill>
                  <a:srgbClr val="003E68"/>
                </a:solidFill>
                <a:latin typeface="Calibri" pitchFamily="34" charset="0"/>
                <a:cs typeface="Times New Roman" pitchFamily="18" charset="0"/>
              </a:rPr>
              <a:t>ongolia</a:t>
            </a:r>
            <a:r>
              <a:rPr lang="en-US" sz="2000" b="1" dirty="0">
                <a:solidFill>
                  <a:srgbClr val="003E68"/>
                </a:solidFill>
                <a:latin typeface="Calibri" pitchFamily="34" charset="0"/>
                <a:cs typeface="Times New Roman" pitchFamily="18" charset="0"/>
              </a:rPr>
              <a:t/>
            </a:r>
            <a:br>
              <a:rPr lang="en-US" sz="2000" b="1" dirty="0">
                <a:solidFill>
                  <a:srgbClr val="003E68"/>
                </a:solidFill>
                <a:latin typeface="Calibri" pitchFamily="34" charset="0"/>
                <a:cs typeface="Times New Roman" pitchFamily="18" charset="0"/>
              </a:rPr>
            </a:br>
            <a:r>
              <a:rPr lang="en-US" sz="2000" b="1" dirty="0">
                <a:solidFill>
                  <a:srgbClr val="003E68"/>
                </a:solidFill>
                <a:latin typeface="Calibri" pitchFamily="34" charset="0"/>
                <a:cs typeface="Times New Roman" pitchFamily="18" charset="0"/>
              </a:rPr>
              <a:t>Tel:</a:t>
            </a:r>
            <a:r>
              <a:rPr lang="mn-MN" sz="2000" b="1" dirty="0">
                <a:solidFill>
                  <a:srgbClr val="003E68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003E68"/>
                </a:solidFill>
                <a:latin typeface="Calibri" pitchFamily="34" charset="0"/>
                <a:cs typeface="Times New Roman" pitchFamily="18" charset="0"/>
              </a:rPr>
              <a:t>(976)-11-329125</a:t>
            </a:r>
            <a:br>
              <a:rPr lang="en-US" sz="2000" b="1" dirty="0">
                <a:solidFill>
                  <a:srgbClr val="003E68"/>
                </a:solidFill>
                <a:latin typeface="Calibri" pitchFamily="34" charset="0"/>
                <a:cs typeface="Times New Roman" pitchFamily="18" charset="0"/>
              </a:rPr>
            </a:br>
            <a:r>
              <a:rPr lang="en-US" sz="2000" b="1" dirty="0">
                <a:solidFill>
                  <a:srgbClr val="003E68"/>
                </a:solidFill>
                <a:latin typeface="Calibri" pitchFamily="34" charset="0"/>
                <a:cs typeface="Times New Roman" pitchFamily="18" charset="0"/>
              </a:rPr>
              <a:t>Fax: (976)-11-324518 </a:t>
            </a:r>
          </a:p>
          <a:p>
            <a:pPr algn="ctr"/>
            <a:r>
              <a:rPr lang="en-US" sz="2000" b="1" dirty="0">
                <a:solidFill>
                  <a:srgbClr val="003E68"/>
                </a:solidFill>
                <a:latin typeface="Calibri" pitchFamily="34" charset="0"/>
                <a:cs typeface="Times New Roman" pitchFamily="18" charset="0"/>
              </a:rPr>
              <a:t>E-mail: </a:t>
            </a:r>
            <a:r>
              <a:rPr lang="en-US" sz="2000" b="1" dirty="0" smtClean="0">
                <a:solidFill>
                  <a:srgbClr val="003E68"/>
                </a:solidFill>
                <a:latin typeface="Calibri" pitchFamily="34" charset="0"/>
                <a:cs typeface="Times New Roman" pitchFamily="18" charset="0"/>
              </a:rPr>
              <a:t>international@nso.mn</a:t>
            </a:r>
            <a:endParaRPr lang="en-US" sz="2000" b="1" dirty="0">
              <a:solidFill>
                <a:srgbClr val="003E68"/>
              </a:solidFill>
              <a:latin typeface="Calibri" pitchFamily="34" charset="0"/>
              <a:cs typeface="Times New Roman" pitchFamily="18" charset="0"/>
            </a:endParaRPr>
          </a:p>
          <a:p>
            <a:pPr algn="ctr"/>
            <a:r>
              <a:rPr lang="en-US" sz="2000" b="1" dirty="0">
                <a:solidFill>
                  <a:srgbClr val="003E68"/>
                </a:solidFill>
                <a:latin typeface="Calibri" pitchFamily="34" charset="0"/>
                <a:cs typeface="Times New Roman" pitchFamily="18" charset="0"/>
              </a:rPr>
              <a:t>www.nso.mn </a:t>
            </a:r>
          </a:p>
          <a:p>
            <a:pPr algn="ctr"/>
            <a:r>
              <a:rPr lang="en-US" sz="2000" b="1" dirty="0">
                <a:solidFill>
                  <a:srgbClr val="003E68"/>
                </a:solidFill>
                <a:latin typeface="Calibri" pitchFamily="34" charset="0"/>
                <a:cs typeface="Times New Roman" pitchFamily="18" charset="0"/>
              </a:rPr>
              <a:t>www.1212.mn</a:t>
            </a:r>
            <a:r>
              <a:rPr lang="en-US" sz="2000" b="1" dirty="0">
                <a:solidFill>
                  <a:srgbClr val="003E68"/>
                </a:solidFill>
                <a:latin typeface="Calibri" pitchFamily="34" charset="0"/>
                <a:cs typeface="Times New Roman" pitchFamily="18" charset="0"/>
                <a:hlinkClick r:id="rId2"/>
              </a:rPr>
              <a:t> </a:t>
            </a:r>
          </a:p>
          <a:p>
            <a:pPr algn="ctr"/>
            <a:endParaRPr lang="en-US" sz="1600" b="1" dirty="0">
              <a:solidFill>
                <a:srgbClr val="003E68"/>
              </a:solidFill>
              <a:latin typeface="Calibri" pitchFamily="34" charset="0"/>
              <a:cs typeface="Times New Roman" pitchFamily="18" charset="0"/>
              <a:hlinkClick r:id="rId2"/>
            </a:endParaRPr>
          </a:p>
          <a:p>
            <a:pPr algn="ctr"/>
            <a:endParaRPr lang="en-US" sz="1600" b="1" dirty="0">
              <a:solidFill>
                <a:srgbClr val="003E68"/>
              </a:solidFill>
              <a:latin typeface="Calibri" pitchFamily="34" charset="0"/>
              <a:cs typeface="Times New Roman" pitchFamily="18" charset="0"/>
              <a:hlinkClick r:id="rId2"/>
            </a:endParaRPr>
          </a:p>
          <a:p>
            <a:pPr algn="ctr"/>
            <a:endParaRPr lang="en-US" sz="1600" b="1" dirty="0">
              <a:solidFill>
                <a:srgbClr val="003E68"/>
              </a:solidFill>
              <a:latin typeface="Abadi MT Condensed Light" pitchFamily="34" charset="0"/>
              <a:hlinkClick r:id="rId2"/>
            </a:endParaRPr>
          </a:p>
          <a:p>
            <a:pPr algn="ctr"/>
            <a:endParaRPr lang="en-US" sz="1600" b="1" dirty="0">
              <a:solidFill>
                <a:srgbClr val="003E68"/>
              </a:solidFill>
              <a:latin typeface="Abadi MT Condensed Light" pitchFamily="34" charset="0"/>
              <a:hlinkClick r:id="rId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14400" y="1586299"/>
            <a:ext cx="8001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3E68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Article 6. System of official statistical indicators and the basis for its production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003E68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2) population and social statistics; </a:t>
            </a:r>
          </a:p>
          <a:p>
            <a:pPr lvl="0"/>
            <a:r>
              <a:rPr lang="en-US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d/ household and population income, expenditure and consumption; </a:t>
            </a:r>
          </a:p>
          <a:p>
            <a:pPr lvl="0"/>
            <a:r>
              <a:rPr lang="en-US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e/ population nutrition, sufficiency, calorie, nutrition indicators, 	quality indicators and hygienic indicators; </a:t>
            </a:r>
          </a:p>
          <a:p>
            <a:r>
              <a:rPr lang="en-US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f/ living standards and poverty;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85800" y="457200"/>
            <a:ext cx="8229600" cy="400110"/>
          </a:xfrm>
          <a:prstGeom prst="rect">
            <a:avLst/>
          </a:prstGeom>
          <a:solidFill>
            <a:srgbClr val="996633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noProof="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Legal framework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9906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LAW ON STATISTICS</a:t>
            </a:r>
            <a:endParaRPr lang="en-US" dirty="0">
              <a:solidFill>
                <a:schemeClr val="accent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4191000"/>
            <a:ext cx="7696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Article 7. Conducting censuses and surveys </a:t>
            </a:r>
          </a:p>
          <a:p>
            <a:endParaRPr lang="en-US" b="1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indent="-342900"/>
            <a:r>
              <a:rPr lang="en-US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1) The National Statistical Commission is responsible for conducting the following censuses and surveys: </a:t>
            </a:r>
          </a:p>
          <a:p>
            <a:pPr marL="342900" indent="-342900"/>
            <a:r>
              <a:rPr lang="en-US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d/ Household socio-economic survey every quarter;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85800" y="533400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Methodology</a:t>
            </a:r>
            <a:endParaRPr lang="mn-MN" sz="2000" b="1" dirty="0" smtClean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914400" y="12192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marR="0" lvl="1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2800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Poverty analysis requires three main elements</a:t>
            </a:r>
          </a:p>
          <a:p>
            <a:pPr marL="609600" marR="0" lvl="1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en-US" sz="2400" baseline="300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</a:t>
            </a:r>
            <a:r>
              <a:rPr lang="en-US" sz="2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A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3E68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welfare indicator, both measurable and acceptable, to rank all population accordingly</a:t>
            </a:r>
          </a:p>
          <a:p>
            <a:pPr marL="609600" marR="0" lvl="1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baseline="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2400" baseline="300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nd</a:t>
            </a:r>
            <a:r>
              <a:rPr lang="en-US" sz="2400" baseline="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r>
              <a:rPr lang="en-US" sz="2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 appropriate poverty line to be compared against the chosen indicator in order to classify individuals in poor and non-poor</a:t>
            </a:r>
          </a:p>
          <a:p>
            <a:pPr marL="609600" marR="0" lvl="1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en-US" sz="2400" baseline="300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rd</a:t>
            </a:r>
            <a:r>
              <a:rPr lang="en-US" sz="2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A set of measures that combine individual welfare indicators into an aggregated poverty figure. 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3E68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E68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         </a:t>
            </a:r>
            <a:endParaRPr kumimoji="0" lang="mn-MN" sz="2400" b="1" i="0" u="none" strike="noStrike" kern="1200" cap="none" spc="0" normalizeH="0" baseline="0" noProof="0" dirty="0" smtClean="0">
              <a:ln>
                <a:noFill/>
              </a:ln>
              <a:solidFill>
                <a:srgbClr val="003E68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219200"/>
            <a:ext cx="7924800" cy="4953000"/>
          </a:xfrm>
        </p:spPr>
        <p:txBody>
          <a:bodyPr/>
          <a:lstStyle/>
          <a:p>
            <a:pPr lvl="0"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Welfare indicator: </a:t>
            </a:r>
          </a:p>
          <a:p>
            <a:pPr lvl="1"/>
            <a:r>
              <a:rPr lang="en-US" sz="2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Income? </a:t>
            </a:r>
          </a:p>
          <a:p>
            <a:pPr lvl="1">
              <a:buNone/>
            </a:pPr>
            <a:r>
              <a:rPr lang="en-US" sz="2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</a:t>
            </a:r>
            <a:r>
              <a:rPr lang="en-US" sz="2400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</a:t>
            </a:r>
          </a:p>
          <a:p>
            <a:pPr lvl="1"/>
            <a:r>
              <a:rPr lang="en-US" sz="2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Consumption? </a:t>
            </a:r>
          </a:p>
          <a:p>
            <a:pPr>
              <a:buNone/>
            </a:pPr>
            <a:endParaRPr lang="en-US" sz="2400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lvl="1" eaLnBrk="1" hangingPunct="1">
              <a:lnSpc>
                <a:spcPct val="80000"/>
              </a:lnSpc>
              <a:buNone/>
            </a:pPr>
            <a:endParaRPr lang="en-US" sz="1600" dirty="0" smtClean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lvl="1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US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Consumption </a:t>
            </a:r>
          </a:p>
          <a:p>
            <a:pPr marL="400050" lvl="2" eaLnBrk="1" hangingPunct="1">
              <a:lnSpc>
                <a:spcPct val="80000"/>
              </a:lnSpc>
              <a:buFont typeface="Courier New" pitchFamily="49" charset="0"/>
              <a:buChar char="o"/>
            </a:pPr>
            <a:r>
              <a:rPr lang="en-US" sz="20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the short-run  though, say a year, consumption is likely to be more stable than income</a:t>
            </a:r>
          </a:p>
          <a:p>
            <a:pPr marL="400050" lvl="2" eaLnBrk="1" hangingPunct="1">
              <a:lnSpc>
                <a:spcPct val="80000"/>
              </a:lnSpc>
              <a:buFont typeface="Courier New" pitchFamily="49" charset="0"/>
              <a:buChar char="o"/>
            </a:pPr>
            <a:r>
              <a:rPr lang="en-US" sz="20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households are often able to smooth out their consumption </a:t>
            </a:r>
          </a:p>
          <a:p>
            <a:pPr marL="400050" lvl="2" eaLnBrk="1" hangingPunct="1">
              <a:lnSpc>
                <a:spcPct val="80000"/>
              </a:lnSpc>
              <a:buFont typeface="Courier New" pitchFamily="49" charset="0"/>
              <a:buChar char="o"/>
            </a:pPr>
            <a:r>
              <a:rPr lang="en-US" sz="20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consumption is also less affected by seasonal patterns than income </a:t>
            </a:r>
          </a:p>
          <a:p>
            <a:pPr marL="400050" lvl="2" eaLnBrk="1" hangingPunct="1">
              <a:lnSpc>
                <a:spcPct val="80000"/>
              </a:lnSpc>
              <a:buFont typeface="Courier New" pitchFamily="49" charset="0"/>
              <a:buChar char="o"/>
            </a:pPr>
            <a:r>
              <a:rPr lang="en-US" sz="20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consumption is generally an easier concept than income for the respondents to grasp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</a:t>
            </a:r>
            <a:endParaRPr lang="mn-MN" sz="2400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mn-MN" sz="2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</a:t>
            </a:r>
            <a:endParaRPr lang="en-US" sz="2400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Right Brace 8"/>
          <p:cNvSpPr/>
          <p:nvPr/>
        </p:nvSpPr>
        <p:spPr>
          <a:xfrm>
            <a:off x="3962400" y="1676400"/>
            <a:ext cx="228600" cy="1219200"/>
          </a:xfrm>
          <a:prstGeom prst="righ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3E6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67200" y="2057400"/>
            <a:ext cx="1811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3E68"/>
                </a:solidFill>
              </a:rPr>
              <a:t>Which one</a:t>
            </a:r>
            <a:r>
              <a:rPr lang="mn-MN" sz="2400" dirty="0" smtClean="0">
                <a:solidFill>
                  <a:srgbClr val="003E68"/>
                </a:solidFill>
              </a:rPr>
              <a:t>?</a:t>
            </a:r>
            <a:endParaRPr lang="en-US" sz="2400" dirty="0" smtClean="0">
              <a:solidFill>
                <a:srgbClr val="003E68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85800" y="533400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Methodology</a:t>
            </a:r>
            <a:endParaRPr lang="mn-MN" sz="2000" b="1" dirty="0" smtClean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AutoShape 2"/>
          <p:cNvSpPr>
            <a:spLocks noGrp="1" noChangeArrowheads="1"/>
          </p:cNvSpPr>
          <p:nvPr>
            <p:ph type="title"/>
          </p:nvPr>
        </p:nvSpPr>
        <p:spPr>
          <a:xfrm>
            <a:off x="838200" y="1219200"/>
            <a:ext cx="7924800" cy="381000"/>
          </a:xfrm>
        </p:spPr>
        <p:txBody>
          <a:bodyPr>
            <a:noAutofit/>
          </a:bodyPr>
          <a:lstStyle/>
          <a:p>
            <a:pPr algn="l" eaLnBrk="1" hangingPunct="1"/>
            <a:r>
              <a:rPr lang="mn-MN" sz="2800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mn-MN" sz="2800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2800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construction of the consumption aggregate</a:t>
            </a:r>
            <a:r>
              <a:rPr lang="mn-MN" sz="2800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mn-MN" sz="2800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en-US" sz="2800" dirty="0" smtClean="0">
              <a:solidFill>
                <a:schemeClr val="accent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244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05000"/>
            <a:ext cx="8153400" cy="3505200"/>
          </a:xfrm>
        </p:spPr>
        <p:txBody>
          <a:bodyPr>
            <a:normAutofit fontScale="70000" lnSpcReduction="20000"/>
          </a:bodyPr>
          <a:lstStyle/>
          <a:p>
            <a:pPr lvl="1">
              <a:buNone/>
            </a:pPr>
            <a:r>
              <a:rPr lang="en-US" sz="31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en-US" sz="3100" baseline="300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</a:t>
            </a:r>
            <a:r>
              <a:rPr lang="en-US" sz="31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It must be as comprehensive as possible given the available information</a:t>
            </a:r>
          </a:p>
          <a:p>
            <a:pPr lvl="1">
              <a:buNone/>
            </a:pPr>
            <a:r>
              <a:rPr lang="en-US" sz="31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3100" baseline="300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nd</a:t>
            </a:r>
            <a:r>
              <a:rPr lang="en-US" sz="31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Market and non-market transactions are to be included</a:t>
            </a:r>
          </a:p>
          <a:p>
            <a:pPr lvl="1">
              <a:buNone/>
            </a:pPr>
            <a:endParaRPr lang="en-US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>
              <a:buNone/>
            </a:pPr>
            <a:r>
              <a:rPr lang="en-US" sz="3400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consumption aggregate comprises five main components: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Food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Non-food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Housing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Durable goods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Energy</a:t>
            </a:r>
          </a:p>
          <a:p>
            <a:pPr lvl="1">
              <a:buNone/>
            </a:pPr>
            <a:endParaRPr lang="en-US" sz="2200" dirty="0" smtClean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245" name="Rectangle 4"/>
          <p:cNvSpPr>
            <a:spLocks noChangeArrowheads="1"/>
          </p:cNvSpPr>
          <p:nvPr/>
        </p:nvSpPr>
        <p:spPr bwMode="auto">
          <a:xfrm>
            <a:off x="-274638" y="3246438"/>
            <a:ext cx="1098551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mn-MN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endParaRPr lang="en-US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85800" y="533400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Methodology</a:t>
            </a:r>
            <a:endParaRPr lang="mn-MN" sz="2000" b="1" dirty="0" smtClean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>
            <a:spLocks noGrp="1" noChangeArrowheads="1"/>
          </p:cNvSpPr>
          <p:nvPr>
            <p:ph type="title"/>
          </p:nvPr>
        </p:nvSpPr>
        <p:spPr>
          <a:xfrm>
            <a:off x="838200" y="1371600"/>
            <a:ext cx="7543800" cy="533400"/>
          </a:xfrm>
        </p:spPr>
        <p:txBody>
          <a:bodyPr/>
          <a:lstStyle/>
          <a:p>
            <a:pPr algn="l" eaLnBrk="1" hangingPunct="1"/>
            <a:r>
              <a:rPr lang="mn-MN" sz="2800" i="1" u="sng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mn-MN" sz="2800" i="1" u="sng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2800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Food component</a:t>
            </a:r>
            <a:r>
              <a:rPr lang="en-US" sz="28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sz="28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en-US" sz="2800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2133600"/>
            <a:ext cx="7924800" cy="3810000"/>
          </a:xfrm>
        </p:spPr>
        <p:txBody>
          <a:bodyPr/>
          <a:lstStyle/>
          <a:p>
            <a:pPr lvl="1">
              <a:buNone/>
            </a:pPr>
            <a:r>
              <a:rPr lang="en-US" sz="2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en-US" sz="2400" baseline="300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</a:t>
            </a:r>
            <a:r>
              <a:rPr lang="en-US" sz="2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All possible sources of consumption are included</a:t>
            </a:r>
          </a:p>
          <a:p>
            <a:pPr lvl="1">
              <a:buNone/>
            </a:pPr>
            <a:r>
              <a:rPr lang="en-US" sz="2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2400" baseline="300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nd</a:t>
            </a:r>
            <a:r>
              <a:rPr lang="en-US" sz="2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Only food that was actually consumed</a:t>
            </a:r>
          </a:p>
          <a:p>
            <a:pPr lvl="1">
              <a:buNone/>
            </a:pPr>
            <a:r>
              <a:rPr lang="en-US" sz="2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en-US" sz="2400" baseline="300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rd</a:t>
            </a:r>
            <a:r>
              <a:rPr lang="en-US" sz="2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Non-purchased food items need to be valued and included in the welfare measure</a:t>
            </a:r>
          </a:p>
          <a:p>
            <a:pPr lvl="1">
              <a:buNone/>
            </a:pPr>
            <a:endParaRPr lang="en-US" sz="2000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>
              <a:buFont typeface="Courier New" pitchFamily="49" charset="0"/>
              <a:buChar char="o"/>
            </a:pPr>
            <a:r>
              <a:rPr lang="en-US" sz="2000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method to collect</a:t>
            </a:r>
          </a:p>
          <a:p>
            <a:pPr lvl="2">
              <a:buFont typeface="Courier New" pitchFamily="49" charset="0"/>
              <a:buChar char="o"/>
            </a:pPr>
            <a:r>
              <a:rPr lang="en-US" sz="18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the capital and in </a:t>
            </a:r>
            <a:r>
              <a:rPr lang="en-US" sz="1800" dirty="0" err="1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aimag</a:t>
            </a:r>
            <a:r>
              <a:rPr lang="en-US" sz="18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centers – diary</a:t>
            </a:r>
          </a:p>
          <a:p>
            <a:pPr lvl="2">
              <a:buFont typeface="Courier New" pitchFamily="49" charset="0"/>
              <a:buChar char="o"/>
            </a:pPr>
            <a:r>
              <a:rPr lang="en-US" sz="18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</a:t>
            </a:r>
            <a:r>
              <a:rPr lang="en-US" sz="1800" dirty="0" err="1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soum</a:t>
            </a:r>
            <a:r>
              <a:rPr lang="en-US" sz="18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centers and in the countryside – a recall 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85800" y="533400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Methodology</a:t>
            </a:r>
            <a:endParaRPr lang="mn-MN" sz="2000" b="1" dirty="0" smtClean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AutoShape 2"/>
          <p:cNvSpPr>
            <a:spLocks noGrp="1" noChangeArrowheads="1"/>
          </p:cNvSpPr>
          <p:nvPr>
            <p:ph type="title"/>
          </p:nvPr>
        </p:nvSpPr>
        <p:spPr>
          <a:xfrm>
            <a:off x="838200" y="1066800"/>
            <a:ext cx="7924800" cy="487680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2800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poverty line – Absolute</a:t>
            </a:r>
            <a:r>
              <a:rPr lang="en-US" sz="2800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sz="2800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2800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sz="2800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2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Cost of Basic Needs method was employed to estimate the nutrition-based poverty line</a:t>
            </a:r>
            <a:br>
              <a:rPr lang="en-US" sz="2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2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sz="2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2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If a person cannot afford the cost of the basket, this person will be considered to be poor.</a:t>
            </a:r>
            <a:br>
              <a:rPr lang="en-US" sz="2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2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sz="2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2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poverty line comprises two main components: food + non-food </a:t>
            </a:r>
            <a:br>
              <a:rPr lang="en-US" sz="2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en-US" sz="2400" b="0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685800" y="533400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Methodology</a:t>
            </a:r>
            <a:endParaRPr lang="mn-MN" sz="2000" b="1" dirty="0" smtClean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295400"/>
            <a:ext cx="7696200" cy="44196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sz="2800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Food poverty line</a:t>
            </a:r>
          </a:p>
          <a:p>
            <a:pPr lvl="1">
              <a:buFont typeface="Courier New" pitchFamily="49" charset="0"/>
              <a:buChar char="o"/>
            </a:pPr>
            <a:r>
              <a:rPr lang="en-US" sz="2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2100 calories per person per day</a:t>
            </a:r>
            <a:endParaRPr lang="mn-MN" sz="2000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>
              <a:buFont typeface="Courier New" pitchFamily="49" charset="0"/>
              <a:buChar char="o"/>
            </a:pPr>
            <a:r>
              <a:rPr lang="en-US" sz="2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Reference group – bottom </a:t>
            </a:r>
            <a:r>
              <a:rPr lang="mn-MN" sz="2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40</a:t>
            </a:r>
            <a:r>
              <a:rPr lang="en-US" sz="2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% of the population</a:t>
            </a:r>
          </a:p>
          <a:p>
            <a:pPr lvl="1">
              <a:buFont typeface="Courier New" pitchFamily="49" charset="0"/>
              <a:buChar char="o"/>
            </a:pPr>
            <a:r>
              <a:rPr lang="en-US" sz="2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food bundle</a:t>
            </a:r>
            <a:r>
              <a:rPr lang="mn-MN" sz="2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en-US" sz="2400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>
              <a:buFont typeface="Courier New" pitchFamily="49" charset="0"/>
              <a:buChar char="o"/>
            </a:pPr>
            <a:r>
              <a:rPr lang="en-US" sz="2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Caloric conversion factors were used to transform the food bundle into calories</a:t>
            </a:r>
          </a:p>
          <a:p>
            <a:pPr lvl="1">
              <a:buFont typeface="Courier New" pitchFamily="49" charset="0"/>
              <a:buChar char="o"/>
            </a:pPr>
            <a:r>
              <a:rPr lang="en-US" sz="2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Median unit values were derived in order to price the food bundle</a:t>
            </a:r>
          </a:p>
          <a:p>
            <a:pPr lvl="1">
              <a:buFont typeface="Courier New" pitchFamily="49" charset="0"/>
              <a:buChar char="o"/>
            </a:pPr>
            <a:r>
              <a:rPr lang="en-US" sz="2400" dirty="0" smtClean="0">
                <a:solidFill>
                  <a:srgbClr val="003E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average caloric intake of the food bundle was estimated </a:t>
            </a:r>
            <a:endParaRPr lang="mn-MN" sz="2400" dirty="0" smtClean="0">
              <a:solidFill>
                <a:srgbClr val="003E68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85800" y="533400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Methodology</a:t>
            </a:r>
            <a:endParaRPr lang="mn-MN" sz="2000" b="1" dirty="0" smtClean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ort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short presentation</Template>
  <TotalTime>4012</TotalTime>
  <Words>969</Words>
  <Application>Microsoft Office PowerPoint</Application>
  <PresentationFormat>On-screen Show (4:3)</PresentationFormat>
  <Paragraphs>229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short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The construction of the consumption aggregate </vt:lpstr>
      <vt:lpstr> Food component </vt:lpstr>
      <vt:lpstr>The poverty line – Absolute  the Cost of Basic Needs method was employed to estimate the nutrition-based poverty line  If a person cannot afford the cost of the basket, this person will be considered to be poor.  The poverty line comprises two main components: food + non-food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Siemens</dc:creator>
  <cp:lastModifiedBy>Vania Etropolska</cp:lastModifiedBy>
  <cp:revision>549</cp:revision>
  <dcterms:created xsi:type="dcterms:W3CDTF">2009-07-23T06:12:01Z</dcterms:created>
  <dcterms:modified xsi:type="dcterms:W3CDTF">2015-04-27T13:19:17Z</dcterms:modified>
</cp:coreProperties>
</file>