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197" r:id="rId1"/>
    <p:sldMasterId id="2147485265" r:id="rId2"/>
  </p:sldMasterIdLst>
  <p:notesMasterIdLst>
    <p:notesMasterId r:id="rId25"/>
  </p:notesMasterIdLst>
  <p:handoutMasterIdLst>
    <p:handoutMasterId r:id="rId26"/>
  </p:handoutMasterIdLst>
  <p:sldIdLst>
    <p:sldId id="256" r:id="rId3"/>
    <p:sldId id="338" r:id="rId4"/>
    <p:sldId id="341" r:id="rId5"/>
    <p:sldId id="337" r:id="rId6"/>
    <p:sldId id="339" r:id="rId7"/>
    <p:sldId id="342" r:id="rId8"/>
    <p:sldId id="340" r:id="rId9"/>
    <p:sldId id="345" r:id="rId10"/>
    <p:sldId id="346" r:id="rId11"/>
    <p:sldId id="347" r:id="rId12"/>
    <p:sldId id="348" r:id="rId13"/>
    <p:sldId id="350" r:id="rId14"/>
    <p:sldId id="349" r:id="rId15"/>
    <p:sldId id="352" r:id="rId16"/>
    <p:sldId id="353" r:id="rId17"/>
    <p:sldId id="354" r:id="rId18"/>
    <p:sldId id="356" r:id="rId19"/>
    <p:sldId id="360" r:id="rId20"/>
    <p:sldId id="357" r:id="rId21"/>
    <p:sldId id="358" r:id="rId22"/>
    <p:sldId id="359" r:id="rId23"/>
    <p:sldId id="283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6A2D"/>
    <a:srgbClr val="00A996"/>
    <a:srgbClr val="0070C0"/>
    <a:srgbClr val="D0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135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wb416046\Documents\Work\GEO\UNECE%20Vulnerability\vulner_wms@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wb416046\Documents\Work\GEO\UNECE%20Vulnerability\vulner_wms@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wb416046\Documents\Work\GEO\UNECE%20Vulnerability\vulner_wms@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84184669224039"/>
          <c:y val="3.6258750960000398E-2"/>
          <c:w val="0.83609310855373864"/>
          <c:h val="0.7366926650635643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LopezCalva!$B$3:$B$27</c:f>
              <c:strCache>
                <c:ptCount val="25"/>
                <c:pt idx="0">
                  <c:v>0.04-0.06</c:v>
                </c:pt>
                <c:pt idx="1">
                  <c:v>0.06-0.08</c:v>
                </c:pt>
                <c:pt idx="2">
                  <c:v>0.08-0.10</c:v>
                </c:pt>
                <c:pt idx="3">
                  <c:v>0.10-0.12</c:v>
                </c:pt>
                <c:pt idx="4">
                  <c:v>0.12-0.14</c:v>
                </c:pt>
                <c:pt idx="5">
                  <c:v>0.14-0.16</c:v>
                </c:pt>
                <c:pt idx="6">
                  <c:v>0.16-0.18</c:v>
                </c:pt>
                <c:pt idx="7">
                  <c:v>0.18-0.20</c:v>
                </c:pt>
                <c:pt idx="8">
                  <c:v>0.20-0.22</c:v>
                </c:pt>
                <c:pt idx="9">
                  <c:v>0.22-0.24</c:v>
                </c:pt>
                <c:pt idx="10">
                  <c:v>0.24-0.26</c:v>
                </c:pt>
                <c:pt idx="11">
                  <c:v>0.26-0.28</c:v>
                </c:pt>
                <c:pt idx="12">
                  <c:v>0.28-0.30</c:v>
                </c:pt>
                <c:pt idx="13">
                  <c:v>0.30-0.32</c:v>
                </c:pt>
                <c:pt idx="14">
                  <c:v>0.32-0.34</c:v>
                </c:pt>
                <c:pt idx="15">
                  <c:v>0.34-0.36</c:v>
                </c:pt>
                <c:pt idx="16">
                  <c:v>0.36-0.38</c:v>
                </c:pt>
                <c:pt idx="17">
                  <c:v>0.38-0.40</c:v>
                </c:pt>
                <c:pt idx="18">
                  <c:v>0.40-0.42</c:v>
                </c:pt>
                <c:pt idx="19">
                  <c:v>0.42-0.44</c:v>
                </c:pt>
                <c:pt idx="20">
                  <c:v>0.44-0.46</c:v>
                </c:pt>
                <c:pt idx="21">
                  <c:v>0.46-0.48</c:v>
                </c:pt>
                <c:pt idx="22">
                  <c:v>0.48-0.50</c:v>
                </c:pt>
                <c:pt idx="23">
                  <c:v>0.50-0.60</c:v>
                </c:pt>
                <c:pt idx="24">
                  <c:v>0.60-0.70</c:v>
                </c:pt>
              </c:strCache>
            </c:strRef>
          </c:cat>
          <c:val>
            <c:numRef>
              <c:f>LopezCalva!$C$3:$C$27</c:f>
              <c:numCache>
                <c:formatCode>0.00</c:formatCode>
                <c:ptCount val="25"/>
                <c:pt idx="0">
                  <c:v>5.5847959999999999</c:v>
                </c:pt>
                <c:pt idx="1">
                  <c:v>5.4807430000000004</c:v>
                </c:pt>
                <c:pt idx="2">
                  <c:v>4.5724220000000004</c:v>
                </c:pt>
                <c:pt idx="3">
                  <c:v>4.4928929999999996</c:v>
                </c:pt>
                <c:pt idx="4">
                  <c:v>4.0163539999999998</c:v>
                </c:pt>
                <c:pt idx="5">
                  <c:v>3.9224480000000002</c:v>
                </c:pt>
                <c:pt idx="6">
                  <c:v>3.8680840000000001</c:v>
                </c:pt>
                <c:pt idx="7">
                  <c:v>3.9528210000000001</c:v>
                </c:pt>
                <c:pt idx="8">
                  <c:v>4.029725</c:v>
                </c:pt>
                <c:pt idx="9">
                  <c:v>4.0403669999999998</c:v>
                </c:pt>
                <c:pt idx="10">
                  <c:v>3.9240759999999999</c:v>
                </c:pt>
                <c:pt idx="11">
                  <c:v>3.9778950000000002</c:v>
                </c:pt>
                <c:pt idx="12">
                  <c:v>3.537223</c:v>
                </c:pt>
                <c:pt idx="13">
                  <c:v>3.376881</c:v>
                </c:pt>
                <c:pt idx="14">
                  <c:v>3.4227439999999998</c:v>
                </c:pt>
                <c:pt idx="15">
                  <c:v>3.4906489999999999</c:v>
                </c:pt>
                <c:pt idx="16">
                  <c:v>2.9630999999999998</c:v>
                </c:pt>
                <c:pt idx="17">
                  <c:v>3.0237790000000002</c:v>
                </c:pt>
                <c:pt idx="18">
                  <c:v>3.3056299999999998</c:v>
                </c:pt>
                <c:pt idx="19">
                  <c:v>3.0116070000000001</c:v>
                </c:pt>
                <c:pt idx="20">
                  <c:v>2.957128</c:v>
                </c:pt>
                <c:pt idx="21">
                  <c:v>2.86341</c:v>
                </c:pt>
                <c:pt idx="22">
                  <c:v>2.8449279999999999</c:v>
                </c:pt>
                <c:pt idx="23">
                  <c:v>2.5917940000000002</c:v>
                </c:pt>
                <c:pt idx="24">
                  <c:v>2.6065070000000001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925184"/>
        <c:axId val="113684992"/>
      </c:lineChart>
      <c:catAx>
        <c:axId val="128925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Probabilities of falling into poverty</a:t>
                </a:r>
              </a:p>
            </c:rich>
          </c:tx>
          <c:layout>
            <c:manualLayout>
              <c:xMode val="edge"/>
              <c:yMode val="edge"/>
              <c:x val="0.37741301568073221"/>
              <c:y val="0.9274824980799991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684992"/>
        <c:crosses val="autoZero"/>
        <c:auto val="1"/>
        <c:lblAlgn val="ctr"/>
        <c:lblOffset val="100"/>
        <c:tickLblSkip val="2"/>
        <c:noMultiLvlLbl val="0"/>
      </c:catAx>
      <c:valAx>
        <c:axId val="113684992"/>
        <c:scaling>
          <c:orientation val="minMax"/>
          <c:min val="1.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 adult equivalent  consumption a day (at 2005 US$PPP)</a:t>
                </a:r>
              </a:p>
            </c:rich>
          </c:tx>
          <c:layout>
            <c:manualLayout>
              <c:xMode val="edge"/>
              <c:yMode val="edge"/>
              <c:x val="1.0245642371626623E-2"/>
              <c:y val="5.7879296512749083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in"/>
        <c:minorTickMark val="none"/>
        <c:tickLblPos val="nextTo"/>
        <c:spPr>
          <a:noFill/>
          <a:ln>
            <a:solidFill>
              <a:srgbClr val="CCCCCC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92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4701586763751E-2"/>
          <c:y val="3.5129727268086594E-2"/>
          <c:w val="0.88115559906212715"/>
          <c:h val="0.83903141533069336"/>
        </c:manualLayout>
      </c:layout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'Dang Lajouw'!$B$4:$B$43</c:f>
              <c:numCache>
                <c:formatCode>0.00</c:formatCode>
                <c:ptCount val="40"/>
                <c:pt idx="0">
                  <c:v>2.75</c:v>
                </c:pt>
                <c:pt idx="1">
                  <c:v>3</c:v>
                </c:pt>
                <c:pt idx="2">
                  <c:v>3.25</c:v>
                </c:pt>
                <c:pt idx="3">
                  <c:v>3.5</c:v>
                </c:pt>
                <c:pt idx="4">
                  <c:v>3.75</c:v>
                </c:pt>
                <c:pt idx="5">
                  <c:v>4</c:v>
                </c:pt>
                <c:pt idx="6">
                  <c:v>4.25</c:v>
                </c:pt>
                <c:pt idx="7">
                  <c:v>4.5</c:v>
                </c:pt>
                <c:pt idx="8">
                  <c:v>4.75</c:v>
                </c:pt>
                <c:pt idx="9">
                  <c:v>5</c:v>
                </c:pt>
                <c:pt idx="10">
                  <c:v>5.25</c:v>
                </c:pt>
                <c:pt idx="11">
                  <c:v>5.5</c:v>
                </c:pt>
                <c:pt idx="12">
                  <c:v>5.75</c:v>
                </c:pt>
                <c:pt idx="13">
                  <c:v>6</c:v>
                </c:pt>
                <c:pt idx="14">
                  <c:v>6.25</c:v>
                </c:pt>
                <c:pt idx="15">
                  <c:v>6.5</c:v>
                </c:pt>
                <c:pt idx="16">
                  <c:v>6.75</c:v>
                </c:pt>
                <c:pt idx="17">
                  <c:v>7</c:v>
                </c:pt>
                <c:pt idx="18">
                  <c:v>7.25</c:v>
                </c:pt>
                <c:pt idx="19">
                  <c:v>7.5</c:v>
                </c:pt>
                <c:pt idx="20">
                  <c:v>7.75</c:v>
                </c:pt>
                <c:pt idx="21">
                  <c:v>8</c:v>
                </c:pt>
                <c:pt idx="22">
                  <c:v>8.25</c:v>
                </c:pt>
                <c:pt idx="23">
                  <c:v>8.5</c:v>
                </c:pt>
                <c:pt idx="24">
                  <c:v>8.75</c:v>
                </c:pt>
                <c:pt idx="25">
                  <c:v>9</c:v>
                </c:pt>
                <c:pt idx="26">
                  <c:v>9.25</c:v>
                </c:pt>
                <c:pt idx="27">
                  <c:v>9.5</c:v>
                </c:pt>
                <c:pt idx="28">
                  <c:v>9.75</c:v>
                </c:pt>
                <c:pt idx="29">
                  <c:v>10</c:v>
                </c:pt>
                <c:pt idx="30">
                  <c:v>10.25</c:v>
                </c:pt>
                <c:pt idx="31">
                  <c:v>10.5</c:v>
                </c:pt>
                <c:pt idx="32">
                  <c:v>10.75</c:v>
                </c:pt>
                <c:pt idx="33">
                  <c:v>11</c:v>
                </c:pt>
                <c:pt idx="34">
                  <c:v>11.25</c:v>
                </c:pt>
                <c:pt idx="35">
                  <c:v>11.5</c:v>
                </c:pt>
                <c:pt idx="36">
                  <c:v>11.75</c:v>
                </c:pt>
                <c:pt idx="37">
                  <c:v>12</c:v>
                </c:pt>
                <c:pt idx="38">
                  <c:v>12.25</c:v>
                </c:pt>
                <c:pt idx="39">
                  <c:v>12.5</c:v>
                </c:pt>
              </c:numCache>
            </c:numRef>
          </c:cat>
          <c:val>
            <c:numRef>
              <c:f>'Dang Lajouw'!$C$4:$C$43</c:f>
              <c:numCache>
                <c:formatCode>0.00</c:formatCode>
                <c:ptCount val="40"/>
                <c:pt idx="1">
                  <c:v>0.2384821</c:v>
                </c:pt>
                <c:pt idx="2">
                  <c:v>0.22618894</c:v>
                </c:pt>
                <c:pt idx="3">
                  <c:v>0.21994048999999999</c:v>
                </c:pt>
                <c:pt idx="4">
                  <c:v>0.21045295</c:v>
                </c:pt>
                <c:pt idx="5">
                  <c:v>0.20680286000000001</c:v>
                </c:pt>
                <c:pt idx="6">
                  <c:v>0.19286043</c:v>
                </c:pt>
                <c:pt idx="7">
                  <c:v>0.18971593</c:v>
                </c:pt>
                <c:pt idx="8">
                  <c:v>0.18807109999999999</c:v>
                </c:pt>
                <c:pt idx="9">
                  <c:v>0.18309299000000001</c:v>
                </c:pt>
                <c:pt idx="10">
                  <c:v>0.18074028</c:v>
                </c:pt>
                <c:pt idx="11">
                  <c:v>0.17889356000000001</c:v>
                </c:pt>
                <c:pt idx="12">
                  <c:v>0.17297145</c:v>
                </c:pt>
                <c:pt idx="13">
                  <c:v>0.17236526999999999</c:v>
                </c:pt>
                <c:pt idx="14">
                  <c:v>0.16875936</c:v>
                </c:pt>
                <c:pt idx="15">
                  <c:v>0.16857237999999999</c:v>
                </c:pt>
                <c:pt idx="16">
                  <c:v>0.16486179000000001</c:v>
                </c:pt>
                <c:pt idx="17">
                  <c:v>0.16171037999999999</c:v>
                </c:pt>
                <c:pt idx="18">
                  <c:v>0.16070814999999999</c:v>
                </c:pt>
                <c:pt idx="19">
                  <c:v>0.1597171</c:v>
                </c:pt>
                <c:pt idx="20">
                  <c:v>0.15782408000000001</c:v>
                </c:pt>
                <c:pt idx="21">
                  <c:v>0.15603028999999999</c:v>
                </c:pt>
                <c:pt idx="22">
                  <c:v>0.15613379999999999</c:v>
                </c:pt>
                <c:pt idx="23">
                  <c:v>0.15531065999999999</c:v>
                </c:pt>
                <c:pt idx="24">
                  <c:v>0.15376434</c:v>
                </c:pt>
                <c:pt idx="25">
                  <c:v>0.15269511999999999</c:v>
                </c:pt>
                <c:pt idx="26">
                  <c:v>0.15035992000000001</c:v>
                </c:pt>
                <c:pt idx="27">
                  <c:v>0.14907888</c:v>
                </c:pt>
                <c:pt idx="28">
                  <c:v>0.14793553000000001</c:v>
                </c:pt>
                <c:pt idx="29">
                  <c:v>0.14590354</c:v>
                </c:pt>
                <c:pt idx="30">
                  <c:v>0.14501821000000001</c:v>
                </c:pt>
                <c:pt idx="31">
                  <c:v>0.14384417999999999</c:v>
                </c:pt>
                <c:pt idx="32">
                  <c:v>0.14312184</c:v>
                </c:pt>
                <c:pt idx="33">
                  <c:v>0.14263142000000001</c:v>
                </c:pt>
                <c:pt idx="34">
                  <c:v>0.14208156999999999</c:v>
                </c:pt>
                <c:pt idx="35">
                  <c:v>0.14079617</c:v>
                </c:pt>
                <c:pt idx="36">
                  <c:v>0.14033216000000001</c:v>
                </c:pt>
                <c:pt idx="37">
                  <c:v>0.13965326</c:v>
                </c:pt>
                <c:pt idx="38">
                  <c:v>0.13848532999999999</c:v>
                </c:pt>
                <c:pt idx="39">
                  <c:v>0.13832226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974592"/>
        <c:axId val="113687296"/>
      </c:lineChart>
      <c:catAx>
        <c:axId val="36974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Value of vulnerability line</a:t>
                </a:r>
              </a:p>
            </c:rich>
          </c:tx>
          <c:layout>
            <c:manualLayout>
              <c:xMode val="edge"/>
              <c:yMode val="edge"/>
              <c:x val="0.43265463375598934"/>
              <c:y val="0.9364695177698545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687296"/>
        <c:crosses val="autoZero"/>
        <c:auto val="1"/>
        <c:lblAlgn val="ctr"/>
        <c:lblOffset val="100"/>
        <c:tickLblSkip val="2"/>
        <c:noMultiLvlLbl val="0"/>
      </c:catAx>
      <c:valAx>
        <c:axId val="113687296"/>
        <c:scaling>
          <c:orientation val="minMax"/>
          <c:min val="0.1200000000000000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Vulnerabilt</a:t>
                </a:r>
                <a:r>
                  <a:rPr lang="en-US" baseline="0"/>
                  <a:t>y Index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9.3305334875785628E-3"/>
              <c:y val="0.3188451498218744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7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LinearProb!$C$3:$C$17</c:f>
              <c:strCache>
                <c:ptCount val="15"/>
                <c:pt idx="0">
                  <c:v>0-0.10</c:v>
                </c:pt>
                <c:pt idx="1">
                  <c:v>0.10-0.15</c:v>
                </c:pt>
                <c:pt idx="2">
                  <c:v>0.15-0.20</c:v>
                </c:pt>
                <c:pt idx="3">
                  <c:v>0.20-0.25</c:v>
                </c:pt>
                <c:pt idx="4">
                  <c:v>0.25-0.30</c:v>
                </c:pt>
                <c:pt idx="5">
                  <c:v>0.30-0.35</c:v>
                </c:pt>
                <c:pt idx="6">
                  <c:v>0.35-0.40</c:v>
                </c:pt>
                <c:pt idx="7">
                  <c:v>0.40-0.45</c:v>
                </c:pt>
                <c:pt idx="8">
                  <c:v>0.45-0.50</c:v>
                </c:pt>
                <c:pt idx="9">
                  <c:v>0.50-0.55</c:v>
                </c:pt>
                <c:pt idx="10">
                  <c:v>0.55-0.60</c:v>
                </c:pt>
                <c:pt idx="11">
                  <c:v>0.60-0.65</c:v>
                </c:pt>
                <c:pt idx="12">
                  <c:v>0.65-0.70</c:v>
                </c:pt>
                <c:pt idx="13">
                  <c:v>0.70-0.75</c:v>
                </c:pt>
                <c:pt idx="14">
                  <c:v>0.75-0.80</c:v>
                </c:pt>
              </c:strCache>
            </c:strRef>
          </c:cat>
          <c:val>
            <c:numRef>
              <c:f>LinearProb!$D$3:$D$17</c:f>
              <c:numCache>
                <c:formatCode>General</c:formatCode>
                <c:ptCount val="15"/>
                <c:pt idx="0">
                  <c:v>5.9423320000000004</c:v>
                </c:pt>
                <c:pt idx="1">
                  <c:v>5.5300310000000001</c:v>
                </c:pt>
                <c:pt idx="2">
                  <c:v>4.6913819999999999</c:v>
                </c:pt>
                <c:pt idx="3">
                  <c:v>4.2271109999999998</c:v>
                </c:pt>
                <c:pt idx="4">
                  <c:v>4.2048030000000001</c:v>
                </c:pt>
                <c:pt idx="5">
                  <c:v>4.0341009999999997</c:v>
                </c:pt>
                <c:pt idx="6">
                  <c:v>3.4765839999999999</c:v>
                </c:pt>
                <c:pt idx="7">
                  <c:v>3.6394950000000001</c:v>
                </c:pt>
                <c:pt idx="8">
                  <c:v>3.29386</c:v>
                </c:pt>
                <c:pt idx="9">
                  <c:v>2.1244770000000002</c:v>
                </c:pt>
                <c:pt idx="10">
                  <c:v>2.8841800000000002</c:v>
                </c:pt>
                <c:pt idx="11">
                  <c:v>2.5398550000000002</c:v>
                </c:pt>
                <c:pt idx="12">
                  <c:v>2.053963</c:v>
                </c:pt>
                <c:pt idx="13">
                  <c:v>2.2603460000000002</c:v>
                </c:pt>
                <c:pt idx="14">
                  <c:v>3.4938259999999999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977152"/>
        <c:axId val="33203904"/>
      </c:lineChart>
      <c:catAx>
        <c:axId val="36977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Predicted probability</a:t>
                </a:r>
                <a:r>
                  <a:rPr lang="en-US" baseline="0"/>
                  <a:t> of being poor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203904"/>
        <c:crosses val="autoZero"/>
        <c:auto val="1"/>
        <c:lblAlgn val="ctr"/>
        <c:lblOffset val="100"/>
        <c:tickLblSkip val="1"/>
        <c:noMultiLvlLbl val="0"/>
      </c:catAx>
      <c:valAx>
        <c:axId val="33203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per</a:t>
                </a:r>
                <a:r>
                  <a:rPr lang="en-US" baseline="0"/>
                  <a:t> capita consumption a day (2005 US$ PPP)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7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017CE19A-66FE-4E54-A7A1-F3A140FEA039}" type="datetimeFigureOut">
              <a:rPr lang="en-US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A5AE7BD2-B5C6-4279-8689-A5FADD5DD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81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E646DCCC-2CA9-4DDB-904A-C71307EF24AA}" type="datetimeFigureOut">
              <a:rPr lang="en-US"/>
              <a:pPr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64938CF4-125E-4407-B910-B734B43C6A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41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8CF4-125E-4407-B910-B734B43C6AF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51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8CF4-125E-4407-B910-B734B43C6AF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17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7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4"/>
            <a:ext cx="8410104" cy="983693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934" y="1788583"/>
            <a:ext cx="4133273" cy="4399780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657428" y="1788509"/>
            <a:ext cx="4133088" cy="4402163"/>
          </a:xfrm>
        </p:spPr>
        <p:txBody>
          <a:bodyPr lIns="182880" rIns="182880" anchor="ctr"/>
          <a:lstStyle>
            <a:lvl1pPr marL="0" marR="0" indent="0" algn="l" defTabSz="914400" rtl="0" eaLnBrk="0" fontAlgn="base" latinLnBrk="0" hangingPunct="0">
              <a:lnSpc>
                <a:spcPct val="130000"/>
              </a:lnSpc>
              <a:spcBef>
                <a:spcPts val="1800"/>
              </a:spcBef>
              <a:spcAft>
                <a:spcPct val="0"/>
              </a:spcAft>
              <a:buClr>
                <a:schemeClr val="tx2">
                  <a:lumMod val="75000"/>
                  <a:lumOff val="25000"/>
                </a:schemeClr>
              </a:buClr>
              <a:buSzTx/>
              <a:buFontTx/>
              <a:buNone/>
              <a:tabLst/>
              <a:defRPr sz="16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3"/>
          </p:nvPr>
        </p:nvSpPr>
        <p:spPr>
          <a:xfrm>
            <a:off x="356934" y="1429560"/>
            <a:ext cx="4133273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4"/>
          </p:nvPr>
        </p:nvSpPr>
        <p:spPr>
          <a:xfrm>
            <a:off x="4657429" y="1421539"/>
            <a:ext cx="4133088" cy="264331"/>
          </a:xfrm>
        </p:spPr>
        <p:txBody>
          <a:bodyPr anchor="ctr">
            <a:normAutofit/>
          </a:bodyPr>
          <a:lstStyle>
            <a:lvl1pPr algn="ctr">
              <a:defRPr sz="1400" cap="all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6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3851422A-8B1A-4D79-928F-DFDCCD426D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76061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C5DF4A-0267-4A7F-B9BC-CE42306D3B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99086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46364"/>
            <a:ext cx="3145592" cy="5784272"/>
          </a:xfrm>
        </p:spPr>
        <p:txBody>
          <a:bodyPr anchor="ctr"/>
          <a:lstStyle>
            <a:lvl1pPr>
              <a:defRPr sz="3200" b="0" i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2999" y="346364"/>
            <a:ext cx="5166895" cy="5784271"/>
          </a:xfrm>
        </p:spPr>
        <p:txBody>
          <a:bodyPr anchor="ctr"/>
          <a:lstStyle>
            <a:lvl1pPr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0" indent="0">
              <a:lnSpc>
                <a:spcPct val="125000"/>
              </a:lnSpc>
              <a:spcBef>
                <a:spcPts val="0"/>
              </a:spcBef>
              <a:spcAft>
                <a:spcPts val="2200"/>
              </a:spcAft>
              <a:buNone/>
              <a:defRPr sz="20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 marL="182880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 marL="454914" indent="0">
              <a:lnSpc>
                <a:spcPct val="130000"/>
              </a:lnSpc>
              <a:buNone/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4B425E-E755-416D-AC30-634794515A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85609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 S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1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2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3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70" name="ClipArt Placeholder 9"/>
          <p:cNvSpPr>
            <a:spLocks noGrp="1"/>
          </p:cNvSpPr>
          <p:nvPr>
            <p:ph type="clipArt" sz="quarter" idx="49"/>
          </p:nvPr>
        </p:nvSpPr>
        <p:spPr>
          <a:xfrm>
            <a:off x="34183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177" name="ClipArt Placeholder 9"/>
          <p:cNvSpPr>
            <a:spLocks noGrp="1"/>
          </p:cNvSpPr>
          <p:nvPr>
            <p:ph type="clipArt" sz="quarter" idx="56"/>
          </p:nvPr>
        </p:nvSpPr>
        <p:spPr>
          <a:xfrm>
            <a:off x="2093047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184" name="ClipArt Placeholder 9"/>
          <p:cNvSpPr>
            <a:spLocks noGrp="1"/>
          </p:cNvSpPr>
          <p:nvPr>
            <p:ph type="clipArt" sz="quarter" idx="63"/>
          </p:nvPr>
        </p:nvSpPr>
        <p:spPr>
          <a:xfrm>
            <a:off x="3844259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191" name="ClipArt Placeholder 9"/>
          <p:cNvSpPr>
            <a:spLocks noGrp="1"/>
          </p:cNvSpPr>
          <p:nvPr>
            <p:ph type="clipArt" sz="quarter" idx="70"/>
          </p:nvPr>
        </p:nvSpPr>
        <p:spPr>
          <a:xfrm>
            <a:off x="5595471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198" name="ClipArt Placeholder 9"/>
          <p:cNvSpPr>
            <a:spLocks noGrp="1"/>
          </p:cNvSpPr>
          <p:nvPr>
            <p:ph type="clipArt" sz="quarter" idx="77"/>
          </p:nvPr>
        </p:nvSpPr>
        <p:spPr>
          <a:xfrm>
            <a:off x="7346684" y="3721341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668193"/>
          </a:xfrm>
        </p:spPr>
        <p:txBody>
          <a:bodyPr/>
          <a:lstStyle>
            <a:lvl1pPr>
              <a:defRPr b="0" i="0">
                <a:solidFill>
                  <a:schemeClr val="bg2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60349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2" name="Picture Placeholder 4"/>
          <p:cNvSpPr>
            <a:spLocks noGrp="1"/>
          </p:cNvSpPr>
          <p:nvPr>
            <p:ph type="pic" sz="quarter" idx="51"/>
          </p:nvPr>
        </p:nvSpPr>
        <p:spPr>
          <a:xfrm>
            <a:off x="47649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52"/>
          </p:nvPr>
        </p:nvSpPr>
        <p:spPr>
          <a:xfrm>
            <a:off x="46509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53"/>
          </p:nvPr>
        </p:nvSpPr>
        <p:spPr>
          <a:xfrm>
            <a:off x="46509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54"/>
          </p:nvPr>
        </p:nvSpPr>
        <p:spPr>
          <a:xfrm>
            <a:off x="46509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55"/>
          </p:nvPr>
        </p:nvSpPr>
        <p:spPr>
          <a:xfrm>
            <a:off x="46509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57"/>
          </p:nvPr>
        </p:nvSpPr>
        <p:spPr>
          <a:xfrm>
            <a:off x="23215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9" name="Picture Placeholder 4"/>
          <p:cNvSpPr>
            <a:spLocks noGrp="1"/>
          </p:cNvSpPr>
          <p:nvPr>
            <p:ph type="pic" sz="quarter" idx="58"/>
          </p:nvPr>
        </p:nvSpPr>
        <p:spPr>
          <a:xfrm>
            <a:off x="21945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80" name="Text Placeholder 2"/>
          <p:cNvSpPr>
            <a:spLocks noGrp="1"/>
          </p:cNvSpPr>
          <p:nvPr>
            <p:ph type="body" sz="quarter" idx="59"/>
          </p:nvPr>
        </p:nvSpPr>
        <p:spPr>
          <a:xfrm>
            <a:off x="21831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1" name="Text Placeholder 2"/>
          <p:cNvSpPr>
            <a:spLocks noGrp="1"/>
          </p:cNvSpPr>
          <p:nvPr>
            <p:ph type="body" sz="quarter" idx="60"/>
          </p:nvPr>
        </p:nvSpPr>
        <p:spPr>
          <a:xfrm>
            <a:off x="21831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2" name="Text Placeholder 2"/>
          <p:cNvSpPr>
            <a:spLocks noGrp="1"/>
          </p:cNvSpPr>
          <p:nvPr>
            <p:ph type="body" sz="quarter" idx="61"/>
          </p:nvPr>
        </p:nvSpPr>
        <p:spPr>
          <a:xfrm>
            <a:off x="21831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3" name="Text Placeholder 2"/>
          <p:cNvSpPr>
            <a:spLocks noGrp="1"/>
          </p:cNvSpPr>
          <p:nvPr>
            <p:ph type="body" sz="quarter" idx="62"/>
          </p:nvPr>
        </p:nvSpPr>
        <p:spPr>
          <a:xfrm>
            <a:off x="21831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5" name="Text Placeholder 2"/>
          <p:cNvSpPr>
            <a:spLocks noGrp="1"/>
          </p:cNvSpPr>
          <p:nvPr>
            <p:ph type="body" sz="quarter" idx="64"/>
          </p:nvPr>
        </p:nvSpPr>
        <p:spPr>
          <a:xfrm>
            <a:off x="4101439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6" name="Picture Placeholder 4"/>
          <p:cNvSpPr>
            <a:spLocks noGrp="1"/>
          </p:cNvSpPr>
          <p:nvPr>
            <p:ph type="pic" sz="quarter" idx="65"/>
          </p:nvPr>
        </p:nvSpPr>
        <p:spPr>
          <a:xfrm>
            <a:off x="3974439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87" name="Text Placeholder 2"/>
          <p:cNvSpPr>
            <a:spLocks noGrp="1"/>
          </p:cNvSpPr>
          <p:nvPr>
            <p:ph type="body" sz="quarter" idx="66"/>
          </p:nvPr>
        </p:nvSpPr>
        <p:spPr>
          <a:xfrm>
            <a:off x="3963047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8" name="Text Placeholder 2"/>
          <p:cNvSpPr>
            <a:spLocks noGrp="1"/>
          </p:cNvSpPr>
          <p:nvPr>
            <p:ph type="body" sz="quarter" idx="67"/>
          </p:nvPr>
        </p:nvSpPr>
        <p:spPr>
          <a:xfrm>
            <a:off x="3963047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9" name="Text Placeholder 2"/>
          <p:cNvSpPr>
            <a:spLocks noGrp="1"/>
          </p:cNvSpPr>
          <p:nvPr>
            <p:ph type="body" sz="quarter" idx="68"/>
          </p:nvPr>
        </p:nvSpPr>
        <p:spPr>
          <a:xfrm>
            <a:off x="3963047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0" name="Text Placeholder 2"/>
          <p:cNvSpPr>
            <a:spLocks noGrp="1"/>
          </p:cNvSpPr>
          <p:nvPr>
            <p:ph type="body" sz="quarter" idx="69"/>
          </p:nvPr>
        </p:nvSpPr>
        <p:spPr>
          <a:xfrm>
            <a:off x="3963047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2" name="Text Placeholder 2"/>
          <p:cNvSpPr>
            <a:spLocks noGrp="1"/>
          </p:cNvSpPr>
          <p:nvPr>
            <p:ph type="body" sz="quarter" idx="71"/>
          </p:nvPr>
        </p:nvSpPr>
        <p:spPr>
          <a:xfrm>
            <a:off x="5863108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3" name="Picture Placeholder 4"/>
          <p:cNvSpPr>
            <a:spLocks noGrp="1"/>
          </p:cNvSpPr>
          <p:nvPr>
            <p:ph type="pic" sz="quarter" idx="72"/>
          </p:nvPr>
        </p:nvSpPr>
        <p:spPr>
          <a:xfrm>
            <a:off x="5736108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4" name="Text Placeholder 2"/>
          <p:cNvSpPr>
            <a:spLocks noGrp="1"/>
          </p:cNvSpPr>
          <p:nvPr>
            <p:ph type="body" sz="quarter" idx="73"/>
          </p:nvPr>
        </p:nvSpPr>
        <p:spPr>
          <a:xfrm>
            <a:off x="5724716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5" name="Text Placeholder 2"/>
          <p:cNvSpPr>
            <a:spLocks noGrp="1"/>
          </p:cNvSpPr>
          <p:nvPr>
            <p:ph type="body" sz="quarter" idx="74"/>
          </p:nvPr>
        </p:nvSpPr>
        <p:spPr>
          <a:xfrm>
            <a:off x="5724716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6" name="Text Placeholder 2"/>
          <p:cNvSpPr>
            <a:spLocks noGrp="1"/>
          </p:cNvSpPr>
          <p:nvPr>
            <p:ph type="body" sz="quarter" idx="75"/>
          </p:nvPr>
        </p:nvSpPr>
        <p:spPr>
          <a:xfrm>
            <a:off x="5724716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7" name="Text Placeholder 2"/>
          <p:cNvSpPr>
            <a:spLocks noGrp="1"/>
          </p:cNvSpPr>
          <p:nvPr>
            <p:ph type="body" sz="quarter" idx="76"/>
          </p:nvPr>
        </p:nvSpPr>
        <p:spPr>
          <a:xfrm>
            <a:off x="5724716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9" name="Text Placeholder 2"/>
          <p:cNvSpPr>
            <a:spLocks noGrp="1"/>
          </p:cNvSpPr>
          <p:nvPr>
            <p:ph type="body" sz="quarter" idx="78"/>
          </p:nvPr>
        </p:nvSpPr>
        <p:spPr>
          <a:xfrm>
            <a:off x="7636461" y="3775118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0" name="Picture Placeholder 4"/>
          <p:cNvSpPr>
            <a:spLocks noGrp="1"/>
          </p:cNvSpPr>
          <p:nvPr>
            <p:ph type="pic" sz="quarter" idx="79"/>
          </p:nvPr>
        </p:nvSpPr>
        <p:spPr>
          <a:xfrm>
            <a:off x="7509461" y="4049120"/>
            <a:ext cx="1187450" cy="492125"/>
          </a:xfrm>
        </p:spPr>
        <p:txBody>
          <a:bodyPr/>
          <a:lstStyle>
            <a:lvl1pPr algn="ctr">
              <a:defRPr sz="11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01" name="Text Placeholder 2"/>
          <p:cNvSpPr>
            <a:spLocks noGrp="1"/>
          </p:cNvSpPr>
          <p:nvPr>
            <p:ph type="body" sz="quarter" idx="80"/>
          </p:nvPr>
        </p:nvSpPr>
        <p:spPr>
          <a:xfrm>
            <a:off x="7498069" y="459973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2" name="Text Placeholder 2"/>
          <p:cNvSpPr>
            <a:spLocks noGrp="1"/>
          </p:cNvSpPr>
          <p:nvPr>
            <p:ph type="body" sz="quarter" idx="81"/>
          </p:nvPr>
        </p:nvSpPr>
        <p:spPr>
          <a:xfrm>
            <a:off x="7498069" y="487373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3" name="Text Placeholder 2"/>
          <p:cNvSpPr>
            <a:spLocks noGrp="1"/>
          </p:cNvSpPr>
          <p:nvPr>
            <p:ph type="body" sz="quarter" idx="82"/>
          </p:nvPr>
        </p:nvSpPr>
        <p:spPr>
          <a:xfrm>
            <a:off x="7498069" y="5147738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4" name="Text Placeholder 2"/>
          <p:cNvSpPr>
            <a:spLocks noGrp="1"/>
          </p:cNvSpPr>
          <p:nvPr>
            <p:ph type="body" sz="quarter" idx="83"/>
          </p:nvPr>
        </p:nvSpPr>
        <p:spPr>
          <a:xfrm>
            <a:off x="7498069" y="541267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5" name="ClipArt Placeholder 9"/>
          <p:cNvSpPr>
            <a:spLocks noGrp="1"/>
          </p:cNvSpPr>
          <p:nvPr>
            <p:ph type="clipArt" sz="quarter" idx="84"/>
          </p:nvPr>
        </p:nvSpPr>
        <p:spPr>
          <a:xfrm>
            <a:off x="34909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206" name="ClipArt Placeholder 9"/>
          <p:cNvSpPr>
            <a:spLocks noGrp="1"/>
          </p:cNvSpPr>
          <p:nvPr>
            <p:ph type="clipArt" sz="quarter" idx="85"/>
          </p:nvPr>
        </p:nvSpPr>
        <p:spPr>
          <a:xfrm>
            <a:off x="2100304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207" name="ClipArt Placeholder 9"/>
          <p:cNvSpPr>
            <a:spLocks noGrp="1"/>
          </p:cNvSpPr>
          <p:nvPr>
            <p:ph type="clipArt" sz="quarter" idx="86"/>
          </p:nvPr>
        </p:nvSpPr>
        <p:spPr>
          <a:xfrm>
            <a:off x="3851516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208" name="ClipArt Placeholder 9"/>
          <p:cNvSpPr>
            <a:spLocks noGrp="1"/>
          </p:cNvSpPr>
          <p:nvPr>
            <p:ph type="clipArt" sz="quarter" idx="87"/>
          </p:nvPr>
        </p:nvSpPr>
        <p:spPr>
          <a:xfrm>
            <a:off x="5602728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209" name="ClipArt Placeholder 9"/>
          <p:cNvSpPr>
            <a:spLocks noGrp="1"/>
          </p:cNvSpPr>
          <p:nvPr>
            <p:ph type="clipArt" sz="quarter" idx="88"/>
          </p:nvPr>
        </p:nvSpPr>
        <p:spPr>
          <a:xfrm>
            <a:off x="7353941" y="1370027"/>
            <a:ext cx="1456764" cy="2023969"/>
          </a:xfrm>
          <a:prstGeom prst="roundRect">
            <a:avLst/>
          </a:prstGeom>
          <a:ln w="19050" cmpd="sng">
            <a:solidFill>
              <a:schemeClr val="bg2"/>
            </a:solidFill>
          </a:ln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  <p:sp>
        <p:nvSpPr>
          <p:cNvPr id="210" name="Text Placeholder 2"/>
          <p:cNvSpPr>
            <a:spLocks noGrp="1"/>
          </p:cNvSpPr>
          <p:nvPr>
            <p:ph type="body" sz="quarter" idx="89"/>
          </p:nvPr>
        </p:nvSpPr>
        <p:spPr>
          <a:xfrm>
            <a:off x="61074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1" name="Picture Placeholder 4"/>
          <p:cNvSpPr>
            <a:spLocks noGrp="1"/>
          </p:cNvSpPr>
          <p:nvPr>
            <p:ph type="pic" sz="quarter" idx="90"/>
          </p:nvPr>
        </p:nvSpPr>
        <p:spPr>
          <a:xfrm>
            <a:off x="48374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12" name="Text Placeholder 2"/>
          <p:cNvSpPr>
            <a:spLocks noGrp="1"/>
          </p:cNvSpPr>
          <p:nvPr>
            <p:ph type="body" sz="quarter" idx="91"/>
          </p:nvPr>
        </p:nvSpPr>
        <p:spPr>
          <a:xfrm>
            <a:off x="47235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3" name="Text Placeholder 2"/>
          <p:cNvSpPr>
            <a:spLocks noGrp="1"/>
          </p:cNvSpPr>
          <p:nvPr>
            <p:ph type="body" sz="quarter" idx="92"/>
          </p:nvPr>
        </p:nvSpPr>
        <p:spPr>
          <a:xfrm>
            <a:off x="47235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4" name="Text Placeholder 2"/>
          <p:cNvSpPr>
            <a:spLocks noGrp="1"/>
          </p:cNvSpPr>
          <p:nvPr>
            <p:ph type="body" sz="quarter" idx="93"/>
          </p:nvPr>
        </p:nvSpPr>
        <p:spPr>
          <a:xfrm>
            <a:off x="47235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94"/>
          </p:nvPr>
        </p:nvSpPr>
        <p:spPr>
          <a:xfrm>
            <a:off x="47235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95"/>
          </p:nvPr>
        </p:nvSpPr>
        <p:spPr>
          <a:xfrm>
            <a:off x="23287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7" name="Picture Placeholder 4"/>
          <p:cNvSpPr>
            <a:spLocks noGrp="1"/>
          </p:cNvSpPr>
          <p:nvPr>
            <p:ph type="pic" sz="quarter" idx="96"/>
          </p:nvPr>
        </p:nvSpPr>
        <p:spPr>
          <a:xfrm>
            <a:off x="22017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97"/>
          </p:nvPr>
        </p:nvSpPr>
        <p:spPr>
          <a:xfrm>
            <a:off x="21903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98"/>
          </p:nvPr>
        </p:nvSpPr>
        <p:spPr>
          <a:xfrm>
            <a:off x="21903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99"/>
          </p:nvPr>
        </p:nvSpPr>
        <p:spPr>
          <a:xfrm>
            <a:off x="21903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00"/>
          </p:nvPr>
        </p:nvSpPr>
        <p:spPr>
          <a:xfrm>
            <a:off x="21903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01"/>
          </p:nvPr>
        </p:nvSpPr>
        <p:spPr>
          <a:xfrm>
            <a:off x="4108696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3" name="Picture Placeholder 4"/>
          <p:cNvSpPr>
            <a:spLocks noGrp="1"/>
          </p:cNvSpPr>
          <p:nvPr>
            <p:ph type="pic" sz="quarter" idx="102"/>
          </p:nvPr>
        </p:nvSpPr>
        <p:spPr>
          <a:xfrm>
            <a:off x="3981696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03"/>
          </p:nvPr>
        </p:nvSpPr>
        <p:spPr>
          <a:xfrm>
            <a:off x="3970304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04"/>
          </p:nvPr>
        </p:nvSpPr>
        <p:spPr>
          <a:xfrm>
            <a:off x="3970304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05"/>
          </p:nvPr>
        </p:nvSpPr>
        <p:spPr>
          <a:xfrm>
            <a:off x="3970304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06"/>
          </p:nvPr>
        </p:nvSpPr>
        <p:spPr>
          <a:xfrm>
            <a:off x="3970304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07"/>
          </p:nvPr>
        </p:nvSpPr>
        <p:spPr>
          <a:xfrm>
            <a:off x="5870365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9" name="Picture Placeholder 4"/>
          <p:cNvSpPr>
            <a:spLocks noGrp="1"/>
          </p:cNvSpPr>
          <p:nvPr>
            <p:ph type="pic" sz="quarter" idx="108"/>
          </p:nvPr>
        </p:nvSpPr>
        <p:spPr>
          <a:xfrm>
            <a:off x="5743365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09"/>
          </p:nvPr>
        </p:nvSpPr>
        <p:spPr>
          <a:xfrm>
            <a:off x="5731973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10"/>
          </p:nvPr>
        </p:nvSpPr>
        <p:spPr>
          <a:xfrm>
            <a:off x="5731973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11"/>
          </p:nvPr>
        </p:nvSpPr>
        <p:spPr>
          <a:xfrm>
            <a:off x="5731973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12"/>
          </p:nvPr>
        </p:nvSpPr>
        <p:spPr>
          <a:xfrm>
            <a:off x="5731973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13"/>
          </p:nvPr>
        </p:nvSpPr>
        <p:spPr>
          <a:xfrm>
            <a:off x="7643718" y="1423804"/>
            <a:ext cx="933450" cy="224584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5" name="Picture Placeholder 4"/>
          <p:cNvSpPr>
            <a:spLocks noGrp="1"/>
          </p:cNvSpPr>
          <p:nvPr>
            <p:ph type="pic" sz="quarter" idx="114"/>
          </p:nvPr>
        </p:nvSpPr>
        <p:spPr>
          <a:xfrm>
            <a:off x="7516718" y="1697806"/>
            <a:ext cx="1187450" cy="492125"/>
          </a:xfrm>
        </p:spPr>
        <p:txBody>
          <a:bodyPr/>
          <a:lstStyle>
            <a:lvl1pPr algn="ctr">
              <a:defRPr sz="11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15"/>
          </p:nvPr>
        </p:nvSpPr>
        <p:spPr>
          <a:xfrm>
            <a:off x="7505326" y="2248420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0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16"/>
          </p:nvPr>
        </p:nvSpPr>
        <p:spPr>
          <a:xfrm>
            <a:off x="7505326" y="2522422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17"/>
          </p:nvPr>
        </p:nvSpPr>
        <p:spPr>
          <a:xfrm>
            <a:off x="7505326" y="2796424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18"/>
          </p:nvPr>
        </p:nvSpPr>
        <p:spPr>
          <a:xfrm>
            <a:off x="7505326" y="3061356"/>
            <a:ext cx="1210235" cy="22458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900" b="1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1" name="Footer Placeholder 1"/>
          <p:cNvSpPr>
            <a:spLocks noGrp="1"/>
          </p:cNvSpPr>
          <p:nvPr>
            <p:ph type="ftr" sz="quarter" idx="1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32" name="Slide Number Placeholder 2"/>
          <p:cNvSpPr>
            <a:spLocks noGrp="1"/>
          </p:cNvSpPr>
          <p:nvPr>
            <p:ph type="sldNum" sz="quarter" idx="120"/>
          </p:nvPr>
        </p:nvSpPr>
        <p:spPr/>
        <p:txBody>
          <a:bodyPr/>
          <a:lstStyle>
            <a:lvl1pPr>
              <a:defRPr/>
            </a:lvl1pPr>
          </a:lstStyle>
          <a:p>
            <a:fld id="{EBBD1AD5-A3EC-4D2E-8E32-484FA89BCA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34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136106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4064001"/>
            <a:ext cx="3978929" cy="1751263"/>
          </a:xfrm>
        </p:spPr>
        <p:txBody>
          <a:bodyPr/>
          <a:lstStyle>
            <a:lvl1pPr>
              <a:defRPr sz="3000" b="0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9F29B-93B8-405D-B02D-1B64220CFC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32676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846513" y="5302250"/>
            <a:ext cx="5297487" cy="155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 baseline="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46316" y="3075216"/>
            <a:ext cx="3978929" cy="1950356"/>
          </a:xfrm>
        </p:spPr>
        <p:txBody>
          <a:bodyPr/>
          <a:lstStyle>
            <a:lvl1pPr>
              <a:defRPr sz="3000" b="0" i="0" baseline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02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32417"/>
            <a:ext cx="8445500" cy="5069416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36C8CB2D-3280-4CB5-A8D1-A87B637F25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711620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5048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15F01412-5AE0-4E3C-8A7D-2258A83072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779002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8"/>
          </p:nvPr>
        </p:nvSpPr>
        <p:spPr>
          <a:xfrm>
            <a:off x="349250" y="1147233"/>
            <a:ext cx="4159249" cy="504825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5F23A918-DC1F-442B-A7D7-9D35DDEEDC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200058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7475"/>
            <a:ext cx="8410104" cy="708526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j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hart Placeholder 4"/>
          <p:cNvSpPr>
            <a:spLocks noGrp="1"/>
          </p:cNvSpPr>
          <p:nvPr>
            <p:ph type="chart" sz="quarter" idx="19"/>
          </p:nvPr>
        </p:nvSpPr>
        <p:spPr>
          <a:xfrm>
            <a:off x="4607983" y="114723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20"/>
          </p:nvPr>
        </p:nvSpPr>
        <p:spPr>
          <a:xfrm>
            <a:off x="4612216" y="372321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9" name="Chart Placeholder 4"/>
          <p:cNvSpPr>
            <a:spLocks noGrp="1"/>
          </p:cNvSpPr>
          <p:nvPr>
            <p:ph type="chart" sz="quarter" idx="21"/>
          </p:nvPr>
        </p:nvSpPr>
        <p:spPr>
          <a:xfrm>
            <a:off x="347133" y="1140883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Chart Placeholder 4"/>
          <p:cNvSpPr>
            <a:spLocks noGrp="1"/>
          </p:cNvSpPr>
          <p:nvPr>
            <p:ph type="chart" sz="quarter" idx="22"/>
          </p:nvPr>
        </p:nvSpPr>
        <p:spPr>
          <a:xfrm>
            <a:off x="351366" y="3716867"/>
            <a:ext cx="4159249" cy="246168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164DE306-DC73-4785-A757-40879841D92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65756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4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8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28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1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7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8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4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5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67"/>
          <p:cNvSpPr>
            <a:spLocks noChangeArrowheads="1"/>
          </p:cNvSpPr>
          <p:nvPr/>
        </p:nvSpPr>
        <p:spPr bwMode="auto">
          <a:xfrm>
            <a:off x="0" y="28289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865910" y="1306550"/>
            <a:ext cx="7296726" cy="1450437"/>
          </a:xfrm>
        </p:spPr>
        <p:txBody>
          <a:bodyPr/>
          <a:lstStyle>
            <a:lvl1pPr>
              <a:defRPr sz="3800" b="1" cap="none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851104" y="3074088"/>
            <a:ext cx="7328771" cy="239749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4225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349779" y="968964"/>
            <a:ext cx="8529637" cy="524990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C73330E-0076-4BF7-B864-B764834A1A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54145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  <a:prstGeom prst="rect">
            <a:avLst/>
          </a:prstGeom>
        </p:spPr>
        <p:txBody>
          <a:bodyPr rIns="0" anchor="ctr"/>
          <a:lstStyle>
            <a:lvl1pPr algn="r"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45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35077C-110B-4B1B-B421-039D94894C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1209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716588" y="6116638"/>
            <a:ext cx="2719387" cy="306387"/>
          </a:xfrm>
        </p:spPr>
        <p:txBody>
          <a:bodyPr rIns="0" anchor="ctr"/>
          <a:lstStyle>
            <a:lvl1pPr algn="r"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1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F2B5AFB-4154-4872-8C53-E18F7B1EA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73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3175 w 2"/>
              <a:gd name="T15" fmla="*/ 3175 h 2"/>
              <a:gd name="T16" fmla="*/ 3175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3175 w 2"/>
              <a:gd name="T29" fmla="*/ 3175 h 2"/>
              <a:gd name="T30" fmla="*/ 3175 w 2"/>
              <a:gd name="T31" fmla="*/ 3175 h 2"/>
              <a:gd name="T32" fmla="*/ 3175 w 2"/>
              <a:gd name="T33" fmla="*/ 3175 h 2"/>
              <a:gd name="T34" fmla="*/ 3175 w 2"/>
              <a:gd name="T35" fmla="*/ 3175 h 2"/>
              <a:gd name="T36" fmla="*/ 3175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3175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3175 w 2"/>
              <a:gd name="T63" fmla="*/ 3175 h 2"/>
              <a:gd name="T64" fmla="*/ 0 w 2"/>
              <a:gd name="T65" fmla="*/ 3175 h 2"/>
              <a:gd name="T66" fmla="*/ 0 w 2"/>
              <a:gd name="T67" fmla="*/ 3175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0 w 2"/>
              <a:gd name="T5" fmla="*/ 3175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3175 w 2"/>
              <a:gd name="T13" fmla="*/ 0 h 2"/>
              <a:gd name="T14" fmla="*/ 3175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0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3175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3175 w 2"/>
              <a:gd name="T53" fmla="*/ 3175 h 2"/>
              <a:gd name="T54" fmla="*/ 3175 w 2"/>
              <a:gd name="T55" fmla="*/ 3175 h 2"/>
              <a:gd name="T56" fmla="*/ 3175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3175 w 2"/>
              <a:gd name="T1" fmla="*/ 6350 h 4"/>
              <a:gd name="T2" fmla="*/ 3175 w 2"/>
              <a:gd name="T3" fmla="*/ 6350 h 4"/>
              <a:gd name="T4" fmla="*/ 3175 w 2"/>
              <a:gd name="T5" fmla="*/ 6350 h 4"/>
              <a:gd name="T6" fmla="*/ 3175 w 2"/>
              <a:gd name="T7" fmla="*/ 3175 h 4"/>
              <a:gd name="T8" fmla="*/ 3175 w 2"/>
              <a:gd name="T9" fmla="*/ 0 h 4"/>
              <a:gd name="T10" fmla="*/ 3175 w 2"/>
              <a:gd name="T11" fmla="*/ 0 h 4"/>
              <a:gd name="T12" fmla="*/ 3175 w 2"/>
              <a:gd name="T13" fmla="*/ 0 h 4"/>
              <a:gd name="T14" fmla="*/ 0 w 2"/>
              <a:gd name="T15" fmla="*/ 3175 h 4"/>
              <a:gd name="T16" fmla="*/ 3175 w 2"/>
              <a:gd name="T17" fmla="*/ 6350 h 4"/>
              <a:gd name="T18" fmla="*/ 3175 w 2"/>
              <a:gd name="T19" fmla="*/ 3175 h 4"/>
              <a:gd name="T20" fmla="*/ 3175 w 2"/>
              <a:gd name="T21" fmla="*/ 3175 h 4"/>
              <a:gd name="T22" fmla="*/ 3175 w 2"/>
              <a:gd name="T23" fmla="*/ 0 h 4"/>
              <a:gd name="T24" fmla="*/ 3175 w 2"/>
              <a:gd name="T25" fmla="*/ 3175 h 4"/>
              <a:gd name="T26" fmla="*/ 3175 w 2"/>
              <a:gd name="T27" fmla="*/ 3175 h 4"/>
              <a:gd name="T28" fmla="*/ 3175 w 2"/>
              <a:gd name="T29" fmla="*/ 3175 h 4"/>
              <a:gd name="T30" fmla="*/ 3175 w 2"/>
              <a:gd name="T31" fmla="*/ 3175 h 4"/>
              <a:gd name="T32" fmla="*/ 3175 w 2"/>
              <a:gd name="T33" fmla="*/ 3175 h 4"/>
              <a:gd name="T34" fmla="*/ 3175 w 2"/>
              <a:gd name="T35" fmla="*/ 3175 h 4"/>
              <a:gd name="T36" fmla="*/ 3175 w 2"/>
              <a:gd name="T37" fmla="*/ 3175 h 4"/>
              <a:gd name="T38" fmla="*/ 3175 w 2"/>
              <a:gd name="T39" fmla="*/ 3175 h 4"/>
              <a:gd name="T40" fmla="*/ 3175 w 2"/>
              <a:gd name="T41" fmla="*/ 3175 h 4"/>
              <a:gd name="T42" fmla="*/ 3175 w 2"/>
              <a:gd name="T43" fmla="*/ 3175 h 4"/>
              <a:gd name="T44" fmla="*/ 3175 w 2"/>
              <a:gd name="T45" fmla="*/ 3175 h 4"/>
              <a:gd name="T46" fmla="*/ 3175 w 2"/>
              <a:gd name="T47" fmla="*/ 3175 h 4"/>
              <a:gd name="T48" fmla="*/ 3175 w 2"/>
              <a:gd name="T49" fmla="*/ 3175 h 4"/>
              <a:gd name="T50" fmla="*/ 3175 w 2"/>
              <a:gd name="T51" fmla="*/ 3175 h 4"/>
              <a:gd name="T52" fmla="*/ 0 w 2"/>
              <a:gd name="T53" fmla="*/ 3175 h 4"/>
              <a:gd name="T54" fmla="*/ 3175 w 2"/>
              <a:gd name="T55" fmla="*/ 6350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6350 h 4"/>
              <a:gd name="T2" fmla="*/ 0 w 1587"/>
              <a:gd name="T3" fmla="*/ 3175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3175 h 4"/>
              <a:gd name="T10" fmla="*/ 0 w 1587"/>
              <a:gd name="T11" fmla="*/ 3175 h 4"/>
              <a:gd name="T12" fmla="*/ 0 w 1587"/>
              <a:gd name="T13" fmla="*/ 6350 h 4"/>
              <a:gd name="T14" fmla="*/ 0 w 1587"/>
              <a:gd name="T15" fmla="*/ 3175 h 4"/>
              <a:gd name="T16" fmla="*/ 0 w 1587"/>
              <a:gd name="T17" fmla="*/ 3175 h 4"/>
              <a:gd name="T18" fmla="*/ 0 w 1587"/>
              <a:gd name="T19" fmla="*/ 3175 h 4"/>
              <a:gd name="T20" fmla="*/ 0 w 1587"/>
              <a:gd name="T21" fmla="*/ 3175 h 4"/>
              <a:gd name="T22" fmla="*/ 0 w 1587"/>
              <a:gd name="T23" fmla="*/ 3175 h 4"/>
              <a:gd name="T24" fmla="*/ 0 w 1587"/>
              <a:gd name="T25" fmla="*/ 3175 h 4"/>
              <a:gd name="T26" fmla="*/ 0 w 1587"/>
              <a:gd name="T27" fmla="*/ 3175 h 4"/>
              <a:gd name="T28" fmla="*/ 0 w 1587"/>
              <a:gd name="T29" fmla="*/ 6350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0 h 2"/>
              <a:gd name="T4" fmla="*/ 3175 w 2"/>
              <a:gd name="T5" fmla="*/ 0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3175 w 2"/>
              <a:gd name="T27" fmla="*/ 0 h 2"/>
              <a:gd name="T28" fmla="*/ 3175 w 2"/>
              <a:gd name="T29" fmla="*/ 0 h 2"/>
              <a:gd name="T30" fmla="*/ 0 w 2"/>
              <a:gd name="T31" fmla="*/ 3175 h 2"/>
              <a:gd name="T32" fmla="*/ 3175 w 2"/>
              <a:gd name="T33" fmla="*/ 3175 h 2"/>
              <a:gd name="T34" fmla="*/ 3175 w 2"/>
              <a:gd name="T35" fmla="*/ 0 h 2"/>
              <a:gd name="T36" fmla="*/ 0 w 2"/>
              <a:gd name="T37" fmla="*/ 3175 h 2"/>
              <a:gd name="T38" fmla="*/ 3175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3175 w 2"/>
              <a:gd name="T59" fmla="*/ 3175 h 2"/>
              <a:gd name="T60" fmla="*/ 3175 w 2"/>
              <a:gd name="T61" fmla="*/ 3175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0 h 2"/>
              <a:gd name="T4" fmla="*/ 0 w 1587"/>
              <a:gd name="T5" fmla="*/ 3175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3175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3175 h 2"/>
              <a:gd name="T10" fmla="*/ 3175 w 2"/>
              <a:gd name="T11" fmla="*/ 3175 h 2"/>
              <a:gd name="T12" fmla="*/ 3175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3175 h 2"/>
              <a:gd name="T22" fmla="*/ 3175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3175 w 2"/>
              <a:gd name="T1" fmla="*/ 3175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3175 h 2"/>
              <a:gd name="T8" fmla="*/ 3175 w 2"/>
              <a:gd name="T9" fmla="*/ 3175 h 2"/>
              <a:gd name="T10" fmla="*/ 3175 w 2"/>
              <a:gd name="T11" fmla="*/ 3175 h 2"/>
              <a:gd name="T12" fmla="*/ 3175 w 2"/>
              <a:gd name="T13" fmla="*/ 3175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3175 h 2"/>
              <a:gd name="T24" fmla="*/ 3175 w 2"/>
              <a:gd name="T25" fmla="*/ 3175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3175 w 4"/>
              <a:gd name="T1" fmla="*/ 3175 h 2"/>
              <a:gd name="T2" fmla="*/ 3175 w 4"/>
              <a:gd name="T3" fmla="*/ 3175 h 2"/>
              <a:gd name="T4" fmla="*/ 6350 w 4"/>
              <a:gd name="T5" fmla="*/ 3175 h 2"/>
              <a:gd name="T6" fmla="*/ 6350 w 4"/>
              <a:gd name="T7" fmla="*/ 0 h 2"/>
              <a:gd name="T8" fmla="*/ 6350 w 4"/>
              <a:gd name="T9" fmla="*/ 0 h 2"/>
              <a:gd name="T10" fmla="*/ 3175 w 4"/>
              <a:gd name="T11" fmla="*/ 0 h 2"/>
              <a:gd name="T12" fmla="*/ 3175 w 4"/>
              <a:gd name="T13" fmla="*/ 0 h 2"/>
              <a:gd name="T14" fmla="*/ 0 w 4"/>
              <a:gd name="T15" fmla="*/ 3175 h 2"/>
              <a:gd name="T16" fmla="*/ 3175 w 4"/>
              <a:gd name="T17" fmla="*/ 3175 h 2"/>
              <a:gd name="T18" fmla="*/ 3175 w 4"/>
              <a:gd name="T19" fmla="*/ 0 h 2"/>
              <a:gd name="T20" fmla="*/ 6350 w 4"/>
              <a:gd name="T21" fmla="*/ 3175 h 2"/>
              <a:gd name="T22" fmla="*/ 6350 w 4"/>
              <a:gd name="T23" fmla="*/ 0 h 2"/>
              <a:gd name="T24" fmla="*/ 6350 w 4"/>
              <a:gd name="T25" fmla="*/ 0 h 2"/>
              <a:gd name="T26" fmla="*/ 3175 w 4"/>
              <a:gd name="T27" fmla="*/ 0 h 2"/>
              <a:gd name="T28" fmla="*/ 3175 w 4"/>
              <a:gd name="T29" fmla="*/ 0 h 2"/>
              <a:gd name="T30" fmla="*/ 0 w 4"/>
              <a:gd name="T31" fmla="*/ 0 h 2"/>
              <a:gd name="T32" fmla="*/ 3175 w 4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0 w 2"/>
              <a:gd name="T39" fmla="*/ 3175 h 2"/>
              <a:gd name="T40" fmla="*/ 0 w 2"/>
              <a:gd name="T41" fmla="*/ 3175 h 2"/>
              <a:gd name="T42" fmla="*/ 0 w 2"/>
              <a:gd name="T43" fmla="*/ 3175 h 2"/>
              <a:gd name="T44" fmla="*/ 0 w 2"/>
              <a:gd name="T45" fmla="*/ 3175 h 2"/>
              <a:gd name="T46" fmla="*/ 0 w 2"/>
              <a:gd name="T47" fmla="*/ 3175 h 2"/>
              <a:gd name="T48" fmla="*/ 0 w 2"/>
              <a:gd name="T49" fmla="*/ 3175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0 w 2"/>
              <a:gd name="T57" fmla="*/ 3175 h 2"/>
              <a:gd name="T58" fmla="*/ 0 w 2"/>
              <a:gd name="T59" fmla="*/ 3175 h 2"/>
              <a:gd name="T60" fmla="*/ 0 w 2"/>
              <a:gd name="T61" fmla="*/ 3175 h 2"/>
              <a:gd name="T62" fmla="*/ 0 w 2"/>
              <a:gd name="T63" fmla="*/ 3175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3175 h 2"/>
              <a:gd name="T40" fmla="*/ 0 w 2"/>
              <a:gd name="T41" fmla="*/ 3175 h 2"/>
              <a:gd name="T42" fmla="*/ 3175 w 2"/>
              <a:gd name="T43" fmla="*/ 3175 h 2"/>
              <a:gd name="T44" fmla="*/ 3175 w 2"/>
              <a:gd name="T45" fmla="*/ 0 h 2"/>
              <a:gd name="T46" fmla="*/ 3175 w 2"/>
              <a:gd name="T47" fmla="*/ 0 h 2"/>
              <a:gd name="T48" fmla="*/ 3175 w 2"/>
              <a:gd name="T49" fmla="*/ 0 h 2"/>
              <a:gd name="T50" fmla="*/ 3175 w 2"/>
              <a:gd name="T51" fmla="*/ 0 h 2"/>
              <a:gd name="T52" fmla="*/ 3175 w 2"/>
              <a:gd name="T53" fmla="*/ 0 h 2"/>
              <a:gd name="T54" fmla="*/ 3175 w 2"/>
              <a:gd name="T55" fmla="*/ 0 h 2"/>
              <a:gd name="T56" fmla="*/ 3175 w 2"/>
              <a:gd name="T57" fmla="*/ 0 h 2"/>
              <a:gd name="T58" fmla="*/ 3175 w 2"/>
              <a:gd name="T59" fmla="*/ 0 h 2"/>
              <a:gd name="T60" fmla="*/ 3175 w 2"/>
              <a:gd name="T61" fmla="*/ 0 h 2"/>
              <a:gd name="T62" fmla="*/ 3175 w 2"/>
              <a:gd name="T63" fmla="*/ 0 h 2"/>
              <a:gd name="T64" fmla="*/ 3175 w 2"/>
              <a:gd name="T65" fmla="*/ 0 h 2"/>
              <a:gd name="T66" fmla="*/ 3175 w 2"/>
              <a:gd name="T67" fmla="*/ 3175 h 2"/>
              <a:gd name="T68" fmla="*/ 3175 w 2"/>
              <a:gd name="T69" fmla="*/ 0 h 2"/>
              <a:gd name="T70" fmla="*/ 3175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3175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0 w 2"/>
              <a:gd name="T3" fmla="*/ 4763 h 3"/>
              <a:gd name="T4" fmla="*/ 3175 w 2"/>
              <a:gd name="T5" fmla="*/ 4763 h 3"/>
              <a:gd name="T6" fmla="*/ 3175 w 2"/>
              <a:gd name="T7" fmla="*/ 476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0 w 2"/>
              <a:gd name="T19" fmla="*/ 4763 h 3"/>
              <a:gd name="T20" fmla="*/ 0 w 2"/>
              <a:gd name="T21" fmla="*/ 4763 h 3"/>
              <a:gd name="T22" fmla="*/ 0 w 2"/>
              <a:gd name="T23" fmla="*/ 0 h 3"/>
              <a:gd name="T24" fmla="*/ 0 w 2"/>
              <a:gd name="T25" fmla="*/ 4763 h 3"/>
              <a:gd name="T26" fmla="*/ 0 w 2"/>
              <a:gd name="T27" fmla="*/ 4763 h 3"/>
              <a:gd name="T28" fmla="*/ 0 w 2"/>
              <a:gd name="T29" fmla="*/ 4763 h 3"/>
              <a:gd name="T30" fmla="*/ 0 w 2"/>
              <a:gd name="T31" fmla="*/ 4763 h 3"/>
              <a:gd name="T32" fmla="*/ 0 w 2"/>
              <a:gd name="T33" fmla="*/ 4763 h 3"/>
              <a:gd name="T34" fmla="*/ 0 w 2"/>
              <a:gd name="T35" fmla="*/ 4763 h 3"/>
              <a:gd name="T36" fmla="*/ 0 w 2"/>
              <a:gd name="T37" fmla="*/ 4763 h 3"/>
              <a:gd name="T38" fmla="*/ 0 w 2"/>
              <a:gd name="T39" fmla="*/ 4763 h 3"/>
              <a:gd name="T40" fmla="*/ 0 w 2"/>
              <a:gd name="T41" fmla="*/ 4763 h 3"/>
              <a:gd name="T42" fmla="*/ 0 w 2"/>
              <a:gd name="T43" fmla="*/ 4763 h 3"/>
              <a:gd name="T44" fmla="*/ 0 w 2"/>
              <a:gd name="T45" fmla="*/ 4763 h 3"/>
              <a:gd name="T46" fmla="*/ 0 w 2"/>
              <a:gd name="T47" fmla="*/ 4763 h 3"/>
              <a:gd name="T48" fmla="*/ 0 w 2"/>
              <a:gd name="T49" fmla="*/ 4763 h 3"/>
              <a:gd name="T50" fmla="*/ 0 w 2"/>
              <a:gd name="T51" fmla="*/ 4763 h 3"/>
              <a:gd name="T52" fmla="*/ 0 w 2"/>
              <a:gd name="T53" fmla="*/ 476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0 h 2"/>
              <a:gd name="T8" fmla="*/ 3175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3175 w 2"/>
              <a:gd name="T21" fmla="*/ 3175 h 2"/>
              <a:gd name="T22" fmla="*/ 3175 w 2"/>
              <a:gd name="T23" fmla="*/ 0 h 2"/>
              <a:gd name="T24" fmla="*/ 3175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3175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3175 h 2"/>
              <a:gd name="T2" fmla="*/ 3175 w 2"/>
              <a:gd name="T3" fmla="*/ 3175 h 2"/>
              <a:gd name="T4" fmla="*/ 0 w 2"/>
              <a:gd name="T5" fmla="*/ 0 h 2"/>
              <a:gd name="T6" fmla="*/ 0 w 2"/>
              <a:gd name="T7" fmla="*/ 3175 h 2"/>
              <a:gd name="T8" fmla="*/ 0 w 2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3175 w 2"/>
              <a:gd name="T1" fmla="*/ 0 h 2"/>
              <a:gd name="T2" fmla="*/ 3175 w 2"/>
              <a:gd name="T3" fmla="*/ 0 h 2"/>
              <a:gd name="T4" fmla="*/ 3175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3175 h 2"/>
              <a:gd name="T12" fmla="*/ 3175 w 2"/>
              <a:gd name="T13" fmla="*/ 0 h 2"/>
              <a:gd name="T14" fmla="*/ 3175 w 2"/>
              <a:gd name="T15" fmla="*/ 0 h 2"/>
              <a:gd name="T16" fmla="*/ 3175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3175 h 2"/>
              <a:gd name="T24" fmla="*/ 3175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3175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3175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3175 w 2"/>
              <a:gd name="T1" fmla="*/ 3175 h 2"/>
              <a:gd name="T2" fmla="*/ 3175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0 w 2"/>
              <a:gd name="T9" fmla="*/ 3175 h 2"/>
              <a:gd name="T10" fmla="*/ 0 w 2"/>
              <a:gd name="T11" fmla="*/ 3175 h 2"/>
              <a:gd name="T12" fmla="*/ 3175 w 2"/>
              <a:gd name="T13" fmla="*/ 3175 h 2"/>
              <a:gd name="T14" fmla="*/ 0 w 2"/>
              <a:gd name="T15" fmla="*/ 3175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0 w 2"/>
              <a:gd name="T25" fmla="*/ 3175 h 2"/>
              <a:gd name="T26" fmla="*/ 0 w 2"/>
              <a:gd name="T27" fmla="*/ 3175 h 2"/>
              <a:gd name="T28" fmla="*/ 0 w 2"/>
              <a:gd name="T29" fmla="*/ 3175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3175 h 2"/>
              <a:gd name="T38" fmla="*/ 3175 w 2"/>
              <a:gd name="T39" fmla="*/ 3175 h 2"/>
              <a:gd name="T40" fmla="*/ 3175 w 2"/>
              <a:gd name="T41" fmla="*/ 3175 h 2"/>
              <a:gd name="T42" fmla="*/ 3175 w 2"/>
              <a:gd name="T43" fmla="*/ 3175 h 2"/>
              <a:gd name="T44" fmla="*/ 3175 w 2"/>
              <a:gd name="T45" fmla="*/ 3175 h 2"/>
              <a:gd name="T46" fmla="*/ 3175 w 2"/>
              <a:gd name="T47" fmla="*/ 3175 h 2"/>
              <a:gd name="T48" fmla="*/ 0 w 2"/>
              <a:gd name="T49" fmla="*/ 0 h 2"/>
              <a:gd name="T50" fmla="*/ 0 w 2"/>
              <a:gd name="T51" fmla="*/ 3175 h 2"/>
              <a:gd name="T52" fmla="*/ 0 w 2"/>
              <a:gd name="T53" fmla="*/ 3175 h 2"/>
              <a:gd name="T54" fmla="*/ 0 w 2"/>
              <a:gd name="T55" fmla="*/ 3175 h 2"/>
              <a:gd name="T56" fmla="*/ 3175 w 2"/>
              <a:gd name="T57" fmla="*/ 3175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0 h 2"/>
              <a:gd name="T6" fmla="*/ 3175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3175 h 2"/>
              <a:gd name="T14" fmla="*/ 0 w 2"/>
              <a:gd name="T15" fmla="*/ 3175 h 2"/>
              <a:gd name="T16" fmla="*/ 3175 w 2"/>
              <a:gd name="T17" fmla="*/ 0 h 2"/>
              <a:gd name="T18" fmla="*/ 3175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3175 h 2"/>
              <a:gd name="T48" fmla="*/ 0 w 2"/>
              <a:gd name="T49" fmla="*/ 3175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3175 w 2"/>
              <a:gd name="T1" fmla="*/ 0 h 1588"/>
              <a:gd name="T2" fmla="*/ 0 w 2"/>
              <a:gd name="T3" fmla="*/ 0 h 1588"/>
              <a:gd name="T4" fmla="*/ 3175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3175 w 2"/>
              <a:gd name="T1" fmla="*/ 3175 h 5"/>
              <a:gd name="T2" fmla="*/ 3175 w 2"/>
              <a:gd name="T3" fmla="*/ 3175 h 5"/>
              <a:gd name="T4" fmla="*/ 0 w 2"/>
              <a:gd name="T5" fmla="*/ 0 h 5"/>
              <a:gd name="T6" fmla="*/ 0 w 2"/>
              <a:gd name="T7" fmla="*/ 3175 h 5"/>
              <a:gd name="T8" fmla="*/ 0 w 2"/>
              <a:gd name="T9" fmla="*/ 3175 h 5"/>
              <a:gd name="T10" fmla="*/ 3175 w 2"/>
              <a:gd name="T11" fmla="*/ 7938 h 5"/>
              <a:gd name="T12" fmla="*/ 3175 w 2"/>
              <a:gd name="T13" fmla="*/ 3175 h 5"/>
              <a:gd name="T14" fmla="*/ 3175 w 2"/>
              <a:gd name="T15" fmla="*/ 3175 h 5"/>
              <a:gd name="T16" fmla="*/ 0 w 2"/>
              <a:gd name="T17" fmla="*/ 0 h 5"/>
              <a:gd name="T18" fmla="*/ 0 w 2"/>
              <a:gd name="T19" fmla="*/ 3175 h 5"/>
              <a:gd name="T20" fmla="*/ 0 w 2"/>
              <a:gd name="T21" fmla="*/ 3175 h 5"/>
              <a:gd name="T22" fmla="*/ 3175 w 2"/>
              <a:gd name="T23" fmla="*/ 7938 h 5"/>
              <a:gd name="T24" fmla="*/ 3175 w 2"/>
              <a:gd name="T25" fmla="*/ 3175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3175 w 2"/>
              <a:gd name="T3" fmla="*/ 0 h 1587"/>
              <a:gd name="T4" fmla="*/ 3175 w 2"/>
              <a:gd name="T5" fmla="*/ 0 h 1587"/>
              <a:gd name="T6" fmla="*/ 3175 w 2"/>
              <a:gd name="T7" fmla="*/ 0 h 1587"/>
              <a:gd name="T8" fmla="*/ 3175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3175 w 2"/>
              <a:gd name="T19" fmla="*/ 0 h 1587"/>
              <a:gd name="T20" fmla="*/ 3175 w 2"/>
              <a:gd name="T21" fmla="*/ 0 h 1587"/>
              <a:gd name="T22" fmla="*/ 3175 w 2"/>
              <a:gd name="T23" fmla="*/ 0 h 1587"/>
              <a:gd name="T24" fmla="*/ 3175 w 2"/>
              <a:gd name="T25" fmla="*/ 0 h 1587"/>
              <a:gd name="T26" fmla="*/ 3175 w 2"/>
              <a:gd name="T27" fmla="*/ 0 h 1587"/>
              <a:gd name="T28" fmla="*/ 3175 w 2"/>
              <a:gd name="T29" fmla="*/ 0 h 1587"/>
              <a:gd name="T30" fmla="*/ 3175 w 2"/>
              <a:gd name="T31" fmla="*/ 0 h 1587"/>
              <a:gd name="T32" fmla="*/ 3175 w 2"/>
              <a:gd name="T33" fmla="*/ 0 h 1587"/>
              <a:gd name="T34" fmla="*/ 3175 w 2"/>
              <a:gd name="T35" fmla="*/ 0 h 1587"/>
              <a:gd name="T36" fmla="*/ 3175 w 2"/>
              <a:gd name="T37" fmla="*/ 0 h 1587"/>
              <a:gd name="T38" fmla="*/ 3175 w 2"/>
              <a:gd name="T39" fmla="*/ 0 h 1587"/>
              <a:gd name="T40" fmla="*/ 3175 w 2"/>
              <a:gd name="T41" fmla="*/ 0 h 1587"/>
              <a:gd name="T42" fmla="*/ 3175 w 2"/>
              <a:gd name="T43" fmla="*/ 0 h 1587"/>
              <a:gd name="T44" fmla="*/ 3175 w 2"/>
              <a:gd name="T45" fmla="*/ 0 h 1587"/>
              <a:gd name="T46" fmla="*/ 3175 w 2"/>
              <a:gd name="T47" fmla="*/ 0 h 1587"/>
              <a:gd name="T48" fmla="*/ 3175 w 2"/>
              <a:gd name="T49" fmla="*/ 0 h 1587"/>
              <a:gd name="T50" fmla="*/ 3175 w 2"/>
              <a:gd name="T51" fmla="*/ 0 h 1587"/>
              <a:gd name="T52" fmla="*/ 3175 w 2"/>
              <a:gd name="T53" fmla="*/ 0 h 1587"/>
              <a:gd name="T54" fmla="*/ 3175 w 2"/>
              <a:gd name="T55" fmla="*/ 0 h 1587"/>
              <a:gd name="T56" fmla="*/ 3175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4763 h 3"/>
              <a:gd name="T2" fmla="*/ 3175 w 2"/>
              <a:gd name="T3" fmla="*/ 0 h 3"/>
              <a:gd name="T4" fmla="*/ 3175 w 2"/>
              <a:gd name="T5" fmla="*/ 0 h 3"/>
              <a:gd name="T6" fmla="*/ 3175 w 2"/>
              <a:gd name="T7" fmla="*/ 0 h 3"/>
              <a:gd name="T8" fmla="*/ 3175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4763 h 3"/>
              <a:gd name="T16" fmla="*/ 0 w 2"/>
              <a:gd name="T17" fmla="*/ 4763 h 3"/>
              <a:gd name="T18" fmla="*/ 3175 w 2"/>
              <a:gd name="T19" fmla="*/ 0 h 3"/>
              <a:gd name="T20" fmla="*/ 3175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4763 h 3"/>
              <a:gd name="T40" fmla="*/ 0 w 2"/>
              <a:gd name="T41" fmla="*/ 476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3175 h 2"/>
              <a:gd name="T2" fmla="*/ 0 w 1587"/>
              <a:gd name="T3" fmla="*/ 3175 h 2"/>
              <a:gd name="T4" fmla="*/ 0 w 1587"/>
              <a:gd name="T5" fmla="*/ 0 h 2"/>
              <a:gd name="T6" fmla="*/ 0 w 1587"/>
              <a:gd name="T7" fmla="*/ 3175 h 2"/>
              <a:gd name="T8" fmla="*/ 0 w 1587"/>
              <a:gd name="T9" fmla="*/ 3175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3175 h 2"/>
              <a:gd name="T18" fmla="*/ 0 w 2"/>
              <a:gd name="T19" fmla="*/ 3175 h 2"/>
              <a:gd name="T20" fmla="*/ 0 w 2"/>
              <a:gd name="T21" fmla="*/ 3175 h 2"/>
              <a:gd name="T22" fmla="*/ 0 w 2"/>
              <a:gd name="T23" fmla="*/ 3175 h 2"/>
              <a:gd name="T24" fmla="*/ 3175 w 2"/>
              <a:gd name="T25" fmla="*/ 3175 h 2"/>
              <a:gd name="T26" fmla="*/ 3175 w 2"/>
              <a:gd name="T27" fmla="*/ 3175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3175 h 2"/>
              <a:gd name="T2" fmla="*/ 0 w 2"/>
              <a:gd name="T3" fmla="*/ 3175 h 2"/>
              <a:gd name="T4" fmla="*/ 3175 w 2"/>
              <a:gd name="T5" fmla="*/ 3175 h 2"/>
              <a:gd name="T6" fmla="*/ 3175 w 2"/>
              <a:gd name="T7" fmla="*/ 3175 h 2"/>
              <a:gd name="T8" fmla="*/ 3175 w 2"/>
              <a:gd name="T9" fmla="*/ 3175 h 2"/>
              <a:gd name="T10" fmla="*/ 3175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3175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3175 h 2"/>
              <a:gd name="T32" fmla="*/ 0 w 2"/>
              <a:gd name="T33" fmla="*/ 3175 h 2"/>
              <a:gd name="T34" fmla="*/ 0 w 2"/>
              <a:gd name="T35" fmla="*/ 3175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3175 h 2"/>
              <a:gd name="T50" fmla="*/ 3175 w 2"/>
              <a:gd name="T51" fmla="*/ 3175 h 2"/>
              <a:gd name="T52" fmla="*/ 3175 w 2"/>
              <a:gd name="T53" fmla="*/ 0 h 2"/>
              <a:gd name="T54" fmla="*/ 3175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3175 h 2"/>
              <a:gd name="T62" fmla="*/ 0 w 2"/>
              <a:gd name="T63" fmla="*/ 3175 h 2"/>
              <a:gd name="T64" fmla="*/ 3175 w 2"/>
              <a:gd name="T65" fmla="*/ 3175 h 2"/>
              <a:gd name="T66" fmla="*/ 3175 w 2"/>
              <a:gd name="T67" fmla="*/ 3175 h 2"/>
              <a:gd name="T68" fmla="*/ 0 w 2"/>
              <a:gd name="T69" fmla="*/ 3175 h 2"/>
              <a:gd name="T70" fmla="*/ 0 w 2"/>
              <a:gd name="T71" fmla="*/ 3175 h 2"/>
              <a:gd name="T72" fmla="*/ 0 w 2"/>
              <a:gd name="T73" fmla="*/ 3175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43401" y="301625"/>
            <a:ext cx="8439652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1" y="1460500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85AFC-C0DC-455C-B366-92664D85D3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with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82"/>
          <p:cNvSpPr>
            <a:spLocks/>
          </p:cNvSpPr>
          <p:nvPr/>
        </p:nvSpPr>
        <p:spPr bwMode="auto">
          <a:xfrm flipH="1">
            <a:off x="6380163" y="615950"/>
            <a:ext cx="1014412" cy="1895475"/>
          </a:xfrm>
          <a:custGeom>
            <a:avLst/>
            <a:gdLst>
              <a:gd name="T0" fmla="*/ 0 w 638"/>
              <a:gd name="T1" fmla="*/ 0 h 1194"/>
              <a:gd name="T2" fmla="*/ 60420 w 638"/>
              <a:gd name="T3" fmla="*/ 174625 h 1194"/>
              <a:gd name="T4" fmla="*/ 124019 w 638"/>
              <a:gd name="T5" fmla="*/ 342900 h 1194"/>
              <a:gd name="T6" fmla="*/ 168539 w 638"/>
              <a:gd name="T7" fmla="*/ 482600 h 1194"/>
              <a:gd name="T8" fmla="*/ 216238 w 638"/>
              <a:gd name="T9" fmla="*/ 631825 h 1194"/>
              <a:gd name="T10" fmla="*/ 260758 w 638"/>
              <a:gd name="T11" fmla="*/ 803275 h 1194"/>
              <a:gd name="T12" fmla="*/ 327537 w 638"/>
              <a:gd name="T13" fmla="*/ 1066800 h 1194"/>
              <a:gd name="T14" fmla="*/ 375237 w 638"/>
              <a:gd name="T15" fmla="*/ 1250950 h 1194"/>
              <a:gd name="T16" fmla="*/ 432477 w 638"/>
              <a:gd name="T17" fmla="*/ 1571625 h 1194"/>
              <a:gd name="T18" fmla="*/ 454736 w 638"/>
              <a:gd name="T19" fmla="*/ 1724025 h 1194"/>
              <a:gd name="T20" fmla="*/ 480176 w 638"/>
              <a:gd name="T21" fmla="*/ 1895475 h 1194"/>
              <a:gd name="T22" fmla="*/ 1014412 w 638"/>
              <a:gd name="T23" fmla="*/ 1895475 h 1194"/>
              <a:gd name="T24" fmla="*/ 992152 w 638"/>
              <a:gd name="T25" fmla="*/ 1812925 h 1194"/>
              <a:gd name="T26" fmla="*/ 950813 w 638"/>
              <a:gd name="T27" fmla="*/ 1682750 h 1194"/>
              <a:gd name="T28" fmla="*/ 909473 w 638"/>
              <a:gd name="T29" fmla="*/ 1555750 h 1194"/>
              <a:gd name="T30" fmla="*/ 871313 w 638"/>
              <a:gd name="T31" fmla="*/ 1447800 h 1194"/>
              <a:gd name="T32" fmla="*/ 785454 w 638"/>
              <a:gd name="T33" fmla="*/ 1244600 h 1194"/>
              <a:gd name="T34" fmla="*/ 725034 w 638"/>
              <a:gd name="T35" fmla="*/ 1108075 h 1194"/>
              <a:gd name="T36" fmla="*/ 674155 w 638"/>
              <a:gd name="T37" fmla="*/ 993775 h 1194"/>
              <a:gd name="T38" fmla="*/ 601015 w 638"/>
              <a:gd name="T39" fmla="*/ 844550 h 1194"/>
              <a:gd name="T40" fmla="*/ 540596 w 638"/>
              <a:gd name="T41" fmla="*/ 746125 h 1194"/>
              <a:gd name="T42" fmla="*/ 486536 w 638"/>
              <a:gd name="T43" fmla="*/ 657225 h 1194"/>
              <a:gd name="T44" fmla="*/ 426117 w 638"/>
              <a:gd name="T45" fmla="*/ 542925 h 1194"/>
              <a:gd name="T46" fmla="*/ 362517 w 638"/>
              <a:gd name="T47" fmla="*/ 454025 h 1194"/>
              <a:gd name="T48" fmla="*/ 276658 w 638"/>
              <a:gd name="T49" fmla="*/ 333375 h 1194"/>
              <a:gd name="T50" fmla="*/ 193978 w 638"/>
              <a:gd name="T51" fmla="*/ 222250 h 1194"/>
              <a:gd name="T52" fmla="*/ 92219 w 638"/>
              <a:gd name="T53" fmla="*/ 82550 h 1194"/>
              <a:gd name="T54" fmla="*/ 47700 w 638"/>
              <a:gd name="T55" fmla="*/ 31750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712788 w 448"/>
              <a:gd name="T1" fmla="*/ 584200 h 372"/>
              <a:gd name="T2" fmla="*/ 617325 w 448"/>
              <a:gd name="T3" fmla="*/ 474270 h 372"/>
              <a:gd name="T4" fmla="*/ 445493 w 448"/>
              <a:gd name="T5" fmla="*/ 326649 h 372"/>
              <a:gd name="T6" fmla="*/ 334119 w 448"/>
              <a:gd name="T7" fmla="*/ 223001 h 372"/>
              <a:gd name="T8" fmla="*/ 222746 w 448"/>
              <a:gd name="T9" fmla="*/ 147620 h 372"/>
              <a:gd name="T10" fmla="*/ 101827 w 448"/>
              <a:gd name="T11" fmla="*/ 69099 h 372"/>
              <a:gd name="T12" fmla="*/ 0 w 448"/>
              <a:gd name="T13" fmla="*/ 0 h 372"/>
              <a:gd name="T14" fmla="*/ 445493 w 448"/>
              <a:gd name="T15" fmla="*/ 0 h 372"/>
              <a:gd name="T16" fmla="*/ 477313 w 448"/>
              <a:gd name="T17" fmla="*/ 56535 h 372"/>
              <a:gd name="T18" fmla="*/ 515498 w 448"/>
              <a:gd name="T19" fmla="*/ 128775 h 372"/>
              <a:gd name="T20" fmla="*/ 550501 w 448"/>
              <a:gd name="T21" fmla="*/ 210438 h 372"/>
              <a:gd name="T22" fmla="*/ 601415 w 448"/>
              <a:gd name="T23" fmla="*/ 323509 h 372"/>
              <a:gd name="T24" fmla="*/ 649146 w 448"/>
              <a:gd name="T25" fmla="*/ 414594 h 372"/>
              <a:gd name="T26" fmla="*/ 690513 w 448"/>
              <a:gd name="T27" fmla="*/ 524524 h 372"/>
              <a:gd name="T28" fmla="*/ 712788 w 448"/>
              <a:gd name="T29" fmla="*/ 5842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356934" y="301625"/>
            <a:ext cx="8439487" cy="667338"/>
          </a:xfrm>
        </p:spPr>
        <p:txBody>
          <a:bodyPr/>
          <a:lstStyle>
            <a:lvl1pPr>
              <a:defRPr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56934" y="1599260"/>
            <a:ext cx="8440305" cy="4462104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6934" y="1025408"/>
            <a:ext cx="8435473" cy="517408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600" b="0" cap="none" baseline="0">
                <a:solidFill>
                  <a:schemeClr val="tx1"/>
                </a:solidFill>
              </a:defRPr>
            </a:lvl1pPr>
            <a:lvl2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 cap="all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684493D-CA46-4312-A52D-796867349D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5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934" y="306742"/>
            <a:ext cx="3010890" cy="5616076"/>
          </a:xfrm>
        </p:spPr>
        <p:txBody>
          <a:bodyPr anchor="ctr"/>
          <a:lstStyle>
            <a:lvl1pPr algn="l"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2pPr>
            <a:lvl3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3pPr>
            <a:lvl4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4pPr>
            <a:lvl5pPr algn="l">
              <a:defRPr sz="2400" b="0" i="0" cap="all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  <a:cs typeface="Andes Extra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295615"/>
            <a:ext cx="5207000" cy="5592567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E98491-D4AF-46FB-B4CD-1B56D72313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03959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3" y="288636"/>
            <a:ext cx="8533067" cy="461819"/>
          </a:xfrm>
        </p:spPr>
        <p:txBody>
          <a:bodyPr/>
          <a:lstStyle>
            <a:lvl1pPr>
              <a:defRPr sz="2200" b="0" i="0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0" y="983838"/>
            <a:ext cx="5207000" cy="4904344"/>
          </a:xfrm>
        </p:spPr>
        <p:txBody>
          <a:bodyPr anchor="ctr"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824FA9-9263-46FE-88C9-E6C5F88894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1010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with Graphic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42" y="288636"/>
            <a:ext cx="8569158" cy="461819"/>
          </a:xfrm>
        </p:spPr>
        <p:txBody>
          <a:bodyPr/>
          <a:lstStyle>
            <a:lvl1pPr>
              <a:defRPr sz="2200" b="0" i="0" cap="none" baseline="0">
                <a:solidFill>
                  <a:srgbClr val="021F43"/>
                </a:solidFill>
                <a:latin typeface="+mn-lt"/>
                <a:cs typeface="Andes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2841" y="1443789"/>
            <a:ext cx="5307263" cy="4545263"/>
          </a:xfrm>
        </p:spPr>
        <p:txBody>
          <a:bodyPr/>
          <a:lstStyle>
            <a:lvl1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 marL="557784"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21093" y="1003049"/>
            <a:ext cx="3087853" cy="4972050"/>
          </a:xfrm>
        </p:spPr>
        <p:txBody>
          <a:bodyPr rIns="182880" anchor="ctr"/>
          <a:lstStyle>
            <a:lvl1pPr>
              <a:defRPr sz="16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622675" y="976312"/>
            <a:ext cx="5294062" cy="414003"/>
          </a:xfrm>
        </p:spPr>
        <p:txBody>
          <a:bodyPr/>
          <a:lstStyle>
            <a:lvl1pPr algn="ctr">
              <a:defRPr sz="1600" b="0" cap="all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715DF1AC-5D39-4C24-A179-F2DBEE974F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15036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47975" y="6356350"/>
            <a:ext cx="5600700" cy="328613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r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84213" y="6329363"/>
            <a:ext cx="2133600" cy="365125"/>
          </a:xfrm>
          <a:prstGeom prst="rect">
            <a:avLst/>
          </a:prstGeom>
        </p:spPr>
        <p:txBody>
          <a:bodyPr vert="horz" wrap="square" lIns="0" tIns="0" rIns="91440" bIns="0" numCol="1" anchor="b" anchorCtr="0" compatLnSpc="1">
            <a:prstTxWarp prst="textNoShape">
              <a:avLst/>
            </a:prstTxWarp>
            <a:normAutofit/>
          </a:bodyPr>
          <a:lstStyle>
            <a:lvl1pPr>
              <a:defRPr sz="1400" b="0">
                <a:solidFill>
                  <a:srgbClr val="898C93"/>
                </a:solidFill>
                <a:latin typeface="Arial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2" r:id="rId1"/>
    <p:sldLayoutId id="2147485373" r:id="rId2"/>
    <p:sldLayoutId id="214748537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20802 w 638"/>
              <a:gd name="T3" fmla="*/ 49287 h 1194"/>
              <a:gd name="T4" fmla="*/ 42698 w 638"/>
              <a:gd name="T5" fmla="*/ 96782 h 1194"/>
              <a:gd name="T6" fmla="*/ 58026 w 638"/>
              <a:gd name="T7" fmla="*/ 136211 h 1194"/>
              <a:gd name="T8" fmla="*/ 74448 w 638"/>
              <a:gd name="T9" fmla="*/ 178329 h 1194"/>
              <a:gd name="T10" fmla="*/ 89776 w 638"/>
              <a:gd name="T11" fmla="*/ 226720 h 1194"/>
              <a:gd name="T12" fmla="*/ 112767 w 638"/>
              <a:gd name="T13" fmla="*/ 301098 h 1194"/>
              <a:gd name="T14" fmla="*/ 129190 w 638"/>
              <a:gd name="T15" fmla="*/ 353073 h 1194"/>
              <a:gd name="T16" fmla="*/ 148897 w 638"/>
              <a:gd name="T17" fmla="*/ 443582 h 1194"/>
              <a:gd name="T18" fmla="*/ 156560 w 638"/>
              <a:gd name="T19" fmla="*/ 486596 h 1194"/>
              <a:gd name="T20" fmla="*/ 165319 w 638"/>
              <a:gd name="T21" fmla="*/ 534987 h 1194"/>
              <a:gd name="T22" fmla="*/ 349250 w 638"/>
              <a:gd name="T23" fmla="*/ 534987 h 1194"/>
              <a:gd name="T24" fmla="*/ 341586 w 638"/>
              <a:gd name="T25" fmla="*/ 511688 h 1194"/>
              <a:gd name="T26" fmla="*/ 327353 w 638"/>
              <a:gd name="T27" fmla="*/ 474947 h 1194"/>
              <a:gd name="T28" fmla="*/ 313121 w 638"/>
              <a:gd name="T29" fmla="*/ 439102 h 1194"/>
              <a:gd name="T30" fmla="*/ 299983 w 638"/>
              <a:gd name="T31" fmla="*/ 408633 h 1194"/>
              <a:gd name="T32" fmla="*/ 270422 w 638"/>
              <a:gd name="T33" fmla="*/ 351281 h 1194"/>
              <a:gd name="T34" fmla="*/ 249621 w 638"/>
              <a:gd name="T35" fmla="*/ 312748 h 1194"/>
              <a:gd name="T36" fmla="*/ 232103 w 638"/>
              <a:gd name="T37" fmla="*/ 280487 h 1194"/>
              <a:gd name="T38" fmla="*/ 206922 w 638"/>
              <a:gd name="T39" fmla="*/ 238369 h 1194"/>
              <a:gd name="T40" fmla="*/ 186121 w 638"/>
              <a:gd name="T41" fmla="*/ 210590 h 1194"/>
              <a:gd name="T42" fmla="*/ 167509 w 638"/>
              <a:gd name="T43" fmla="*/ 185498 h 1194"/>
              <a:gd name="T44" fmla="*/ 146707 w 638"/>
              <a:gd name="T45" fmla="*/ 153237 h 1194"/>
              <a:gd name="T46" fmla="*/ 124810 w 638"/>
              <a:gd name="T47" fmla="*/ 128146 h 1194"/>
              <a:gd name="T48" fmla="*/ 95250 w 638"/>
              <a:gd name="T49" fmla="*/ 94093 h 1194"/>
              <a:gd name="T50" fmla="*/ 66784 w 638"/>
              <a:gd name="T51" fmla="*/ 62729 h 1194"/>
              <a:gd name="T52" fmla="*/ 31750 w 638"/>
              <a:gd name="T53" fmla="*/ 23299 h 1194"/>
              <a:gd name="T54" fmla="*/ 16422 w 638"/>
              <a:gd name="T55" fmla="*/ 896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246062 w 448"/>
              <a:gd name="T1" fmla="*/ 165100 h 372"/>
              <a:gd name="T2" fmla="*/ 213107 w 448"/>
              <a:gd name="T3" fmla="*/ 134033 h 372"/>
              <a:gd name="T4" fmla="*/ 153789 w 448"/>
              <a:gd name="T5" fmla="*/ 92314 h 372"/>
              <a:gd name="T6" fmla="*/ 115342 w 448"/>
              <a:gd name="T7" fmla="*/ 63022 h 372"/>
              <a:gd name="T8" fmla="*/ 76894 w 448"/>
              <a:gd name="T9" fmla="*/ 41719 h 372"/>
              <a:gd name="T10" fmla="*/ 35152 w 448"/>
              <a:gd name="T11" fmla="*/ 19528 h 372"/>
              <a:gd name="T12" fmla="*/ 0 w 448"/>
              <a:gd name="T13" fmla="*/ 0 h 372"/>
              <a:gd name="T14" fmla="*/ 153789 w 448"/>
              <a:gd name="T15" fmla="*/ 0 h 372"/>
              <a:gd name="T16" fmla="*/ 164774 w 448"/>
              <a:gd name="T17" fmla="*/ 15977 h 372"/>
              <a:gd name="T18" fmla="*/ 177956 w 448"/>
              <a:gd name="T19" fmla="*/ 36393 h 372"/>
              <a:gd name="T20" fmla="*/ 190039 w 448"/>
              <a:gd name="T21" fmla="*/ 59472 h 372"/>
              <a:gd name="T22" fmla="*/ 207615 w 448"/>
              <a:gd name="T23" fmla="*/ 91426 h 372"/>
              <a:gd name="T24" fmla="*/ 224092 w 448"/>
              <a:gd name="T25" fmla="*/ 117168 h 372"/>
              <a:gd name="T26" fmla="*/ 238373 w 448"/>
              <a:gd name="T27" fmla="*/ 148235 h 372"/>
              <a:gd name="T28" fmla="*/ 246062 w 448"/>
              <a:gd name="T29" fmla="*/ 16510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Paragraph content</a:t>
            </a:r>
          </a:p>
          <a:p>
            <a:pPr lvl="1"/>
            <a:r>
              <a:rPr lang="en-US" dirty="0" smtClean="0"/>
              <a:t>Bullets</a:t>
            </a:r>
          </a:p>
          <a:p>
            <a:pPr lvl="5"/>
            <a:r>
              <a:rPr lang="en-US" dirty="0" smtClean="0"/>
              <a:t>Bullets</a:t>
            </a:r>
          </a:p>
          <a:p>
            <a:pPr lvl="3"/>
            <a:r>
              <a:rPr lang="en-US" dirty="0" smtClean="0"/>
              <a:t>Bullets</a:t>
            </a:r>
          </a:p>
          <a:p>
            <a:pPr lvl="4"/>
            <a:r>
              <a:rPr lang="en-US" dirty="0" smtClean="0"/>
              <a:t>Bullets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1100" b="0">
                <a:solidFill>
                  <a:srgbClr val="595959"/>
                </a:solidFill>
                <a:latin typeface="Arial" charset="0"/>
                <a:cs typeface="Times New Roman" pitchFamily="18" charset="0"/>
              </a:defRPr>
            </a:lvl1pPr>
          </a:lstStyle>
          <a:p>
            <a:fld id="{6C70B896-7CC3-49F4-A70D-EB1FA79BEA8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1363" y="6356350"/>
            <a:ext cx="5915025" cy="3651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100" b="0" baseline="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2057" name="Picture 10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3963" y="6311900"/>
            <a:ext cx="1965162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76" r:id="rId2"/>
    <p:sldLayoutId id="2147485377" r:id="rId3"/>
    <p:sldLayoutId id="2147485360" r:id="rId4"/>
    <p:sldLayoutId id="2147485361" r:id="rId5"/>
    <p:sldLayoutId id="2147485362" r:id="rId6"/>
    <p:sldLayoutId id="2147485363" r:id="rId7"/>
    <p:sldLayoutId id="2147485364" r:id="rId8"/>
    <p:sldLayoutId id="2147485365" r:id="rId9"/>
    <p:sldLayoutId id="2147485378" r:id="rId10"/>
    <p:sldLayoutId id="2147485366" r:id="rId11"/>
    <p:sldLayoutId id="2147485379" r:id="rId12"/>
    <p:sldLayoutId id="2147485367" r:id="rId13"/>
    <p:sldLayoutId id="2147485368" r:id="rId14"/>
    <p:sldLayoutId id="2147485369" r:id="rId15"/>
    <p:sldLayoutId id="2147485370" r:id="rId16"/>
    <p:sldLayoutId id="2147485380" r:id="rId17"/>
    <p:sldLayoutId id="2147485371" r:id="rId18"/>
    <p:sldLayoutId id="2147485381" r:id="rId19"/>
    <p:sldLayoutId id="2147485385" r:id="rId2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charset="0"/>
        <a:defRPr sz="2200">
          <a:solidFill>
            <a:schemeClr val="tx1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2738" y="1189038"/>
            <a:ext cx="8675077" cy="182245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cap="none" dirty="0"/>
              <a:t>Vulnerability to </a:t>
            </a:r>
            <a:r>
              <a:rPr lang="en-US" cap="none" dirty="0" smtClean="0"/>
              <a:t>Poverty </a:t>
            </a:r>
            <a:r>
              <a:rPr lang="en-US" cap="none" dirty="0"/>
              <a:t>in </a:t>
            </a:r>
            <a:r>
              <a:rPr lang="en-US" cap="none" dirty="0" smtClean="0"/>
              <a:t>Georgia:</a:t>
            </a:r>
            <a:br>
              <a:rPr lang="en-US" cap="none" dirty="0" smtClean="0"/>
            </a:br>
            <a:r>
              <a:rPr lang="en-US" cap="none" dirty="0" smtClean="0"/>
              <a:t>Testing Different Approaches</a:t>
            </a:r>
          </a:p>
        </p:txBody>
      </p:sp>
      <p:sp>
        <p:nvSpPr>
          <p:cNvPr id="1229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122844" y="4618709"/>
            <a:ext cx="3955054" cy="2079549"/>
          </a:xfrm>
        </p:spPr>
        <p:txBody>
          <a:bodyPr/>
          <a:lstStyle/>
          <a:p>
            <a:pPr algn="l"/>
            <a:endParaRPr lang="en-US" sz="2000" b="1" dirty="0" smtClean="0">
              <a:cs typeface="Arial" charset="0"/>
            </a:endParaRPr>
          </a:p>
          <a:p>
            <a:pPr algn="l"/>
            <a:r>
              <a:rPr lang="en-US" sz="2000" b="1" dirty="0" smtClean="0">
                <a:cs typeface="Arial" charset="0"/>
              </a:rPr>
              <a:t>Cesar Cancho</a:t>
            </a:r>
          </a:p>
          <a:p>
            <a:pPr algn="l"/>
            <a:r>
              <a:rPr lang="en-US" sz="2000" dirty="0" smtClean="0">
                <a:cs typeface="Arial" charset="0"/>
              </a:rPr>
              <a:t>Poverty GP ECA            </a:t>
            </a:r>
            <a:r>
              <a:rPr lang="en-US" sz="1600" dirty="0" smtClean="0">
                <a:cs typeface="Arial" charset="0"/>
              </a:rPr>
              <a:t>	</a:t>
            </a:r>
          </a:p>
          <a:p>
            <a:pPr algn="l"/>
            <a:endParaRPr lang="en-US" sz="500" dirty="0">
              <a:cs typeface="Arial" charset="0"/>
            </a:endParaRPr>
          </a:p>
          <a:p>
            <a:pPr algn="l"/>
            <a:r>
              <a:rPr lang="en-US" sz="1600" dirty="0" smtClean="0">
                <a:cs typeface="Arial" charset="0"/>
              </a:rPr>
              <a:t>Workshop </a:t>
            </a:r>
            <a:r>
              <a:rPr lang="en-US" sz="1600" dirty="0">
                <a:cs typeface="Arial" charset="0"/>
              </a:rPr>
              <a:t>on measuring poverty and </a:t>
            </a:r>
            <a:r>
              <a:rPr lang="en-US" sz="1600" dirty="0" smtClean="0">
                <a:cs typeface="Arial" charset="0"/>
              </a:rPr>
              <a:t>vulnerability (UNECE)</a:t>
            </a:r>
            <a:endParaRPr lang="en-US" sz="1600" dirty="0">
              <a:cs typeface="Arial" charset="0"/>
            </a:endParaRPr>
          </a:p>
          <a:p>
            <a:pPr algn="l"/>
            <a:r>
              <a:rPr lang="en-US" sz="1600" dirty="0" smtClean="0">
                <a:cs typeface="Arial" charset="0"/>
              </a:rPr>
              <a:t>Geneva, May </a:t>
            </a:r>
            <a:r>
              <a:rPr lang="en-US" sz="1600" dirty="0">
                <a:cs typeface="Arial" charset="0"/>
              </a:rPr>
              <a:t>4</a:t>
            </a:r>
            <a:r>
              <a:rPr lang="en-US" sz="1600" baseline="30000" dirty="0" smtClean="0">
                <a:cs typeface="Arial" charset="0"/>
              </a:rPr>
              <a:t>th</a:t>
            </a:r>
            <a:r>
              <a:rPr lang="en-US" sz="1600" dirty="0" smtClean="0">
                <a:cs typeface="Arial" charset="0"/>
              </a:rPr>
              <a:t>, 2015</a:t>
            </a:r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31" y="4778899"/>
            <a:ext cx="4361474" cy="858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Outline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1.  Vulnerability definitions</a:t>
            </a:r>
          </a:p>
          <a:p>
            <a:pPr marL="0" indent="0"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</a:rPr>
              <a:t> 2.  Empirical results</a:t>
            </a:r>
          </a:p>
          <a:p>
            <a:pPr marL="0" indent="0">
              <a:spcBef>
                <a:spcPts val="600"/>
              </a:spcBef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3.  Summary</a:t>
            </a:r>
            <a:endParaRPr lang="en-US" sz="3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Empirical Results (1)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Data: 2009-2011-2013 Welfare Monitoring Survey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Nationally representative data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Around 3700 households observed three waves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Consumption data (per capita)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Poverty line $2.5/day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Poverty rates:</a:t>
            </a:r>
          </a:p>
          <a:p>
            <a:pPr marL="1311275" lvl="4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2009: 20.9</a:t>
            </a:r>
          </a:p>
          <a:p>
            <a:pPr marL="1311275" lvl="4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2011: 17.0</a:t>
            </a:r>
          </a:p>
          <a:p>
            <a:pPr marL="1311275" lvl="4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2013:   8.8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Focus on contrast across methodologies.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Empirical Results (2)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0" lvl="2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Regression model:</a:t>
            </a: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Household Head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Gender, age, ethnicity, marital status, education level, labor force status.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Household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Urban/rural</a:t>
            </a:r>
            <a:r>
              <a:rPr lang="en-US" sz="2400" dirty="0">
                <a:solidFill>
                  <a:schemeClr val="tx1"/>
                </a:solidFill>
              </a:rPr>
              <a:t>, regions, </a:t>
            </a:r>
            <a:r>
              <a:rPr lang="en-US" sz="2400" dirty="0" smtClean="0">
                <a:solidFill>
                  <a:schemeClr val="tx1"/>
                </a:solidFill>
              </a:rPr>
              <a:t>IDP, pension, social assistance, TSA.</a:t>
            </a:r>
            <a:endParaRPr lang="en-US" sz="2400" dirty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2"/>
            <a:ext cx="8477250" cy="4882197"/>
          </a:xfrm>
        </p:spPr>
        <p:txBody>
          <a:bodyPr>
            <a:noAutofit/>
          </a:bodyPr>
          <a:lstStyle/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10% of chances defined at $4.57</a:t>
            </a: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30.6% of population defined as vulnerable.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/>
              <a:t>Lopez-Calva and Ortiz-Juarez (2014)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646234454"/>
              </p:ext>
            </p:extLst>
          </p:nvPr>
        </p:nvGraphicFramePr>
        <p:xfrm>
          <a:off x="1600200" y="1483518"/>
          <a:ext cx="5943600" cy="4037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2400300" y="2561748"/>
            <a:ext cx="494347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79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Placeholder 6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349250" y="1610042"/>
                <a:ext cx="8477250" cy="4882197"/>
              </a:xfrm>
            </p:spPr>
            <p:txBody>
              <a:bodyPr>
                <a:noAutofit/>
              </a:bodyPr>
              <a:lstStyle/>
              <a:p>
                <a:pPr marL="400050" lvl="2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sz="2600" dirty="0" smtClean="0">
                  <a:solidFill>
                    <a:schemeClr val="tx1"/>
                  </a:solidFill>
                </a:endParaRPr>
              </a:p>
              <a:p>
                <a:pPr marL="400050" lvl="2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sz="2600" dirty="0" smtClean="0">
                  <a:solidFill>
                    <a:schemeClr val="tx1"/>
                  </a:solidFill>
                </a:endParaRPr>
              </a:p>
              <a:p>
                <a:pPr marL="400050" lvl="2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sz="2600" dirty="0">
                  <a:solidFill>
                    <a:schemeClr val="tx1"/>
                  </a:solidFill>
                </a:endParaRPr>
              </a:p>
              <a:p>
                <a:pPr marL="400050" lvl="2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sz="2600" dirty="0" smtClean="0">
                  <a:solidFill>
                    <a:schemeClr val="tx1"/>
                  </a:solidFill>
                </a:endParaRPr>
              </a:p>
              <a:p>
                <a:pPr marL="400050" lvl="2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sz="2600" dirty="0" smtClean="0">
                  <a:solidFill>
                    <a:schemeClr val="tx1"/>
                  </a:solidFill>
                </a:endParaRPr>
              </a:p>
              <a:p>
                <a:pPr marL="400050" lvl="2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sz="2600" dirty="0">
                  <a:solidFill>
                    <a:schemeClr val="tx1"/>
                  </a:solidFill>
                </a:endParaRPr>
              </a:p>
              <a:p>
                <a:pPr marL="400050" lvl="2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sz="3600" dirty="0" smtClean="0">
                  <a:solidFill>
                    <a:schemeClr val="tx1"/>
                  </a:solidFill>
                </a:endParaRPr>
              </a:p>
              <a:p>
                <a:pPr marL="400050" lvl="2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chemeClr val="tx1"/>
                    </a:solidFill>
                  </a:rPr>
                  <a:t>Vulnerability index based on LC-OJ empirical results.</a:t>
                </a:r>
              </a:p>
              <a:p>
                <a:pPr marL="946150" lvl="3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= 16.9</a:t>
                </a:r>
              </a:p>
              <a:p>
                <a:pPr marL="400050" lvl="2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chemeClr val="tx1"/>
                    </a:solidFill>
                  </a:rPr>
                  <a:t>Vulnerability line: $6.23</a:t>
                </a:r>
              </a:p>
              <a:p>
                <a:pPr marL="400050" lvl="2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chemeClr val="tx1"/>
                    </a:solidFill>
                  </a:rPr>
                  <a:t>50.5% population defined </a:t>
                </a:r>
                <a:r>
                  <a:rPr lang="en-US" sz="2600" dirty="0">
                    <a:solidFill>
                      <a:schemeClr val="tx1"/>
                    </a:solidFill>
                  </a:rPr>
                  <a:t>as vulnerable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.</a:t>
                </a:r>
                <a:endParaRPr lang="en-US" sz="2600" dirty="0">
                  <a:solidFill>
                    <a:schemeClr val="tx1"/>
                  </a:solidFill>
                </a:endParaRPr>
              </a:p>
              <a:p>
                <a:pPr marL="946150" lvl="3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sz="2600" dirty="0" smtClean="0">
                  <a:solidFill>
                    <a:schemeClr val="tx1"/>
                  </a:solidFill>
                </a:endParaRPr>
              </a:p>
              <a:p>
                <a:pPr marL="946150" lvl="3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endParaRPr lang="en-US" sz="2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349250" y="1610042"/>
                <a:ext cx="8477250" cy="4882197"/>
              </a:xfrm>
              <a:blipFill rotWithShape="0">
                <a:blip r:embed="rId2"/>
                <a:stretch>
                  <a:fillRect l="-2157" b="-4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/>
              <a:t>Dang and Lanjouw (2015)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169193" y="1314925"/>
            <a:ext cx="6805613" cy="3439955"/>
            <a:chOff x="0" y="0"/>
            <a:chExt cx="6805613" cy="3976689"/>
          </a:xfrm>
        </p:grpSpPr>
        <p:graphicFrame>
          <p:nvGraphicFramePr>
            <p:cNvPr id="14" name="Chart 13"/>
            <p:cNvGraphicFramePr/>
            <p:nvPr>
              <p:extLst>
                <p:ext uri="{D42A27DB-BD31-4B8C-83A1-F6EECF244321}">
                  <p14:modId xmlns:p14="http://schemas.microsoft.com/office/powerpoint/2010/main" val="1353015493"/>
                </p:ext>
              </p:extLst>
            </p:nvPr>
          </p:nvGraphicFramePr>
          <p:xfrm>
            <a:off x="0" y="0"/>
            <a:ext cx="6805613" cy="39766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 flipV="1">
              <a:off x="614363" y="2271714"/>
              <a:ext cx="5953125" cy="9526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804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610042"/>
            <a:ext cx="8477250" cy="4882197"/>
          </a:xfrm>
        </p:spPr>
        <p:txBody>
          <a:bodyPr>
            <a:noAutofit/>
          </a:bodyPr>
          <a:lstStyle/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Threshold of vulnerability defined as in LC-OJ: 10% </a:t>
            </a: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10</a:t>
            </a:r>
            <a:r>
              <a:rPr lang="en-US" sz="2600" dirty="0">
                <a:solidFill>
                  <a:schemeClr val="tx1"/>
                </a:solidFill>
              </a:rPr>
              <a:t>% of chances </a:t>
            </a:r>
            <a:r>
              <a:rPr lang="en-US" sz="2600" dirty="0" smtClean="0">
                <a:solidFill>
                  <a:schemeClr val="tx1"/>
                </a:solidFill>
              </a:rPr>
              <a:t>of being poor defined </a:t>
            </a:r>
            <a:r>
              <a:rPr lang="en-US" sz="2600" dirty="0">
                <a:solidFill>
                  <a:schemeClr val="tx1"/>
                </a:solidFill>
              </a:rPr>
              <a:t>at </a:t>
            </a:r>
            <a:r>
              <a:rPr lang="en-US" sz="2600" dirty="0" smtClean="0">
                <a:solidFill>
                  <a:schemeClr val="tx1"/>
                </a:solidFill>
              </a:rPr>
              <a:t>$5.56</a:t>
            </a: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43.7% population reported as vulnerable.</a:t>
            </a:r>
            <a:endParaRPr lang="en-US" sz="2600" dirty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Linear Regression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87927" y="1380806"/>
            <a:ext cx="6192677" cy="3699034"/>
            <a:chOff x="-158293" y="303704"/>
            <a:chExt cx="6842766" cy="4586288"/>
          </a:xfrm>
        </p:grpSpPr>
        <p:graphicFrame>
          <p:nvGraphicFramePr>
            <p:cNvPr id="9" name="Chart 8"/>
            <p:cNvGraphicFramePr/>
            <p:nvPr>
              <p:extLst>
                <p:ext uri="{D42A27DB-BD31-4B8C-83A1-F6EECF244321}">
                  <p14:modId xmlns:p14="http://schemas.microsoft.com/office/powerpoint/2010/main" val="4142020362"/>
                </p:ext>
              </p:extLst>
            </p:nvPr>
          </p:nvGraphicFramePr>
          <p:xfrm>
            <a:off x="-158293" y="303704"/>
            <a:ext cx="6767514" cy="45862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0" name="Straight Connector 9"/>
            <p:cNvCxnSpPr/>
            <p:nvPr/>
          </p:nvCxnSpPr>
          <p:spPr>
            <a:xfrm flipV="1">
              <a:off x="731348" y="1164727"/>
              <a:ext cx="5953125" cy="952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14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610042"/>
            <a:ext cx="8477250" cy="4882197"/>
          </a:xfrm>
        </p:spPr>
        <p:txBody>
          <a:bodyPr>
            <a:noAutofit/>
          </a:bodyPr>
          <a:lstStyle/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1.3 times the poverty line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3.25 US$ PPP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11.2% population vulnerable</a:t>
            </a: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1.5 </a:t>
            </a:r>
            <a:r>
              <a:rPr lang="en-US" sz="2800" dirty="0">
                <a:solidFill>
                  <a:schemeClr val="tx1"/>
                </a:solidFill>
              </a:rPr>
              <a:t>times the poverty </a:t>
            </a:r>
            <a:r>
              <a:rPr lang="en-US" sz="2800" dirty="0" smtClean="0">
                <a:solidFill>
                  <a:schemeClr val="tx1"/>
                </a:solidFill>
              </a:rPr>
              <a:t>lines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3.75 </a:t>
            </a:r>
            <a:r>
              <a:rPr lang="en-US" sz="2400" dirty="0">
                <a:solidFill>
                  <a:schemeClr val="tx1"/>
                </a:solidFill>
              </a:rPr>
              <a:t>US$ </a:t>
            </a:r>
            <a:r>
              <a:rPr lang="en-US" sz="2400" dirty="0" smtClean="0">
                <a:solidFill>
                  <a:schemeClr val="tx1"/>
                </a:solidFill>
              </a:rPr>
              <a:t>PPP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19.5% </a:t>
            </a:r>
            <a:r>
              <a:rPr lang="en-US" sz="2400" dirty="0">
                <a:solidFill>
                  <a:schemeClr val="tx1"/>
                </a:solidFill>
              </a:rPr>
              <a:t>population vulnerable</a:t>
            </a: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Multiple of poverty line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3146661"/>
            <a:ext cx="5852160" cy="3745629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610042"/>
            <a:ext cx="8477250" cy="4882197"/>
          </a:xfrm>
        </p:spPr>
        <p:txBody>
          <a:bodyPr>
            <a:noAutofit/>
          </a:bodyPr>
          <a:lstStyle/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Effectiveness (1)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068396"/>
              </p:ext>
            </p:extLst>
          </p:nvPr>
        </p:nvGraphicFramePr>
        <p:xfrm>
          <a:off x="677861" y="1438592"/>
          <a:ext cx="7448869" cy="1590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1169"/>
                <a:gridCol w="933540"/>
                <a:gridCol w="933540"/>
                <a:gridCol w="933540"/>
                <a:gridCol w="933540"/>
                <a:gridCol w="933540"/>
              </a:tblGrid>
              <a:tr h="31544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LC-OJ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LR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1.3 line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1.5 line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Value Vulnerability Line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Share Vulnerable 2011 (pp)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43.7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 which </a:t>
                      </a:r>
                      <a:r>
                        <a:rPr lang="en-US" sz="1400" u="none" strike="noStrike" dirty="0">
                          <a:effectLst/>
                        </a:rPr>
                        <a:t>are poor 2013 (pp)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 which </a:t>
                      </a:r>
                      <a:r>
                        <a:rPr lang="en-US" sz="1400" u="none" strike="noStrike" dirty="0">
                          <a:effectLst/>
                        </a:rPr>
                        <a:t>are poor 2013 (</a:t>
                      </a:r>
                      <a:r>
                        <a:rPr lang="en-US" sz="1400" u="none" strike="noStrike" dirty="0" smtClean="0">
                          <a:effectLst/>
                        </a:rPr>
                        <a:t>share)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46070" y="6309360"/>
            <a:ext cx="226314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PL   1.3PL 1.5PL  LC-OJ      LR      DL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666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610042"/>
            <a:ext cx="8477250" cy="4882197"/>
          </a:xfrm>
        </p:spPr>
        <p:txBody>
          <a:bodyPr>
            <a:noAutofit/>
          </a:bodyPr>
          <a:lstStyle/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Effectiveness (2)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Text Placeholder 6"/>
          <p:cNvSpPr txBox="1">
            <a:spLocks/>
          </p:cNvSpPr>
          <p:nvPr/>
        </p:nvSpPr>
        <p:spPr bwMode="auto">
          <a:xfrm>
            <a:off x="501650" y="5429250"/>
            <a:ext cx="8477250" cy="121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>
                <a:srgbClr val="404040"/>
              </a:buClr>
              <a:tabLst>
                <a:tab pos="8402638" algn="r"/>
              </a:tabLst>
              <a:defRPr lang="en-US" sz="1600" smtClean="0"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1pPr>
            <a:lvl2pPr marL="285750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Char char="•"/>
              <a:defRPr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2pPr>
            <a:lvl3pPr marL="285750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Arial"/>
                <a:ea typeface="MS PGothic" pitchFamily="34" charset="-128"/>
                <a:cs typeface="Arial"/>
              </a:defRPr>
            </a:lvl3pPr>
            <a:lvl4pPr marL="831850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Char char="•"/>
              <a:defRPr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4pPr>
            <a:lvl5pPr marL="1196975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Char char="•"/>
              <a:defRPr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5pPr>
            <a:lvl6pPr marL="50292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65000"/>
                  <a:lumOff val="35000"/>
                </a:schemeClr>
              </a:buClr>
              <a:buFont typeface="Arial"/>
              <a:buChar char="•"/>
              <a:defRPr sz="18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b="0" kern="0" dirty="0" smtClean="0">
                <a:solidFill>
                  <a:schemeClr val="tx1"/>
                </a:solidFill>
              </a:rPr>
              <a:t>Effectiveness defined as correctly-predicted / wrongly-predicted as falling (in percentage points).</a:t>
            </a:r>
            <a:endParaRPr lang="en-US" sz="2400" b="0" kern="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7" y="1556444"/>
            <a:ext cx="5608806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4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Outline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1.  Vulnerability definitions</a:t>
            </a:r>
          </a:p>
          <a:p>
            <a:pPr marL="0" indent="0">
              <a:spcBef>
                <a:spcPts val="600"/>
              </a:spcBef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2.  Empirical results</a:t>
            </a:r>
          </a:p>
          <a:p>
            <a:pPr marL="0" indent="0"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3.  Summary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9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Summary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2"/>
            <a:ext cx="8477250" cy="4939347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Vulnerability defined a at risk of falling into poverty at </a:t>
            </a:r>
            <a:r>
              <a:rPr lang="en-US" sz="2800" i="1" dirty="0" smtClean="0">
                <a:solidFill>
                  <a:schemeClr val="tx1"/>
                </a:solidFill>
              </a:rPr>
              <a:t>t+1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Estimating vulnerability in Georgia in 2011</a:t>
            </a:r>
          </a:p>
          <a:p>
            <a:pPr marL="946150" lvl="3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2 using panel data (LC-OJ &amp; DL)</a:t>
            </a:r>
          </a:p>
          <a:p>
            <a:pPr marL="946150" lvl="3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2 using cross-sectional data (regression-based &amp; multiples of poverty line)</a:t>
            </a:r>
          </a:p>
          <a:p>
            <a:pPr marL="40005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Preliminary analysis of the accuracy of predictions of falling into poverty</a:t>
            </a:r>
          </a:p>
          <a:p>
            <a:pPr marL="40005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Estimates based on typical multiples of poverty line lower than other methods described.</a:t>
            </a:r>
          </a:p>
          <a:p>
            <a:pPr marL="40005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Contemporaneous regressions can, under certain conditions, result in comparable estimates than panel-data based methods.</a:t>
            </a:r>
          </a:p>
          <a:p>
            <a:pPr marL="40005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Effectiveness identifying falls into poverty for panel data and regression-based estimations is comparable.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6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610042"/>
            <a:ext cx="8477250" cy="4882197"/>
          </a:xfrm>
        </p:spPr>
        <p:txBody>
          <a:bodyPr>
            <a:noAutofit/>
          </a:bodyPr>
          <a:lstStyle/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Results conditional on distributional </a:t>
            </a:r>
            <a:r>
              <a:rPr lang="en-US" sz="2400" dirty="0" smtClean="0">
                <a:solidFill>
                  <a:schemeClr val="tx1"/>
                </a:solidFill>
              </a:rPr>
              <a:t>shape</a:t>
            </a: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All </a:t>
            </a:r>
            <a:r>
              <a:rPr lang="en-US" sz="2400" dirty="0">
                <a:solidFill>
                  <a:schemeClr val="tx1"/>
                </a:solidFill>
              </a:rPr>
              <a:t>definitions depend on poverty line</a:t>
            </a: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Vulnerability </a:t>
            </a:r>
            <a:r>
              <a:rPr lang="en-US" sz="2400" dirty="0">
                <a:solidFill>
                  <a:schemeClr val="tx1"/>
                </a:solidFill>
              </a:rPr>
              <a:t>rates based on multiples of the poverty line </a:t>
            </a:r>
            <a:r>
              <a:rPr lang="en-US" sz="2400" dirty="0" smtClean="0">
                <a:solidFill>
                  <a:schemeClr val="tx1"/>
                </a:solidFill>
              </a:rPr>
              <a:t>lower than </a:t>
            </a:r>
            <a:r>
              <a:rPr lang="en-US" sz="2400" dirty="0">
                <a:solidFill>
                  <a:schemeClr val="tx1"/>
                </a:solidFill>
              </a:rPr>
              <a:t>other </a:t>
            </a:r>
            <a:r>
              <a:rPr lang="en-US" sz="2400" dirty="0" smtClean="0">
                <a:solidFill>
                  <a:schemeClr val="tx1"/>
                </a:solidFill>
              </a:rPr>
              <a:t>methods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Effectiveness higher</a:t>
            </a:r>
            <a:endParaRPr lang="en-US" sz="2400" dirty="0">
              <a:solidFill>
                <a:schemeClr val="tx1"/>
              </a:solidFill>
            </a:endParaRP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Lopez-Calva and Ortiz-Juarez (2014</a:t>
            </a:r>
            <a:r>
              <a:rPr lang="en-US" sz="2400" dirty="0" smtClean="0">
                <a:solidFill>
                  <a:schemeClr val="tx1"/>
                </a:solidFill>
              </a:rPr>
              <a:t>) only self-contained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Effectiveness higher than LR and DL </a:t>
            </a:r>
          </a:p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Linear </a:t>
            </a:r>
            <a:r>
              <a:rPr lang="en-US" sz="2400" dirty="0">
                <a:solidFill>
                  <a:schemeClr val="tx1"/>
                </a:solidFill>
              </a:rPr>
              <a:t>regression methodology can provide estimates </a:t>
            </a:r>
            <a:r>
              <a:rPr lang="en-US" sz="2400" dirty="0" smtClean="0">
                <a:solidFill>
                  <a:schemeClr val="tx1"/>
                </a:solidFill>
              </a:rPr>
              <a:t>comparable to </a:t>
            </a:r>
            <a:r>
              <a:rPr lang="en-US" sz="2400" dirty="0">
                <a:solidFill>
                  <a:schemeClr val="tx1"/>
                </a:solidFill>
              </a:rPr>
              <a:t>panel data-based </a:t>
            </a:r>
            <a:r>
              <a:rPr lang="en-US" sz="2400" dirty="0" smtClean="0">
                <a:solidFill>
                  <a:schemeClr val="tx1"/>
                </a:solidFill>
              </a:rPr>
              <a:t>methods</a:t>
            </a:r>
            <a:endParaRPr lang="en-US" sz="2400" dirty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Test </a:t>
            </a:r>
            <a:r>
              <a:rPr lang="en-US" sz="2000" dirty="0">
                <a:solidFill>
                  <a:schemeClr val="tx1"/>
                </a:solidFill>
              </a:rPr>
              <a:t>further </a:t>
            </a:r>
            <a:r>
              <a:rPr lang="en-US" sz="2000" dirty="0" smtClean="0">
                <a:solidFill>
                  <a:schemeClr val="tx1"/>
                </a:solidFill>
              </a:rPr>
              <a:t>assumptions under which holds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Structural change, high mobility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Summary (1) 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610042"/>
            <a:ext cx="8477250" cy="4882197"/>
          </a:xfrm>
        </p:spPr>
        <p:txBody>
          <a:bodyPr>
            <a:noAutofit/>
          </a:bodyPr>
          <a:lstStyle/>
          <a:p>
            <a:pPr marL="4000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Most measures are not closed definitions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LC-OJ only exception</a:t>
            </a:r>
          </a:p>
          <a:p>
            <a:pPr marL="4000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Summary (2)  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2738" y="1189038"/>
            <a:ext cx="8675077" cy="182245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cap="none" dirty="0" smtClean="0"/>
              <a:t>Thanks!</a:t>
            </a:r>
            <a:br>
              <a:rPr lang="en-US" cap="none" dirty="0" smtClean="0"/>
            </a:br>
            <a:endParaRPr lang="en-US" cap="none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31470" y="4709160"/>
            <a:ext cx="6309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  <a:p>
            <a:r>
              <a:rPr lang="en-US" b="0" dirty="0" smtClean="0"/>
              <a:t>Lopez-Calva</a:t>
            </a:r>
            <a:r>
              <a:rPr lang="en-US" b="0" dirty="0"/>
              <a:t>, L. F., &amp; Ortiz-Juarez, E. (2014</a:t>
            </a:r>
            <a:r>
              <a:rPr lang="en-US" b="0" dirty="0" smtClean="0"/>
              <a:t>) </a:t>
            </a:r>
            <a:r>
              <a:rPr lang="en-US" b="0" i="1" dirty="0"/>
              <a:t>A vulnerability approach to the definition of the middle class.</a:t>
            </a:r>
            <a:r>
              <a:rPr lang="en-US" b="0" dirty="0"/>
              <a:t> The Journal of Economic Inequality, 12(1), 23-47</a:t>
            </a:r>
            <a:r>
              <a:rPr lang="en-US" b="0" dirty="0" smtClean="0"/>
              <a:t>.</a:t>
            </a:r>
          </a:p>
          <a:p>
            <a:r>
              <a:rPr lang="en-US" b="0" dirty="0" smtClean="0"/>
              <a:t>Dang, Hai-Anh </a:t>
            </a:r>
            <a:r>
              <a:rPr lang="en-US" b="0" dirty="0"/>
              <a:t>H</a:t>
            </a:r>
            <a:r>
              <a:rPr lang="en-US" b="0" dirty="0" smtClean="0"/>
              <a:t>. and Lanjouw, Peter </a:t>
            </a:r>
            <a:r>
              <a:rPr lang="en-US" b="0" dirty="0"/>
              <a:t>F. </a:t>
            </a:r>
            <a:r>
              <a:rPr lang="en-US" b="0" dirty="0" smtClean="0"/>
              <a:t>(2015) </a:t>
            </a:r>
            <a:r>
              <a:rPr lang="en-US" b="0" i="1" dirty="0" smtClean="0"/>
              <a:t>Welfare </a:t>
            </a:r>
            <a:r>
              <a:rPr lang="en-US" b="0" i="1" dirty="0"/>
              <a:t>Dynamics </a:t>
            </a:r>
            <a:r>
              <a:rPr lang="en-US" b="0" i="1" dirty="0" smtClean="0"/>
              <a:t>Measurement. Two </a:t>
            </a:r>
            <a:r>
              <a:rPr lang="en-US" b="0" i="1" dirty="0"/>
              <a:t>Definitions of a Vulnerability Line </a:t>
            </a:r>
            <a:r>
              <a:rPr lang="en-US" b="0" i="1" dirty="0" smtClean="0"/>
              <a:t>and </a:t>
            </a:r>
            <a:r>
              <a:rPr lang="en-US" b="0" i="1" dirty="0"/>
              <a:t>Their Empirical </a:t>
            </a:r>
            <a:r>
              <a:rPr lang="en-US" b="0" i="1" dirty="0" smtClean="0"/>
              <a:t>Application. </a:t>
            </a:r>
            <a:r>
              <a:rPr lang="en-US" b="0" dirty="0"/>
              <a:t>Policy Research Working Paper </a:t>
            </a:r>
            <a:r>
              <a:rPr lang="en-US" b="0" dirty="0" smtClean="0"/>
              <a:t>6944. The World Bank.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5570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Outline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 1.  Vulnerability definitions</a:t>
            </a:r>
          </a:p>
          <a:p>
            <a:pPr marL="0" indent="0">
              <a:spcBef>
                <a:spcPts val="6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 2.  Empirical results</a:t>
            </a:r>
          </a:p>
          <a:p>
            <a:pPr marL="0" indent="0"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3.  Summary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Outline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 1.  Vulnerability </a:t>
            </a:r>
            <a:r>
              <a:rPr lang="en-US" sz="2800" dirty="0">
                <a:solidFill>
                  <a:schemeClr val="tx1"/>
                </a:solidFill>
              </a:rPr>
              <a:t>definitions</a:t>
            </a:r>
          </a:p>
          <a:p>
            <a:pPr marL="0" indent="0">
              <a:spcBef>
                <a:spcPts val="600"/>
              </a:spcBef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 2. 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Empirical results</a:t>
            </a:r>
          </a:p>
          <a:p>
            <a:pPr marL="0" indent="0">
              <a:spcBef>
                <a:spcPts val="600"/>
              </a:spcBef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3.  Summary</a:t>
            </a:r>
            <a:endParaRPr lang="en-US" sz="3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Lopez-Calva </a:t>
            </a:r>
            <a:r>
              <a:rPr lang="en-US" sz="3200" dirty="0"/>
              <a:t>and Ortiz-Juarez (2014</a:t>
            </a:r>
            <a:r>
              <a:rPr lang="en-US" sz="3200" dirty="0" smtClean="0"/>
              <a:t>) (1)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337820" y="1598613"/>
                <a:ext cx="8477250" cy="4613804"/>
              </a:xfrm>
            </p:spPr>
            <p:txBody>
              <a:bodyPr>
                <a:noAutofit/>
              </a:bodyPr>
              <a:lstStyle/>
              <a:p>
                <a:pPr marL="457200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Panel data</a:t>
                </a:r>
              </a:p>
              <a:p>
                <a:pPr marL="457200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Poverty </a:t>
                </a:r>
                <a:r>
                  <a:rPr lang="en-US" sz="2800" dirty="0">
                    <a:solidFill>
                      <a:schemeClr val="tx1"/>
                    </a:solidFill>
                  </a:rPr>
                  <a:t>transition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matrix: </a:t>
                </a:r>
              </a:p>
              <a:p>
                <a:pPr marL="946150" lvl="3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Poor and Non-poor combinations</a:t>
                </a:r>
              </a:p>
              <a:p>
                <a:pPr marL="400050" lvl="1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Probabilities </a:t>
                </a:r>
                <a:r>
                  <a:rPr lang="en-US" sz="2800" dirty="0">
                    <a:solidFill>
                      <a:schemeClr val="tx1"/>
                    </a:solidFill>
                  </a:rPr>
                  <a:t>of being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poor at 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t+1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, using 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t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data</a:t>
                </a:r>
              </a:p>
              <a:p>
                <a:pPr marL="0" lvl="1" indent="0">
                  <a:spcBef>
                    <a:spcPts val="0"/>
                  </a:spcBef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𝑝𝑜𝑜𝑟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𝑖𝑡</m:t>
                            </m:r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d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           (1)</a:t>
                </a:r>
              </a:p>
              <a:p>
                <a:pPr marL="400050" lvl="1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used to estimate income at t:</a:t>
                </a:r>
              </a:p>
              <a:p>
                <a:pPr marL="0" lvl="2" indent="0">
                  <a:spcBef>
                    <a:spcPts val="0"/>
                  </a:spcBef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𝑙𝑛𝑌</m:t>
                        </m:r>
                      </m:e>
                      <m:sub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=∝+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		(2)</a:t>
                </a:r>
              </a:p>
              <a:p>
                <a:pPr marL="400050" lvl="1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  <a:tabLst>
                    <a:tab pos="8402638" algn="r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For a given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in (1),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𝑙𝑛𝑌</m:t>
                            </m:r>
                          </m:e>
                          <m:sub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is obtained through (2) using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.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0"/>
                  </a:spcBef>
                </a:pP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337820" y="1598613"/>
                <a:ext cx="8477250" cy="4613804"/>
              </a:xfrm>
              <a:blipFill rotWithShape="0">
                <a:blip r:embed="rId2"/>
                <a:stretch>
                  <a:fillRect l="-2372" t="-2378" r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7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Lopez-Calva </a:t>
            </a:r>
            <a:r>
              <a:rPr lang="en-US" sz="3200" dirty="0"/>
              <a:t>and Ortiz-Juarez (2014</a:t>
            </a:r>
            <a:r>
              <a:rPr lang="en-US" sz="3200" dirty="0" smtClean="0"/>
              <a:t>) (2)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Predicted income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Lower </a:t>
            </a:r>
            <a:r>
              <a:rPr lang="en-US" sz="2400" dirty="0">
                <a:solidFill>
                  <a:schemeClr val="tx1"/>
                </a:solidFill>
              </a:rPr>
              <a:t>volatility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Index </a:t>
            </a:r>
            <a:r>
              <a:rPr lang="en-US" sz="2400" dirty="0">
                <a:solidFill>
                  <a:schemeClr val="tx1"/>
                </a:solidFill>
              </a:rPr>
              <a:t>related to stocks (assets</a:t>
            </a:r>
            <a:r>
              <a:rPr lang="en-US" sz="2400" dirty="0" smtClean="0">
                <a:solidFill>
                  <a:schemeClr val="tx1"/>
                </a:solidFill>
              </a:rPr>
              <a:t>) - generation capacity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Middle class: low </a:t>
            </a:r>
            <a:r>
              <a:rPr lang="en-US" sz="2800" dirty="0">
                <a:solidFill>
                  <a:schemeClr val="tx1"/>
                </a:solidFill>
              </a:rPr>
              <a:t>risk of falling into </a:t>
            </a:r>
            <a:r>
              <a:rPr lang="en-US" sz="2800" dirty="0" smtClean="0">
                <a:solidFill>
                  <a:schemeClr val="tx1"/>
                </a:solidFill>
              </a:rPr>
              <a:t>poverty</a:t>
            </a: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10</a:t>
            </a:r>
            <a:r>
              <a:rPr lang="en-US" sz="2400" dirty="0">
                <a:solidFill>
                  <a:schemeClr val="tx1"/>
                </a:solidFill>
              </a:rPr>
              <a:t>%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46150" lvl="3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Share </a:t>
            </a:r>
            <a:r>
              <a:rPr lang="en-US" sz="2400" dirty="0">
                <a:solidFill>
                  <a:schemeClr val="tx1"/>
                </a:solidFill>
              </a:rPr>
              <a:t>of population falling into poverty in a 15-year period using synthetic panels (Cruces et al., 2011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Dang </a:t>
            </a:r>
            <a:r>
              <a:rPr lang="en-US" sz="3200" dirty="0"/>
              <a:t>and Lanjouw (2015</a:t>
            </a:r>
            <a:r>
              <a:rPr lang="en-US" sz="3200" dirty="0" smtClean="0"/>
              <a:t>) (1)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>
                <a:noAutofit/>
              </a:bodyPr>
              <a:lstStyle/>
              <a:p>
                <a:pPr marL="457200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Panel data</a:t>
                </a:r>
              </a:p>
              <a:p>
                <a:pPr marL="457200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Two </a:t>
                </a:r>
                <a:r>
                  <a:rPr lang="en-US" sz="2800" dirty="0">
                    <a:solidFill>
                      <a:schemeClr val="tx1"/>
                    </a:solidFill>
                  </a:rPr>
                  <a:t>indices: security and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vulnerability</a:t>
                </a:r>
              </a:p>
              <a:p>
                <a:pPr marL="946150" lvl="3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Bayesian </a:t>
                </a:r>
                <a:r>
                  <a:rPr lang="en-US" sz="2400" dirty="0">
                    <a:solidFill>
                      <a:schemeClr val="tx1"/>
                    </a:solidFill>
                  </a:rPr>
                  <a:t>probabilities using data from two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periods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400050" lvl="2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Security </a:t>
                </a:r>
                <a:r>
                  <a:rPr lang="en-US" sz="2800" dirty="0">
                    <a:solidFill>
                      <a:schemeClr val="tx1"/>
                    </a:solidFill>
                  </a:rPr>
                  <a:t>index </a:t>
                </a:r>
                <a:endParaRPr lang="en-US" sz="2800" dirty="0" smtClean="0">
                  <a:solidFill>
                    <a:schemeClr val="tx1"/>
                  </a:solidFill>
                </a:endParaRPr>
              </a:p>
              <a:p>
                <a:pPr marL="946150" lvl="3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Probabilities </a:t>
                </a:r>
                <a:r>
                  <a:rPr lang="en-US" sz="2400" dirty="0">
                    <a:solidFill>
                      <a:schemeClr val="tx1"/>
                    </a:solidFill>
                  </a:rPr>
                  <a:t>of falling in poverty in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t+1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for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households </a:t>
                </a:r>
                <a:r>
                  <a:rPr lang="en-US" sz="2400" dirty="0">
                    <a:solidFill>
                      <a:schemeClr val="tx1"/>
                    </a:solidFill>
                  </a:rPr>
                  <a:t>above an arbitrary vulnerability line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) in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t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. </a:t>
                </a:r>
              </a:p>
              <a:p>
                <a:pPr marL="946150" lvl="3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For </a:t>
                </a:r>
                <a:r>
                  <a:rPr lang="en-US" sz="2400" dirty="0">
                    <a:solidFill>
                      <a:schemeClr val="tx1"/>
                    </a:solidFill>
                  </a:rPr>
                  <a:t>a given value of the security index 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)</a:t>
                </a:r>
                <a: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, </a:t>
                </a:r>
                <a:r>
                  <a:rPr lang="en-US" sz="2400" dirty="0">
                    <a:solidFill>
                      <a:schemeClr val="tx1"/>
                    </a:solidFill>
                  </a:rPr>
                  <a:t>then, we can define it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as:</a:t>
                </a:r>
              </a:p>
              <a:p>
                <a:pPr marL="0" lvl="2" indent="0" algn="ctr">
                  <a:spcBef>
                    <a:spcPts val="0"/>
                  </a:spcBef>
                  <a:buNone/>
                </a:pP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	</a:t>
                </a:r>
                <a:r>
                  <a:rPr lang="en-US" sz="2400" dirty="0">
                    <a:solidFill>
                      <a:schemeClr val="tx1"/>
                    </a:solidFill>
                  </a:rPr>
                  <a:t>(3)</a:t>
                </a:r>
              </a:p>
            </p:txBody>
          </p:sp>
        </mc:Choice>
        <mc:Fallback xmlns="">
          <p:sp>
            <p:nvSpPr>
              <p:cNvPr id="7" name="Tex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 rotWithShape="0">
                <a:blip r:embed="rId3"/>
                <a:stretch>
                  <a:fillRect l="-2372" t="-2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Dang </a:t>
            </a:r>
            <a:r>
              <a:rPr lang="en-US" sz="3200" dirty="0"/>
              <a:t>and Lanjouw (2015</a:t>
            </a:r>
            <a:r>
              <a:rPr lang="en-US" sz="3200" dirty="0" smtClean="0"/>
              <a:t>) (2)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>
                <a:noAutofit/>
              </a:bodyPr>
              <a:lstStyle/>
              <a:p>
                <a:pPr marL="946150" lvl="3" indent="-4572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</a:rPr>
                  <a:t>Using Bayesian probabilities:</a:t>
                </a:r>
              </a:p>
              <a:p>
                <a:pPr marL="488950" lvl="3" indent="0">
                  <a:buNone/>
                </a:pPr>
                <a:r>
                  <a:rPr lang="en-US" sz="2800" dirty="0" smtClean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∩ 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sz="2800" dirty="0"/>
                  <a:t>		</a:t>
                </a:r>
                <a:r>
                  <a:rPr lang="en-US" sz="2800" dirty="0" smtClean="0"/>
                  <a:t>     </a:t>
                </a:r>
                <a:r>
                  <a:rPr lang="en-US" sz="2400" dirty="0" smtClean="0"/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(4)</a:t>
                </a:r>
              </a:p>
              <a:p>
                <a:pPr marL="400050" lvl="2" indent="-457200">
                  <a:buFont typeface="Arial" panose="020B0604020202020204" pitchFamily="34" charset="0"/>
                  <a:buChar char="•"/>
                  <a:tabLst>
                    <a:tab pos="8402638" algn="r"/>
                  </a:tabLst>
                </a:pPr>
                <a:r>
                  <a:rPr lang="en-US" sz="2800" dirty="0" smtClean="0"/>
                  <a:t>Vulnerability Index:</a:t>
                </a:r>
              </a:p>
              <a:p>
                <a:pPr marL="946150" lvl="3" indent="-457200">
                  <a:buFont typeface="Arial" panose="020B0604020202020204" pitchFamily="34" charset="0"/>
                  <a:buChar char="•"/>
                  <a:tabLst>
                    <a:tab pos="8402638" algn="r"/>
                  </a:tabLst>
                </a:pPr>
                <a:r>
                  <a:rPr lang="en-US" sz="2400" dirty="0">
                    <a:solidFill>
                      <a:schemeClr val="tx1"/>
                    </a:solidFill>
                  </a:rPr>
                  <a:t>Probabilities of falling in poverty in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t+1</a:t>
                </a:r>
                <a:r>
                  <a:rPr lang="en-US" sz="2400" dirty="0">
                    <a:solidFill>
                      <a:schemeClr val="tx1"/>
                    </a:solidFill>
                  </a:rPr>
                  <a:t> for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households between poverty line </a:t>
                </a:r>
                <a:r>
                  <a:rPr lang="en-US" sz="24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)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and arbitrary </a:t>
                </a:r>
                <a:r>
                  <a:rPr lang="en-US" sz="2400" dirty="0">
                    <a:solidFill>
                      <a:schemeClr val="tx1"/>
                    </a:solidFill>
                  </a:rPr>
                  <a:t>vulnerability line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) in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t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946150" lvl="3" indent="-457200">
                  <a:buFont typeface="Arial" panose="020B0604020202020204" pitchFamily="34" charset="0"/>
                  <a:buChar char="•"/>
                  <a:tabLst>
                    <a:tab pos="8402638" algn="r"/>
                  </a:tabLst>
                </a:pPr>
                <a:r>
                  <a:rPr lang="en-US" sz="2400" dirty="0">
                    <a:solidFill>
                      <a:schemeClr val="tx1"/>
                    </a:solidFill>
                  </a:rPr>
                  <a:t>For a given value of the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vulnerability </a:t>
                </a:r>
                <a:r>
                  <a:rPr lang="en-US" sz="2400" dirty="0">
                    <a:solidFill>
                      <a:schemeClr val="tx1"/>
                    </a:solidFill>
                  </a:rPr>
                  <a:t>index 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)</a:t>
                </a:r>
                <a:r>
                  <a:rPr lang="en-US" sz="2400" dirty="0">
                    <a:solidFill>
                      <a:schemeClr val="tx1"/>
                    </a:solidFill>
                  </a:rPr>
                  <a:t>, then, we can define it as: </a:t>
                </a:r>
              </a:p>
              <a:p>
                <a:pPr marL="1828800"/>
                <a:r>
                  <a:rPr lang="en-US" sz="28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∩ 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sz="2800" dirty="0" smtClean="0"/>
                  <a:t>                 </a:t>
                </a:r>
                <a:r>
                  <a:rPr lang="en-US" sz="2400" dirty="0">
                    <a:solidFill>
                      <a:schemeClr val="tx1"/>
                    </a:solidFill>
                  </a:rPr>
                  <a:t> (5)</a:t>
                </a:r>
              </a:p>
              <a:p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 rotWithShape="0">
                <a:blip r:embed="rId3"/>
                <a:stretch>
                  <a:fillRect l="-2372" t="-1717" r="-1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9566" cy="756707"/>
          </a:xfrm>
        </p:spPr>
        <p:txBody>
          <a:bodyPr/>
          <a:lstStyle/>
          <a:p>
            <a:r>
              <a:rPr lang="en-US" sz="3200" dirty="0" smtClean="0"/>
              <a:t>Cross-section definitions (1)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>
                <a:noAutofit/>
              </a:bodyPr>
              <a:lstStyle/>
              <a:p>
                <a:pPr marL="457200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Cross-sectional data</a:t>
                </a:r>
              </a:p>
              <a:p>
                <a:pPr marL="457200" indent="-457200"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Probabilities of being poor</a:t>
                </a:r>
              </a:p>
              <a:p>
                <a:pPr marL="0" indent="0">
                  <a:spcBef>
                    <a:spcPts val="0"/>
                  </a:spcBef>
                </a:pPr>
                <a: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                   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400" dirty="0" smtClean="0"/>
                  <a:t>                    (</a:t>
                </a:r>
                <a:r>
                  <a:rPr lang="en-US" sz="2400" dirty="0"/>
                  <a:t>6</a:t>
                </a:r>
                <a:r>
                  <a:rPr lang="en-US" sz="2400" dirty="0" smtClean="0"/>
                  <a:t>)</a:t>
                </a:r>
              </a:p>
              <a:p>
                <a:pPr marL="457200" lvl="1" indent="-457200">
                  <a:lnSpc>
                    <a:spcPct val="100000"/>
                  </a:lnSpc>
                  <a:spcBef>
                    <a:spcPts val="0"/>
                  </a:spcBef>
                  <a:buClr>
                    <a:srgbClr val="404040"/>
                  </a:buClr>
                  <a:buFont typeface="Arial" panose="020B0604020202020204" pitchFamily="34" charset="0"/>
                  <a:buChar char="•"/>
                  <a:tabLst>
                    <a:tab pos="8402638" algn="r"/>
                  </a:tabLst>
                </a:pPr>
                <a:r>
                  <a:rPr lang="en-US" sz="2800" dirty="0">
                    <a:solidFill>
                      <a:schemeClr val="tx1"/>
                    </a:solidFill>
                  </a:rPr>
                  <a:t>For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stability, consumption levels are calculated for:</a:t>
                </a:r>
              </a:p>
              <a:p>
                <a:pPr marL="0" lvl="1" indent="0">
                  <a:lnSpc>
                    <a:spcPct val="100000"/>
                  </a:lnSpc>
                  <a:spcBef>
                    <a:spcPts val="0"/>
                  </a:spcBef>
                  <a:buClr>
                    <a:srgbClr val="404040"/>
                  </a:buClr>
                  <a:buNone/>
                  <a:tabLst>
                    <a:tab pos="8402638" algn="r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    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marL="457200" lvl="1" indent="-457200">
                  <a:lnSpc>
                    <a:spcPct val="100000"/>
                  </a:lnSpc>
                  <a:spcBef>
                    <a:spcPts val="0"/>
                  </a:spcBef>
                  <a:buClr>
                    <a:srgbClr val="404040"/>
                  </a:buClr>
                  <a:buFont typeface="Arial" panose="020B0604020202020204" pitchFamily="34" charset="0"/>
                  <a:buChar char="•"/>
                  <a:tabLst>
                    <a:tab pos="8402638" algn="r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For a given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, a consumption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defines the threshold for vulnerability.</a:t>
                </a:r>
              </a:p>
              <a:p>
                <a:pPr marL="457200" lvl="1" indent="-457200">
                  <a:lnSpc>
                    <a:spcPct val="100000"/>
                  </a:lnSpc>
                  <a:spcBef>
                    <a:spcPts val="0"/>
                  </a:spcBef>
                  <a:buClr>
                    <a:srgbClr val="404040"/>
                  </a:buClr>
                  <a:buFont typeface="Arial" panose="020B0604020202020204" pitchFamily="34" charset="0"/>
                  <a:buChar char="•"/>
                  <a:tabLst>
                    <a:tab pos="8402638" algn="r"/>
                  </a:tabLst>
                </a:pPr>
                <a:endParaRPr lang="en-US" sz="2800" dirty="0">
                  <a:solidFill>
                    <a:schemeClr val="tx1"/>
                  </a:solidFill>
                </a:endParaRPr>
              </a:p>
              <a:p>
                <a:pPr marL="457200" lvl="1" indent="-457200">
                  <a:lnSpc>
                    <a:spcPct val="100000"/>
                  </a:lnSpc>
                  <a:spcBef>
                    <a:spcPts val="0"/>
                  </a:spcBef>
                  <a:buClr>
                    <a:srgbClr val="404040"/>
                  </a:buClr>
                  <a:buFont typeface="Arial" panose="020B0604020202020204" pitchFamily="34" charset="0"/>
                  <a:buChar char="•"/>
                  <a:tabLst>
                    <a:tab pos="8402638" algn="r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Naïve definition:</a:t>
                </a:r>
              </a:p>
              <a:p>
                <a:pPr marL="0" lvl="1" indent="0" algn="ctr">
                  <a:lnSpc>
                    <a:spcPct val="100000"/>
                  </a:lnSpc>
                  <a:spcBef>
                    <a:spcPts val="0"/>
                  </a:spcBef>
                  <a:buClr>
                    <a:srgbClr val="404040"/>
                  </a:buClr>
                  <a:buNone/>
                  <a:tabLst>
                    <a:tab pos="8402638" algn="r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vulnerable 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𝑝𝑙𝑖𝑛𝑒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𝑝𝑙𝑖𝑛𝑒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∗(1+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lvl="1" indent="0">
                  <a:lnSpc>
                    <a:spcPct val="100000"/>
                  </a:lnSpc>
                  <a:spcBef>
                    <a:spcPts val="0"/>
                  </a:spcBef>
                  <a:buClr>
                    <a:srgbClr val="404040"/>
                  </a:buClr>
                  <a:buNone/>
                  <a:tabLst>
                    <a:tab pos="8402638" algn="r"/>
                  </a:tabLst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		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pPr marL="457200" lvl="1" indent="-457200">
                  <a:lnSpc>
                    <a:spcPct val="100000"/>
                  </a:lnSpc>
                  <a:spcBef>
                    <a:spcPts val="0"/>
                  </a:spcBef>
                  <a:buClr>
                    <a:srgbClr val="404040"/>
                  </a:buClr>
                  <a:buFont typeface="Arial" panose="020B0604020202020204" pitchFamily="34" charset="0"/>
                  <a:buChar char="•"/>
                  <a:tabLst>
                    <a:tab pos="8402638" algn="r"/>
                  </a:tabLst>
                </a:pP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 rotWithShape="0">
                <a:blip r:embed="rId2"/>
                <a:stretch>
                  <a:fillRect l="-2372" t="-2378" r="-1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B5AFB-4154-4872-8C53-E18F7B1EA41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G-Any_Logo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ull Page Interior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WBG-Any_Logo</Template>
  <TotalTime>3681</TotalTime>
  <Words>891</Words>
  <Application>Microsoft Office PowerPoint</Application>
  <PresentationFormat>On-screen Show (4:3)</PresentationFormat>
  <Paragraphs>229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WBG-Any_Logo</vt:lpstr>
      <vt:lpstr>Full Page Interior</vt:lpstr>
      <vt:lpstr>Vulnerability to Poverty in Georgia: Testing Different Approaches</vt:lpstr>
      <vt:lpstr>Summary</vt:lpstr>
      <vt:lpstr>Outline</vt:lpstr>
      <vt:lpstr>Outline</vt:lpstr>
      <vt:lpstr>Lopez-Calva and Ortiz-Juarez (2014) (1)</vt:lpstr>
      <vt:lpstr>Lopez-Calva and Ortiz-Juarez (2014) (2)</vt:lpstr>
      <vt:lpstr>Dang and Lanjouw (2015) (1)</vt:lpstr>
      <vt:lpstr>Dang and Lanjouw (2015) (2)</vt:lpstr>
      <vt:lpstr>Cross-section definitions (1)</vt:lpstr>
      <vt:lpstr>Outline</vt:lpstr>
      <vt:lpstr>Empirical Results (1)</vt:lpstr>
      <vt:lpstr>Empirical Results (2)</vt:lpstr>
      <vt:lpstr>Lopez-Calva and Ortiz-Juarez (2014)</vt:lpstr>
      <vt:lpstr>Dang and Lanjouw (2015)</vt:lpstr>
      <vt:lpstr>Linear Regression</vt:lpstr>
      <vt:lpstr>Multiple of poverty line</vt:lpstr>
      <vt:lpstr>Effectiveness (1)</vt:lpstr>
      <vt:lpstr>Effectiveness (2)</vt:lpstr>
      <vt:lpstr>Outline</vt:lpstr>
      <vt:lpstr>Summary (1) </vt:lpstr>
      <vt:lpstr>Summary (2)  </vt:lpstr>
      <vt:lpstr>Thanks! 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Jeeyeon Seo</dc:creator>
  <cp:lastModifiedBy>onu</cp:lastModifiedBy>
  <cp:revision>216</cp:revision>
  <dcterms:created xsi:type="dcterms:W3CDTF">2014-08-19T17:43:22Z</dcterms:created>
  <dcterms:modified xsi:type="dcterms:W3CDTF">2015-05-06T15:09:47Z</dcterms:modified>
</cp:coreProperties>
</file>